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981" r:id="rId2"/>
    <p:sldMasterId id="2147483969" r:id="rId3"/>
  </p:sldMasterIdLst>
  <p:notesMasterIdLst>
    <p:notesMasterId r:id="rId25"/>
  </p:notesMasterIdLst>
  <p:handoutMasterIdLst>
    <p:handoutMasterId r:id="rId26"/>
  </p:handoutMasterIdLst>
  <p:sldIdLst>
    <p:sldId id="597" r:id="rId4"/>
    <p:sldId id="1112" r:id="rId5"/>
    <p:sldId id="1115" r:id="rId6"/>
    <p:sldId id="1113" r:id="rId7"/>
    <p:sldId id="1114" r:id="rId8"/>
    <p:sldId id="1118" r:id="rId9"/>
    <p:sldId id="1119" r:id="rId10"/>
    <p:sldId id="1116" r:id="rId11"/>
    <p:sldId id="1120" r:id="rId12"/>
    <p:sldId id="1121" r:id="rId13"/>
    <p:sldId id="1127" r:id="rId14"/>
    <p:sldId id="1124" r:id="rId15"/>
    <p:sldId id="1125" r:id="rId16"/>
    <p:sldId id="1122" r:id="rId17"/>
    <p:sldId id="1128" r:id="rId18"/>
    <p:sldId id="1117" r:id="rId19"/>
    <p:sldId id="1126" r:id="rId20"/>
    <p:sldId id="1109" r:id="rId21"/>
    <p:sldId id="1130" r:id="rId22"/>
    <p:sldId id="1131" r:id="rId23"/>
    <p:sldId id="1132" r:id="rId24"/>
  </p:sldIdLst>
  <p:sldSz cx="9144000" cy="6858000" type="letter"/>
  <p:notesSz cx="6934200" cy="92329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panose="020B0604020202020204" pitchFamily="34" charset="-128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panose="020B0604020202020204" pitchFamily="34" charset="-128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panose="020B0604020202020204" pitchFamily="34" charset="-128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panose="020B0604020202020204" pitchFamily="34" charset="-128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panose="020B0604020202020204" pitchFamily="34" charset="-128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 Unicode MS" panose="020B0604020202020204" pitchFamily="34" charset="-128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 Unicode MS" panose="020B0604020202020204" pitchFamily="34" charset="-128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 Unicode MS" panose="020B0604020202020204" pitchFamily="34" charset="-128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 Unicode MS" panose="020B0604020202020204" pitchFamily="34" charset="-128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7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CC"/>
    <a:srgbClr val="800080"/>
    <a:srgbClr val="000066"/>
    <a:srgbClr val="0000FF"/>
    <a:srgbClr val="0000CC"/>
    <a:srgbClr val="990099"/>
    <a:srgbClr val="00279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6" autoAdjust="0"/>
    <p:restoredTop sz="94762"/>
  </p:normalViewPr>
  <p:slideViewPr>
    <p:cSldViewPr snapToGrid="0">
      <p:cViewPr varScale="1">
        <p:scale>
          <a:sx n="121" d="100"/>
          <a:sy n="121" d="100"/>
        </p:scale>
        <p:origin x="183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44" y="84"/>
      </p:cViewPr>
      <p:guideLst>
        <p:guide orient="horz" pos="2907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BA15C832-EE4E-4DC5-81D9-58C4967BD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3350" y="8847138"/>
            <a:ext cx="407988" cy="276225"/>
          </a:xfrm>
          <a:prstGeom prst="rect">
            <a:avLst/>
          </a:prstGeom>
          <a:noFill/>
          <a:ln>
            <a:noFill/>
          </a:ln>
        </p:spPr>
        <p:txBody>
          <a:bodyPr wrap="none" lIns="124294" tIns="60512" rIns="124294" bIns="60512" anchor="ctr">
            <a:spAutoFit/>
          </a:bodyPr>
          <a:lstStyle>
            <a:lvl1pPr defTabSz="1252538">
              <a:defRPr sz="10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1pPr>
            <a:lvl2pPr marL="742950" indent="-285750" defTabSz="1252538">
              <a:defRPr sz="10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2pPr>
            <a:lvl3pPr marL="1143000" indent="-228600" defTabSz="1252538">
              <a:defRPr sz="10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3pPr>
            <a:lvl4pPr marL="1600200" indent="-228600" defTabSz="1252538">
              <a:defRPr sz="10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4pPr>
            <a:lvl5pPr marL="2057400" indent="-228600" defTabSz="1252538">
              <a:defRPr sz="10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5pPr>
            <a:lvl6pPr marL="2514600" indent="-228600" defTabSz="12525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6pPr>
            <a:lvl7pPr marL="2971800" indent="-228600" defTabSz="12525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7pPr>
            <a:lvl8pPr marL="3429000" indent="-228600" defTabSz="12525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8pPr>
            <a:lvl9pPr marL="3886200" indent="-228600" defTabSz="12525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9pPr>
          </a:lstStyle>
          <a:p>
            <a:pPr algn="r"/>
            <a:fld id="{61B2FE0C-2B87-4F42-B228-6E56BD832C47}" type="slidenum">
              <a:rPr lang="en-US" altLang="en-US"/>
              <a:pPr algn="r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02A6732-096A-4205-A262-71EAC7B49DE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5083175" cy="41529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124294" tIns="60512" rIns="124294" bIns="60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notes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0C7BBA6-6E58-E352-25E4-8779BB7E84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8500"/>
            <a:ext cx="4602163" cy="3451225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3C2C74AD-BBC2-4DCF-84C5-121E75811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7775" y="8770938"/>
            <a:ext cx="563563" cy="430212"/>
          </a:xfrm>
          <a:prstGeom prst="rect">
            <a:avLst/>
          </a:prstGeom>
          <a:noFill/>
          <a:ln>
            <a:noFill/>
          </a:ln>
        </p:spPr>
        <p:txBody>
          <a:bodyPr wrap="none" lIns="124294" tIns="60512" rIns="124294" bIns="60512" anchor="ctr">
            <a:spAutoFit/>
          </a:bodyPr>
          <a:lstStyle>
            <a:lvl1pPr defTabSz="1252538">
              <a:defRPr sz="10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1pPr>
            <a:lvl2pPr marL="742950" indent="-285750" defTabSz="1252538">
              <a:defRPr sz="10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2pPr>
            <a:lvl3pPr marL="1143000" indent="-228600" defTabSz="1252538">
              <a:defRPr sz="10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3pPr>
            <a:lvl4pPr marL="1600200" indent="-228600" defTabSz="1252538">
              <a:defRPr sz="10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4pPr>
            <a:lvl5pPr marL="2057400" indent="-228600" defTabSz="1252538">
              <a:defRPr sz="10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5pPr>
            <a:lvl6pPr marL="2514600" indent="-228600" defTabSz="12525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6pPr>
            <a:lvl7pPr marL="2971800" indent="-228600" defTabSz="12525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7pPr>
            <a:lvl8pPr marL="3429000" indent="-228600" defTabSz="12525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8pPr>
            <a:lvl9pPr marL="3886200" indent="-228600" defTabSz="12525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9pPr>
          </a:lstStyle>
          <a:p>
            <a:pPr algn="r"/>
            <a:fld id="{76F9CC8E-5C71-449D-A297-BC7924C07FD8}" type="slidenum">
              <a:rPr lang="en-US" altLang="en-US" sz="2000"/>
              <a:pPr algn="r"/>
              <a:t>‹#›</a:t>
            </a:fld>
            <a:endParaRPr lang="en-US" altLang="en-US" sz="2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 Unicode MS" pitchFamily="34" charset="-128"/>
        <a:ea typeface="MS PGothic" panose="020B0600070205080204" pitchFamily="34" charset="-128"/>
        <a:cs typeface="ＭＳ Ｐゴシック" charset="0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 Unicode MS" pitchFamily="34" charset="-128"/>
        <a:ea typeface="MS PGothic" panose="020B0600070205080204" pitchFamily="34" charset="-128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 Unicode MS" pitchFamily="34" charset="-128"/>
        <a:ea typeface="MS PGothic" panose="020B0600070205080204" pitchFamily="34" charset="-128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 Unicode MS" pitchFamily="34" charset="-128"/>
        <a:ea typeface="MS PGothic" panose="020B0600070205080204" pitchFamily="34" charset="-128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 Unicode MS" pitchFamily="34" charset="-128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A95EBF3-F6EC-2A8F-243B-EC98720BCC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6907340-3274-1ED5-410B-5236ED2B4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>
            <a:extLst>
              <a:ext uri="{FF2B5EF4-FFF2-40B4-BE49-F238E27FC236}">
                <a16:creationId xmlns:a16="http://schemas.microsoft.com/office/drawing/2014/main" id="{D107D665-E141-7A22-EC9B-D737091186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654800" y="6553200"/>
            <a:ext cx="2127250" cy="27781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7030A0"/>
                </a:solidFill>
                <a:latin typeface="Arial Unicode MS" pitchFamily="34" charset="-128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USPAS, January 15-19, 2018</a:t>
            </a:r>
          </a:p>
        </p:txBody>
      </p:sp>
    </p:spTree>
    <p:extLst>
      <p:ext uri="{BB962C8B-B14F-4D97-AF65-F5344CB8AC3E}">
        <p14:creationId xmlns:p14="http://schemas.microsoft.com/office/powerpoint/2010/main" val="3573423074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EDE9122E-CAF7-9C7E-B116-4FE750BBF44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096000" y="6542088"/>
            <a:ext cx="2728913" cy="315912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itchFamily="34" charset="-128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USPAS,Texas A&amp;M,  Jan. 24 - Feb 18, 2022</a:t>
            </a:r>
          </a:p>
        </p:txBody>
      </p:sp>
    </p:spTree>
    <p:extLst>
      <p:ext uri="{BB962C8B-B14F-4D97-AF65-F5344CB8AC3E}">
        <p14:creationId xmlns:p14="http://schemas.microsoft.com/office/powerpoint/2010/main" val="324334249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50" y="366713"/>
            <a:ext cx="2182813" cy="57483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738" y="366713"/>
            <a:ext cx="6399212" cy="57483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D0C595AD-DF00-E28C-3C10-8DD969EEB5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096000" y="6542088"/>
            <a:ext cx="2728913" cy="315912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itchFamily="34" charset="-128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USPAS,Texas A&amp;M,  Jan. 24 - Feb 18, 2022</a:t>
            </a:r>
          </a:p>
        </p:txBody>
      </p:sp>
    </p:spTree>
    <p:extLst>
      <p:ext uri="{BB962C8B-B14F-4D97-AF65-F5344CB8AC3E}">
        <p14:creationId xmlns:p14="http://schemas.microsoft.com/office/powerpoint/2010/main" val="1526957543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366713"/>
            <a:ext cx="6530975" cy="387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5738" y="1223963"/>
            <a:ext cx="4291012" cy="4891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23963"/>
            <a:ext cx="4291013" cy="4891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69EB4E0D-F585-61D6-5203-E30165DF70E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096000" y="6542088"/>
            <a:ext cx="2728913" cy="315912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itchFamily="34" charset="-128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USPAS,Texas A&amp;M,  Jan. 24 - Feb 18, 2022</a:t>
            </a:r>
          </a:p>
        </p:txBody>
      </p:sp>
    </p:spTree>
    <p:extLst>
      <p:ext uri="{BB962C8B-B14F-4D97-AF65-F5344CB8AC3E}">
        <p14:creationId xmlns:p14="http://schemas.microsoft.com/office/powerpoint/2010/main" val="3066902403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366713"/>
            <a:ext cx="6530975" cy="387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5738" y="1223963"/>
            <a:ext cx="8734425" cy="48910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5F483A4E-0A70-C8D9-5FFE-00ABC368BD3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096000" y="6542088"/>
            <a:ext cx="2728913" cy="315912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itchFamily="34" charset="-128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USPAS,Texas A&amp;M,  Jan. 24 - Feb 18, 2022</a:t>
            </a:r>
          </a:p>
        </p:txBody>
      </p:sp>
    </p:spTree>
    <p:extLst>
      <p:ext uri="{BB962C8B-B14F-4D97-AF65-F5344CB8AC3E}">
        <p14:creationId xmlns:p14="http://schemas.microsoft.com/office/powerpoint/2010/main" val="105655495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366713"/>
            <a:ext cx="6530975" cy="387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5738" y="1223963"/>
            <a:ext cx="4291012" cy="4891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23963"/>
            <a:ext cx="4291013" cy="236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744913"/>
            <a:ext cx="4291013" cy="2370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6F68C0BC-5BE4-C09F-A9ED-D18325C9E4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096000" y="6542088"/>
            <a:ext cx="2728913" cy="315912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itchFamily="34" charset="-128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USPAS,Texas A&amp;M,  Jan. 24 - Feb 18, 2022</a:t>
            </a:r>
          </a:p>
        </p:txBody>
      </p:sp>
    </p:spTree>
    <p:extLst>
      <p:ext uri="{BB962C8B-B14F-4D97-AF65-F5344CB8AC3E}">
        <p14:creationId xmlns:p14="http://schemas.microsoft.com/office/powerpoint/2010/main" val="1881067758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7">
            <a:extLst>
              <a:ext uri="{FF2B5EF4-FFF2-40B4-BE49-F238E27FC236}">
                <a16:creationId xmlns:a16="http://schemas.microsoft.com/office/drawing/2014/main" id="{591DE299-F8FA-DA63-3624-643575B7EBD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096000" y="6542088"/>
            <a:ext cx="2728913" cy="315912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itchFamily="34" charset="-128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USPAS,Texas A&amp;M,  Jan. 24 - Feb 18, 2022</a:t>
            </a:r>
          </a:p>
        </p:txBody>
      </p:sp>
    </p:spTree>
    <p:extLst>
      <p:ext uri="{BB962C8B-B14F-4D97-AF65-F5344CB8AC3E}">
        <p14:creationId xmlns:p14="http://schemas.microsoft.com/office/powerpoint/2010/main" val="2229846378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8145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9D756-BA08-6739-4A3F-B8E1AD7EF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7452A-C0B8-421C-BEBF-D268AF70DF22}" type="datetimeFigureOut">
              <a:rPr lang="en-US" altLang="en-US"/>
              <a:pPr>
                <a:defRPr/>
              </a:pPr>
              <a:t>7/17/24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2CC39-1876-602F-DC55-31B326B4A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93DB1-EE1E-31C2-D713-1ABB4ECE4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7DE65-305B-465E-9E71-DAF426C5D3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19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7852B-15A4-D68C-0B27-598855B7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D309-30AA-492E-9F20-00515D028035}" type="datetimeFigureOut">
              <a:rPr lang="en-US" altLang="en-US"/>
              <a:pPr>
                <a:defRPr/>
              </a:pPr>
              <a:t>7/17/24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65E67-FC1A-DDD9-85AA-C5E9D0B16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5E769-4D3F-9C60-0035-2A1ED7D21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08C7D-6A78-489F-AFEB-C02F2C8865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740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84EE2-DAD5-9A2C-1060-5281E3EBE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EBB81-3BBA-4902-A0E0-E48A4A5E1B79}" type="datetimeFigureOut">
              <a:rPr lang="en-US" altLang="en-US"/>
              <a:pPr>
                <a:defRPr/>
              </a:pPr>
              <a:t>7/17/24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44C2E-B75A-002F-B866-CE23EDFB3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12F7B-4BAF-D97D-1B24-D509DA6A6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3104F-E0AD-4FEF-A666-EE0755CB31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59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>
            <a:extLst>
              <a:ext uri="{FF2B5EF4-FFF2-40B4-BE49-F238E27FC236}">
                <a16:creationId xmlns:a16="http://schemas.microsoft.com/office/drawing/2014/main" id="{12925452-A003-04A2-72D1-C7569B9618C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096000" y="6542088"/>
            <a:ext cx="2728913" cy="315912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7030A0"/>
                </a:solidFill>
                <a:latin typeface="Arial Unicode MS" pitchFamily="34" charset="-128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r-FR"/>
              <a:t>USPAS, Hampton, VA, Jan, 15-19,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49443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4713B7-A2D5-3632-19E5-C6ADE6091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6020B-A7B3-44EE-A592-A156A4054EE4}" type="datetimeFigureOut">
              <a:rPr lang="en-US" altLang="en-US"/>
              <a:pPr>
                <a:defRPr/>
              </a:pPr>
              <a:t>7/17/24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03A6BC-94B7-2966-63AA-62A05D5E8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45640A-0705-F35F-EBA0-BF87BB398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99B5B-7F95-4E22-A2D0-86BCE15C82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253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8278415-A14E-ECCE-5FA0-8426A36E4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EC0DB-EAF0-43E7-ABB7-3FA50F2E2835}" type="datetimeFigureOut">
              <a:rPr lang="en-US" altLang="en-US"/>
              <a:pPr>
                <a:defRPr/>
              </a:pPr>
              <a:t>7/17/24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41E5AD0-8E5C-9884-4ECC-CA4FDACA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F9A0877-9FC7-57AA-894A-44D4B70BE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4A2DD-5D3F-42FF-8826-0DAA5A7BF2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618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820BEBC-85EF-38D4-9755-0DF77B082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15D72-3D98-474D-8E0D-7D72A8BA1D50}" type="datetimeFigureOut">
              <a:rPr lang="en-US" altLang="en-US"/>
              <a:pPr>
                <a:defRPr/>
              </a:pPr>
              <a:t>7/17/24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B1F8444-E900-543D-4B03-8B3FE932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652694-6904-2537-3C57-75E21DBA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C1EC8-7F33-4DE1-A8BE-C3F345789B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54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D33DE72-26EB-0E07-D3AF-49603D087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801AF-B68B-4312-902A-B06910E596FD}" type="datetimeFigureOut">
              <a:rPr lang="en-US" altLang="en-US"/>
              <a:pPr>
                <a:defRPr/>
              </a:pPr>
              <a:t>7/17/24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D1B4BD7-2C34-E72B-85C6-582D6EF90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5C56D2-C2C2-5495-D011-6E3EEF0F9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925D0-FBC4-4200-8C3A-48E9A938E5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980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8151BC-90A5-B566-A3F2-D4FFCA741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3CEB6-0BCB-4F74-8152-A53087044734}" type="datetimeFigureOut">
              <a:rPr lang="en-US" altLang="en-US"/>
              <a:pPr>
                <a:defRPr/>
              </a:pPr>
              <a:t>7/17/24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498244-0754-5528-FDEC-AA9C2F277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6BA5AE-696F-C7B8-4A63-57C1CBA0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719AA-39CF-4FBE-B01A-04AA03ECA8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5308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BB22D4-7A88-08F5-5CDB-CA57B2054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A8010-F6F5-4D2C-AEE6-FE7949000FE0}" type="datetimeFigureOut">
              <a:rPr lang="en-US" altLang="en-US"/>
              <a:pPr>
                <a:defRPr/>
              </a:pPr>
              <a:t>7/17/24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1C954E-03D8-8CDE-7F27-D0589C71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E70C7E-7775-FA97-5C15-D8A83923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76C06-B7E1-473F-8159-79A2FB8477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673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22939-D3EF-7E26-BADD-64C6CA250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30736-21BC-4401-A4E2-95D63BE6A5CC}" type="datetimeFigureOut">
              <a:rPr lang="en-US" altLang="en-US"/>
              <a:pPr>
                <a:defRPr/>
              </a:pPr>
              <a:t>7/17/24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529B5-8C7F-0B97-CAC9-C2A70A0C9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4386A-40E4-6D37-279B-7E7A8BB31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76906-94B0-47B9-AF4D-E3BA3FFFAA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198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2E828-5FA2-7222-FA49-C7E3DAFA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7F1EF-EB22-42E4-B91E-25C435AB52CB}" type="datetimeFigureOut">
              <a:rPr lang="en-US" altLang="en-US"/>
              <a:pPr>
                <a:defRPr/>
              </a:pPr>
              <a:t>7/17/24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A5C82-5DE9-23B4-4BBE-322D6C650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8756A-9D69-7757-8773-84B60A38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D5FAC-D224-4834-A7C8-33EA623C9C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692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F04D4-23F9-7451-BF39-E54D5B9B2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168FE-8236-4CE8-926F-94F981CDC6A5}" type="datetimeFigureOut">
              <a:rPr lang="en-US" altLang="en-US"/>
              <a:pPr>
                <a:defRPr/>
              </a:pPr>
              <a:t>7/17/24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9D981-F53D-296E-DF76-01C6A6743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7EBAB-5416-11D8-D5A1-FB6F53B4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2A512-6BA9-4D80-B9A2-60DF15E372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605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76F15-C8F6-6CD9-BDEA-5D169E2F4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E000A-A6F0-4B27-AEBD-3252A2A67034}" type="datetimeFigureOut">
              <a:rPr lang="en-US" altLang="en-US"/>
              <a:pPr>
                <a:defRPr/>
              </a:pPr>
              <a:t>7/17/24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59FAD-0698-4574-0758-7C2EDA8BC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F187D-FD70-B52A-35D7-C117BE651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1D098-DE33-4C26-8E80-2CFF6DDC0A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04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4A7E375A-452E-5911-2542-89BC5ED1289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096000" y="6542088"/>
            <a:ext cx="2728913" cy="315912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itchFamily="34" charset="-128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USPAS,Texas A&amp;M,  Jan. 24 - Feb 18, 2022</a:t>
            </a:r>
          </a:p>
        </p:txBody>
      </p:sp>
    </p:spTree>
    <p:extLst>
      <p:ext uri="{BB962C8B-B14F-4D97-AF65-F5344CB8AC3E}">
        <p14:creationId xmlns:p14="http://schemas.microsoft.com/office/powerpoint/2010/main" val="435730066"/>
      </p:ext>
    </p:extLst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E26A4-3434-CA02-C591-B3801519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B75F3-08D6-417B-B491-9515A6453751}" type="datetimeFigureOut">
              <a:rPr lang="en-US" altLang="en-US"/>
              <a:pPr>
                <a:defRPr/>
              </a:pPr>
              <a:t>7/17/24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4F68A-7E0D-31A3-2599-DD266EE4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E3B05-BE20-29D8-2935-D1D8704C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74403-C1DE-4816-AE75-E98498C15F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7042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DCD7BF-7CED-FFCD-C1FD-89E94B1D9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83B45-F74D-466B-A7F0-9FF73135A5B5}" type="datetimeFigureOut">
              <a:rPr lang="en-US" altLang="en-US"/>
              <a:pPr>
                <a:defRPr/>
              </a:pPr>
              <a:t>7/17/24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138DB2-ACC7-E537-05F9-6D42CCE0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CBA745-6A51-0BC9-7DDB-DF79D86C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6302A-0D9A-44A6-BC68-3A3758B488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301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760ED87-0FF8-82C3-12E6-97962830B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874FD-31E4-4E58-A131-BB8773E852A4}" type="datetimeFigureOut">
              <a:rPr lang="en-US" altLang="en-US"/>
              <a:pPr>
                <a:defRPr/>
              </a:pPr>
              <a:t>7/17/24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0D65CDC-FBF9-0E6F-9062-757EC0D08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B047BE-0FA5-C77E-2264-0634F7795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877FF-B8F3-462A-9468-CEF4B1767A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4486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8352A6C-2188-44E9-C5FF-603D3F68B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40EE8-0C67-4FCD-9BA5-2064D698C190}" type="datetimeFigureOut">
              <a:rPr lang="en-US" altLang="en-US"/>
              <a:pPr>
                <a:defRPr/>
              </a:pPr>
              <a:t>7/17/24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19CB56E-DE79-3592-AACB-BBEED8AB1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E6D352-CD5C-5C3C-316B-CC861859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7A2BA-F3B4-41EB-AB1A-7AD1FE6825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5771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3874D2A-F288-8304-8B4E-BA245759C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DC75E-9CAB-46B4-AA2F-EC39A9176275}" type="datetimeFigureOut">
              <a:rPr lang="en-US" altLang="en-US"/>
              <a:pPr>
                <a:defRPr/>
              </a:pPr>
              <a:t>7/17/24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D267F73-9C18-2612-429D-257993A8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DA5E498-186D-1A5D-FF76-024EB6667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26787-E445-4C81-AC79-E889F76E2D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1109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612ECB-E883-AF12-6615-5EC148A57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C259D-2335-45E6-9189-3D3FBB76435D}" type="datetimeFigureOut">
              <a:rPr lang="en-US" altLang="en-US"/>
              <a:pPr>
                <a:defRPr/>
              </a:pPr>
              <a:t>7/17/24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C9945B-EE8E-2ECD-1A99-747A5879B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CF43E1-6F70-AE87-196F-F1F66E53B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F6BEF-9F8E-4549-9313-3F3146F30A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324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A653B2-05A2-B917-B65F-49E4D3F1F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702D1-A4D9-4D68-9E13-486FB5A353B5}" type="datetimeFigureOut">
              <a:rPr lang="en-US" altLang="en-US"/>
              <a:pPr>
                <a:defRPr/>
              </a:pPr>
              <a:t>7/17/24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12223B-4E95-2967-FBD0-52545FEF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5E3108-CE5D-3D31-9E29-5F1A628B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1C681-583B-47BE-A64A-0CB6CFAC6E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586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64E68-180C-7E0E-CD9C-C711E6C2D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4710A-FA7C-40EE-8F67-4F6C47AAF953}" type="datetimeFigureOut">
              <a:rPr lang="en-US" altLang="en-US"/>
              <a:pPr>
                <a:defRPr/>
              </a:pPr>
              <a:t>7/17/24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73FD1-8FE0-F9FF-E36F-F9D3E13F5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59AB6-053C-2938-A8BD-85BB4A2AA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5663E-7A8E-4F63-958F-C68B9E4C15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4224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2A7B3-65F9-F850-0F71-CF09C552D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33CBD-FFF9-4714-9A03-E00BAC82F94A}" type="datetimeFigureOut">
              <a:rPr lang="en-US" altLang="en-US"/>
              <a:pPr>
                <a:defRPr/>
              </a:pPr>
              <a:t>7/17/24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4885E-1D90-0635-32EA-2D2149568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0C318-9DDD-98E5-766B-C9228775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D3979-8BF6-40A1-A889-D4E15D5684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09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738" y="1223963"/>
            <a:ext cx="4291012" cy="4891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23963"/>
            <a:ext cx="4291013" cy="4891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A53BB5DD-D52F-6CEC-FA3B-396F3FC6A89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096000" y="6542088"/>
            <a:ext cx="2728913" cy="315912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itchFamily="34" charset="-128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USPAS,Texas A&amp;M,  Jan. 24 - Feb 18, 2022</a:t>
            </a:r>
          </a:p>
        </p:txBody>
      </p:sp>
    </p:spTree>
    <p:extLst>
      <p:ext uri="{BB962C8B-B14F-4D97-AF65-F5344CB8AC3E}">
        <p14:creationId xmlns:p14="http://schemas.microsoft.com/office/powerpoint/2010/main" val="2559945143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A57410A6-B106-036E-E5BA-1FDA80F9A1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096000" y="6542088"/>
            <a:ext cx="2728913" cy="315912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itchFamily="34" charset="-128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USPAS,Texas A&amp;M,  Jan. 24 - Feb 18, 2022</a:t>
            </a:r>
          </a:p>
        </p:txBody>
      </p:sp>
    </p:spTree>
    <p:extLst>
      <p:ext uri="{BB962C8B-B14F-4D97-AF65-F5344CB8AC3E}">
        <p14:creationId xmlns:p14="http://schemas.microsoft.com/office/powerpoint/2010/main" val="2148770429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7">
            <a:extLst>
              <a:ext uri="{FF2B5EF4-FFF2-40B4-BE49-F238E27FC236}">
                <a16:creationId xmlns:a16="http://schemas.microsoft.com/office/drawing/2014/main" id="{FDB4CFBE-2613-150E-CD20-CA49820135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096000" y="6542088"/>
            <a:ext cx="2728913" cy="315912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itchFamily="34" charset="-128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USPAS,Texas A&amp;M,  Jan. 24 - Feb 18, 2022</a:t>
            </a:r>
          </a:p>
        </p:txBody>
      </p:sp>
    </p:spTree>
    <p:extLst>
      <p:ext uri="{BB962C8B-B14F-4D97-AF65-F5344CB8AC3E}">
        <p14:creationId xmlns:p14="http://schemas.microsoft.com/office/powerpoint/2010/main" val="60569889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>
            <a:extLst>
              <a:ext uri="{FF2B5EF4-FFF2-40B4-BE49-F238E27FC236}">
                <a16:creationId xmlns:a16="http://schemas.microsoft.com/office/drawing/2014/main" id="{990BFBEC-BC28-F4E5-1245-212537D14E9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096000" y="6542088"/>
            <a:ext cx="2728913" cy="315912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itchFamily="34" charset="-128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USPAS,Texas A&amp;M,  Jan. 24 - Feb 18, 2022</a:t>
            </a:r>
          </a:p>
        </p:txBody>
      </p:sp>
    </p:spTree>
    <p:extLst>
      <p:ext uri="{BB962C8B-B14F-4D97-AF65-F5344CB8AC3E}">
        <p14:creationId xmlns:p14="http://schemas.microsoft.com/office/powerpoint/2010/main" val="1798685980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C11B8B2A-26E8-E6EA-82DA-0382C348210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096000" y="6542088"/>
            <a:ext cx="2728913" cy="315912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itchFamily="34" charset="-128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USPAS,Texas A&amp;M,  Jan. 24 - Feb 18, 2022</a:t>
            </a:r>
          </a:p>
        </p:txBody>
      </p:sp>
    </p:spTree>
    <p:extLst>
      <p:ext uri="{BB962C8B-B14F-4D97-AF65-F5344CB8AC3E}">
        <p14:creationId xmlns:p14="http://schemas.microsoft.com/office/powerpoint/2010/main" val="4256759892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3B02B44C-036F-80EB-3C66-C3C0A83EACD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096000" y="6542088"/>
            <a:ext cx="2728913" cy="315912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itchFamily="34" charset="-128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USPAS,Texas A&amp;M,  Jan. 24 - Feb 18, 2022</a:t>
            </a:r>
          </a:p>
        </p:txBody>
      </p:sp>
    </p:spTree>
    <p:extLst>
      <p:ext uri="{BB962C8B-B14F-4D97-AF65-F5344CB8AC3E}">
        <p14:creationId xmlns:p14="http://schemas.microsoft.com/office/powerpoint/2010/main" val="356051673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AB4895-266A-FE58-F2D3-9DF7044A1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9438" y="411163"/>
            <a:ext cx="38290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of Slide</a:t>
            </a:r>
          </a:p>
        </p:txBody>
      </p:sp>
      <p:sp>
        <p:nvSpPr>
          <p:cNvPr id="1027" name="Rectangle 9">
            <a:extLst>
              <a:ext uri="{FF2B5EF4-FFF2-40B4-BE49-F238E27FC236}">
                <a16:creationId xmlns:a16="http://schemas.microsoft.com/office/drawing/2014/main" id="{8CD134A3-29D5-73D6-AAAB-19D6EE607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85738" y="1223963"/>
            <a:ext cx="8734425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endParaRPr lang="en-US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687CF5-10C9-4833-964F-58E90F99D5DE}"/>
              </a:ext>
            </a:extLst>
          </p:cNvPr>
          <p:cNvSpPr txBox="1"/>
          <p:nvPr userDrawn="1"/>
        </p:nvSpPr>
        <p:spPr>
          <a:xfrm>
            <a:off x="4222750" y="6578600"/>
            <a:ext cx="3714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9pPr>
          </a:lstStyle>
          <a:p>
            <a:fld id="{75C98062-133B-44E5-AABC-C0732E65EA42}" type="slidenum">
              <a:rPr lang="en-US" altLang="en-US" sz="1200"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‹#›</a:t>
            </a:fld>
            <a:endParaRPr lang="en-US" altLang="en-US" sz="12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36" name="Rectangle 36">
            <a:extLst>
              <a:ext uri="{FF2B5EF4-FFF2-40B4-BE49-F238E27FC236}">
                <a16:creationId xmlns:a16="http://schemas.microsoft.com/office/drawing/2014/main" id="{FFC5AF4C-3D93-4FD0-91C9-EE10B1D046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400" y="6540500"/>
            <a:ext cx="2468563" cy="2857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alt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C. </a:t>
            </a:r>
            <a:r>
              <a:rPr lang="en-US" altLang="en-US" sz="12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Hernalsteens</a:t>
            </a:r>
            <a:r>
              <a:rPr lang="en-US" alt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Low-β insertions</a:t>
            </a:r>
            <a:endParaRPr lang="en-US" altLang="en-US" sz="12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82" r:id="rId1"/>
    <p:sldLayoutId id="2147485583" r:id="rId2"/>
    <p:sldLayoutId id="2147485584" r:id="rId3"/>
    <p:sldLayoutId id="2147485585" r:id="rId4"/>
    <p:sldLayoutId id="2147485586" r:id="rId5"/>
    <p:sldLayoutId id="2147485587" r:id="rId6"/>
    <p:sldLayoutId id="2147485588" r:id="rId7"/>
    <p:sldLayoutId id="2147485589" r:id="rId8"/>
    <p:sldLayoutId id="2147485590" r:id="rId9"/>
    <p:sldLayoutId id="2147485591" r:id="rId10"/>
    <p:sldLayoutId id="2147485592" r:id="rId11"/>
    <p:sldLayoutId id="2147485593" r:id="rId12"/>
    <p:sldLayoutId id="2147485594" r:id="rId13"/>
    <p:sldLayoutId id="2147485595" r:id="rId14"/>
    <p:sldLayoutId id="2147485596" r:id="rId15"/>
    <p:sldLayoutId id="2147485559" r:id="rId16"/>
  </p:sldLayoutIdLst>
  <p:transition>
    <p:fade thruBlk="1"/>
  </p:transition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Calibri Light" panose="020F0302020204030204" pitchFamily="34" charset="0"/>
          <a:ea typeface="MS PGothic" panose="020B0600070205080204" pitchFamily="34" charset="-128"/>
          <a:cs typeface="Calibri Light" panose="020F0302020204030204" pitchFamily="34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Calibri Light" panose="020F0302020204030204" pitchFamily="34" charset="0"/>
          <a:ea typeface="MS PGothic" panose="020B0600070205080204" pitchFamily="34" charset="-128"/>
          <a:cs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Calibri Light" panose="020F0302020204030204" pitchFamily="34" charset="0"/>
          <a:ea typeface="MS PGothic" panose="020B0600070205080204" pitchFamily="34" charset="-128"/>
          <a:cs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Calibri Light" panose="020F0302020204030204" pitchFamily="34" charset="0"/>
          <a:ea typeface="MS PGothic" panose="020B0600070205080204" pitchFamily="34" charset="-128"/>
          <a:cs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Calibri Light" panose="020F0302020204030204" pitchFamily="34" charset="0"/>
          <a:ea typeface="MS PGothic" panose="020B0600070205080204" pitchFamily="34" charset="-128"/>
          <a:cs typeface="Calibri Light" panose="020F0302020204030204" pitchFamily="34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45000"/>
        </a:spcBef>
        <a:spcAft>
          <a:spcPct val="30000"/>
        </a:spcAft>
        <a:buSzPct val="100000"/>
        <a:buFont typeface="Arial" panose="020B0604020202020204" pitchFamily="34" charset="0"/>
        <a:buChar char="•"/>
        <a:defRPr sz="2400">
          <a:solidFill>
            <a:srgbClr val="002060"/>
          </a:solidFill>
          <a:latin typeface="Calibri Light" panose="020F0302020204030204" pitchFamily="34" charset="0"/>
          <a:ea typeface="MS PGothic" panose="020B0600070205080204" pitchFamily="34" charset="-128"/>
          <a:cs typeface="Calibri Light" panose="020F0302020204030204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45000"/>
        </a:spcBef>
        <a:spcAft>
          <a:spcPct val="30000"/>
        </a:spcAft>
        <a:buFont typeface="Wingdings" panose="05000000000000000000" pitchFamily="2" charset="2"/>
        <a:buChar char="§"/>
        <a:defRPr sz="2000">
          <a:solidFill>
            <a:srgbClr val="002060"/>
          </a:solidFill>
          <a:latin typeface="Calibri Light" panose="020F0302020204030204" pitchFamily="34" charset="0"/>
          <a:ea typeface="MS PGothic" panose="020B0600070205080204" pitchFamily="34" charset="-128"/>
          <a:cs typeface="Calibri Light" panose="020F0302020204030204" pitchFamily="34" charset="0"/>
        </a:defRPr>
      </a:lvl2pPr>
      <a:lvl3pPr marL="1143000" indent="-228600" algn="l" rtl="0" eaLnBrk="0" fontAlgn="base" hangingPunct="0">
        <a:lnSpc>
          <a:spcPct val="110000"/>
        </a:lnSpc>
        <a:spcBef>
          <a:spcPct val="45000"/>
        </a:spcBef>
        <a:spcAft>
          <a:spcPct val="30000"/>
        </a:spcAft>
        <a:buSzPct val="100000"/>
        <a:buFont typeface="Courier New" panose="02070309020205020404" pitchFamily="49" charset="0"/>
        <a:buChar char="o"/>
        <a:defRPr>
          <a:solidFill>
            <a:srgbClr val="002060"/>
          </a:solidFill>
          <a:latin typeface="Calibri Light" panose="020F0302020204030204" pitchFamily="34" charset="0"/>
          <a:ea typeface="MS PGothic" panose="020B0600070205080204" pitchFamily="34" charset="-128"/>
          <a:cs typeface="Calibri Light" panose="020F03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defRPr sz="2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Calibri Light" panose="020F03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2435B8E0-8FB2-2322-4E4C-43528CBBB2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A843D70F-3C40-B5C4-56B0-9C6A4C442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1CD3D-23DA-4A9D-81C9-802CB8D3C5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82510697-6FF0-48F3-A362-7E84039D4117}" type="datetimeFigureOut">
              <a:rPr lang="en-US" altLang="en-US"/>
              <a:pPr>
                <a:defRPr/>
              </a:pPr>
              <a:t>7/17/24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A360A-58C0-4789-A70D-0DFD3E46E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Unicode MS" pitchFamily="34" charset="-128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5B380-F9E5-4C7B-BF9B-B85A752B2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CB5AF23-1E11-4D4F-A6EA-F74AB44F4C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0" r:id="rId1"/>
    <p:sldLayoutId id="2147485561" r:id="rId2"/>
    <p:sldLayoutId id="2147485562" r:id="rId3"/>
    <p:sldLayoutId id="2147485563" r:id="rId4"/>
    <p:sldLayoutId id="2147485564" r:id="rId5"/>
    <p:sldLayoutId id="2147485565" r:id="rId6"/>
    <p:sldLayoutId id="2147485566" r:id="rId7"/>
    <p:sldLayoutId id="2147485567" r:id="rId8"/>
    <p:sldLayoutId id="2147485568" r:id="rId9"/>
    <p:sldLayoutId id="2147485569" r:id="rId10"/>
    <p:sldLayoutId id="21474855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D1295FD4-93BE-4FAE-7F2C-7646BF444EA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909607A9-8E16-CDDD-423C-31132887BE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0256A-0E77-4048-A060-51F35830D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1BBBF89-71B9-476B-AAB8-5435588972EF}" type="datetimeFigureOut">
              <a:rPr lang="en-US" altLang="en-US"/>
              <a:pPr>
                <a:defRPr/>
              </a:pPr>
              <a:t>7/17/24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48394-47CE-47B7-8DBA-3C98BFF70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Unicode MS" pitchFamily="34" charset="-128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50209-1660-451B-92B6-82D153615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F1EAF21-EFFD-4F2A-9F47-212DA67768C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1" r:id="rId1"/>
    <p:sldLayoutId id="2147485572" r:id="rId2"/>
    <p:sldLayoutId id="2147485573" r:id="rId3"/>
    <p:sldLayoutId id="2147485574" r:id="rId4"/>
    <p:sldLayoutId id="2147485575" r:id="rId5"/>
    <p:sldLayoutId id="2147485576" r:id="rId6"/>
    <p:sldLayoutId id="2147485577" r:id="rId7"/>
    <p:sldLayoutId id="2147485578" r:id="rId8"/>
    <p:sldLayoutId id="2147485579" r:id="rId9"/>
    <p:sldLayoutId id="2147485580" r:id="rId10"/>
    <p:sldLayoutId id="21474855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EB3DD67E-61E2-6A4C-D940-FF30E38D7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84225"/>
            <a:ext cx="91440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Font typeface="Courier New" panose="02070309020205020404" pitchFamily="49" charset="0"/>
              <a:buChar char="o"/>
              <a:defRPr>
                <a:solidFill>
                  <a:srgbClr val="00206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defRPr sz="2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 sz="1000">
              <a:solidFill>
                <a:schemeClr val="tx1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21507" name="Text Box 5">
            <a:extLst>
              <a:ext uri="{FF2B5EF4-FFF2-40B4-BE49-F238E27FC236}">
                <a16:creationId xmlns:a16="http://schemas.microsoft.com/office/drawing/2014/main" id="{F35A8869-B4ED-8C78-72C2-06095D817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452438"/>
            <a:ext cx="79454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Font typeface="Courier New" panose="02070309020205020404" pitchFamily="49" charset="0"/>
              <a:buChar char="o"/>
              <a:defRPr>
                <a:solidFill>
                  <a:srgbClr val="00206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defRPr sz="2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4400" b="1" dirty="0"/>
              <a:t>Low β insertions</a:t>
            </a:r>
            <a:endParaRPr lang="en-US" altLang="en-US" sz="4400" b="1" u="sng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935A441-6B11-4C92-AD19-45D95BAD4727}"/>
              </a:ext>
            </a:extLst>
          </p:cNvPr>
          <p:cNvSpPr txBox="1">
            <a:spLocks noChangeArrowheads="1"/>
          </p:cNvSpPr>
          <p:nvPr/>
        </p:nvSpPr>
        <p:spPr>
          <a:xfrm>
            <a:off x="730250" y="1497013"/>
            <a:ext cx="7493000" cy="1727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3"/>
              </a:buBlip>
              <a:defRPr sz="2400">
                <a:solidFill>
                  <a:srgbClr val="000066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Blip>
                <a:blip r:embed="rId4"/>
              </a:buBlip>
              <a:defRPr sz="2000">
                <a:solidFill>
                  <a:srgbClr val="800080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5"/>
              </a:buBlip>
              <a:defRPr>
                <a:solidFill>
                  <a:srgbClr val="009900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600" kern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Cédric Hernalsteens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600" kern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CERN</a:t>
            </a:r>
          </a:p>
        </p:txBody>
      </p:sp>
      <p:sp>
        <p:nvSpPr>
          <p:cNvPr id="21509" name="Footer Placeholder 1">
            <a:extLst>
              <a:ext uri="{FF2B5EF4-FFF2-40B4-BE49-F238E27FC236}">
                <a16:creationId xmlns:a16="http://schemas.microsoft.com/office/drawing/2014/main" id="{82C7F827-54BF-63B6-31C1-2A55226A7A0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360738" y="6073775"/>
            <a:ext cx="2641600" cy="752475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Font typeface="Courier New" panose="02070309020205020404" pitchFamily="49" charset="0"/>
              <a:buChar char="o"/>
              <a:defRPr>
                <a:solidFill>
                  <a:srgbClr val="00206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defRPr sz="2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/>
              <a:t>USPAS </a:t>
            </a:r>
            <a:r>
              <a:rPr lang="en-US" altLang="en-US" sz="1800">
                <a:latin typeface="Symbol" panose="05050102010706020507" pitchFamily="18" charset="2"/>
              </a:rPr>
              <a:t>-</a:t>
            </a:r>
            <a:r>
              <a:rPr lang="en-US" altLang="en-US" sz="1800"/>
              <a:t> July 15 - 19, 2024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 sz="1800"/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 sz="1800"/>
          </a:p>
        </p:txBody>
      </p:sp>
      <p:pic>
        <p:nvPicPr>
          <p:cNvPr id="21510" name="Picture 2">
            <a:extLst>
              <a:ext uri="{FF2B5EF4-FFF2-40B4-BE49-F238E27FC236}">
                <a16:creationId xmlns:a16="http://schemas.microsoft.com/office/drawing/2014/main" id="{D581A997-3E52-EDED-9FE3-4CF627E6E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154363"/>
            <a:ext cx="42672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66A3C-423F-D8FC-9078-E45A8D9A2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38" y="411163"/>
            <a:ext cx="6985000" cy="387350"/>
          </a:xfrm>
        </p:spPr>
        <p:txBody>
          <a:bodyPr/>
          <a:lstStyle/>
          <a:p>
            <a:r>
              <a:rPr lang="en-CH" dirty="0"/>
              <a:t>Crossing angle</a:t>
            </a:r>
          </a:p>
        </p:txBody>
      </p:sp>
      <p:pic>
        <p:nvPicPr>
          <p:cNvPr id="5" name="Content Placeholder 4" descr="A diagram of a diagram of a connection&#10;&#10;Description automatically generated">
            <a:extLst>
              <a:ext uri="{FF2B5EF4-FFF2-40B4-BE49-F238E27FC236}">
                <a16:creationId xmlns:a16="http://schemas.microsoft.com/office/drawing/2014/main" id="{54B896E2-C5A6-9DCC-8435-608B54798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758950"/>
            <a:ext cx="6985000" cy="3340100"/>
          </a:xfrm>
        </p:spPr>
      </p:pic>
      <p:pic>
        <p:nvPicPr>
          <p:cNvPr id="7" name="Picture 6" descr="A black and white math equation&#10;&#10;Description automatically generated">
            <a:extLst>
              <a:ext uri="{FF2B5EF4-FFF2-40B4-BE49-F238E27FC236}">
                <a16:creationId xmlns:a16="http://schemas.microsoft.com/office/drawing/2014/main" id="{F380605B-4E2B-A8FC-9573-DBD2F63E3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32" y="5234152"/>
            <a:ext cx="4255705" cy="11381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97BCEC-5DFC-CD33-2889-DFECBDF56A5B}"/>
              </a:ext>
            </a:extLst>
          </p:cNvPr>
          <p:cNvSpPr txBox="1"/>
          <p:nvPr/>
        </p:nvSpPr>
        <p:spPr>
          <a:xfrm>
            <a:off x="579438" y="5475890"/>
            <a:ext cx="2711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/>
              <a:t>Increased crossing angle implies luminosity reduction!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8070E5-85C8-0F9A-6BFD-C926F225892E}"/>
              </a:ext>
            </a:extLst>
          </p:cNvPr>
          <p:cNvSpPr txBox="1"/>
          <p:nvPr/>
        </p:nvSpPr>
        <p:spPr>
          <a:xfrm>
            <a:off x="5391807" y="756101"/>
            <a:ext cx="3342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b="1" dirty="0"/>
              <a:t>The crossing bumps are created by dedicated dipole magnets</a:t>
            </a:r>
          </a:p>
        </p:txBody>
      </p:sp>
    </p:spTree>
    <p:extLst>
      <p:ext uri="{BB962C8B-B14F-4D97-AF65-F5344CB8AC3E}">
        <p14:creationId xmlns:p14="http://schemas.microsoft.com/office/powerpoint/2010/main" val="1181901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A45F1228-FFA6-8332-6BA4-988047AEAB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3375" y="261938"/>
            <a:ext cx="8153400" cy="387350"/>
          </a:xfrm>
        </p:spPr>
        <p:txBody>
          <a:bodyPr/>
          <a:lstStyle/>
          <a:p>
            <a:pPr eaLnBrk="1" hangingPunct="1"/>
            <a:r>
              <a:rPr lang="en-US" altLang="en-US" dirty="0"/>
              <a:t>Beam separation</a:t>
            </a:r>
          </a:p>
        </p:txBody>
      </p:sp>
      <p:pic>
        <p:nvPicPr>
          <p:cNvPr id="3" name="Picture 2" descr="A diagram of a circular object with arrows and letters&#10;&#10;Description automatically generated">
            <a:extLst>
              <a:ext uri="{FF2B5EF4-FFF2-40B4-BE49-F238E27FC236}">
                <a16:creationId xmlns:a16="http://schemas.microsoft.com/office/drawing/2014/main" id="{E83E2CF7-C1AF-81C1-B398-F035D5870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074" y="496615"/>
            <a:ext cx="2915782" cy="3156258"/>
          </a:xfrm>
          <a:prstGeom prst="rect">
            <a:avLst/>
          </a:prstGeom>
        </p:spPr>
      </p:pic>
      <p:pic>
        <p:nvPicPr>
          <p:cNvPr id="2" name="Picture 1" descr="A diagram of a luminosity experiment&#10;&#10;Description automatically generated">
            <a:extLst>
              <a:ext uri="{FF2B5EF4-FFF2-40B4-BE49-F238E27FC236}">
                <a16:creationId xmlns:a16="http://schemas.microsoft.com/office/drawing/2014/main" id="{DE4EF316-8E05-A042-3093-E4F7BDBCE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4" y="3805546"/>
            <a:ext cx="8699965" cy="255583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3B5D20-B8CE-0561-3960-8E3AE2C9C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34" y="834805"/>
            <a:ext cx="6036386" cy="2663587"/>
          </a:xfrm>
        </p:spPr>
        <p:txBody>
          <a:bodyPr/>
          <a:lstStyle/>
          <a:p>
            <a:r>
              <a:rPr lang="en-CH" dirty="0"/>
              <a:t>The two beams need to be separated ”quickly” to avoid additional long-range beam-beam encounters</a:t>
            </a:r>
          </a:p>
          <a:p>
            <a:r>
              <a:rPr lang="en-CH" dirty="0"/>
              <a:t>In the case of high-energy e-p colliders this beam separation is an important source of synchrotron radiation, close to the detector</a:t>
            </a:r>
          </a:p>
        </p:txBody>
      </p:sp>
    </p:spTree>
    <p:extLst>
      <p:ext uri="{BB962C8B-B14F-4D97-AF65-F5344CB8AC3E}">
        <p14:creationId xmlns:p14="http://schemas.microsoft.com/office/powerpoint/2010/main" val="27974275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A45F1228-FFA6-8332-6BA4-988047AEAB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3375" y="261938"/>
            <a:ext cx="8153400" cy="387350"/>
          </a:xfrm>
        </p:spPr>
        <p:txBody>
          <a:bodyPr/>
          <a:lstStyle/>
          <a:p>
            <a:pPr eaLnBrk="1" hangingPunct="1"/>
            <a:r>
              <a:rPr lang="en-US" altLang="en-US" dirty="0"/>
              <a:t>Beam separation</a:t>
            </a:r>
          </a:p>
        </p:txBody>
      </p:sp>
      <p:pic>
        <p:nvPicPr>
          <p:cNvPr id="3" name="Picture 2" descr="A diagram of a circular object with arrows and letters&#10;&#10;Description automatically generated">
            <a:extLst>
              <a:ext uri="{FF2B5EF4-FFF2-40B4-BE49-F238E27FC236}">
                <a16:creationId xmlns:a16="http://schemas.microsoft.com/office/drawing/2014/main" id="{E83E2CF7-C1AF-81C1-B398-F035D5870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074" y="496615"/>
            <a:ext cx="2915782" cy="315625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3B5D20-B8CE-0561-3960-8E3AE2C9C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34" y="834805"/>
            <a:ext cx="6036386" cy="2663587"/>
          </a:xfrm>
        </p:spPr>
        <p:txBody>
          <a:bodyPr/>
          <a:lstStyle/>
          <a:p>
            <a:r>
              <a:rPr lang="en-CH" dirty="0"/>
              <a:t>The two beams need to be separated ”quickly” to avoid additional long-range beam-beam encounters</a:t>
            </a:r>
          </a:p>
          <a:p>
            <a:r>
              <a:rPr lang="en-CH" dirty="0"/>
              <a:t>In the case of high-energy e-p colliders this beam separation is an important source of synchrotron radiation, close to the detector</a:t>
            </a:r>
          </a:p>
        </p:txBody>
      </p:sp>
      <p:pic>
        <p:nvPicPr>
          <p:cNvPr id="6" name="Content Placeholder 4" descr="A diagram of a diagram&#10;&#10;Description automatically generated">
            <a:extLst>
              <a:ext uri="{FF2B5EF4-FFF2-40B4-BE49-F238E27FC236}">
                <a16:creationId xmlns:a16="http://schemas.microsoft.com/office/drawing/2014/main" id="{CAAB768B-8D57-6D89-C10C-D22C6EB40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4362" y="3953511"/>
            <a:ext cx="6895275" cy="240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1301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9A8D3-352C-CD45-AB4B-CC2DACC60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37" y="411163"/>
            <a:ext cx="7997003" cy="387350"/>
          </a:xfrm>
        </p:spPr>
        <p:txBody>
          <a:bodyPr/>
          <a:lstStyle/>
          <a:p>
            <a:r>
              <a:rPr lang="en-CH" dirty="0"/>
              <a:t>Beam recombination, crossing bumps and separation bumps ?!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86B445-2BA7-DB30-0B7F-53BA010F1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Separation and recombination dipoles basically “send each beam to its own beam pipe”</a:t>
            </a:r>
          </a:p>
          <a:p>
            <a:r>
              <a:rPr lang="en-CH" dirty="0"/>
              <a:t>However, in the common beam pipe the beams should not overlap, this created the need for the crossing angle bumps, generated by dedicated dipole magnets</a:t>
            </a:r>
          </a:p>
          <a:p>
            <a:r>
              <a:rPr lang="en-CH" dirty="0"/>
              <a:t>What if the beams should not collide?</a:t>
            </a:r>
          </a:p>
          <a:p>
            <a:pPr lvl="1"/>
            <a:r>
              <a:rPr lang="en-CH" dirty="0"/>
              <a:t>Separation bumps are created by an additional set of dipoles!</a:t>
            </a:r>
          </a:p>
        </p:txBody>
      </p:sp>
    </p:spTree>
    <p:extLst>
      <p:ext uri="{BB962C8B-B14F-4D97-AF65-F5344CB8AC3E}">
        <p14:creationId xmlns:p14="http://schemas.microsoft.com/office/powerpoint/2010/main" val="3382340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8B8A6-8985-89EC-EB49-A26CA457C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Putting it together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258C0E3-14DC-7FB9-AEC2-20245B4C4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7" y="1002041"/>
            <a:ext cx="8734425" cy="5360714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Font typeface="Courier New" panose="02070309020205020404" pitchFamily="49" charset="0"/>
              <a:buChar char="o"/>
              <a:defRPr>
                <a:solidFill>
                  <a:srgbClr val="00206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r>
              <a:rPr lang="en-US" altLang="en-US" sz="1800" kern="0" dirty="0">
                <a:ea typeface="ＭＳ Ｐゴシック" charset="0"/>
              </a:rPr>
              <a:t>A drift space is reserved to house the particle detector</a:t>
            </a:r>
          </a:p>
          <a:p>
            <a:pPr lvl="1" eaLnBrk="1" hangingPunct="1">
              <a:defRPr/>
            </a:pPr>
            <a:r>
              <a:rPr lang="en-US" altLang="en-US" sz="1800" kern="0" dirty="0">
                <a:ea typeface="ＭＳ Ｐゴシック" charset="0"/>
              </a:rPr>
              <a:t>The insertion is built (anti-)symmetrically around that drift space</a:t>
            </a:r>
          </a:p>
          <a:p>
            <a:pPr lvl="1" eaLnBrk="1" hangingPunct="1">
              <a:defRPr/>
            </a:pPr>
            <a:r>
              <a:rPr lang="en-US" altLang="en-US" sz="1800" kern="0" dirty="0">
                <a:ea typeface="ＭＳ Ｐゴシック" charset="0"/>
              </a:rPr>
              <a:t>The collisions take place at the center of the drift space: the interaction point (IP)</a:t>
            </a:r>
          </a:p>
          <a:p>
            <a:pPr lvl="1" eaLnBrk="1" hangingPunct="1">
              <a:defRPr/>
            </a:pPr>
            <a:r>
              <a:rPr lang="en-US" altLang="en-US" sz="1800" kern="0" dirty="0">
                <a:ea typeface="ＭＳ Ｐゴシック" charset="0"/>
              </a:rPr>
              <a:t>Beta is minimized at the IP, the beta value at the IP is called “beta*”</a:t>
            </a:r>
          </a:p>
          <a:p>
            <a:pPr lvl="2" eaLnBrk="1" hangingPunct="1">
              <a:defRPr/>
            </a:pPr>
            <a:r>
              <a:rPr lang="en-US" altLang="en-US" sz="1050" kern="0" dirty="0">
                <a:ea typeface="ＭＳ Ｐゴシック" charset="0"/>
              </a:rPr>
              <a:t>This implies that alpha is zero at the IP!</a:t>
            </a:r>
          </a:p>
          <a:p>
            <a:pPr lvl="1" eaLnBrk="1" hangingPunct="1">
              <a:defRPr/>
            </a:pPr>
            <a:r>
              <a:rPr lang="en-US" altLang="en-US" sz="1800" kern="0" dirty="0">
                <a:ea typeface="ＭＳ Ｐゴシック" charset="0"/>
              </a:rPr>
              <a:t>A quadrupole doublet or triplet is placed on each side of the IP, at a distance called “L*”</a:t>
            </a:r>
          </a:p>
          <a:p>
            <a:pPr lvl="2" eaLnBrk="1" hangingPunct="1">
              <a:defRPr/>
            </a:pPr>
            <a:r>
              <a:rPr lang="en-US" altLang="en-US" sz="1050" kern="0" dirty="0">
                <a:ea typeface="ＭＳ Ｐゴシック" charset="0"/>
              </a:rPr>
              <a:t>Ideally L* should be minimized (why?) but experimental physicists fancy large detectors</a:t>
            </a:r>
          </a:p>
          <a:p>
            <a:pPr lvl="2" eaLnBrk="1" hangingPunct="1">
              <a:defRPr/>
            </a:pPr>
            <a:r>
              <a:rPr lang="en-US" altLang="en-US" sz="1050" kern="0" dirty="0">
                <a:ea typeface="ＭＳ Ｐゴシック" charset="0"/>
              </a:rPr>
              <a:t>That doublet or triplet “intercepts” the highly diverging beams as close as possible to the IP so that the beam size remains “under control”</a:t>
            </a:r>
          </a:p>
          <a:p>
            <a:pPr lvl="2" eaLnBrk="1" hangingPunct="1">
              <a:defRPr/>
            </a:pPr>
            <a:r>
              <a:rPr lang="en-US" altLang="en-US" sz="1050" kern="0" dirty="0">
                <a:ea typeface="ＭＳ Ｐゴシック" charset="0"/>
              </a:rPr>
              <a:t>Beta values at the triplet/doublet can reach very large values (kilometers!)</a:t>
            </a:r>
          </a:p>
          <a:p>
            <a:pPr lvl="1" eaLnBrk="1" hangingPunct="1">
              <a:defRPr/>
            </a:pPr>
            <a:r>
              <a:rPr lang="en-US" altLang="en-US" sz="1800" kern="0" dirty="0">
                <a:ea typeface="ＭＳ Ｐゴシック" charset="0"/>
              </a:rPr>
              <a:t>Separation and recombination dipoles are added to the insertion</a:t>
            </a:r>
          </a:p>
          <a:p>
            <a:pPr lvl="1" eaLnBrk="1" hangingPunct="1">
              <a:defRPr/>
            </a:pPr>
            <a:r>
              <a:rPr lang="en-US" altLang="en-US" sz="1800" kern="0" dirty="0">
                <a:ea typeface="ＭＳ Ｐゴシック" charset="0"/>
              </a:rPr>
              <a:t>Additional quadrupoles are used to match the mini-beta insertion to the rest of the lattice</a:t>
            </a:r>
          </a:p>
        </p:txBody>
      </p:sp>
    </p:spTree>
    <p:extLst>
      <p:ext uri="{BB962C8B-B14F-4D97-AF65-F5344CB8AC3E}">
        <p14:creationId xmlns:p14="http://schemas.microsoft.com/office/powerpoint/2010/main" val="384503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8B8A6-8985-89EC-EB49-A26CA457C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Putting it together</a:t>
            </a:r>
          </a:p>
        </p:txBody>
      </p:sp>
      <p:pic>
        <p:nvPicPr>
          <p:cNvPr id="5" name="Content Placeholder 4" descr="A group of diagrams with text&#10;&#10;Description automatically generated with medium confidence">
            <a:extLst>
              <a:ext uri="{FF2B5EF4-FFF2-40B4-BE49-F238E27FC236}">
                <a16:creationId xmlns:a16="http://schemas.microsoft.com/office/drawing/2014/main" id="{5EB72B47-6F9E-0C76-10DC-3802B2D9B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14" y="1160901"/>
            <a:ext cx="8158372" cy="4891087"/>
          </a:xfrm>
        </p:spPr>
      </p:pic>
    </p:spTree>
    <p:extLst>
      <p:ext uri="{BB962C8B-B14F-4D97-AF65-F5344CB8AC3E}">
        <p14:creationId xmlns:p14="http://schemas.microsoft.com/office/powerpoint/2010/main" val="775859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9CEED-B8BA-06E8-AC96-2FFE87E8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38" y="411163"/>
            <a:ext cx="7208728" cy="387350"/>
          </a:xfrm>
        </p:spPr>
        <p:txBody>
          <a:bodyPr/>
          <a:lstStyle/>
          <a:p>
            <a:r>
              <a:rPr lang="en-CH" dirty="0"/>
              <a:t>The LHC low-beta interaction regions</a:t>
            </a:r>
          </a:p>
        </p:txBody>
      </p:sp>
      <p:pic>
        <p:nvPicPr>
          <p:cNvPr id="4" name="Picture 3" descr="A diagram of a luminosity experiment&#10;&#10;Description automatically generated">
            <a:extLst>
              <a:ext uri="{FF2B5EF4-FFF2-40B4-BE49-F238E27FC236}">
                <a16:creationId xmlns:a16="http://schemas.microsoft.com/office/drawing/2014/main" id="{40713CC5-6290-72C7-DD21-F531A5776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77" y="905097"/>
            <a:ext cx="7772400" cy="2283343"/>
          </a:xfrm>
          <a:prstGeom prst="rect">
            <a:avLst/>
          </a:prstGeom>
        </p:spPr>
      </p:pic>
      <p:pic>
        <p:nvPicPr>
          <p:cNvPr id="5" name="Picture 4" descr="A diagram of a box&#10;&#10;Description automatically generated">
            <a:extLst>
              <a:ext uri="{FF2B5EF4-FFF2-40B4-BE49-F238E27FC236}">
                <a16:creationId xmlns:a16="http://schemas.microsoft.com/office/drawing/2014/main" id="{C8599E01-2CB7-2699-2D47-67AF1DD38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8122"/>
            <a:ext cx="5302543" cy="1550245"/>
          </a:xfrm>
          <a:prstGeom prst="rect">
            <a:avLst/>
          </a:prstGeom>
        </p:spPr>
      </p:pic>
      <p:pic>
        <p:nvPicPr>
          <p:cNvPr id="6" name="Picture 5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6E9D34B9-B314-2691-FAE8-9ADEE5FA0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24" y="3356538"/>
            <a:ext cx="3628720" cy="289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44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9CEED-B8BA-06E8-AC96-2FFE87E8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38" y="411163"/>
            <a:ext cx="7208728" cy="387350"/>
          </a:xfrm>
        </p:spPr>
        <p:txBody>
          <a:bodyPr/>
          <a:lstStyle/>
          <a:p>
            <a:r>
              <a:rPr lang="en-CH" dirty="0"/>
              <a:t>The LHC low-beta interaction regions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11D78C3-DCF6-AB15-647A-0F83FC477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7" y="1002041"/>
            <a:ext cx="8734425" cy="5360714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Font typeface="Courier New" panose="02070309020205020404" pitchFamily="49" charset="0"/>
              <a:buChar char="o"/>
              <a:defRPr>
                <a:solidFill>
                  <a:srgbClr val="00206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r>
              <a:rPr lang="en-US" altLang="en-US" sz="1800" kern="0" dirty="0">
                <a:ea typeface="ＭＳ Ｐゴシック" charset="0"/>
              </a:rPr>
              <a:t>Anything else or is it already complicated enough?</a:t>
            </a:r>
          </a:p>
          <a:p>
            <a:pPr lvl="2" eaLnBrk="1" hangingPunct="1">
              <a:defRPr/>
            </a:pPr>
            <a:r>
              <a:rPr lang="en-US" altLang="en-US" sz="1600" kern="0" dirty="0">
                <a:ea typeface="ＭＳ Ｐゴシック" charset="0"/>
              </a:rPr>
              <a:t>Please implement all the constraints while at the same time remaining infinitely flexible so that we can implement all sorts of new ideas (and constraints) in a couple years!</a:t>
            </a:r>
          </a:p>
          <a:p>
            <a:pPr lvl="2" eaLnBrk="1" hangingPunct="1">
              <a:defRPr/>
            </a:pPr>
            <a:r>
              <a:rPr lang="en-US" altLang="en-US" sz="1600" kern="0" dirty="0">
                <a:ea typeface="ＭＳ Ｐゴシック" charset="0"/>
              </a:rPr>
              <a:t>Chromaticity correction</a:t>
            </a:r>
          </a:p>
          <a:p>
            <a:pPr lvl="2" eaLnBrk="1" hangingPunct="1">
              <a:defRPr/>
            </a:pPr>
            <a:r>
              <a:rPr lang="en-US" altLang="en-US" sz="1600" kern="0" dirty="0">
                <a:ea typeface="ＭＳ Ｐゴシック" charset="0"/>
              </a:rPr>
              <a:t>Corrections of higher-order errors and imperfections </a:t>
            </a:r>
          </a:p>
          <a:p>
            <a:pPr lvl="2" eaLnBrk="1" hangingPunct="1">
              <a:defRPr/>
            </a:pPr>
            <a:r>
              <a:rPr lang="en-US" altLang="en-US" sz="1600" kern="0" dirty="0">
                <a:ea typeface="ＭＳ Ｐゴシック" charset="0"/>
              </a:rPr>
              <a:t>What about injection and ramp? Not only flat-top collision!</a:t>
            </a:r>
          </a:p>
          <a:p>
            <a:pPr lvl="1"/>
            <a:r>
              <a:rPr lang="en-CH" sz="1800" dirty="0"/>
              <a:t>What are the main limitations, why can’t we reach even smaller beta* values and thus gain in luminosity?</a:t>
            </a:r>
          </a:p>
          <a:p>
            <a:pPr lvl="2"/>
            <a:r>
              <a:rPr lang="en-CH" sz="1600" dirty="0"/>
              <a:t>The issue is </a:t>
            </a:r>
            <a:r>
              <a:rPr lang="en-CH" sz="1600" b="1" dirty="0">
                <a:solidFill>
                  <a:srgbClr val="FFC000"/>
                </a:solidFill>
              </a:rPr>
              <a:t>beta max!</a:t>
            </a:r>
          </a:p>
          <a:p>
            <a:pPr lvl="1" eaLnBrk="1" hangingPunct="1">
              <a:defRPr/>
            </a:pPr>
            <a:endParaRPr lang="en-US" altLang="en-US" sz="2100" kern="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07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screenshot of a computer&#10;&#10;Description automatically generated">
            <a:extLst>
              <a:ext uri="{FF2B5EF4-FFF2-40B4-BE49-F238E27FC236}">
                <a16:creationId xmlns:a16="http://schemas.microsoft.com/office/drawing/2014/main" id="{01FEE508-4E69-C330-3910-D9A889985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3403"/>
            <a:ext cx="7772400" cy="59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87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29B40A8E-0E1E-0E70-3FFE-C6C1D891D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09772"/>
            <a:ext cx="7772400" cy="583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3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Rectangle 3">
            <a:extLst>
              <a:ext uri="{FF2B5EF4-FFF2-40B4-BE49-F238E27FC236}">
                <a16:creationId xmlns:a16="http://schemas.microsoft.com/office/drawing/2014/main" id="{C2831749-FE3E-4D2C-A323-9B07EF9C8A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3375" y="850900"/>
            <a:ext cx="8734425" cy="5360714"/>
          </a:xfrm>
          <a:ln w="28575"/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ＭＳ Ｐゴシック" charset="0"/>
              </a:rPr>
              <a:t>Insertions are interruptions of the “regular” lattice structure which would ideally extend through the arcs and straight sections as they are introduced to serve a variety of purposes</a:t>
            </a:r>
          </a:p>
          <a:p>
            <a:pPr eaLnBrk="1" hangingPunct="1">
              <a:defRPr/>
            </a:pPr>
            <a:r>
              <a:rPr lang="en-US" altLang="en-US" dirty="0">
                <a:ea typeface="ＭＳ Ｐゴシック" charset="0"/>
              </a:rPr>
              <a:t>Longer straight sections in synchrotrons  are required to host</a:t>
            </a:r>
          </a:p>
          <a:p>
            <a:pPr lvl="1" eaLnBrk="1" hangingPunct="1">
              <a:defRPr/>
            </a:pPr>
            <a:r>
              <a:rPr lang="en-US" altLang="en-US" dirty="0">
                <a:ea typeface="ＭＳ Ｐゴシック" charset="0"/>
              </a:rPr>
              <a:t>RF cavities</a:t>
            </a:r>
          </a:p>
          <a:p>
            <a:pPr lvl="1" eaLnBrk="1" hangingPunct="1">
              <a:defRPr/>
            </a:pPr>
            <a:r>
              <a:rPr lang="en-US" altLang="en-US" dirty="0">
                <a:ea typeface="ＭＳ Ｐゴシック" charset="0"/>
              </a:rPr>
              <a:t>Injection and extraction devices</a:t>
            </a:r>
          </a:p>
          <a:p>
            <a:pPr lvl="1" eaLnBrk="1" hangingPunct="1">
              <a:defRPr/>
            </a:pPr>
            <a:r>
              <a:rPr lang="en-US" altLang="en-US" dirty="0">
                <a:ea typeface="ＭＳ Ｐゴシック" charset="0"/>
              </a:rPr>
              <a:t>Internal beam dumps</a:t>
            </a:r>
          </a:p>
          <a:p>
            <a:pPr lvl="1" eaLnBrk="1" hangingPunct="1">
              <a:defRPr/>
            </a:pPr>
            <a:r>
              <a:rPr lang="en-US" altLang="en-US" dirty="0">
                <a:ea typeface="ＭＳ Ｐゴシック" charset="0"/>
              </a:rPr>
              <a:t>Collimation regions</a:t>
            </a:r>
          </a:p>
          <a:p>
            <a:pPr lvl="1" eaLnBrk="1" hangingPunct="1">
              <a:defRPr/>
            </a:pPr>
            <a:r>
              <a:rPr lang="en-US" altLang="en-US" dirty="0">
                <a:ea typeface="ＭＳ Ｐゴシック" charset="0"/>
              </a:rPr>
              <a:t>Wigglers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FFC000"/>
                </a:solidFill>
                <a:ea typeface="ＭＳ Ｐゴシック" charset="0"/>
              </a:rPr>
              <a:t>The large detectors of physics experiments</a:t>
            </a:r>
          </a:p>
          <a:p>
            <a:pPr lvl="1" eaLnBrk="1" hangingPunct="1">
              <a:defRPr/>
            </a:pPr>
            <a:endParaRPr lang="en-US" altLang="en-US" dirty="0">
              <a:ea typeface="ＭＳ Ｐゴシック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45F1228-FFA6-8332-6BA4-988047AEAB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3375" y="261938"/>
            <a:ext cx="8153400" cy="387350"/>
          </a:xfrm>
        </p:spPr>
        <p:txBody>
          <a:bodyPr/>
          <a:lstStyle/>
          <a:p>
            <a:pPr eaLnBrk="1" hangingPunct="1"/>
            <a:r>
              <a:rPr lang="en-US" altLang="en-US" dirty="0"/>
              <a:t>Insertions and low-beta optics</a:t>
            </a:r>
          </a:p>
        </p:txBody>
      </p:sp>
    </p:spTree>
    <p:extLst>
      <p:ext uri="{BB962C8B-B14F-4D97-AF65-F5344CB8AC3E}">
        <p14:creationId xmlns:p14="http://schemas.microsoft.com/office/powerpoint/2010/main" val="58904034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0E540653-0EE4-7D20-DF57-A5134EEAC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54527"/>
            <a:ext cx="7772400" cy="574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63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B881E-4605-63AE-AAED-E4EF9263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1EF04-16EC-B665-A8F8-360FA332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194" y="983456"/>
            <a:ext cx="7610969" cy="48910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CH" sz="2000" dirty="0"/>
              <a:t>Calculate the optics of the dispersion suppressor, which should already be matched to the arc lattice</a:t>
            </a:r>
          </a:p>
          <a:p>
            <a:pPr>
              <a:lnSpc>
                <a:spcPct val="100000"/>
              </a:lnSpc>
            </a:pPr>
            <a:r>
              <a:rPr lang="en-CH" sz="2000" dirty="0"/>
              <a:t>But start from the IP and pick your target beta* </a:t>
            </a:r>
          </a:p>
          <a:p>
            <a:pPr>
              <a:lnSpc>
                <a:spcPct val="100000"/>
              </a:lnSpc>
            </a:pPr>
            <a:r>
              <a:rPr lang="en-CH" sz="2000" dirty="0"/>
              <a:t>Install a triplet or doublet and consider the constraints in term of gradient and aperture, “bring the beams under control”</a:t>
            </a:r>
          </a:p>
          <a:p>
            <a:pPr>
              <a:lnSpc>
                <a:spcPct val="100000"/>
              </a:lnSpc>
            </a:pPr>
            <a:r>
              <a:rPr lang="en-CH" sz="2000" dirty="0"/>
              <a:t>Introduce additional quadrupoles to match towards the DS+Arc</a:t>
            </a:r>
          </a:p>
          <a:p>
            <a:endParaRPr lang="en-CH" dirty="0"/>
          </a:p>
        </p:txBody>
      </p:sp>
      <p:pic>
        <p:nvPicPr>
          <p:cNvPr id="4" name="Picture 3" descr="A diagram of a luminosity experiment&#10;&#10;Description automatically generated">
            <a:extLst>
              <a:ext uri="{FF2B5EF4-FFF2-40B4-BE49-F238E27FC236}">
                <a16:creationId xmlns:a16="http://schemas.microsoft.com/office/drawing/2014/main" id="{161CDFF7-9F96-544F-1C04-EB9EF2DEA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3984628"/>
            <a:ext cx="7772400" cy="228334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4D8ECE-9007-0D4C-73CF-C241236F8052}"/>
              </a:ext>
            </a:extLst>
          </p:cNvPr>
          <p:cNvCxnSpPr/>
          <p:nvPr/>
        </p:nvCxnSpPr>
        <p:spPr bwMode="auto">
          <a:xfrm flipV="1">
            <a:off x="8219090" y="3259602"/>
            <a:ext cx="0" cy="338433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BE89D0-8841-623D-1E19-267A747C01F4}"/>
              </a:ext>
            </a:extLst>
          </p:cNvPr>
          <p:cNvCxnSpPr>
            <a:cxnSpLocks/>
          </p:cNvCxnSpPr>
          <p:nvPr/>
        </p:nvCxnSpPr>
        <p:spPr bwMode="auto">
          <a:xfrm flipH="1">
            <a:off x="840828" y="1860331"/>
            <a:ext cx="468366" cy="1439917"/>
          </a:xfrm>
          <a:prstGeom prst="straightConnector1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89A64E-FDF2-62AE-BA16-11D249C7D39A}"/>
              </a:ext>
            </a:extLst>
          </p:cNvPr>
          <p:cNvCxnSpPr/>
          <p:nvPr/>
        </p:nvCxnSpPr>
        <p:spPr bwMode="auto">
          <a:xfrm flipV="1">
            <a:off x="666750" y="3107203"/>
            <a:ext cx="0" cy="338433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2BFECFE-7727-0D70-629A-B2F1D227E158}"/>
              </a:ext>
            </a:extLst>
          </p:cNvPr>
          <p:cNvCxnSpPr>
            <a:cxnSpLocks/>
          </p:cNvCxnSpPr>
          <p:nvPr/>
        </p:nvCxnSpPr>
        <p:spPr bwMode="auto">
          <a:xfrm>
            <a:off x="6707571" y="2070538"/>
            <a:ext cx="1291460" cy="1914090"/>
          </a:xfrm>
          <a:prstGeom prst="straightConnector1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23488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A45F1228-FFA6-8332-6BA4-988047AEAB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3375" y="261938"/>
            <a:ext cx="8153400" cy="387350"/>
          </a:xfrm>
        </p:spPr>
        <p:txBody>
          <a:bodyPr/>
          <a:lstStyle/>
          <a:p>
            <a:pPr eaLnBrk="1" hangingPunct="1"/>
            <a:r>
              <a:rPr lang="en-US" altLang="en-US" dirty="0"/>
              <a:t>Insertions and low-beta optics</a:t>
            </a:r>
          </a:p>
        </p:txBody>
      </p:sp>
      <p:pic>
        <p:nvPicPr>
          <p:cNvPr id="3" name="Picture 2" descr="A diagram of a circular object with arrows and letters&#10;&#10;Description automatically generated">
            <a:extLst>
              <a:ext uri="{FF2B5EF4-FFF2-40B4-BE49-F238E27FC236}">
                <a16:creationId xmlns:a16="http://schemas.microsoft.com/office/drawing/2014/main" id="{E83E2CF7-C1AF-81C1-B398-F035D5870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288"/>
            <a:ext cx="5377588" cy="5821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DA6E3E-EB75-1B39-F741-985D9928C711}"/>
              </a:ext>
            </a:extLst>
          </p:cNvPr>
          <p:cNvSpPr txBox="1"/>
          <p:nvPr/>
        </p:nvSpPr>
        <p:spPr>
          <a:xfrm>
            <a:off x="5507421" y="1271752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600" dirty="0">
                <a:solidFill>
                  <a:srgbClr val="002060"/>
                </a:solidFill>
              </a:rPr>
              <a:t>The LHC has </a:t>
            </a:r>
            <a:r>
              <a:rPr lang="en-CH" sz="1600" dirty="0">
                <a:solidFill>
                  <a:srgbClr val="FFC000"/>
                </a:solidFill>
              </a:rPr>
              <a:t>4 experimental insertions requiring low-beta optics </a:t>
            </a:r>
            <a:r>
              <a:rPr lang="en-CH" sz="1600" dirty="0">
                <a:solidFill>
                  <a:srgbClr val="002060"/>
                </a:solidFill>
              </a:rPr>
              <a:t>and 4 additional insertions</a:t>
            </a:r>
          </a:p>
        </p:txBody>
      </p:sp>
    </p:spTree>
    <p:extLst>
      <p:ext uri="{BB962C8B-B14F-4D97-AF65-F5344CB8AC3E}">
        <p14:creationId xmlns:p14="http://schemas.microsoft.com/office/powerpoint/2010/main" val="220418509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Rectangle 3">
            <a:extLst>
              <a:ext uri="{FF2B5EF4-FFF2-40B4-BE49-F238E27FC236}">
                <a16:creationId xmlns:a16="http://schemas.microsoft.com/office/drawing/2014/main" id="{C2831749-FE3E-4D2C-A323-9B07EF9C8A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3375" y="850900"/>
            <a:ext cx="8734425" cy="5360714"/>
          </a:xfrm>
          <a:ln w="28575"/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ＭＳ Ｐゴシック" charset="0"/>
              </a:rPr>
              <a:t>Collider rings lattice: Arcs, Dispersion Suppressors, Long Straight Sections</a:t>
            </a:r>
          </a:p>
          <a:p>
            <a:pPr eaLnBrk="1" hangingPunct="1">
              <a:defRPr/>
            </a:pPr>
            <a:r>
              <a:rPr lang="en-US" altLang="en-US" dirty="0">
                <a:ea typeface="ＭＳ Ｐゴシック" charset="0"/>
              </a:rPr>
              <a:t>Some of these long straight sections will host the detectors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45F1228-FFA6-8332-6BA4-988047AEAB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3375" y="261938"/>
            <a:ext cx="8153400" cy="387350"/>
          </a:xfrm>
        </p:spPr>
        <p:txBody>
          <a:bodyPr/>
          <a:lstStyle/>
          <a:p>
            <a:pPr eaLnBrk="1" hangingPunct="1"/>
            <a:r>
              <a:rPr lang="en-US" altLang="en-US" dirty="0"/>
              <a:t>Low-beta insertions</a:t>
            </a:r>
          </a:p>
        </p:txBody>
      </p:sp>
      <p:pic>
        <p:nvPicPr>
          <p:cNvPr id="3" name="Picture 2" descr="A large machine with many pipes&#10;&#10;Description automatically generated">
            <a:extLst>
              <a:ext uri="{FF2B5EF4-FFF2-40B4-BE49-F238E27FC236}">
                <a16:creationId xmlns:a16="http://schemas.microsoft.com/office/drawing/2014/main" id="{4D48FC8C-9F9C-798A-4EA2-B541C5E0E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91" y="2667404"/>
            <a:ext cx="4955409" cy="33396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593826-1C18-7BA0-8D3E-570211243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52" y="3189452"/>
            <a:ext cx="3779016" cy="5360714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Font typeface="Courier New" panose="02070309020205020404" pitchFamily="49" charset="0"/>
              <a:buChar char="o"/>
              <a:defRPr>
                <a:solidFill>
                  <a:srgbClr val="00206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kern="0" dirty="0">
                <a:ea typeface="ＭＳ Ｐゴシック" charset="0"/>
              </a:rPr>
              <a:t>Space constraints: requires a long drift space</a:t>
            </a:r>
          </a:p>
          <a:p>
            <a:pPr eaLnBrk="1" hangingPunct="1">
              <a:defRPr/>
            </a:pPr>
            <a:r>
              <a:rPr lang="en-US" altLang="en-US" sz="2000" kern="0" dirty="0">
                <a:ea typeface="ＭＳ Ｐゴシック" charset="0"/>
              </a:rPr>
              <a:t>Interruption of the regular lattice: symmetry and regularity of the optics will be broken</a:t>
            </a:r>
          </a:p>
          <a:p>
            <a:pPr eaLnBrk="1" hangingPunct="1">
              <a:defRPr/>
            </a:pPr>
            <a:r>
              <a:rPr lang="en-US" altLang="en-US" sz="2000" kern="0" dirty="0">
                <a:ea typeface="ＭＳ Ｐゴシック" charset="0"/>
              </a:rPr>
              <a:t>Other constraints?</a:t>
            </a:r>
            <a:endParaRPr lang="en-US" altLang="en-US" kern="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62072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Rectangle 3">
            <a:extLst>
              <a:ext uri="{FF2B5EF4-FFF2-40B4-BE49-F238E27FC236}">
                <a16:creationId xmlns:a16="http://schemas.microsoft.com/office/drawing/2014/main" id="{C2831749-FE3E-4D2C-A323-9B07EF9C8A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3375" y="850900"/>
            <a:ext cx="8734425" cy="5360714"/>
          </a:xfrm>
          <a:ln w="28575"/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ＭＳ Ｐゴシック" charset="0"/>
              </a:rPr>
              <a:t>Colliders performance is driven by the </a:t>
            </a:r>
            <a:r>
              <a:rPr lang="en-US" altLang="en-US" b="1" dirty="0">
                <a:solidFill>
                  <a:srgbClr val="FFC000"/>
                </a:solidFill>
                <a:ea typeface="ＭＳ Ｐゴシック" charset="0"/>
              </a:rPr>
              <a:t>luminosity</a:t>
            </a:r>
            <a:r>
              <a:rPr lang="en-US" altLang="en-US" dirty="0">
                <a:ea typeface="ＭＳ Ｐゴシック" charset="0"/>
              </a:rPr>
              <a:t> (collision rate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45F1228-FFA6-8332-6BA4-988047AEAB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3375" y="261938"/>
            <a:ext cx="8153400" cy="387350"/>
          </a:xfrm>
        </p:spPr>
        <p:txBody>
          <a:bodyPr/>
          <a:lstStyle/>
          <a:p>
            <a:pPr eaLnBrk="1" hangingPunct="1"/>
            <a:r>
              <a:rPr lang="en-US" altLang="en-US" dirty="0"/>
              <a:t>Low-beta insertions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8540491-386E-7221-331B-56066AFC7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2348948"/>
            <a:ext cx="7772400" cy="11823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60CF91-0D9D-B557-3E5B-0D34F0E66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1498047"/>
            <a:ext cx="7772400" cy="87801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3DDE0C9-27C8-6D8F-9EB5-118D16DCB359}"/>
              </a:ext>
            </a:extLst>
          </p:cNvPr>
          <p:cNvGrpSpPr/>
          <p:nvPr/>
        </p:nvGrpSpPr>
        <p:grpSpPr>
          <a:xfrm>
            <a:off x="882868" y="3713353"/>
            <a:ext cx="3605049" cy="2669685"/>
            <a:chOff x="2575034" y="3732869"/>
            <a:chExt cx="3605049" cy="2669685"/>
          </a:xfrm>
        </p:grpSpPr>
        <p:pic>
          <p:nvPicPr>
            <p:cNvPr id="2" name="Picture 1" descr="A black text with a white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76A14758-FE83-D5CE-74EF-ACD9E6700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3675" y="3874106"/>
              <a:ext cx="3352800" cy="1397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7541FD0-5723-E052-0FF6-FFAFD9031EF6}"/>
                </a:ext>
              </a:extLst>
            </p:cNvPr>
            <p:cNvSpPr/>
            <p:nvPr/>
          </p:nvSpPr>
          <p:spPr bwMode="auto">
            <a:xfrm>
              <a:off x="2575034" y="3732869"/>
              <a:ext cx="3605049" cy="1627084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H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87486BE-291E-10DE-1C04-65D7AD61811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592528" y="5129048"/>
              <a:ext cx="0" cy="819807"/>
            </a:xfrm>
            <a:prstGeom prst="straightConnector1">
              <a:avLst/>
            </a:prstGeom>
            <a:solidFill>
              <a:schemeClr val="accent1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1CCCF7-BBA8-064F-9C49-B1F5452C60B9}"/>
                </a:ext>
              </a:extLst>
            </p:cNvPr>
            <p:cNvSpPr txBox="1"/>
            <p:nvPr/>
          </p:nvSpPr>
          <p:spPr>
            <a:xfrm>
              <a:off x="3679606" y="6002444"/>
              <a:ext cx="2406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dirty="0"/>
                <a:t>Transverse beam size (horizontal and vertical at the interaction point)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C350CD-FAA0-609B-1552-D3A1D5029E39}"/>
              </a:ext>
            </a:extLst>
          </p:cNvPr>
          <p:cNvSpPr txBox="1"/>
          <p:nvPr/>
        </p:nvSpPr>
        <p:spPr>
          <a:xfrm>
            <a:off x="5548803" y="3947665"/>
            <a:ext cx="3069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600" dirty="0"/>
              <a:t>How can we increaes the luminosity of a collider ?</a:t>
            </a:r>
          </a:p>
          <a:p>
            <a:endParaRPr lang="en-CH" sz="1600" dirty="0"/>
          </a:p>
          <a:p>
            <a:r>
              <a:rPr lang="en-CH" sz="1600" dirty="0"/>
              <a:t>         </a:t>
            </a:r>
            <a:r>
              <a:rPr lang="en-CH" sz="1600" dirty="0">
                <a:solidFill>
                  <a:srgbClr val="FFC000"/>
                </a:solidFill>
              </a:rPr>
              <a:t>Low beta optics!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D4562D04-8EC5-C68B-ACBE-7F9C873BE2DF}"/>
              </a:ext>
            </a:extLst>
          </p:cNvPr>
          <p:cNvSpPr/>
          <p:nvPr/>
        </p:nvSpPr>
        <p:spPr bwMode="auto">
          <a:xfrm>
            <a:off x="5498222" y="4759806"/>
            <a:ext cx="536027" cy="223259"/>
          </a:xfrm>
          <a:prstGeom prst="rightArrow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718935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D27A5-48AC-E3B4-30E5-AFD8C8300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Drift spaces!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34CA8-BAE9-1667-B818-135415754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The description of the experimental insertion typically starts at the </a:t>
            </a:r>
            <a:r>
              <a:rPr lang="en-CH" b="1" dirty="0"/>
              <a:t>interaction point (IP) </a:t>
            </a:r>
            <a:r>
              <a:rPr lang="en-CH" dirty="0"/>
              <a:t>(where the beam collides) and proceeds towards the </a:t>
            </a:r>
            <a:r>
              <a:rPr lang="en-CH" b="1" dirty="0"/>
              <a:t>matching section</a:t>
            </a:r>
            <a:r>
              <a:rPr lang="en-CH" dirty="0"/>
              <a:t>, the </a:t>
            </a:r>
            <a:r>
              <a:rPr lang="en-CH" b="1" dirty="0"/>
              <a:t>dispersion suppressor </a:t>
            </a:r>
            <a:r>
              <a:rPr lang="en-CH" dirty="0"/>
              <a:t>and the </a:t>
            </a:r>
            <a:r>
              <a:rPr lang="en-CH" b="1" dirty="0"/>
              <a:t>arcs</a:t>
            </a:r>
          </a:p>
          <a:p>
            <a:r>
              <a:rPr lang="en-CH" dirty="0"/>
              <a:t>The detector is located “around” the IP and represents our first constraint: it is essentially a drift space around the IP and pushes the first quadrupoles away from the IP</a:t>
            </a:r>
          </a:p>
          <a:p>
            <a:pPr lvl="1"/>
            <a:r>
              <a:rPr lang="en-CH" dirty="0"/>
              <a:t>The length of the drift space from the IP to the first quadrupole is refered to as </a:t>
            </a:r>
            <a:r>
              <a:rPr lang="en-CH" b="1" dirty="0">
                <a:solidFill>
                  <a:srgbClr val="FFC000"/>
                </a:solidFill>
              </a:rPr>
              <a:t>L*</a:t>
            </a:r>
          </a:p>
          <a:p>
            <a:pPr lvl="1"/>
            <a:r>
              <a:rPr lang="en-CH" dirty="0"/>
              <a:t>How does the optics evolve in a pure drift space?</a:t>
            </a:r>
          </a:p>
        </p:txBody>
      </p:sp>
    </p:spTree>
    <p:extLst>
      <p:ext uri="{BB962C8B-B14F-4D97-AF65-F5344CB8AC3E}">
        <p14:creationId xmlns:p14="http://schemas.microsoft.com/office/powerpoint/2010/main" val="984255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C9ABF-F6FE-972A-6810-62BD01A39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Drift spaces!</a:t>
            </a:r>
          </a:p>
        </p:txBody>
      </p:sp>
      <p:pic>
        <p:nvPicPr>
          <p:cNvPr id="7" name="Content Placeholder 4" descr="A group of black text&#10;&#10;Description automatically generated">
            <a:extLst>
              <a:ext uri="{FF2B5EF4-FFF2-40B4-BE49-F238E27FC236}">
                <a16:creationId xmlns:a16="http://schemas.microsoft.com/office/drawing/2014/main" id="{ACD44F02-9BAA-361A-1778-F32E1E63E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438" y="2580430"/>
            <a:ext cx="4856874" cy="154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mathematical equations on a white background&#10;&#10;Description automatically generated">
            <a:extLst>
              <a:ext uri="{FF2B5EF4-FFF2-40B4-BE49-F238E27FC236}">
                <a16:creationId xmlns:a16="http://schemas.microsoft.com/office/drawing/2014/main" id="{2FB60A02-B35E-9533-779F-8E3F43D35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8" y="4296298"/>
            <a:ext cx="3219700" cy="1764643"/>
          </a:xfrm>
          <a:prstGeom prst="rect">
            <a:avLst/>
          </a:prstGeom>
        </p:spPr>
      </p:pic>
      <p:pic>
        <p:nvPicPr>
          <p:cNvPr id="9" name="Picture 8" descr="A mathematical equation with numbers and symbols&#10;&#10;Description automatically generated">
            <a:extLst>
              <a:ext uri="{FF2B5EF4-FFF2-40B4-BE49-F238E27FC236}">
                <a16:creationId xmlns:a16="http://schemas.microsoft.com/office/drawing/2014/main" id="{BE92B339-45F2-C211-3119-60F2FC901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675" y="5464865"/>
            <a:ext cx="3175000" cy="1346200"/>
          </a:xfrm>
          <a:prstGeom prst="rect">
            <a:avLst/>
          </a:prstGeom>
        </p:spPr>
      </p:pic>
      <p:pic>
        <p:nvPicPr>
          <p:cNvPr id="10" name="Picture 9" descr="A mathematical equation with black text&#10;&#10;Description automatically generated">
            <a:extLst>
              <a:ext uri="{FF2B5EF4-FFF2-40B4-BE49-F238E27FC236}">
                <a16:creationId xmlns:a16="http://schemas.microsoft.com/office/drawing/2014/main" id="{EE31AD79-7F01-FD48-FA6E-11EEF63A6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925" y="4039682"/>
            <a:ext cx="3238500" cy="1511300"/>
          </a:xfrm>
          <a:prstGeom prst="rect">
            <a:avLst/>
          </a:prstGeom>
        </p:spPr>
      </p:pic>
      <p:pic>
        <p:nvPicPr>
          <p:cNvPr id="15" name="Picture 14" descr="A black math equations&#10;&#10;Description automatically generated with medium confidence">
            <a:extLst>
              <a:ext uri="{FF2B5EF4-FFF2-40B4-BE49-F238E27FC236}">
                <a16:creationId xmlns:a16="http://schemas.microsoft.com/office/drawing/2014/main" id="{C4638323-459D-0525-648A-303AEE9E44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33" y="928054"/>
            <a:ext cx="3962400" cy="16891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0D755B-0463-9E59-B73A-0275D6D98BE0}"/>
              </a:ext>
            </a:extLst>
          </p:cNvPr>
          <p:cNvSpPr txBox="1"/>
          <p:nvPr/>
        </p:nvSpPr>
        <p:spPr>
          <a:xfrm>
            <a:off x="805055" y="902366"/>
            <a:ext cx="262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600" dirty="0"/>
              <a:t>Transfer matrix for a drift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B0324A-2B96-2798-0290-9A52F7E62FF7}"/>
              </a:ext>
            </a:extLst>
          </p:cNvPr>
          <p:cNvSpPr txBox="1"/>
          <p:nvPr/>
        </p:nvSpPr>
        <p:spPr>
          <a:xfrm>
            <a:off x="5810852" y="3019018"/>
            <a:ext cx="2753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600" dirty="0"/>
              <a:t>Propagation</a:t>
            </a:r>
            <a:r>
              <a:rPr lang="en-CH" sz="1400" dirty="0"/>
              <a:t> of the Twiss parameters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BF6D75-C3C8-078F-5E27-EB5721ECFEF6}"/>
              </a:ext>
            </a:extLst>
          </p:cNvPr>
          <p:cNvSpPr/>
          <p:nvPr/>
        </p:nvSpPr>
        <p:spPr bwMode="auto">
          <a:xfrm>
            <a:off x="5171090" y="4296298"/>
            <a:ext cx="3005958" cy="2398792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2ED9FA4-7376-8FFD-FCBB-B169FEFE92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033" y="39477"/>
            <a:ext cx="5067300" cy="15113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84813C0-170A-9945-60D3-DDD6E8246E2F}"/>
              </a:ext>
            </a:extLst>
          </p:cNvPr>
          <p:cNvSpPr txBox="1"/>
          <p:nvPr/>
        </p:nvSpPr>
        <p:spPr>
          <a:xfrm>
            <a:off x="6689041" y="1405234"/>
            <a:ext cx="13032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Beam waist</a:t>
            </a:r>
          </a:p>
        </p:txBody>
      </p:sp>
    </p:spTree>
    <p:extLst>
      <p:ext uri="{BB962C8B-B14F-4D97-AF65-F5344CB8AC3E}">
        <p14:creationId xmlns:p14="http://schemas.microsoft.com/office/powerpoint/2010/main" val="900437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A45F1228-FFA6-8332-6BA4-988047AEAB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3375" y="261938"/>
            <a:ext cx="8153400" cy="387350"/>
          </a:xfrm>
        </p:spPr>
        <p:txBody>
          <a:bodyPr/>
          <a:lstStyle/>
          <a:p>
            <a:pPr eaLnBrk="1" hangingPunct="1"/>
            <a:r>
              <a:rPr lang="en-US" altLang="en-US" dirty="0"/>
              <a:t>Possible layouts</a:t>
            </a:r>
          </a:p>
        </p:txBody>
      </p:sp>
      <p:pic>
        <p:nvPicPr>
          <p:cNvPr id="4" name="Picture 3" descr="A graph of 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4EAF3EC5-FF28-CAEA-6102-A29C0CA51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1" y="1004253"/>
            <a:ext cx="4485596" cy="5012920"/>
          </a:xfrm>
          <a:prstGeom prst="rect">
            <a:avLst/>
          </a:prstGeom>
        </p:spPr>
      </p:pic>
      <p:pic>
        <p:nvPicPr>
          <p:cNvPr id="8" name="Picture 7" descr="A graph of a function&#10;&#10;Description automatically generated">
            <a:extLst>
              <a:ext uri="{FF2B5EF4-FFF2-40B4-BE49-F238E27FC236}">
                <a16:creationId xmlns:a16="http://schemas.microsoft.com/office/drawing/2014/main" id="{30860CC8-DA94-C578-A950-E2111B007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74" y="1092264"/>
            <a:ext cx="4038725" cy="4673471"/>
          </a:xfrm>
          <a:prstGeom prst="rect">
            <a:avLst/>
          </a:prstGeom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id="{F0E205DF-772B-F4A0-09B8-30281CBCF2D3}"/>
              </a:ext>
            </a:extLst>
          </p:cNvPr>
          <p:cNvSpPr/>
          <p:nvPr/>
        </p:nvSpPr>
        <p:spPr bwMode="auto">
          <a:xfrm>
            <a:off x="1857375" y="693681"/>
            <a:ext cx="217761" cy="282155"/>
          </a:xfrm>
          <a:prstGeom prst="downArrow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89357433-C2AB-0563-8F3D-735CFE8BFCFC}"/>
              </a:ext>
            </a:extLst>
          </p:cNvPr>
          <p:cNvSpPr/>
          <p:nvPr/>
        </p:nvSpPr>
        <p:spPr bwMode="auto">
          <a:xfrm>
            <a:off x="6248400" y="693681"/>
            <a:ext cx="217761" cy="282155"/>
          </a:xfrm>
          <a:prstGeom prst="downArrow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09FFD9-DCF1-0627-12BB-300B431FA75E}"/>
              </a:ext>
            </a:extLst>
          </p:cNvPr>
          <p:cNvSpPr txBox="1"/>
          <p:nvPr/>
        </p:nvSpPr>
        <p:spPr>
          <a:xfrm>
            <a:off x="5412828" y="1303282"/>
            <a:ext cx="50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400" dirty="0"/>
              <a:t>L*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07B886-AE15-6ACD-8045-27AD9535C1CC}"/>
              </a:ext>
            </a:extLst>
          </p:cNvPr>
          <p:cNvSpPr txBox="1"/>
          <p:nvPr/>
        </p:nvSpPr>
        <p:spPr>
          <a:xfrm>
            <a:off x="1108841" y="1303282"/>
            <a:ext cx="50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400" dirty="0"/>
              <a:t>L*</a:t>
            </a:r>
          </a:p>
        </p:txBody>
      </p:sp>
      <p:pic>
        <p:nvPicPr>
          <p:cNvPr id="18" name="Picture 17" descr="A mathematical equation with black text&#10;&#10;Description automatically generated">
            <a:extLst>
              <a:ext uri="{FF2B5EF4-FFF2-40B4-BE49-F238E27FC236}">
                <a16:creationId xmlns:a16="http://schemas.microsoft.com/office/drawing/2014/main" id="{5638F53B-2F62-E77B-B83F-08C4217EB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79" y="1963322"/>
            <a:ext cx="1831264" cy="85459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9DA209D-729B-A95C-3F15-3EB5681C9869}"/>
              </a:ext>
            </a:extLst>
          </p:cNvPr>
          <p:cNvCxnSpPr/>
          <p:nvPr/>
        </p:nvCxnSpPr>
        <p:spPr bwMode="auto">
          <a:xfrm flipH="1">
            <a:off x="1613337" y="2953407"/>
            <a:ext cx="814553" cy="998483"/>
          </a:xfrm>
          <a:prstGeom prst="straightConnector1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E2B1528-A440-1BC8-7340-F709202C01E0}"/>
              </a:ext>
            </a:extLst>
          </p:cNvPr>
          <p:cNvCxnSpPr>
            <a:cxnSpLocks/>
          </p:cNvCxnSpPr>
          <p:nvPr/>
        </p:nvCxnSpPr>
        <p:spPr bwMode="auto">
          <a:xfrm>
            <a:off x="3730605" y="2778498"/>
            <a:ext cx="1934471" cy="1625336"/>
          </a:xfrm>
          <a:prstGeom prst="straightConnector1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4189223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055CD-B6AB-A401-692A-90BBF7A25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38" y="411163"/>
            <a:ext cx="6662190" cy="387350"/>
          </a:xfrm>
        </p:spPr>
        <p:txBody>
          <a:bodyPr/>
          <a:lstStyle/>
          <a:p>
            <a:r>
              <a:rPr lang="en-CH" dirty="0"/>
              <a:t>Phase advance in low-beta insertion</a:t>
            </a:r>
          </a:p>
        </p:txBody>
      </p:sp>
      <p:pic>
        <p:nvPicPr>
          <p:cNvPr id="7" name="Picture 6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56D23119-3EBA-CEA2-87B8-AFE41AE88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10997"/>
            <a:ext cx="7772400" cy="423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81578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-8_seminar">
  <a:themeElements>
    <a:clrScheme name="SPring-8_seminar 4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SPring-8_seminar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SPring-8_semin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ring-8_semina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8">
        <a:dk1>
          <a:srgbClr val="000000"/>
        </a:dk1>
        <a:lt1>
          <a:srgbClr val="CCFF99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FFCA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9">
        <a:dk1>
          <a:srgbClr val="000000"/>
        </a:dk1>
        <a:lt1>
          <a:srgbClr val="CC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10">
        <a:dk1>
          <a:srgbClr val="666633"/>
        </a:dk1>
        <a:lt1>
          <a:srgbClr val="FFFFFF"/>
        </a:lt1>
        <a:dk2>
          <a:srgbClr val="009999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AACACA"/>
        </a:accent3>
        <a:accent4>
          <a:srgbClr val="DADADA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SPring-8_seminar</Template>
  <TotalTime>264779</TotalTime>
  <Pages>1</Pages>
  <Words>813</Words>
  <Application>Microsoft Macintosh PowerPoint</Application>
  <PresentationFormat>Letter Paper (8.5x11 in)</PresentationFormat>
  <Paragraphs>81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 Unicode MS</vt:lpstr>
      <vt:lpstr>ＭＳ Ｐゴシック</vt:lpstr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SPring-8_seminar</vt:lpstr>
      <vt:lpstr>1_Custom Design</vt:lpstr>
      <vt:lpstr>Custom Design</vt:lpstr>
      <vt:lpstr>PowerPoint Presentation</vt:lpstr>
      <vt:lpstr>Insertions and low-beta optics</vt:lpstr>
      <vt:lpstr>Insertions and low-beta optics</vt:lpstr>
      <vt:lpstr>Low-beta insertions</vt:lpstr>
      <vt:lpstr>Low-beta insertions</vt:lpstr>
      <vt:lpstr>Drift spaces!</vt:lpstr>
      <vt:lpstr>Drift spaces!</vt:lpstr>
      <vt:lpstr>Possible layouts</vt:lpstr>
      <vt:lpstr>Phase advance in low-beta insertion</vt:lpstr>
      <vt:lpstr>Crossing angle</vt:lpstr>
      <vt:lpstr>Beam separation</vt:lpstr>
      <vt:lpstr>Beam separation</vt:lpstr>
      <vt:lpstr>Beam recombination, crossing bumps and separation bumps ?!</vt:lpstr>
      <vt:lpstr>Putting it together</vt:lpstr>
      <vt:lpstr>Putting it together</vt:lpstr>
      <vt:lpstr>The LHC low-beta interaction regions</vt:lpstr>
      <vt:lpstr>The LHC low-beta interaction regions</vt:lpstr>
      <vt:lpstr>PowerPoint Presentation</vt:lpstr>
      <vt:lpstr>PowerPoint Presentation</vt:lpstr>
      <vt:lpstr>PowerPoint Presentation</vt:lpstr>
      <vt:lpstr>In practice</vt:lpstr>
    </vt:vector>
  </TitlesOfParts>
  <Company>TJNAF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Berkeley Lab Generic Presentation</dc:subject>
  <dc:creator>Alex Bogacz</dc:creator>
  <cp:keywords>Presentation Generic</cp:keywords>
  <cp:lastModifiedBy>HERNALSTEENS Cédric</cp:lastModifiedBy>
  <cp:revision>1051</cp:revision>
  <cp:lastPrinted>2000-12-01T16:23:09Z</cp:lastPrinted>
  <dcterms:created xsi:type="dcterms:W3CDTF">2004-07-26T00:44:32Z</dcterms:created>
  <dcterms:modified xsi:type="dcterms:W3CDTF">2024-07-17T15:35:35Z</dcterms:modified>
</cp:coreProperties>
</file>