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1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5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21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16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69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80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75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05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11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82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8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5579-6BE3-4904-8C22-45F7564B30AF}" type="datetimeFigureOut">
              <a:rPr lang="es-ES" smtClean="0"/>
              <a:t>20/01/2017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4F72-5437-498B-96D0-7D5DCB3A17F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3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8.wmf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 LLRF UPGRADES TO IMPROVE BEAM AVALIBYLITY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Emilio Morales</a:t>
            </a:r>
          </a:p>
          <a:p>
            <a:r>
              <a:rPr lang="es-ES" dirty="0"/>
              <a:t>USPAS – </a:t>
            </a:r>
            <a:r>
              <a:rPr lang="en-US" dirty="0"/>
              <a:t>Introduction</a:t>
            </a:r>
            <a:r>
              <a:rPr lang="es-ES" dirty="0"/>
              <a:t> to LLRF</a:t>
            </a:r>
          </a:p>
          <a:p>
            <a:r>
              <a:rPr lang="es-ES" dirty="0"/>
              <a:t>Winter 2017. Rohnert Park, CA</a:t>
            </a:r>
          </a:p>
        </p:txBody>
      </p:sp>
      <p:pic>
        <p:nvPicPr>
          <p:cNvPr id="1026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49751"/>
            <a:ext cx="3240948" cy="17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949751"/>
            <a:ext cx="2198687" cy="1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8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 LLRF UPGRADES TO IMPROVE BEAM AVALIBYLITY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Emilio Morales</a:t>
            </a:r>
          </a:p>
          <a:p>
            <a:r>
              <a:rPr lang="en-US" dirty="0"/>
              <a:t>USPAS – Introduction to LLRF</a:t>
            </a:r>
          </a:p>
          <a:p>
            <a:r>
              <a:rPr lang="en-US" dirty="0"/>
              <a:t>Winter 2017. Rohnert Park, CA</a:t>
            </a:r>
          </a:p>
        </p:txBody>
      </p:sp>
      <p:pic>
        <p:nvPicPr>
          <p:cNvPr id="1026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949751"/>
            <a:ext cx="3240948" cy="17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949751"/>
            <a:ext cx="2198687" cy="1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5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 LLRF UPGRADES TO IMPROVE BEAM AVALIBYLITY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Designed to provide up to 3.6MV and to restore 540kW.</a:t>
            </a:r>
          </a:p>
          <a:p>
            <a:r>
              <a:rPr lang="en-US" dirty="0"/>
              <a:t> RF interlocks: mainly due to internal arcs in RF amplifiers.</a:t>
            </a:r>
          </a:p>
          <a:p>
            <a:r>
              <a:rPr lang="en-US" dirty="0"/>
              <a:t>Auto-recovery process implemented. Recover the plant with circulating beam.</a:t>
            </a:r>
          </a:p>
          <a:p>
            <a:r>
              <a:rPr lang="en-US" dirty="0"/>
              <a:t>Observed: Disturbances induced to the beam due to RF trips may cause a partial o total beam dump</a:t>
            </a:r>
            <a:r>
              <a:rPr lang="es-ES" dirty="0"/>
              <a:t>.</a:t>
            </a:r>
          </a:p>
        </p:txBody>
      </p:sp>
      <p:pic>
        <p:nvPicPr>
          <p:cNvPr id="7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ador de contenido 8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17586" t="14905" r="50762" b="25682"/>
          <a:stretch/>
        </p:blipFill>
        <p:spPr>
          <a:xfrm>
            <a:off x="6563992" y="1941922"/>
            <a:ext cx="4023047" cy="42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7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 AUTORECOVERY WITH BEAM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RF Trip: </a:t>
            </a:r>
          </a:p>
          <a:p>
            <a:pPr lvl="1"/>
            <a:r>
              <a:rPr lang="en-US" dirty="0"/>
              <a:t>Cavity absorbs power to the beam.</a:t>
            </a:r>
          </a:p>
          <a:p>
            <a:r>
              <a:rPr lang="en-US" dirty="0"/>
              <a:t>LLRF:</a:t>
            </a:r>
          </a:p>
          <a:p>
            <a:pPr lvl="1"/>
            <a:r>
              <a:rPr lang="en-US" dirty="0"/>
              <a:t> Detune the cavity around 500kHz.</a:t>
            </a:r>
          </a:p>
          <a:p>
            <a:pPr lvl="1"/>
            <a:r>
              <a:rPr lang="en-US" dirty="0"/>
              <a:t>Amplitude and Phase loops disabled.</a:t>
            </a:r>
          </a:p>
          <a:p>
            <a:pPr lvl="1"/>
            <a:r>
              <a:rPr lang="en-US" dirty="0"/>
              <a:t>LLRF Drive to minimum.</a:t>
            </a:r>
          </a:p>
          <a:p>
            <a:r>
              <a:rPr lang="en-US" dirty="0"/>
              <a:t>Digital phase shifter.</a:t>
            </a:r>
          </a:p>
          <a:p>
            <a:endParaRPr lang="es-ES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Auto recovery process:</a:t>
            </a:r>
          </a:p>
          <a:p>
            <a:pPr lvl="1"/>
            <a:r>
              <a:rPr lang="en-US" dirty="0"/>
              <a:t>Plunger move to previous position.</a:t>
            </a:r>
          </a:p>
          <a:p>
            <a:pPr lvl="1"/>
            <a:r>
              <a:rPr lang="en-US" dirty="0"/>
              <a:t>Tunning Loop enable</a:t>
            </a:r>
          </a:p>
          <a:p>
            <a:pPr lvl="1"/>
            <a:r>
              <a:rPr lang="en-US" dirty="0"/>
              <a:t>Amplitude and Phase loops enable.</a:t>
            </a:r>
          </a:p>
          <a:p>
            <a:pPr lvl="1"/>
            <a:r>
              <a:rPr lang="en-US" dirty="0"/>
              <a:t>Power increase smoothly.</a:t>
            </a:r>
          </a:p>
          <a:p>
            <a:pPr lvl="1"/>
            <a:endParaRPr lang="es-ES" dirty="0"/>
          </a:p>
        </p:txBody>
      </p:sp>
      <p:pic>
        <p:nvPicPr>
          <p:cNvPr id="8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7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Effects observed after RF Trip beam survival:</a:t>
            </a:r>
          </a:p>
          <a:p>
            <a:pPr lvl="1"/>
            <a:r>
              <a:rPr lang="en-US" sz="2200" dirty="0"/>
              <a:t>Cavity voltage reduced. More power delivered to the beam.</a:t>
            </a:r>
          </a:p>
          <a:p>
            <a:pPr lvl="1"/>
            <a:r>
              <a:rPr lang="en-US" sz="2200" dirty="0"/>
              <a:t>Sync. Phase start to decrease and oscillates.</a:t>
            </a:r>
          </a:p>
          <a:p>
            <a:pPr lvl="1"/>
            <a:r>
              <a:rPr lang="en-US" sz="2200" dirty="0"/>
              <a:t>The higher beam current and/or low RF voltage, the higher amplitude.</a:t>
            </a:r>
          </a:p>
          <a:p>
            <a:pPr lvl="1"/>
            <a:endParaRPr lang="en-US" sz="2200" dirty="0"/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2315" r="1479" b="52641"/>
          <a:stretch>
            <a:fillRect/>
          </a:stretch>
        </p:blipFill>
        <p:spPr bwMode="auto">
          <a:xfrm>
            <a:off x="6411119" y="1456000"/>
            <a:ext cx="5364110" cy="27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51582" r="1479" b="4694"/>
          <a:stretch>
            <a:fillRect/>
          </a:stretch>
        </p:blipFill>
        <p:spPr bwMode="auto">
          <a:xfrm>
            <a:off x="6411119" y="4145280"/>
            <a:ext cx="5571395" cy="280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FEED-FORWARD LOOPS FOR RF TRIP COMPENSATION</a:t>
            </a:r>
          </a:p>
        </p:txBody>
      </p:sp>
      <p:pic>
        <p:nvPicPr>
          <p:cNvPr id="12" name="Picture 2" descr="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usp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16" y="4710122"/>
            <a:ext cx="2422167" cy="21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4" y="4710122"/>
            <a:ext cx="3176422" cy="21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Effects observed after RF Trip with partial beam lost:</a:t>
            </a:r>
          </a:p>
          <a:p>
            <a:pPr lvl="1"/>
            <a:r>
              <a:rPr lang="en-US" sz="2200" dirty="0"/>
              <a:t>Cavity voltage reduced. Overshoot.</a:t>
            </a:r>
          </a:p>
          <a:p>
            <a:pPr lvl="1"/>
            <a:r>
              <a:rPr lang="en-US" sz="2200" dirty="0"/>
              <a:t>Reverse power increase.</a:t>
            </a:r>
          </a:p>
          <a:p>
            <a:pPr lvl="1"/>
            <a:r>
              <a:rPr lang="en-US" sz="2200" dirty="0"/>
              <a:t>Power delivered to the beam reduced.</a:t>
            </a:r>
          </a:p>
          <a:p>
            <a:r>
              <a:rPr lang="en-US" sz="2600" dirty="0"/>
              <a:t>Extracting power from to beam.</a:t>
            </a:r>
          </a:p>
          <a:p>
            <a:r>
              <a:rPr lang="en-US" sz="2600" dirty="0"/>
              <a:t>This extra power will be provided by the loop.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FEED-FORWARD LOOPS FOR RF TRIP COMPENSATION</a:t>
            </a:r>
          </a:p>
        </p:txBody>
      </p:sp>
      <p:pic>
        <p:nvPicPr>
          <p:cNvPr id="12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14" y="1456000"/>
            <a:ext cx="5136586" cy="53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7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359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Parameters:</a:t>
            </a:r>
          </a:p>
          <a:p>
            <a:pPr lvl="1"/>
            <a:r>
              <a:rPr lang="en-US" sz="2200" dirty="0"/>
              <a:t>Plants informed in &lt; 100 ns</a:t>
            </a:r>
          </a:p>
          <a:p>
            <a:pPr lvl="1"/>
            <a:r>
              <a:rPr lang="en-US" sz="2200" dirty="0"/>
              <a:t>Increase the drive following sinusoidal signal, but with opposite phase.</a:t>
            </a:r>
          </a:p>
          <a:p>
            <a:pPr lvl="1"/>
            <a:r>
              <a:rPr lang="en-US" sz="2200" dirty="0"/>
              <a:t>Transient of 3ms with exponential curve.</a:t>
            </a:r>
          </a:p>
          <a:p>
            <a:pPr lvl="1"/>
            <a:r>
              <a:rPr lang="en-US" sz="2200" dirty="0"/>
              <a:t>FPGA limitations: Math. Operations limited. Linear decay implemented.</a:t>
            </a:r>
          </a:p>
          <a:p>
            <a:r>
              <a:rPr lang="en-US" sz="2600" dirty="0"/>
              <a:t>Simulations </a:t>
            </a:r>
          </a:p>
          <a:p>
            <a:pPr lvl="1"/>
            <a:r>
              <a:rPr lang="en-US" sz="2200" dirty="0"/>
              <a:t>Interaction of the beam after RF trip with and w/o active compensation.</a:t>
            </a:r>
          </a:p>
          <a:p>
            <a:pPr lvl="1"/>
            <a:r>
              <a:rPr lang="en-US" sz="2200" dirty="0"/>
              <a:t>Show that the it was not possible to completely remove the perturbation.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FEED-FORWARD LOOPS FOR RF TRIP COMPENSATION</a:t>
            </a:r>
          </a:p>
        </p:txBody>
      </p:sp>
      <p:pic>
        <p:nvPicPr>
          <p:cNvPr id="12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57" y="1825625"/>
            <a:ext cx="4961183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55" y="1825624"/>
            <a:ext cx="4961183" cy="23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Experimental results</a:t>
            </a:r>
          </a:p>
          <a:p>
            <a:pPr lvl="1"/>
            <a:r>
              <a:rPr lang="en-US" sz="2200" dirty="0"/>
              <a:t>60mA, 1.5MV</a:t>
            </a:r>
          </a:p>
          <a:p>
            <a:pPr lvl="1"/>
            <a:r>
              <a:rPr lang="en-US" sz="2200" dirty="0"/>
              <a:t>Fake interlock: 1.5MV </a:t>
            </a:r>
            <a:r>
              <a:rPr lang="en-US" sz="2200" dirty="0">
                <a:sym typeface="Wingdings" panose="05000000000000000000" pitchFamily="2" charset="2"/>
              </a:rPr>
              <a:t> 1.2MV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No compensation: Beam Lost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Measure the ripples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FF loop enabled.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Fake interlock repeated. Amplitude of FF loop increased to cancel the beam lost.</a:t>
            </a:r>
            <a:endParaRPr lang="en-US" sz="2200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825625"/>
            <a:ext cx="46497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825625"/>
            <a:ext cx="46497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1825625"/>
            <a:ext cx="46513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825624"/>
            <a:ext cx="464978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sultado de imagen para usp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FEED-FORWARD LOOPS FOR RF TRIP COMPENSATION</a:t>
            </a:r>
          </a:p>
        </p:txBody>
      </p:sp>
    </p:spTree>
    <p:extLst>
      <p:ext uri="{BB962C8B-B14F-4D97-AF65-F5344CB8AC3E}">
        <p14:creationId xmlns:p14="http://schemas.microsoft.com/office/powerpoint/2010/main" val="5693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5" y="2026092"/>
            <a:ext cx="5266658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27" y="2023587"/>
            <a:ext cx="525294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19" y="2027124"/>
            <a:ext cx="5277874" cy="39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14" y="2023222"/>
            <a:ext cx="5281226" cy="39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usp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Next steps:</a:t>
            </a:r>
          </a:p>
          <a:p>
            <a:pPr lvl="1"/>
            <a:r>
              <a:rPr lang="en-US" sz="2200" dirty="0"/>
              <a:t>Amplitude modulation of LLRF drive to phase modulation.</a:t>
            </a:r>
          </a:p>
          <a:p>
            <a:pPr lvl="1"/>
            <a:r>
              <a:rPr lang="en-US" sz="2200" dirty="0"/>
              <a:t>The main advantage: the output of the amplifier would remain constant.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2" y="4067175"/>
            <a:ext cx="25558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25" y="4067174"/>
            <a:ext cx="335280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2" y="4045742"/>
            <a:ext cx="228758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73" y="4541835"/>
            <a:ext cx="746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2" y="4065200"/>
            <a:ext cx="26828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FEED-FORWARD LOOPS FOR RF TRIP COMPENSATION</a:t>
            </a:r>
          </a:p>
        </p:txBody>
      </p:sp>
    </p:spTree>
    <p:extLst>
      <p:ext uri="{BB962C8B-B14F-4D97-AF65-F5344CB8AC3E}">
        <p14:creationId xmlns:p14="http://schemas.microsoft.com/office/powerpoint/2010/main" val="11974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01667 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0208 -0.036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64"/>
            <a:ext cx="1829538" cy="10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us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039" y="407413"/>
            <a:ext cx="1477652" cy="10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Feed-Forward loops to compensate bema loading effects.</a:t>
            </a:r>
          </a:p>
          <a:p>
            <a:r>
              <a:rPr lang="en-US" dirty="0"/>
              <a:t>Following the same approach for the RF Trip compensation, algorithm developed.</a:t>
            </a:r>
          </a:p>
          <a:p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LOADING COMPENSATION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38" y="3268663"/>
            <a:ext cx="38893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63" y="3341688"/>
            <a:ext cx="40227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66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438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ALBA LLRF UPGRADES TO IMPROVE BEAM AVALIBYLITY</vt:lpstr>
      <vt:lpstr>ALBA LLRF UPGRADES TO IMPROVE BEAM AVALIBYLITY</vt:lpstr>
      <vt:lpstr>CAVITY AUTORECOVERY WITH BEAM</vt:lpstr>
      <vt:lpstr>FEED-FORWARD LOOPS FOR RF TRIP COMPENSATION</vt:lpstr>
      <vt:lpstr>FEED-FORWARD LOOPS FOR RF TRIP COMPENSATION</vt:lpstr>
      <vt:lpstr>FEED-FORWARD LOOPS FOR RF TRIP COMPENSATION</vt:lpstr>
      <vt:lpstr>Presentación de PowerPoint</vt:lpstr>
      <vt:lpstr>Presentación de PowerPoint</vt:lpstr>
      <vt:lpstr>Presentación de PowerPoint</vt:lpstr>
      <vt:lpstr>ALBA LLRF UPGRADES TO IMPROVE BEAM AVALIBYLITY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ALBA LLRF UPGRADES TO IMPROVE BEAM AVALIBYLITY</dc:title>
  <dc:creator>Emilio</dc:creator>
  <cp:lastModifiedBy>Emilio</cp:lastModifiedBy>
  <cp:revision>25</cp:revision>
  <dcterms:created xsi:type="dcterms:W3CDTF">2017-01-20T00:46:17Z</dcterms:created>
  <dcterms:modified xsi:type="dcterms:W3CDTF">2017-01-20T16:45:47Z</dcterms:modified>
</cp:coreProperties>
</file>