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5051" r:id="rId2"/>
  </p:sldMasterIdLst>
  <p:notesMasterIdLst>
    <p:notesMasterId r:id="rId107"/>
  </p:notesMasterIdLst>
  <p:handoutMasterIdLst>
    <p:handoutMasterId r:id="rId108"/>
  </p:handoutMasterIdLst>
  <p:sldIdLst>
    <p:sldId id="256" r:id="rId3"/>
    <p:sldId id="471" r:id="rId4"/>
    <p:sldId id="636" r:id="rId5"/>
    <p:sldId id="679" r:id="rId6"/>
    <p:sldId id="645" r:id="rId7"/>
    <p:sldId id="566" r:id="rId8"/>
    <p:sldId id="583" r:id="rId9"/>
    <p:sldId id="584" r:id="rId10"/>
    <p:sldId id="585" r:id="rId11"/>
    <p:sldId id="606" r:id="rId12"/>
    <p:sldId id="643" r:id="rId13"/>
    <p:sldId id="348" r:id="rId14"/>
    <p:sldId id="443" r:id="rId15"/>
    <p:sldId id="579" r:id="rId16"/>
    <p:sldId id="580" r:id="rId17"/>
    <p:sldId id="581" r:id="rId18"/>
    <p:sldId id="656" r:id="rId19"/>
    <p:sldId id="658" r:id="rId20"/>
    <p:sldId id="577" r:id="rId21"/>
    <p:sldId id="576" r:id="rId22"/>
    <p:sldId id="575" r:id="rId23"/>
    <p:sldId id="578" r:id="rId24"/>
    <p:sldId id="657" r:id="rId25"/>
    <p:sldId id="676" r:id="rId26"/>
    <p:sldId id="659" r:id="rId27"/>
    <p:sldId id="649" r:id="rId28"/>
    <p:sldId id="677" r:id="rId29"/>
    <p:sldId id="644" r:id="rId30"/>
    <p:sldId id="646" r:id="rId31"/>
    <p:sldId id="668" r:id="rId32"/>
    <p:sldId id="529" r:id="rId33"/>
    <p:sldId id="558" r:id="rId34"/>
    <p:sldId id="559" r:id="rId35"/>
    <p:sldId id="532" r:id="rId36"/>
    <p:sldId id="647" r:id="rId37"/>
    <p:sldId id="650" r:id="rId38"/>
    <p:sldId id="545" r:id="rId39"/>
    <p:sldId id="508" r:id="rId40"/>
    <p:sldId id="642" r:id="rId41"/>
    <p:sldId id="632" r:id="rId42"/>
    <p:sldId id="608" r:id="rId43"/>
    <p:sldId id="634" r:id="rId44"/>
    <p:sldId id="539" r:id="rId45"/>
    <p:sldId id="594" r:id="rId46"/>
    <p:sldId id="613" r:id="rId47"/>
    <p:sldId id="591" r:id="rId48"/>
    <p:sldId id="593" r:id="rId49"/>
    <p:sldId id="662" r:id="rId50"/>
    <p:sldId id="617" r:id="rId51"/>
    <p:sldId id="615" r:id="rId52"/>
    <p:sldId id="651" r:id="rId53"/>
    <p:sldId id="493" r:id="rId54"/>
    <p:sldId id="494" r:id="rId55"/>
    <p:sldId id="500" r:id="rId56"/>
    <p:sldId id="499" r:id="rId57"/>
    <p:sldId id="587" r:id="rId58"/>
    <p:sldId id="652" r:id="rId59"/>
    <p:sldId id="561" r:id="rId60"/>
    <p:sldId id="562" r:id="rId61"/>
    <p:sldId id="563" r:id="rId62"/>
    <p:sldId id="488" r:id="rId63"/>
    <p:sldId id="412" r:id="rId64"/>
    <p:sldId id="521" r:id="rId65"/>
    <p:sldId id="666" r:id="rId66"/>
    <p:sldId id="667" r:id="rId67"/>
    <p:sldId id="531" r:id="rId68"/>
    <p:sldId id="619" r:id="rId69"/>
    <p:sldId id="530" r:id="rId70"/>
    <p:sldId id="567" r:id="rId71"/>
    <p:sldId id="665" r:id="rId72"/>
    <p:sldId id="487" r:id="rId73"/>
    <p:sldId id="680" r:id="rId74"/>
    <p:sldId id="569" r:id="rId75"/>
    <p:sldId id="570" r:id="rId76"/>
    <p:sldId id="571" r:id="rId77"/>
    <p:sldId id="572" r:id="rId78"/>
    <p:sldId id="573" r:id="rId79"/>
    <p:sldId id="498" r:id="rId80"/>
    <p:sldId id="502" r:id="rId81"/>
    <p:sldId id="574" r:id="rId82"/>
    <p:sldId id="611" r:id="rId83"/>
    <p:sldId id="490" r:id="rId84"/>
    <p:sldId id="681" r:id="rId85"/>
    <p:sldId id="653" r:id="rId86"/>
    <p:sldId id="406" r:id="rId87"/>
    <p:sldId id="526" r:id="rId88"/>
    <p:sldId id="534" r:id="rId89"/>
    <p:sldId id="536" r:id="rId90"/>
    <p:sldId id="535" r:id="rId91"/>
    <p:sldId id="618" r:id="rId92"/>
    <p:sldId id="538" r:id="rId93"/>
    <p:sldId id="550" r:id="rId94"/>
    <p:sldId id="621" r:id="rId95"/>
    <p:sldId id="522" r:id="rId96"/>
    <p:sldId id="661" r:id="rId97"/>
    <p:sldId id="630" r:id="rId98"/>
    <p:sldId id="548" r:id="rId99"/>
    <p:sldId id="586" r:id="rId100"/>
    <p:sldId id="614" r:id="rId101"/>
    <p:sldId id="620" r:id="rId102"/>
    <p:sldId id="660" r:id="rId103"/>
    <p:sldId id="451" r:id="rId104"/>
    <p:sldId id="452" r:id="rId105"/>
    <p:sldId id="622" r:id="rId106"/>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187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42D"/>
    <a:srgbClr val="CC3399"/>
    <a:srgbClr val="FFFF99"/>
    <a:srgbClr val="FFFFCC"/>
    <a:srgbClr val="FF7C80"/>
    <a:srgbClr val="FF5050"/>
    <a:srgbClr val="0066FF"/>
    <a:srgbClr val="FF00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5205" autoAdjust="0"/>
  </p:normalViewPr>
  <p:slideViewPr>
    <p:cSldViewPr>
      <p:cViewPr varScale="1">
        <p:scale>
          <a:sx n="109" d="100"/>
          <a:sy n="109" d="100"/>
        </p:scale>
        <p:origin x="1608" y="-42"/>
      </p:cViewPr>
      <p:guideLst>
        <p:guide orient="horz" pos="1872"/>
        <p:guide pos="2880"/>
      </p:guideLst>
    </p:cSldViewPr>
  </p:slideViewPr>
  <p:outlineViewPr>
    <p:cViewPr>
      <p:scale>
        <a:sx n="33" d="100"/>
        <a:sy n="33" d="100"/>
      </p:scale>
      <p:origin x="0" y="-23340"/>
    </p:cViewPr>
    <p:sldLst>
      <p:sld r:id="rId1" collapse="1"/>
    </p:sldLst>
  </p:outlineViewPr>
  <p:notesTextViewPr>
    <p:cViewPr>
      <p:scale>
        <a:sx n="100" d="100"/>
        <a:sy n="100" d="100"/>
      </p:scale>
      <p:origin x="0" y="0"/>
    </p:cViewPr>
  </p:notesTextViewPr>
  <p:sorterViewPr>
    <p:cViewPr varScale="1">
      <p:scale>
        <a:sx n="1" d="1"/>
        <a:sy n="1" d="1"/>
      </p:scale>
      <p:origin x="0" y="-12612"/>
    </p:cViewPr>
  </p:sorter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_rels/viewProps.xml.rels><?xml version="1.0" encoding="UTF-8" standalone="yes"?>
<Relationships xmlns="http://schemas.openxmlformats.org/package/2006/relationships"><Relationship Id="rId1"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pPr>
              <a:defRPr/>
            </a:pPr>
            <a:fld id="{1FB09133-0FF0-4B2E-9622-BD897330D14E}" type="datetimeFigureOut">
              <a:rPr lang="en-US"/>
              <a:pPr>
                <a:defRPr/>
              </a:pPr>
              <a:t>1/25/2017</a:t>
            </a:fld>
            <a:endParaRPr lang="en-US"/>
          </a:p>
        </p:txBody>
      </p:sp>
      <p:sp>
        <p:nvSpPr>
          <p:cNvPr id="4" name="Footer Placeholder 3"/>
          <p:cNvSpPr>
            <a:spLocks noGrp="1"/>
          </p:cNvSpPr>
          <p:nvPr>
            <p:ph type="ftr" sz="quarter" idx="2"/>
          </p:nvPr>
        </p:nvSpPr>
        <p:spPr>
          <a:xfrm>
            <a:off x="0" y="9118600"/>
            <a:ext cx="3170238" cy="481013"/>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143375" y="9118600"/>
            <a:ext cx="3170238" cy="481013"/>
          </a:xfrm>
          <a:prstGeom prst="rect">
            <a:avLst/>
          </a:prstGeom>
        </p:spPr>
        <p:txBody>
          <a:bodyPr vert="horz" lIns="91440" tIns="45720" rIns="91440" bIns="45720" rtlCol="0" anchor="b"/>
          <a:lstStyle>
            <a:lvl1pPr algn="r">
              <a:defRPr sz="1200"/>
            </a:lvl1pPr>
          </a:lstStyle>
          <a:p>
            <a:pPr>
              <a:defRPr/>
            </a:pPr>
            <a:fld id="{E4F57F78-977C-4149-B58D-4F61451AC3E6}" type="slidenum">
              <a:rPr lang="en-US"/>
              <a:pPr>
                <a:defRPr/>
              </a:pPr>
              <a:t>‹#›</a:t>
            </a:fld>
            <a:endParaRPr lang="en-US"/>
          </a:p>
        </p:txBody>
      </p:sp>
    </p:spTree>
    <p:extLst>
      <p:ext uri="{BB962C8B-B14F-4D97-AF65-F5344CB8AC3E}">
        <p14:creationId xmlns:p14="http://schemas.microsoft.com/office/powerpoint/2010/main" val="1350226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8195"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16740"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8199"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2546719E-D0D9-41E7-86B8-8BA34DBE7D9A}" type="slidenum">
              <a:rPr lang="en-US"/>
              <a:pPr>
                <a:defRPr/>
              </a:pPr>
              <a:t>‹#›</a:t>
            </a:fld>
            <a:endParaRPr lang="en-US"/>
          </a:p>
        </p:txBody>
      </p:sp>
    </p:spTree>
    <p:extLst>
      <p:ext uri="{BB962C8B-B14F-4D97-AF65-F5344CB8AC3E}">
        <p14:creationId xmlns:p14="http://schemas.microsoft.com/office/powerpoint/2010/main" val="37793687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546719E-D0D9-41E7-86B8-8BA34DBE7D9A}" type="slidenum">
              <a:rPr lang="en-US" smtClean="0"/>
              <a:pPr>
                <a:defRPr/>
              </a:pPr>
              <a:t>2</a:t>
            </a:fld>
            <a:endParaRPr lang="en-US"/>
          </a:p>
        </p:txBody>
      </p:sp>
    </p:spTree>
    <p:extLst>
      <p:ext uri="{BB962C8B-B14F-4D97-AF65-F5344CB8AC3E}">
        <p14:creationId xmlns:p14="http://schemas.microsoft.com/office/powerpoint/2010/main" val="634231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71C09A71-DCF5-459C-9DE6-986470327253}" type="slidenum">
              <a:rPr lang="en-US" altLang="fr-FR" smtClean="0">
                <a:latin typeface="Arial" charset="0"/>
              </a:rPr>
              <a:pPr/>
              <a:t>53</a:t>
            </a:fld>
            <a:endParaRPr lang="en-US" altLang="fr-FR">
              <a:latin typeface="Arial" charset="0"/>
            </a:endParaRPr>
          </a:p>
        </p:txBody>
      </p:sp>
    </p:spTree>
    <p:extLst>
      <p:ext uri="{BB962C8B-B14F-4D97-AF65-F5344CB8AC3E}">
        <p14:creationId xmlns:p14="http://schemas.microsoft.com/office/powerpoint/2010/main" val="2808833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2546719E-D0D9-41E7-86B8-8BA34DBE7D9A}" type="slidenum">
              <a:rPr lang="en-US" smtClean="0"/>
              <a:pPr>
                <a:defRPr/>
              </a:pPr>
              <a:t>54</a:t>
            </a:fld>
            <a:endParaRPr lang="en-US"/>
          </a:p>
        </p:txBody>
      </p:sp>
    </p:spTree>
    <p:extLst>
      <p:ext uri="{BB962C8B-B14F-4D97-AF65-F5344CB8AC3E}">
        <p14:creationId xmlns:p14="http://schemas.microsoft.com/office/powerpoint/2010/main" val="1415933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2546719E-D0D9-41E7-86B8-8BA34DBE7D9A}" type="slidenum">
              <a:rPr lang="en-US" smtClean="0"/>
              <a:pPr>
                <a:defRPr/>
              </a:pPr>
              <a:t>67</a:t>
            </a:fld>
            <a:endParaRPr lang="en-US"/>
          </a:p>
        </p:txBody>
      </p:sp>
    </p:spTree>
    <p:extLst>
      <p:ext uri="{BB962C8B-B14F-4D97-AF65-F5344CB8AC3E}">
        <p14:creationId xmlns:p14="http://schemas.microsoft.com/office/powerpoint/2010/main" val="2224712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34A4F1AC-90EC-43E9-815D-94D832D3F8AC}" type="slidenum">
              <a:rPr lang="en-US" altLang="fr-FR" smtClean="0">
                <a:latin typeface="Arial" charset="0"/>
              </a:rPr>
              <a:pPr/>
              <a:t>78</a:t>
            </a:fld>
            <a:endParaRPr lang="en-US" altLang="fr-FR">
              <a:latin typeface="Arial" charset="0"/>
            </a:endParaRPr>
          </a:p>
        </p:txBody>
      </p:sp>
    </p:spTree>
    <p:extLst>
      <p:ext uri="{BB962C8B-B14F-4D97-AF65-F5344CB8AC3E}">
        <p14:creationId xmlns:p14="http://schemas.microsoft.com/office/powerpoint/2010/main" val="1790637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F6A1F1BE-B69F-4369-8A2E-5D406C9F5AFC}" type="slidenum">
              <a:rPr lang="en-US" smtClean="0">
                <a:latin typeface="Arial" pitchFamily="34" charset="0"/>
              </a:rPr>
              <a:pPr/>
              <a:t>98</a:t>
            </a:fld>
            <a:endParaRPr lang="en-US">
              <a:latin typeface="Arial" pitchFamily="34" charset="0"/>
            </a:endParaRPr>
          </a:p>
        </p:txBody>
      </p:sp>
    </p:spTree>
    <p:extLst>
      <p:ext uri="{BB962C8B-B14F-4D97-AF65-F5344CB8AC3E}">
        <p14:creationId xmlns:p14="http://schemas.microsoft.com/office/powerpoint/2010/main" val="4106141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D5CF19BB-E565-4C83-8D84-F2429214BEFF}" type="slidenum">
              <a:rPr lang="en-US" smtClean="0">
                <a:latin typeface="Arial" pitchFamily="34" charset="0"/>
              </a:rPr>
              <a:pPr/>
              <a:t>7</a:t>
            </a:fld>
            <a:endParaRPr lang="en-US">
              <a:latin typeface="Arial" pitchFamily="34" charset="0"/>
            </a:endParaRPr>
          </a:p>
        </p:txBody>
      </p:sp>
    </p:spTree>
    <p:extLst>
      <p:ext uri="{BB962C8B-B14F-4D97-AF65-F5344CB8AC3E}">
        <p14:creationId xmlns:p14="http://schemas.microsoft.com/office/powerpoint/2010/main" val="685064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D5CF19BB-E565-4C83-8D84-F2429214BEFF}" type="slidenum">
              <a:rPr lang="en-US" smtClean="0">
                <a:latin typeface="Arial" pitchFamily="34" charset="0"/>
              </a:rPr>
              <a:pPr/>
              <a:t>8</a:t>
            </a:fld>
            <a:endParaRPr lang="en-US">
              <a:latin typeface="Arial" pitchFamily="34" charset="0"/>
            </a:endParaRPr>
          </a:p>
        </p:txBody>
      </p:sp>
    </p:spTree>
    <p:extLst>
      <p:ext uri="{BB962C8B-B14F-4D97-AF65-F5344CB8AC3E}">
        <p14:creationId xmlns:p14="http://schemas.microsoft.com/office/powerpoint/2010/main" val="59431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85384DA9-F5F1-4233-9355-5A013D7AB006}" type="slidenum">
              <a:rPr lang="en-US" altLang="en-US" smtClean="0">
                <a:solidFill>
                  <a:srgbClr val="000000"/>
                </a:solidFill>
                <a:latin typeface="Arial" charset="0"/>
              </a:rPr>
              <a:pPr/>
              <a:t>11</a:t>
            </a:fld>
            <a:endParaRPr lang="en-US" altLang="en-US">
              <a:solidFill>
                <a:srgbClr val="000000"/>
              </a:solidFill>
              <a:latin typeface="Arial" charset="0"/>
            </a:endParaRPr>
          </a:p>
        </p:txBody>
      </p:sp>
    </p:spTree>
    <p:extLst>
      <p:ext uri="{BB962C8B-B14F-4D97-AF65-F5344CB8AC3E}">
        <p14:creationId xmlns:p14="http://schemas.microsoft.com/office/powerpoint/2010/main" val="1088026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546719E-D0D9-41E7-86B8-8BA34DBE7D9A}" type="slidenum">
              <a:rPr lang="en-US" smtClean="0"/>
              <a:pPr>
                <a:defRPr/>
              </a:pPr>
              <a:t>20</a:t>
            </a:fld>
            <a:endParaRPr lang="en-US"/>
          </a:p>
        </p:txBody>
      </p:sp>
    </p:spTree>
    <p:extLst>
      <p:ext uri="{BB962C8B-B14F-4D97-AF65-F5344CB8AC3E}">
        <p14:creationId xmlns:p14="http://schemas.microsoft.com/office/powerpoint/2010/main" val="1277974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546719E-D0D9-41E7-86B8-8BA34DBE7D9A}" type="slidenum">
              <a:rPr lang="en-US" smtClean="0"/>
              <a:pPr>
                <a:defRPr/>
              </a:pPr>
              <a:t>23</a:t>
            </a:fld>
            <a:endParaRPr lang="en-US"/>
          </a:p>
        </p:txBody>
      </p:sp>
    </p:spTree>
    <p:extLst>
      <p:ext uri="{BB962C8B-B14F-4D97-AF65-F5344CB8AC3E}">
        <p14:creationId xmlns:p14="http://schemas.microsoft.com/office/powerpoint/2010/main" val="2344448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4148138" y="9118600"/>
            <a:ext cx="31670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30" tIns="47765" rIns="95530" bIns="47765" anchor="b"/>
          <a:lstStyle>
            <a:lvl1pPr defTabSz="955675">
              <a:defRPr>
                <a:solidFill>
                  <a:schemeClr val="tx1"/>
                </a:solidFill>
                <a:latin typeface="Comic Sans MS" pitchFamily="66" charset="0"/>
              </a:defRPr>
            </a:lvl1pPr>
            <a:lvl2pPr marL="742950" indent="-285750" defTabSz="955675">
              <a:defRPr>
                <a:solidFill>
                  <a:schemeClr val="tx1"/>
                </a:solidFill>
                <a:latin typeface="Comic Sans MS" pitchFamily="66" charset="0"/>
              </a:defRPr>
            </a:lvl2pPr>
            <a:lvl3pPr marL="1143000" indent="-228600" defTabSz="955675">
              <a:defRPr>
                <a:solidFill>
                  <a:schemeClr val="tx1"/>
                </a:solidFill>
                <a:latin typeface="Comic Sans MS" pitchFamily="66" charset="0"/>
              </a:defRPr>
            </a:lvl3pPr>
            <a:lvl4pPr marL="1600200" indent="-228600" defTabSz="955675">
              <a:defRPr>
                <a:solidFill>
                  <a:schemeClr val="tx1"/>
                </a:solidFill>
                <a:latin typeface="Comic Sans MS" pitchFamily="66" charset="0"/>
              </a:defRPr>
            </a:lvl4pPr>
            <a:lvl5pPr marL="2057400" indent="-228600" defTabSz="955675">
              <a:defRPr>
                <a:solidFill>
                  <a:schemeClr val="tx1"/>
                </a:solidFill>
                <a:latin typeface="Comic Sans MS" pitchFamily="66" charset="0"/>
              </a:defRPr>
            </a:lvl5pPr>
            <a:lvl6pPr marL="2514600" indent="-228600" defTabSz="955675" eaLnBrk="0" fontAlgn="base" hangingPunct="0">
              <a:spcBef>
                <a:spcPct val="0"/>
              </a:spcBef>
              <a:spcAft>
                <a:spcPct val="0"/>
              </a:spcAft>
              <a:defRPr>
                <a:solidFill>
                  <a:schemeClr val="tx1"/>
                </a:solidFill>
                <a:latin typeface="Comic Sans MS" pitchFamily="66" charset="0"/>
              </a:defRPr>
            </a:lvl6pPr>
            <a:lvl7pPr marL="2971800" indent="-228600" defTabSz="955675" eaLnBrk="0" fontAlgn="base" hangingPunct="0">
              <a:spcBef>
                <a:spcPct val="0"/>
              </a:spcBef>
              <a:spcAft>
                <a:spcPct val="0"/>
              </a:spcAft>
              <a:defRPr>
                <a:solidFill>
                  <a:schemeClr val="tx1"/>
                </a:solidFill>
                <a:latin typeface="Comic Sans MS" pitchFamily="66" charset="0"/>
              </a:defRPr>
            </a:lvl7pPr>
            <a:lvl8pPr marL="3429000" indent="-228600" defTabSz="955675" eaLnBrk="0" fontAlgn="base" hangingPunct="0">
              <a:spcBef>
                <a:spcPct val="0"/>
              </a:spcBef>
              <a:spcAft>
                <a:spcPct val="0"/>
              </a:spcAft>
              <a:defRPr>
                <a:solidFill>
                  <a:schemeClr val="tx1"/>
                </a:solidFill>
                <a:latin typeface="Comic Sans MS" pitchFamily="66" charset="0"/>
              </a:defRPr>
            </a:lvl8pPr>
            <a:lvl9pPr marL="3886200" indent="-228600" defTabSz="955675" eaLnBrk="0" fontAlgn="base" hangingPunct="0">
              <a:spcBef>
                <a:spcPct val="0"/>
              </a:spcBef>
              <a:spcAft>
                <a:spcPct val="0"/>
              </a:spcAft>
              <a:defRPr>
                <a:solidFill>
                  <a:schemeClr val="tx1"/>
                </a:solidFill>
                <a:latin typeface="Comic Sans MS" pitchFamily="66" charset="0"/>
              </a:defRPr>
            </a:lvl9pPr>
          </a:lstStyle>
          <a:p>
            <a:pPr algn="r"/>
            <a:fld id="{449EAA05-AA12-418E-A46D-61FE504B54C0}" type="slidenum">
              <a:rPr lang="en-US" altLang="en-US" sz="1200">
                <a:latin typeface="Times New Roman" pitchFamily="18" charset="0"/>
              </a:rPr>
              <a:pPr algn="r"/>
              <a:t>32</a:t>
            </a:fld>
            <a:endParaRPr lang="en-US" altLang="en-US" sz="1200">
              <a:latin typeface="Times New Roman" pitchFamily="18" charset="0"/>
            </a:endParaRPr>
          </a:p>
        </p:txBody>
      </p:sp>
      <p:sp>
        <p:nvSpPr>
          <p:cNvPr id="75779" name="Rectangle 2"/>
          <p:cNvSpPr>
            <a:spLocks noGrp="1" noRot="1" noChangeAspect="1" noChangeArrowheads="1" noTextEdit="1"/>
          </p:cNvSpPr>
          <p:nvPr>
            <p:ph type="sldImg"/>
          </p:nvPr>
        </p:nvSpPr>
        <p:spPr>
          <a:xfrm>
            <a:off x="1260475" y="722313"/>
            <a:ext cx="4795838" cy="3597275"/>
          </a:xfrm>
          <a:ln/>
        </p:spPr>
      </p:sp>
      <p:sp>
        <p:nvSpPr>
          <p:cNvPr id="75780" name="Rectangle 3"/>
          <p:cNvSpPr>
            <a:spLocks noGrp="1" noChangeArrowheads="1"/>
          </p:cNvSpPr>
          <p:nvPr>
            <p:ph type="body" idx="1"/>
          </p:nvPr>
        </p:nvSpPr>
        <p:spPr>
          <a:xfrm>
            <a:off x="731838" y="4560888"/>
            <a:ext cx="585152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04" tIns="48202" rIns="96404" bIns="48202"/>
          <a:lstStyle/>
          <a:p>
            <a:endParaRPr lang="en-GB" altLang="en-US" sz="3300"/>
          </a:p>
        </p:txBody>
      </p:sp>
    </p:spTree>
    <p:extLst>
      <p:ext uri="{BB962C8B-B14F-4D97-AF65-F5344CB8AC3E}">
        <p14:creationId xmlns:p14="http://schemas.microsoft.com/office/powerpoint/2010/main" val="321408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2546719E-D0D9-41E7-86B8-8BA34DBE7D9A}" type="slidenum">
              <a:rPr lang="en-US" smtClean="0"/>
              <a:pPr>
                <a:defRPr/>
              </a:pPr>
              <a:t>45</a:t>
            </a:fld>
            <a:endParaRPr lang="en-US"/>
          </a:p>
        </p:txBody>
      </p:sp>
    </p:spTree>
    <p:extLst>
      <p:ext uri="{BB962C8B-B14F-4D97-AF65-F5344CB8AC3E}">
        <p14:creationId xmlns:p14="http://schemas.microsoft.com/office/powerpoint/2010/main" val="749367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FB36FC8A-501B-498B-A324-8F87B54199DA}" type="slidenum">
              <a:rPr lang="en-US" altLang="fr-FR" smtClean="0">
                <a:latin typeface="Arial" charset="0"/>
              </a:rPr>
              <a:pPr/>
              <a:t>52</a:t>
            </a:fld>
            <a:endParaRPr lang="en-US" altLang="fr-FR">
              <a:latin typeface="Arial" charset="0"/>
            </a:endParaRPr>
          </a:p>
        </p:txBody>
      </p:sp>
    </p:spTree>
    <p:extLst>
      <p:ext uri="{BB962C8B-B14F-4D97-AF65-F5344CB8AC3E}">
        <p14:creationId xmlns:p14="http://schemas.microsoft.com/office/powerpoint/2010/main" val="517480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t>January 2017</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DCAC42-7AC1-4B38-ABFA-D25032724616}" type="slidenum">
              <a:rPr lang="en-US"/>
              <a:pPr>
                <a:defRPr/>
              </a:pPr>
              <a:t>‹#›</a:t>
            </a:fld>
            <a:endParaRPr lang="en-US"/>
          </a:p>
        </p:txBody>
      </p:sp>
    </p:spTree>
    <p:extLst>
      <p:ext uri="{BB962C8B-B14F-4D97-AF65-F5344CB8AC3E}">
        <p14:creationId xmlns:p14="http://schemas.microsoft.com/office/powerpoint/2010/main" val="3798096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January 2017</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9E3B3A-674B-4718-984F-9A12B109F95F}" type="slidenum">
              <a:rPr lang="en-US"/>
              <a:pPr>
                <a:defRPr/>
              </a:pPr>
              <a:t>‹#›</a:t>
            </a:fld>
            <a:endParaRPr lang="en-US"/>
          </a:p>
        </p:txBody>
      </p:sp>
    </p:spTree>
    <p:extLst>
      <p:ext uri="{BB962C8B-B14F-4D97-AF65-F5344CB8AC3E}">
        <p14:creationId xmlns:p14="http://schemas.microsoft.com/office/powerpoint/2010/main" val="1372627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January 2017</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E13787-525E-4254-967D-CF13112D774A}" type="slidenum">
              <a:rPr lang="en-US"/>
              <a:pPr>
                <a:defRPr/>
              </a:pPr>
              <a:t>‹#›</a:t>
            </a:fld>
            <a:endParaRPr lang="en-US"/>
          </a:p>
        </p:txBody>
      </p:sp>
    </p:spTree>
    <p:extLst>
      <p:ext uri="{BB962C8B-B14F-4D97-AF65-F5344CB8AC3E}">
        <p14:creationId xmlns:p14="http://schemas.microsoft.com/office/powerpoint/2010/main" val="2958274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715962"/>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r>
              <a:rPr lang="en-US"/>
              <a:t>January 2017</a:t>
            </a:r>
          </a:p>
        </p:txBody>
      </p:sp>
      <p:sp>
        <p:nvSpPr>
          <p:cNvPr id="7"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B07C08C-FD71-4B25-A379-44C85770C4B8}" type="slidenum">
              <a:rPr lang="en-US"/>
              <a:pPr>
                <a:defRPr/>
              </a:pPr>
              <a:t>‹#›</a:t>
            </a:fld>
            <a:endParaRPr lang="en-US"/>
          </a:p>
        </p:txBody>
      </p:sp>
    </p:spTree>
    <p:extLst>
      <p:ext uri="{BB962C8B-B14F-4D97-AF65-F5344CB8AC3E}">
        <p14:creationId xmlns:p14="http://schemas.microsoft.com/office/powerpoint/2010/main" val="3412390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153400" cy="715962"/>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January 2017</a:t>
            </a:r>
          </a:p>
        </p:txBody>
      </p:sp>
      <p:sp>
        <p:nvSpPr>
          <p:cNvPr id="8"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F71D7F-7018-4507-9E2F-FAA9605D8056}" type="slidenum">
              <a:rPr lang="en-US"/>
              <a:pPr>
                <a:defRPr/>
              </a:pPr>
              <a:t>‹#›</a:t>
            </a:fld>
            <a:endParaRPr lang="en-US"/>
          </a:p>
        </p:txBody>
      </p:sp>
    </p:spTree>
    <p:extLst>
      <p:ext uri="{BB962C8B-B14F-4D97-AF65-F5344CB8AC3E}">
        <p14:creationId xmlns:p14="http://schemas.microsoft.com/office/powerpoint/2010/main" val="4178872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t>January 2017</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50B4AA7-120E-4CCF-B08B-76D0163A26BD}" type="slidenum">
              <a:rPr lang="en-US"/>
              <a:pPr>
                <a:defRPr/>
              </a:pPr>
              <a:t>‹#›</a:t>
            </a:fld>
            <a:endParaRPr lang="en-US" dirty="0"/>
          </a:p>
        </p:txBody>
      </p:sp>
    </p:spTree>
    <p:extLst>
      <p:ext uri="{BB962C8B-B14F-4D97-AF65-F5344CB8AC3E}">
        <p14:creationId xmlns:p14="http://schemas.microsoft.com/office/powerpoint/2010/main" val="244429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January 2017</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AAD6C4E-F9B5-4883-8602-93A2763B3900}" type="slidenum">
              <a:rPr lang="en-US"/>
              <a:pPr>
                <a:defRPr/>
              </a:pPr>
              <a:t>‹#›</a:t>
            </a:fld>
            <a:endParaRPr lang="en-US" dirty="0"/>
          </a:p>
        </p:txBody>
      </p:sp>
    </p:spTree>
    <p:extLst>
      <p:ext uri="{BB962C8B-B14F-4D97-AF65-F5344CB8AC3E}">
        <p14:creationId xmlns:p14="http://schemas.microsoft.com/office/powerpoint/2010/main" val="3442813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January 2017</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2B7BC9B-A9B8-4EE3-A38E-773AC01BD106}" type="slidenum">
              <a:rPr lang="en-US"/>
              <a:pPr>
                <a:defRPr/>
              </a:pPr>
              <a:t>‹#›</a:t>
            </a:fld>
            <a:endParaRPr lang="en-US" dirty="0"/>
          </a:p>
        </p:txBody>
      </p:sp>
    </p:spTree>
    <p:extLst>
      <p:ext uri="{BB962C8B-B14F-4D97-AF65-F5344CB8AC3E}">
        <p14:creationId xmlns:p14="http://schemas.microsoft.com/office/powerpoint/2010/main" val="4204893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January 2017</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014417C-AA50-45A8-8340-FBDA89F27A93}" type="slidenum">
              <a:rPr lang="en-US"/>
              <a:pPr>
                <a:defRPr/>
              </a:pPr>
              <a:t>‹#›</a:t>
            </a:fld>
            <a:endParaRPr lang="en-US" dirty="0"/>
          </a:p>
        </p:txBody>
      </p:sp>
    </p:spTree>
    <p:extLst>
      <p:ext uri="{BB962C8B-B14F-4D97-AF65-F5344CB8AC3E}">
        <p14:creationId xmlns:p14="http://schemas.microsoft.com/office/powerpoint/2010/main" val="2960626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January 2017</a:t>
            </a: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B742E1EA-315C-4FF0-9679-A80D3A5ED671}" type="slidenum">
              <a:rPr lang="en-US"/>
              <a:pPr>
                <a:defRPr/>
              </a:pPr>
              <a:t>‹#›</a:t>
            </a:fld>
            <a:endParaRPr lang="en-US" dirty="0"/>
          </a:p>
        </p:txBody>
      </p:sp>
    </p:spTree>
    <p:extLst>
      <p:ext uri="{BB962C8B-B14F-4D97-AF65-F5344CB8AC3E}">
        <p14:creationId xmlns:p14="http://schemas.microsoft.com/office/powerpoint/2010/main" val="1481885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36"/>
          <p:cNvSpPr>
            <a:spLocks noChangeArrowheads="1"/>
          </p:cNvSpPr>
          <p:nvPr userDrawn="1"/>
        </p:nvSpPr>
        <p:spPr bwMode="auto">
          <a:xfrm>
            <a:off x="0" y="0"/>
            <a:ext cx="9144000" cy="762000"/>
          </a:xfrm>
          <a:prstGeom prst="rect">
            <a:avLst/>
          </a:prstGeom>
          <a:gradFill rotWithShape="1">
            <a:gsLst>
              <a:gs pos="0">
                <a:srgbClr val="003368"/>
              </a:gs>
              <a:gs pos="100000">
                <a:srgbClr val="8BA2BA"/>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endParaRPr lang="en-US" altLang="en-US" sz="2400">
              <a:solidFill>
                <a:srgbClr val="FFFFFF"/>
              </a:solidFill>
              <a:latin typeface="Calibri" pitchFamily="34" charset="0"/>
            </a:endParaRPr>
          </a:p>
        </p:txBody>
      </p:sp>
      <p:pic>
        <p:nvPicPr>
          <p:cNvPr id="4" name="Picture 8" descr="lhclogo.prev.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5800" y="0"/>
            <a:ext cx="8382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00100" y="0"/>
            <a:ext cx="7429500" cy="800100"/>
          </a:xfrm>
        </p:spPr>
        <p:txBody>
          <a:bodyPr/>
          <a:lstStyle>
            <a:lvl1pPr>
              <a:defRPr>
                <a:solidFill>
                  <a:schemeClr val="bg1"/>
                </a:solidFill>
                <a:latin typeface="Arial" pitchFamily="34" charset="0"/>
                <a:cs typeface="Arial" pitchFamily="34" charset="0"/>
              </a:defRPr>
            </a:lvl1pPr>
          </a:lstStyle>
          <a:p>
            <a:r>
              <a:rPr lang="en-US" dirty="0"/>
              <a:t>Click to edit Master title style</a:t>
            </a:r>
          </a:p>
        </p:txBody>
      </p:sp>
      <p:sp>
        <p:nvSpPr>
          <p:cNvPr id="6" name="Rectangle 5"/>
          <p:cNvSpPr>
            <a:spLocks noGrp="1" noChangeArrowheads="1"/>
          </p:cNvSpPr>
          <p:nvPr>
            <p:ph type="dt" sz="half" idx="10"/>
          </p:nvPr>
        </p:nvSpPr>
        <p:spPr>
          <a:xfrm rot="16200000">
            <a:off x="-552450" y="5962650"/>
            <a:ext cx="1447800" cy="342900"/>
          </a:xfrm>
        </p:spPr>
        <p:txBody>
          <a:bodyPr/>
          <a:lstStyle>
            <a:lvl1pPr>
              <a:defRPr sz="1200" b="1">
                <a:solidFill>
                  <a:srgbClr val="808080">
                    <a:lumMod val="75000"/>
                  </a:srgbClr>
                </a:solidFill>
                <a:latin typeface="Arial" pitchFamily="34" charset="0"/>
                <a:cs typeface="Arial" pitchFamily="34" charset="0"/>
              </a:defRPr>
            </a:lvl1pPr>
          </a:lstStyle>
          <a:p>
            <a:pPr>
              <a:defRPr/>
            </a:pPr>
            <a:r>
              <a:rPr lang="en-US"/>
              <a:t>January 2017</a:t>
            </a:r>
          </a:p>
        </p:txBody>
      </p:sp>
      <p:sp>
        <p:nvSpPr>
          <p:cNvPr id="7" name="Rectangle 6"/>
          <p:cNvSpPr>
            <a:spLocks noGrp="1" noChangeArrowheads="1"/>
          </p:cNvSpPr>
          <p:nvPr>
            <p:ph type="ftr" sz="quarter" idx="11"/>
          </p:nvPr>
        </p:nvSpPr>
        <p:spPr>
          <a:xfrm rot="16200000">
            <a:off x="-2133600" y="2933700"/>
            <a:ext cx="4610100" cy="342900"/>
          </a:xfrm>
        </p:spPr>
        <p:txBody>
          <a:bodyPr/>
          <a:lstStyle>
            <a:lvl1pPr>
              <a:defRPr sz="1200" b="1">
                <a:solidFill>
                  <a:srgbClr val="808080">
                    <a:lumMod val="75000"/>
                  </a:srgbClr>
                </a:solidFill>
                <a:latin typeface="Arial" pitchFamily="34" charset="0"/>
                <a:cs typeface="Arial" pitchFamily="34" charset="0"/>
              </a:defRPr>
            </a:lvl1pPr>
          </a:lstStyle>
          <a:p>
            <a:pPr>
              <a:defRPr/>
            </a:pPr>
            <a:r>
              <a:rPr lang="en-GB"/>
              <a:t>USPAS - MPS and operation of LHC - J. Wenninger</a:t>
            </a:r>
            <a:endParaRPr lang="en-US"/>
          </a:p>
        </p:txBody>
      </p:sp>
      <p:sp>
        <p:nvSpPr>
          <p:cNvPr id="8" name="Rectangle 7"/>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C1CD914B-DDCD-4597-A36F-041DA0FD0A8B}" type="slidenum">
              <a:rPr lang="en-US"/>
              <a:pPr>
                <a:defRPr/>
              </a:pPr>
              <a:t>‹#›</a:t>
            </a:fld>
            <a:endParaRPr lang="en-US"/>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71" y="0"/>
            <a:ext cx="795630" cy="762247"/>
          </a:xfrm>
          <a:prstGeom prst="rect">
            <a:avLst/>
          </a:prstGeom>
        </p:spPr>
      </p:pic>
    </p:spTree>
    <p:extLst>
      <p:ext uri="{BB962C8B-B14F-4D97-AF65-F5344CB8AC3E}">
        <p14:creationId xmlns:p14="http://schemas.microsoft.com/office/powerpoint/2010/main" val="129124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January 2017</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1B1425-8A0A-4FE0-A003-E232960DFED0}" type="slidenum">
              <a:rPr lang="en-US"/>
              <a:pPr>
                <a:defRPr/>
              </a:pPr>
              <a:t>‹#›</a:t>
            </a:fld>
            <a:endParaRPr lang="en-US"/>
          </a:p>
        </p:txBody>
      </p:sp>
    </p:spTree>
    <p:extLst>
      <p:ext uri="{BB962C8B-B14F-4D97-AF65-F5344CB8AC3E}">
        <p14:creationId xmlns:p14="http://schemas.microsoft.com/office/powerpoint/2010/main" val="1545801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January 2017</a:t>
            </a: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0CCB067-E0E9-44EB-B4A3-9407321EC3B9}" type="slidenum">
              <a:rPr lang="en-US"/>
              <a:pPr>
                <a:defRPr/>
              </a:pPr>
              <a:t>‹#›</a:t>
            </a:fld>
            <a:endParaRPr lang="en-US" dirty="0"/>
          </a:p>
        </p:txBody>
      </p:sp>
    </p:spTree>
    <p:extLst>
      <p:ext uri="{BB962C8B-B14F-4D97-AF65-F5344CB8AC3E}">
        <p14:creationId xmlns:p14="http://schemas.microsoft.com/office/powerpoint/2010/main" val="2036100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January 2017</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A914D41-EA24-46C1-B05A-F9B1CE83160F}" type="slidenum">
              <a:rPr lang="en-US"/>
              <a:pPr>
                <a:defRPr/>
              </a:pPr>
              <a:t>‹#›</a:t>
            </a:fld>
            <a:endParaRPr lang="en-US" dirty="0"/>
          </a:p>
        </p:txBody>
      </p:sp>
    </p:spTree>
    <p:extLst>
      <p:ext uri="{BB962C8B-B14F-4D97-AF65-F5344CB8AC3E}">
        <p14:creationId xmlns:p14="http://schemas.microsoft.com/office/powerpoint/2010/main" val="3549486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January 2017</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B50E2A0-C13B-4D10-8272-B67DDEF5AFAE}" type="slidenum">
              <a:rPr lang="en-US"/>
              <a:pPr>
                <a:defRPr/>
              </a:pPr>
              <a:t>‹#›</a:t>
            </a:fld>
            <a:endParaRPr lang="en-US" dirty="0"/>
          </a:p>
        </p:txBody>
      </p:sp>
    </p:spTree>
    <p:extLst>
      <p:ext uri="{BB962C8B-B14F-4D97-AF65-F5344CB8AC3E}">
        <p14:creationId xmlns:p14="http://schemas.microsoft.com/office/powerpoint/2010/main" val="1735726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January 2017</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85AA274-22BA-48C2-8832-A8698D9A7206}" type="slidenum">
              <a:rPr lang="en-US"/>
              <a:pPr>
                <a:defRPr/>
              </a:pPr>
              <a:t>‹#›</a:t>
            </a:fld>
            <a:endParaRPr lang="en-US" dirty="0"/>
          </a:p>
        </p:txBody>
      </p:sp>
    </p:spTree>
    <p:extLst>
      <p:ext uri="{BB962C8B-B14F-4D97-AF65-F5344CB8AC3E}">
        <p14:creationId xmlns:p14="http://schemas.microsoft.com/office/powerpoint/2010/main" val="150399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January 2017</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84FE2AF-B9F0-4CAD-B969-82B1E49C3281}" type="slidenum">
              <a:rPr lang="en-US"/>
              <a:pPr>
                <a:defRPr/>
              </a:pPr>
              <a:t>‹#›</a:t>
            </a:fld>
            <a:endParaRPr lang="en-US" dirty="0"/>
          </a:p>
        </p:txBody>
      </p:sp>
    </p:spTree>
    <p:extLst>
      <p:ext uri="{BB962C8B-B14F-4D97-AF65-F5344CB8AC3E}">
        <p14:creationId xmlns:p14="http://schemas.microsoft.com/office/powerpoint/2010/main" val="1251936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715962"/>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r>
              <a:rPr lang="en-US"/>
              <a:t>January 2017</a:t>
            </a: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DA282C0E-A838-46E1-9F3F-1F5DFC6A6BA5}" type="slidenum">
              <a:rPr lang="en-US"/>
              <a:pPr>
                <a:defRPr/>
              </a:pPr>
              <a:t>‹#›</a:t>
            </a:fld>
            <a:endParaRPr lang="en-US" dirty="0"/>
          </a:p>
        </p:txBody>
      </p:sp>
    </p:spTree>
    <p:extLst>
      <p:ext uri="{BB962C8B-B14F-4D97-AF65-F5344CB8AC3E}">
        <p14:creationId xmlns:p14="http://schemas.microsoft.com/office/powerpoint/2010/main" val="2528553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153400" cy="715962"/>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January 2017</a:t>
            </a: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1DB905B7-9B2C-4756-BDDA-D714BBAF61EB}" type="slidenum">
              <a:rPr lang="en-US"/>
              <a:pPr>
                <a:defRPr/>
              </a:pPr>
              <a:t>‹#›</a:t>
            </a:fld>
            <a:endParaRPr lang="en-US" dirty="0"/>
          </a:p>
        </p:txBody>
      </p:sp>
    </p:spTree>
    <p:extLst>
      <p:ext uri="{BB962C8B-B14F-4D97-AF65-F5344CB8AC3E}">
        <p14:creationId xmlns:p14="http://schemas.microsoft.com/office/powerpoint/2010/main" val="35709273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6" descr="pmlogo.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31188" y="0"/>
            <a:ext cx="9128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lhclogo.prev.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366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6800" y="274638"/>
            <a:ext cx="7086600" cy="715962"/>
          </a:xfrm>
        </p:spPr>
        <p:txBody>
          <a:bodyPr/>
          <a:lstStyle>
            <a:lvl1pPr>
              <a:defRPr>
                <a:latin typeface="Arial" pitchFamily="34" charset="0"/>
                <a:cs typeface="Arial" pitchFamily="34" charset="0"/>
              </a:defRPr>
            </a:lvl1pPr>
          </a:lstStyle>
          <a:p>
            <a:r>
              <a:rPr lang="en-US"/>
              <a:t>Click to edit Master title style</a:t>
            </a:r>
          </a:p>
        </p:txBody>
      </p:sp>
      <p:sp>
        <p:nvSpPr>
          <p:cNvPr id="5"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r>
              <a:rPr lang="en-US"/>
              <a:t>January 2017</a:t>
            </a:r>
          </a:p>
        </p:txBody>
      </p:sp>
      <p:sp>
        <p:nvSpPr>
          <p:cNvPr id="6"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r>
              <a:rPr lang="en-GB"/>
              <a:t>USPAS - MPS and operation of LHC - J. Wenninger</a:t>
            </a:r>
            <a:endParaRPr lang="en-US"/>
          </a:p>
        </p:txBody>
      </p:sp>
      <p:sp>
        <p:nvSpPr>
          <p:cNvPr id="7"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2A9F45FA-6589-4D60-A40B-0057DFDF695B}" type="slidenum">
              <a:rPr lang="en-US"/>
              <a:pPr>
                <a:defRPr/>
              </a:pPr>
              <a:t>‹#›</a:t>
            </a:fld>
            <a:endParaRPr lang="en-US"/>
          </a:p>
        </p:txBody>
      </p:sp>
    </p:spTree>
    <p:extLst>
      <p:ext uri="{BB962C8B-B14F-4D97-AF65-F5344CB8AC3E}">
        <p14:creationId xmlns:p14="http://schemas.microsoft.com/office/powerpoint/2010/main" val="1466081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2 Content and Text">
    <p:spTree>
      <p:nvGrpSpPr>
        <p:cNvPr id="1" name=""/>
        <p:cNvGrpSpPr/>
        <p:nvPr/>
      </p:nvGrpSpPr>
      <p:grpSpPr>
        <a:xfrm>
          <a:off x="0" y="0"/>
          <a:ext cx="0" cy="0"/>
          <a:chOff x="0" y="0"/>
          <a:chExt cx="0" cy="0"/>
        </a:xfrm>
      </p:grpSpPr>
      <p:sp>
        <p:nvSpPr>
          <p:cNvPr id="5" name="Text Placeholder 4"/>
          <p:cNvSpPr>
            <a:spLocks noGrp="1"/>
          </p:cNvSpPr>
          <p:nvPr>
            <p:ph type="body" sz="half" idx="3"/>
          </p:nvPr>
        </p:nvSpPr>
        <p:spPr>
          <a:xfrm>
            <a:off x="4648200" y="990600"/>
            <a:ext cx="4267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8"/>
          <p:cNvSpPr>
            <a:spLocks noGrp="1"/>
          </p:cNvSpPr>
          <p:nvPr>
            <p:ph type="title"/>
          </p:nvPr>
        </p:nvSpPr>
        <p:spPr/>
        <p:txBody>
          <a:bodyPr/>
          <a:lstStyle/>
          <a:p>
            <a:r>
              <a:rPr lang="en-US"/>
              <a:t>Click to edit Master title style</a:t>
            </a:r>
            <a:endParaRPr lang="en-GB"/>
          </a:p>
        </p:txBody>
      </p:sp>
      <p:sp>
        <p:nvSpPr>
          <p:cNvPr id="6" name="Text Placeholder 4"/>
          <p:cNvSpPr>
            <a:spLocks noGrp="1"/>
          </p:cNvSpPr>
          <p:nvPr>
            <p:ph type="body" sz="half" idx="10"/>
          </p:nvPr>
        </p:nvSpPr>
        <p:spPr>
          <a:xfrm>
            <a:off x="152400" y="990600"/>
            <a:ext cx="4267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19726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34925" y="6505575"/>
            <a:ext cx="4465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en-US" sz="1400">
                <a:solidFill>
                  <a:srgbClr val="000000"/>
                </a:solidFill>
                <a:latin typeface="Constantia" pitchFamily="18" charset="0"/>
              </a:rPr>
              <a:t>H. Damerau, A. Findlay, S. Hancock, CMAC 16/08/2012</a:t>
            </a:r>
          </a:p>
        </p:txBody>
      </p:sp>
      <p:pic>
        <p:nvPicPr>
          <p:cNvPr id="6" name="Picture 7" descr="logo-presentation-small.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26450" y="6167438"/>
            <a:ext cx="5397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iu_ppt-0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0" y="274638"/>
            <a:ext cx="5524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Text Placeholder 5"/>
          <p:cNvSpPr>
            <a:spLocks noGrp="1"/>
          </p:cNvSpPr>
          <p:nvPr>
            <p:ph type="body" sz="quarter" idx="10"/>
          </p:nvPr>
        </p:nvSpPr>
        <p:spPr>
          <a:xfrm>
            <a:off x="203200" y="1255059"/>
            <a:ext cx="8763034" cy="4745691"/>
          </a:xfrm>
        </p:spPr>
        <p:txBody>
          <a:bodyPr/>
          <a:lstStyle/>
          <a:p>
            <a:pPr lvl="0"/>
            <a:r>
              <a:rPr lang="en-US"/>
              <a:t>Click to edit Master text styles</a:t>
            </a:r>
          </a:p>
          <a:p>
            <a:pPr lvl="1"/>
            <a:r>
              <a:rPr lang="en-US"/>
              <a:t>Second level</a:t>
            </a:r>
          </a:p>
          <a:p>
            <a:pPr lvl="2"/>
            <a:r>
              <a:rPr lang="en-US"/>
              <a:t>Third level</a:t>
            </a:r>
          </a:p>
        </p:txBody>
      </p:sp>
      <p:sp>
        <p:nvSpPr>
          <p:cNvPr id="8" name="Slide Number Placeholder 5"/>
          <p:cNvSpPr>
            <a:spLocks noGrp="1"/>
          </p:cNvSpPr>
          <p:nvPr>
            <p:ph type="sldNum" sz="quarter" idx="11"/>
          </p:nvPr>
        </p:nvSpPr>
        <p:spPr>
          <a:xfrm>
            <a:off x="7010400" y="0"/>
            <a:ext cx="2133600" cy="260350"/>
          </a:xfrm>
        </p:spPr>
        <p:txBody>
          <a:bodyPr/>
          <a:lstStyle>
            <a:lvl1pPr>
              <a:defRPr>
                <a:solidFill>
                  <a:srgbClr val="000000"/>
                </a:solidFill>
                <a:latin typeface="Constantia" pitchFamily="18" charset="0"/>
              </a:defRPr>
            </a:lvl1pPr>
          </a:lstStyle>
          <a:p>
            <a:pPr>
              <a:defRPr/>
            </a:pPr>
            <a:fld id="{F2D40C9E-C78F-4D44-8FCD-B51653AFB2C7}" type="slidenum">
              <a:rPr lang="en-US"/>
              <a:pPr>
                <a:defRPr/>
              </a:pPr>
              <a:t>‹#›</a:t>
            </a:fld>
            <a:endParaRPr lang="en-US" dirty="0"/>
          </a:p>
        </p:txBody>
      </p:sp>
    </p:spTree>
    <p:extLst>
      <p:ext uri="{BB962C8B-B14F-4D97-AF65-F5344CB8AC3E}">
        <p14:creationId xmlns:p14="http://schemas.microsoft.com/office/powerpoint/2010/main" val="1878081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January 2017</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682C03-47F4-4D0E-B174-CF7AF0DF0DC8}" type="slidenum">
              <a:rPr lang="en-US"/>
              <a:pPr>
                <a:defRPr/>
              </a:pPr>
              <a:t>‹#›</a:t>
            </a:fld>
            <a:endParaRPr lang="en-US"/>
          </a:p>
        </p:txBody>
      </p:sp>
    </p:spTree>
    <p:extLst>
      <p:ext uri="{BB962C8B-B14F-4D97-AF65-F5344CB8AC3E}">
        <p14:creationId xmlns:p14="http://schemas.microsoft.com/office/powerpoint/2010/main" val="42473994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34925" y="6505575"/>
            <a:ext cx="4465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en-US" sz="1400">
                <a:solidFill>
                  <a:srgbClr val="000000"/>
                </a:solidFill>
                <a:latin typeface="Constantia" pitchFamily="18" charset="0"/>
              </a:rPr>
              <a:t>H. Damerau, A. Findlay, S. Hancock, CMAC 16/08/2012</a:t>
            </a:r>
          </a:p>
        </p:txBody>
      </p:sp>
      <p:pic>
        <p:nvPicPr>
          <p:cNvPr id="6" name="Picture 7" descr="logo-presentation-small.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26450" y="6167438"/>
            <a:ext cx="5397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iu_ppt-0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0" y="274638"/>
            <a:ext cx="5524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Text Placeholder 5"/>
          <p:cNvSpPr>
            <a:spLocks noGrp="1"/>
          </p:cNvSpPr>
          <p:nvPr>
            <p:ph type="body" sz="quarter" idx="10"/>
          </p:nvPr>
        </p:nvSpPr>
        <p:spPr>
          <a:xfrm>
            <a:off x="203200" y="1255059"/>
            <a:ext cx="8763034" cy="4745691"/>
          </a:xfrm>
        </p:spPr>
        <p:txBody>
          <a:bodyPr/>
          <a:lstStyle/>
          <a:p>
            <a:pPr lvl="0"/>
            <a:r>
              <a:rPr lang="en-US"/>
              <a:t>Click to edit Master text styles</a:t>
            </a:r>
          </a:p>
          <a:p>
            <a:pPr lvl="1"/>
            <a:r>
              <a:rPr lang="en-US"/>
              <a:t>Second level</a:t>
            </a:r>
          </a:p>
          <a:p>
            <a:pPr lvl="2"/>
            <a:r>
              <a:rPr lang="en-US"/>
              <a:t>Third level</a:t>
            </a:r>
          </a:p>
        </p:txBody>
      </p:sp>
      <p:sp>
        <p:nvSpPr>
          <p:cNvPr id="8" name="Slide Number Placeholder 5"/>
          <p:cNvSpPr>
            <a:spLocks noGrp="1"/>
          </p:cNvSpPr>
          <p:nvPr>
            <p:ph type="sldNum" sz="quarter" idx="11"/>
          </p:nvPr>
        </p:nvSpPr>
        <p:spPr>
          <a:xfrm>
            <a:off x="7010400" y="0"/>
            <a:ext cx="2133600" cy="260350"/>
          </a:xfrm>
        </p:spPr>
        <p:txBody>
          <a:bodyPr/>
          <a:lstStyle>
            <a:lvl1pPr>
              <a:defRPr>
                <a:solidFill>
                  <a:srgbClr val="000000"/>
                </a:solidFill>
                <a:latin typeface="Constantia" pitchFamily="18" charset="0"/>
              </a:defRPr>
            </a:lvl1pPr>
          </a:lstStyle>
          <a:p>
            <a:pPr>
              <a:defRPr/>
            </a:pPr>
            <a:fld id="{295BF6C7-BCA6-44BF-8878-A6D9B7876ED3}" type="slidenum">
              <a:rPr lang="en-US"/>
              <a:pPr>
                <a:defRPr/>
              </a:pPr>
              <a:t>‹#›</a:t>
            </a:fld>
            <a:endParaRPr lang="en-US" dirty="0"/>
          </a:p>
        </p:txBody>
      </p:sp>
    </p:spTree>
    <p:extLst>
      <p:ext uri="{BB962C8B-B14F-4D97-AF65-F5344CB8AC3E}">
        <p14:creationId xmlns:p14="http://schemas.microsoft.com/office/powerpoint/2010/main" val="102082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0" y="877888"/>
            <a:ext cx="9144000" cy="1482725"/>
          </a:xfrm>
          <a:prstGeom prst="rect">
            <a:avLst/>
          </a:prstGeom>
          <a:solidFill>
            <a:schemeClr val="bg1"/>
          </a:solidFill>
          <a:ln w="9525" algn="ctr">
            <a:solidFill>
              <a:schemeClr val="bg1"/>
            </a:solidFill>
            <a:round/>
            <a:headEnd/>
            <a:tailEnd/>
          </a:ln>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endParaRPr lang="en-US" altLang="en-US" sz="2400">
              <a:solidFill>
                <a:srgbClr val="000000"/>
              </a:solidFill>
              <a:latin typeface="Arial" charset="0"/>
              <a:ea typeface="ＭＳ Ｐゴシック" pitchFamily="34" charset="-128"/>
            </a:endParaRPr>
          </a:p>
        </p:txBody>
      </p:sp>
      <p:sp>
        <p:nvSpPr>
          <p:cNvPr id="4" name="Title 13"/>
          <p:cNvSpPr>
            <a:spLocks noGrp="1"/>
          </p:cNvSpPr>
          <p:nvPr>
            <p:ph type="title"/>
          </p:nvPr>
        </p:nvSpPr>
        <p:spPr>
          <a:xfrm>
            <a:off x="1010093" y="93476"/>
            <a:ext cx="7123814" cy="680483"/>
          </a:xfrm>
          <a:prstGeom prst="rect">
            <a:avLst/>
          </a:prstGeom>
          <a:gradFill flip="none" rotWithShape="1">
            <a:gsLst>
              <a:gs pos="100000">
                <a:schemeClr val="bg1">
                  <a:alpha val="0"/>
                </a:schemeClr>
              </a:gs>
              <a:gs pos="0">
                <a:schemeClr val="bg1"/>
              </a:gs>
              <a:gs pos="72000">
                <a:schemeClr val="bg1"/>
              </a:gs>
            </a:gsLst>
            <a:path path="rect">
              <a:fillToRect l="50000" t="50000" r="50000" b="50000"/>
            </a:path>
            <a:tileRect/>
          </a:gradFill>
          <a:ln>
            <a:noFill/>
          </a:ln>
        </p:spPr>
        <p:style>
          <a:lnRef idx="2">
            <a:schemeClr val="accent1"/>
          </a:lnRef>
          <a:fillRef idx="1">
            <a:schemeClr val="lt1"/>
          </a:fillRef>
          <a:effectRef idx="0">
            <a:schemeClr val="accent1"/>
          </a:effectRef>
          <a:fontRef idx="none"/>
        </p:style>
        <p:txBody>
          <a:bodyPr/>
          <a:lstStyle>
            <a:lvl1pPr>
              <a:defRPr sz="3200" b="1">
                <a:solidFill>
                  <a:schemeClr val="tx2"/>
                </a:solidFill>
                <a:latin typeface="Cambria" pitchFamily="18" charset="0"/>
              </a:defRPr>
            </a:lvl1pPr>
          </a:lstStyle>
          <a:p>
            <a:r>
              <a:rPr lang="en-US"/>
              <a:t>Click to edit Master title style</a:t>
            </a:r>
            <a:endParaRPr lang="en-US" dirty="0"/>
          </a:p>
        </p:txBody>
      </p:sp>
      <p:sp>
        <p:nvSpPr>
          <p:cNvPr id="5" name="Text Placeholder 9"/>
          <p:cNvSpPr>
            <a:spLocks noGrp="1"/>
          </p:cNvSpPr>
          <p:nvPr>
            <p:ph type="body" sz="quarter" idx="13"/>
          </p:nvPr>
        </p:nvSpPr>
        <p:spPr>
          <a:xfrm>
            <a:off x="137160" y="1051560"/>
            <a:ext cx="8869680" cy="5212080"/>
          </a:xfrm>
          <a:prstGeom prst="rect">
            <a:avLst/>
          </a:prstGeom>
        </p:spPr>
        <p:txBody>
          <a:bodyPr/>
          <a:lstStyle>
            <a:lvl1pPr>
              <a:tabLst>
                <a:tab pos="693738" algn="l"/>
              </a:tabLst>
              <a:defRPr sz="2800"/>
            </a:lvl1pPr>
            <a:lvl2pPr>
              <a:defRPr sz="20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04536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34925" y="6505575"/>
            <a:ext cx="4465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r>
              <a:rPr lang="en-US" sz="1400">
                <a:solidFill>
                  <a:srgbClr val="000000"/>
                </a:solidFill>
                <a:latin typeface="Constantia" pitchFamily="18" charset="0"/>
              </a:rPr>
              <a:t>H. Damerau, A. Findlay, S. Hancock, CMAC 16/08/2012</a:t>
            </a:r>
          </a:p>
        </p:txBody>
      </p:sp>
      <p:pic>
        <p:nvPicPr>
          <p:cNvPr id="6" name="Picture 7" descr="logo-presentation-small.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26450" y="6167438"/>
            <a:ext cx="5397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iu_ppt-0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0" y="274638"/>
            <a:ext cx="5524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Text Placeholder 5"/>
          <p:cNvSpPr>
            <a:spLocks noGrp="1"/>
          </p:cNvSpPr>
          <p:nvPr>
            <p:ph type="body" sz="quarter" idx="10"/>
          </p:nvPr>
        </p:nvSpPr>
        <p:spPr>
          <a:xfrm>
            <a:off x="203200" y="1255059"/>
            <a:ext cx="8763034" cy="4745691"/>
          </a:xfrm>
        </p:spPr>
        <p:txBody>
          <a:bodyPr/>
          <a:lstStyle/>
          <a:p>
            <a:pPr lvl="0"/>
            <a:r>
              <a:rPr lang="en-US"/>
              <a:t>Click to edit Master text styles</a:t>
            </a:r>
          </a:p>
          <a:p>
            <a:pPr lvl="1"/>
            <a:r>
              <a:rPr lang="en-US"/>
              <a:t>Second level</a:t>
            </a:r>
          </a:p>
          <a:p>
            <a:pPr lvl="2"/>
            <a:r>
              <a:rPr lang="en-US"/>
              <a:t>Third level</a:t>
            </a:r>
          </a:p>
        </p:txBody>
      </p:sp>
      <p:sp>
        <p:nvSpPr>
          <p:cNvPr id="8" name="Slide Number Placeholder 5"/>
          <p:cNvSpPr>
            <a:spLocks noGrp="1"/>
          </p:cNvSpPr>
          <p:nvPr>
            <p:ph type="sldNum" sz="quarter" idx="11"/>
          </p:nvPr>
        </p:nvSpPr>
        <p:spPr>
          <a:xfrm>
            <a:off x="7010400" y="0"/>
            <a:ext cx="2133600" cy="260350"/>
          </a:xfrm>
        </p:spPr>
        <p:txBody>
          <a:bodyPr/>
          <a:lstStyle>
            <a:lvl1pPr>
              <a:defRPr>
                <a:solidFill>
                  <a:srgbClr val="000000"/>
                </a:solidFill>
                <a:latin typeface="Constantia" pitchFamily="18" charset="0"/>
              </a:defRPr>
            </a:lvl1pPr>
          </a:lstStyle>
          <a:p>
            <a:pPr>
              <a:defRPr/>
            </a:pPr>
            <a:fld id="{81F5ECB9-2517-4EDA-AB6F-64FDCF488937}" type="slidenum">
              <a:rPr lang="en-US"/>
              <a:pPr>
                <a:defRPr/>
              </a:pPr>
              <a:t>‹#›</a:t>
            </a:fld>
            <a:endParaRPr lang="en-US" dirty="0"/>
          </a:p>
        </p:txBody>
      </p:sp>
    </p:spTree>
    <p:extLst>
      <p:ext uri="{BB962C8B-B14F-4D97-AF65-F5344CB8AC3E}">
        <p14:creationId xmlns:p14="http://schemas.microsoft.com/office/powerpoint/2010/main" val="423432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pic>
        <p:nvPicPr>
          <p:cNvPr id="3" name="Picture 7" descr="banner-bl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2"/>
          <p:cNvSpPr>
            <a:spLocks noGrp="1" noChangeArrowheads="1"/>
          </p:cNvSpPr>
          <p:nvPr>
            <p:ph type="subTitle" idx="1"/>
          </p:nvPr>
        </p:nvSpPr>
        <p:spPr>
          <a:xfrm>
            <a:off x="1371600" y="3886200"/>
            <a:ext cx="6400800" cy="1752600"/>
          </a:xfrm>
        </p:spPr>
        <p:txBody>
          <a:bodyPr/>
          <a:lstStyle>
            <a:lvl1pPr marL="0" indent="0" algn="ctr">
              <a:defRPr/>
            </a:lvl1pPr>
          </a:lstStyle>
          <a:p>
            <a:r>
              <a:rPr lang="en-US"/>
              <a:t>Click to edit Master subtitle style</a:t>
            </a:r>
          </a:p>
        </p:txBody>
      </p:sp>
      <p:sp>
        <p:nvSpPr>
          <p:cNvPr id="4" name="Rectangle 3"/>
          <p:cNvSpPr>
            <a:spLocks noGrp="1" noChangeArrowheads="1"/>
          </p:cNvSpPr>
          <p:nvPr>
            <p:ph type="dt" sz="half" idx="10"/>
          </p:nvPr>
        </p:nvSpPr>
        <p:spPr/>
        <p:txBody>
          <a:bodyPr/>
          <a:lstStyle>
            <a:lvl1pPr>
              <a:defRPr/>
            </a:lvl1pPr>
          </a:lstStyle>
          <a:p>
            <a:pPr>
              <a:defRPr/>
            </a:pPr>
            <a:r>
              <a:rPr lang="en-US"/>
              <a:t>January 2017</a:t>
            </a:r>
          </a:p>
        </p:txBody>
      </p:sp>
      <p:sp>
        <p:nvSpPr>
          <p:cNvPr id="5" name="Rectangle 4"/>
          <p:cNvSpPr>
            <a:spLocks noGrp="1" noChangeArrowheads="1"/>
          </p:cNvSpPr>
          <p:nvPr>
            <p:ph type="ftr" sz="quarter" idx="11"/>
          </p:nvPr>
        </p:nvSpPr>
        <p:spPr/>
        <p:txBody>
          <a:bodyPr/>
          <a:lstStyle>
            <a:lvl1pPr>
              <a:defRPr/>
            </a:lvl1pPr>
          </a:lstStyle>
          <a:p>
            <a:pPr>
              <a:defRPr/>
            </a:pPr>
            <a:r>
              <a:rPr lang="en-GB"/>
              <a:t>USPAS - MPS and operation of LHC - J. Wenninger</a:t>
            </a:r>
            <a:endParaRPr lang="en-US"/>
          </a:p>
        </p:txBody>
      </p:sp>
      <p:sp>
        <p:nvSpPr>
          <p:cNvPr id="6" name="Rectangle 5"/>
          <p:cNvSpPr>
            <a:spLocks noGrp="1" noChangeArrowheads="1"/>
          </p:cNvSpPr>
          <p:nvPr>
            <p:ph type="sldNum" sz="quarter" idx="12"/>
          </p:nvPr>
        </p:nvSpPr>
        <p:spPr/>
        <p:txBody>
          <a:bodyPr/>
          <a:lstStyle>
            <a:lvl1pPr>
              <a:defRPr/>
            </a:lvl1pPr>
          </a:lstStyle>
          <a:p>
            <a:pPr>
              <a:defRPr/>
            </a:pPr>
            <a:fld id="{9B84212F-E111-4578-AAD2-24192E65692D}" type="slidenum">
              <a:rPr lang="en-US"/>
              <a:pPr>
                <a:defRPr/>
              </a:pPr>
              <a:t>‹#›</a:t>
            </a:fld>
            <a:endParaRPr lang="en-US"/>
          </a:p>
        </p:txBody>
      </p:sp>
    </p:spTree>
    <p:extLst>
      <p:ext uri="{BB962C8B-B14F-4D97-AF65-F5344CB8AC3E}">
        <p14:creationId xmlns:p14="http://schemas.microsoft.com/office/powerpoint/2010/main" val="3384656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319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262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408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434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735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0" y="877888"/>
            <a:ext cx="9144000" cy="1482725"/>
          </a:xfrm>
          <a:prstGeom prst="rect">
            <a:avLst/>
          </a:prstGeom>
          <a:solidFill>
            <a:schemeClr val="bg1"/>
          </a:solidFill>
          <a:ln w="9525" algn="ctr">
            <a:solidFill>
              <a:schemeClr val="bg1"/>
            </a:solidFill>
            <a:round/>
            <a:headEnd/>
            <a:tailEnd/>
          </a:ln>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endParaRPr lang="en-US" altLang="en-US" sz="2400">
              <a:solidFill>
                <a:srgbClr val="000000"/>
              </a:solidFill>
              <a:latin typeface="Arial" charset="0"/>
              <a:ea typeface="ＭＳ Ｐゴシック" pitchFamily="34" charset="-128"/>
            </a:endParaRPr>
          </a:p>
        </p:txBody>
      </p:sp>
      <p:sp>
        <p:nvSpPr>
          <p:cNvPr id="4" name="Text Placeholder 9"/>
          <p:cNvSpPr>
            <a:spLocks noGrp="1"/>
          </p:cNvSpPr>
          <p:nvPr>
            <p:ph type="body" sz="quarter" idx="13"/>
          </p:nvPr>
        </p:nvSpPr>
        <p:spPr>
          <a:xfrm>
            <a:off x="137160" y="1051560"/>
            <a:ext cx="8869680" cy="5212080"/>
          </a:xfrm>
          <a:prstGeom prst="rect">
            <a:avLst/>
          </a:prstGeom>
        </p:spPr>
        <p:txBody>
          <a:bodyPr/>
          <a:lstStyle>
            <a:lvl1pPr>
              <a:buFont typeface="Arial" pitchFamily="34" charset="0"/>
              <a:buChar char="•"/>
              <a:defRPr sz="2400"/>
            </a:lvl1pPr>
            <a:lvl2pPr marL="914400" indent="-457200">
              <a:buFont typeface="Arial" pitchFamily="34" charset="0"/>
              <a:buChar char="•"/>
              <a:defRPr sz="2000"/>
            </a:lvl2pPr>
            <a:lvl3pPr>
              <a:defRPr sz="1800"/>
            </a:lvl3pPr>
            <a:lvl4pPr>
              <a:defRPr sz="16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3"/>
          <p:cNvSpPr>
            <a:spLocks noGrp="1"/>
          </p:cNvSpPr>
          <p:nvPr>
            <p:ph type="title"/>
          </p:nvPr>
        </p:nvSpPr>
        <p:spPr>
          <a:xfrm>
            <a:off x="1010093" y="74426"/>
            <a:ext cx="7123814" cy="680483"/>
          </a:xfrm>
          <a:prstGeom prst="rect">
            <a:avLst/>
          </a:prstGeom>
          <a:gradFill flip="none" rotWithShape="1">
            <a:gsLst>
              <a:gs pos="100000">
                <a:schemeClr val="bg1">
                  <a:alpha val="0"/>
                </a:schemeClr>
              </a:gs>
              <a:gs pos="0">
                <a:schemeClr val="bg1"/>
              </a:gs>
              <a:gs pos="72000">
                <a:schemeClr val="bg1"/>
              </a:gs>
            </a:gsLst>
            <a:path path="rect">
              <a:fillToRect l="50000" t="50000" r="50000" b="50000"/>
            </a:path>
            <a:tileRect/>
          </a:gradFill>
          <a:ln>
            <a:noFill/>
          </a:ln>
        </p:spPr>
        <p:style>
          <a:lnRef idx="2">
            <a:schemeClr val="accent1"/>
          </a:lnRef>
          <a:fillRef idx="1">
            <a:schemeClr val="lt1"/>
          </a:fillRef>
          <a:effectRef idx="0">
            <a:schemeClr val="accent1"/>
          </a:effectRef>
          <a:fontRef idx="none"/>
        </p:style>
        <p:txBody>
          <a:bodyPr/>
          <a:lstStyle>
            <a:lvl1pPr>
              <a:defRPr sz="3600" b="1">
                <a:solidFill>
                  <a:schemeClr val="tx2"/>
                </a:solidFill>
                <a:latin typeface="Cambria"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377453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January 2017</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D9E865-0EFA-42AF-81F4-0BC4D37C1EFB}" type="slidenum">
              <a:rPr lang="en-US"/>
              <a:pPr>
                <a:defRPr/>
              </a:pPr>
              <a:t>‹#›</a:t>
            </a:fld>
            <a:endParaRPr lang="en-US"/>
          </a:p>
        </p:txBody>
      </p:sp>
    </p:spTree>
    <p:extLst>
      <p:ext uri="{BB962C8B-B14F-4D97-AF65-F5344CB8AC3E}">
        <p14:creationId xmlns:p14="http://schemas.microsoft.com/office/powerpoint/2010/main" val="606611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96923" y="8"/>
            <a:ext cx="7510154" cy="720000"/>
          </a:xfrm>
          <a:prstGeom prst="rect">
            <a:avLst/>
          </a:prstGeom>
        </p:spPr>
        <p:txBody>
          <a:bodyPr/>
          <a:lstStyle>
            <a:lvl1pPr algn="ctr">
              <a:defRPr sz="2800" b="1"/>
            </a:lvl1pPr>
          </a:lstStyle>
          <a:p>
            <a:r>
              <a:rPr lang="en-US" dirty="0"/>
              <a:t>Click to edit Master title style</a:t>
            </a:r>
            <a:endParaRPr lang="en-GB" dirty="0"/>
          </a:p>
        </p:txBody>
      </p:sp>
      <p:sp>
        <p:nvSpPr>
          <p:cNvPr id="3" name="Rectangle 4"/>
          <p:cNvSpPr>
            <a:spLocks noGrp="1" noChangeArrowheads="1"/>
          </p:cNvSpPr>
          <p:nvPr>
            <p:ph type="dt" sz="half" idx="10"/>
          </p:nvPr>
        </p:nvSpPr>
        <p:spPr>
          <a:ln/>
        </p:spPr>
        <p:txBody>
          <a:bodyPr/>
          <a:lstStyle>
            <a:lvl1pPr>
              <a:defRPr/>
            </a:lvl1pPr>
          </a:lstStyle>
          <a:p>
            <a:pPr>
              <a:defRPr/>
            </a:pPr>
            <a:r>
              <a:rPr lang="en-US"/>
              <a:t>January 2017</a:t>
            </a: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4FBA3427-7A4C-4DF3-BCE4-B9311760CA8B}" type="slidenum">
              <a:rPr lang="en-US"/>
              <a:pPr>
                <a:defRPr/>
              </a:pPr>
              <a:t>‹#›</a:t>
            </a:fld>
            <a:endParaRPr lang="en-US" dirty="0"/>
          </a:p>
        </p:txBody>
      </p:sp>
    </p:spTree>
    <p:extLst>
      <p:ext uri="{BB962C8B-B14F-4D97-AF65-F5344CB8AC3E}">
        <p14:creationId xmlns:p14="http://schemas.microsoft.com/office/powerpoint/2010/main" val="4048159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Rectangle 36"/>
          <p:cNvSpPr>
            <a:spLocks noChangeArrowheads="1"/>
          </p:cNvSpPr>
          <p:nvPr userDrawn="1"/>
        </p:nvSpPr>
        <p:spPr bwMode="auto">
          <a:xfrm>
            <a:off x="0" y="0"/>
            <a:ext cx="9144000" cy="762000"/>
          </a:xfrm>
          <a:prstGeom prst="rect">
            <a:avLst/>
          </a:prstGeom>
          <a:gradFill rotWithShape="1">
            <a:gsLst>
              <a:gs pos="0">
                <a:srgbClr val="003368"/>
              </a:gs>
              <a:gs pos="100000">
                <a:srgbClr val="8BA2BA"/>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defRPr/>
            </a:pPr>
            <a:endParaRPr lang="fr-FR" altLang="fr-FR" sz="2400">
              <a:solidFill>
                <a:schemeClr val="bg1"/>
              </a:solidFill>
              <a:latin typeface="Calibri" pitchFamily="34" charset="0"/>
            </a:endParaRPr>
          </a:p>
        </p:txBody>
      </p:sp>
      <p:pic>
        <p:nvPicPr>
          <p:cNvPr id="5" name="Picture 8" descr="lhclogo.prev.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5800" y="0"/>
            <a:ext cx="8382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jwenning\AppData\Local\Temp\105947.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63" y="0"/>
            <a:ext cx="1016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00100" y="0"/>
            <a:ext cx="7429500" cy="800100"/>
          </a:xfrm>
        </p:spPr>
        <p:txBody>
          <a:bodyPr/>
          <a:lstStyle>
            <a:lvl1pPr>
              <a:defRPr>
                <a:solidFill>
                  <a:schemeClr val="bg1"/>
                </a:solidFill>
                <a:latin typeface="Arial" pitchFamily="34" charset="0"/>
                <a:cs typeface="Arial" pitchFamily="34" charset="0"/>
              </a:defRPr>
            </a:lvl1pPr>
          </a:lstStyle>
          <a:p>
            <a:r>
              <a:rPr lang="en-US" dirty="0"/>
              <a:t>Click to edit Master title style</a:t>
            </a:r>
          </a:p>
        </p:txBody>
      </p:sp>
      <p:sp>
        <p:nvSpPr>
          <p:cNvPr id="10" name="Content Placeholder 2"/>
          <p:cNvSpPr>
            <a:spLocks noGrp="1"/>
          </p:cNvSpPr>
          <p:nvPr>
            <p:ph idx="1"/>
          </p:nvPr>
        </p:nvSpPr>
        <p:spPr>
          <a:xfrm>
            <a:off x="577879" y="817563"/>
            <a:ext cx="7873025" cy="5853113"/>
          </a:xfrm>
        </p:spPr>
        <p:txBody>
          <a:bodyPr/>
          <a:lstStyle>
            <a:lvl1pPr>
              <a:defRPr sz="2000"/>
            </a:lvl1pPr>
            <a:lvl2pPr marL="742950" indent="-285750">
              <a:buFont typeface="Courier New" panose="02070309020205020404" pitchFamily="49" charset="0"/>
              <a:buChar char="o"/>
              <a:defRPr sz="1800" i="1">
                <a:solidFill>
                  <a:srgbClr val="0000FF"/>
                </a:solidFill>
              </a:defRPr>
            </a:lvl2pPr>
            <a:lvl3pPr marL="1143000" indent="-228600">
              <a:buFont typeface="Arial" panose="020B0604020202020204" pitchFamily="34" charset="0"/>
              <a:buChar char="−"/>
              <a:defRPr sz="1800"/>
            </a:lvl3pPr>
            <a:lvl4pPr marL="1600200" indent="-228600">
              <a:buFont typeface="Arial" panose="020B0604020202020204" pitchFamily="34" charset="0"/>
              <a:buChar char="•"/>
              <a:defRPr sz="20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Fourth level</a:t>
            </a:r>
          </a:p>
          <a:p>
            <a:pPr lvl="3"/>
            <a:r>
              <a:rPr lang="en-US" dirty="0" err="1"/>
              <a:t>etc</a:t>
            </a:r>
            <a:endParaRPr lang="en-US" dirty="0"/>
          </a:p>
          <a:p>
            <a:pPr lvl="4"/>
            <a:r>
              <a:rPr lang="en-US" dirty="0"/>
              <a:t>Fifth level</a:t>
            </a:r>
          </a:p>
        </p:txBody>
      </p:sp>
      <p:sp>
        <p:nvSpPr>
          <p:cNvPr id="7" name="Rectangle 6"/>
          <p:cNvSpPr>
            <a:spLocks noGrp="1" noChangeArrowheads="1"/>
          </p:cNvSpPr>
          <p:nvPr>
            <p:ph type="dt" sz="half" idx="10"/>
          </p:nvPr>
        </p:nvSpPr>
        <p:spPr>
          <a:xfrm rot="16200000">
            <a:off x="-552450" y="5962650"/>
            <a:ext cx="1447800" cy="342900"/>
          </a:xfrm>
        </p:spPr>
        <p:txBody>
          <a:bodyPr/>
          <a:lstStyle>
            <a:lvl1pPr>
              <a:defRPr sz="1200" b="1">
                <a:solidFill>
                  <a:schemeClr val="bg2">
                    <a:lumMod val="75000"/>
                  </a:schemeClr>
                </a:solidFill>
                <a:latin typeface="Arial" pitchFamily="34" charset="0"/>
                <a:cs typeface="Arial" pitchFamily="34" charset="0"/>
              </a:defRPr>
            </a:lvl1pPr>
          </a:lstStyle>
          <a:p>
            <a:pPr>
              <a:defRPr/>
            </a:pPr>
            <a:r>
              <a:rPr lang="en-US"/>
              <a:t>January 2017</a:t>
            </a:r>
          </a:p>
        </p:txBody>
      </p:sp>
      <p:sp>
        <p:nvSpPr>
          <p:cNvPr id="8" name="Rectangle 7"/>
          <p:cNvSpPr>
            <a:spLocks noGrp="1" noChangeArrowheads="1"/>
          </p:cNvSpPr>
          <p:nvPr>
            <p:ph type="ftr" sz="quarter" idx="11"/>
          </p:nvPr>
        </p:nvSpPr>
        <p:spPr>
          <a:xfrm rot="16200000">
            <a:off x="-2133600" y="2933700"/>
            <a:ext cx="4610100" cy="342900"/>
          </a:xfrm>
        </p:spPr>
        <p:txBody>
          <a:bodyPr/>
          <a:lstStyle>
            <a:lvl1pPr>
              <a:defRPr sz="1200" b="1">
                <a:solidFill>
                  <a:schemeClr val="bg2">
                    <a:lumMod val="75000"/>
                  </a:schemeClr>
                </a:solidFill>
                <a:latin typeface="Arial" pitchFamily="34" charset="0"/>
                <a:cs typeface="Arial" pitchFamily="34" charset="0"/>
              </a:defRPr>
            </a:lvl1pPr>
          </a:lstStyle>
          <a:p>
            <a:pPr>
              <a:defRPr/>
            </a:pPr>
            <a:r>
              <a:rPr lang="en-GB"/>
              <a:t>USPAS - MPS and operation of LHC - J. Wenninger</a:t>
            </a:r>
            <a:endParaRPr lang="en-US"/>
          </a:p>
        </p:txBody>
      </p:sp>
      <p:sp>
        <p:nvSpPr>
          <p:cNvPr id="9" name="Rectangle 8"/>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FDCE3CE0-6DAB-4BE9-B6B5-69D60FD7F4F6}" type="slidenum">
              <a:rPr lang="en-US"/>
              <a:pPr>
                <a:defRPr/>
              </a:pPr>
              <a:t>‹#›</a:t>
            </a:fld>
            <a:endParaRPr lang="en-US"/>
          </a:p>
        </p:txBody>
      </p:sp>
    </p:spTree>
    <p:extLst>
      <p:ext uri="{BB962C8B-B14F-4D97-AF65-F5344CB8AC3E}">
        <p14:creationId xmlns:p14="http://schemas.microsoft.com/office/powerpoint/2010/main" val="420023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January 2017</a:t>
            </a:r>
          </a:p>
        </p:txBody>
      </p:sp>
      <p:sp>
        <p:nvSpPr>
          <p:cNvPr id="8"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4AD42D8-DF8A-4B23-AAFC-1F6ACC33DBA5}" type="slidenum">
              <a:rPr lang="en-US"/>
              <a:pPr>
                <a:defRPr/>
              </a:pPr>
              <a:t>‹#›</a:t>
            </a:fld>
            <a:endParaRPr lang="en-US"/>
          </a:p>
        </p:txBody>
      </p:sp>
    </p:spTree>
    <p:extLst>
      <p:ext uri="{BB962C8B-B14F-4D97-AF65-F5344CB8AC3E}">
        <p14:creationId xmlns:p14="http://schemas.microsoft.com/office/powerpoint/2010/main" val="163808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400800"/>
            <a:ext cx="2133600" cy="320675"/>
          </a:xfrm>
        </p:spPr>
        <p:txBody>
          <a:bodyPr/>
          <a:lstStyle>
            <a:lvl1pPr>
              <a:defRPr/>
            </a:lvl1pPr>
          </a:lstStyle>
          <a:p>
            <a:pPr>
              <a:defRPr/>
            </a:pPr>
            <a:r>
              <a:rPr lang="en-US"/>
              <a:t>January 2017</a:t>
            </a:r>
          </a:p>
        </p:txBody>
      </p:sp>
      <p:sp>
        <p:nvSpPr>
          <p:cNvPr id="4" name="Rectangle 5"/>
          <p:cNvSpPr>
            <a:spLocks noGrp="1" noChangeArrowheads="1"/>
          </p:cNvSpPr>
          <p:nvPr>
            <p:ph type="ftr" sz="quarter" idx="11"/>
          </p:nvPr>
        </p:nvSpPr>
        <p:spPr>
          <a:xfrm>
            <a:off x="3124200" y="6400800"/>
            <a:ext cx="2895600" cy="320675"/>
          </a:xfrm>
        </p:spPr>
        <p:txBody>
          <a:bodyPr/>
          <a:lstStyle>
            <a:lvl1pPr>
              <a:defRPr/>
            </a:lvl1pPr>
          </a:lstStyle>
          <a:p>
            <a:pPr>
              <a:defRPr/>
            </a:pPr>
            <a:r>
              <a:rPr lang="en-GB"/>
              <a:t>USPAS - MPS and operation of LHC - J. Wenninger</a:t>
            </a:r>
            <a:endParaRPr lang="en-US"/>
          </a:p>
        </p:txBody>
      </p:sp>
      <p:sp>
        <p:nvSpPr>
          <p:cNvPr id="5" name="Rectangle 6"/>
          <p:cNvSpPr>
            <a:spLocks noGrp="1" noChangeArrowheads="1"/>
          </p:cNvSpPr>
          <p:nvPr>
            <p:ph type="sldNum" sz="quarter" idx="12"/>
          </p:nvPr>
        </p:nvSpPr>
        <p:spPr>
          <a:xfrm>
            <a:off x="6553200" y="6400800"/>
            <a:ext cx="2133600" cy="320675"/>
          </a:xfrm>
        </p:spPr>
        <p:txBody>
          <a:bodyPr/>
          <a:lstStyle>
            <a:lvl1pPr>
              <a:defRPr/>
            </a:lvl1pPr>
          </a:lstStyle>
          <a:p>
            <a:pPr>
              <a:defRPr/>
            </a:pPr>
            <a:fld id="{170F373F-2472-4237-AFF7-2DFF7FC73834}" type="slidenum">
              <a:rPr lang="en-US"/>
              <a:pPr>
                <a:defRPr/>
              </a:pPr>
              <a:t>‹#›</a:t>
            </a:fld>
            <a:endParaRPr lang="en-US"/>
          </a:p>
        </p:txBody>
      </p:sp>
    </p:spTree>
    <p:extLst>
      <p:ext uri="{BB962C8B-B14F-4D97-AF65-F5344CB8AC3E}">
        <p14:creationId xmlns:p14="http://schemas.microsoft.com/office/powerpoint/2010/main" val="3493046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January 2017</a:t>
            </a:r>
          </a:p>
        </p:txBody>
      </p:sp>
      <p:sp>
        <p:nvSpPr>
          <p:cNvPr id="3"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E3E01F-C3CC-4456-AA53-EB616D0BBDCB}" type="slidenum">
              <a:rPr lang="en-US"/>
              <a:pPr>
                <a:defRPr/>
              </a:pPr>
              <a:t>‹#›</a:t>
            </a:fld>
            <a:endParaRPr lang="en-US"/>
          </a:p>
        </p:txBody>
      </p:sp>
    </p:spTree>
    <p:extLst>
      <p:ext uri="{BB962C8B-B14F-4D97-AF65-F5344CB8AC3E}">
        <p14:creationId xmlns:p14="http://schemas.microsoft.com/office/powerpoint/2010/main" val="1296612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January 2017</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D68D73-4D0B-4103-9516-A7B5B41A3EA2}" type="slidenum">
              <a:rPr lang="en-US"/>
              <a:pPr>
                <a:defRPr/>
              </a:pPr>
              <a:t>‹#›</a:t>
            </a:fld>
            <a:endParaRPr lang="en-US"/>
          </a:p>
        </p:txBody>
      </p:sp>
    </p:spTree>
    <p:extLst>
      <p:ext uri="{BB962C8B-B14F-4D97-AF65-F5344CB8AC3E}">
        <p14:creationId xmlns:p14="http://schemas.microsoft.com/office/powerpoint/2010/main" val="2838070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January 2017</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USPAS - MPS and operation of LHC - J. Wenninger</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F6E3A6-4804-40C8-A4A2-6BD47A0FB93F}" type="slidenum">
              <a:rPr lang="en-US"/>
              <a:pPr>
                <a:defRPr/>
              </a:pPr>
              <a:t>‹#›</a:t>
            </a:fld>
            <a:endParaRPr lang="en-US"/>
          </a:p>
        </p:txBody>
      </p:sp>
    </p:spTree>
    <p:extLst>
      <p:ext uri="{BB962C8B-B14F-4D97-AF65-F5344CB8AC3E}">
        <p14:creationId xmlns:p14="http://schemas.microsoft.com/office/powerpoint/2010/main" val="1520718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1534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r>
              <a:rPr lang="en-US"/>
              <a:t>January 2017</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r>
              <a:rPr lang="en-GB"/>
              <a:t>USPAS - MPS and operation of LHC - J. Wenninger</a:t>
            </a: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4FDAAD7-DBC5-49A3-AB8F-019D6C96FD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39" r:id="rId1"/>
    <p:sldLayoutId id="2147487140" r:id="rId2"/>
    <p:sldLayoutId id="2147487141" r:id="rId3"/>
    <p:sldLayoutId id="2147487142" r:id="rId4"/>
    <p:sldLayoutId id="2147487143" r:id="rId5"/>
    <p:sldLayoutId id="2147487164" r:id="rId6"/>
    <p:sldLayoutId id="2147487144" r:id="rId7"/>
    <p:sldLayoutId id="2147487145" r:id="rId8"/>
    <p:sldLayoutId id="2147487146" r:id="rId9"/>
    <p:sldLayoutId id="2147487147" r:id="rId10"/>
    <p:sldLayoutId id="2147487148" r:id="rId11"/>
    <p:sldLayoutId id="2147487149" r:id="rId12"/>
    <p:sldLayoutId id="2147487150" r:id="rId13"/>
  </p:sldLayoutIdLst>
  <p:hf hdr="0"/>
  <p:txStyles>
    <p:titleStyle>
      <a:lvl1pPr algn="ctr" rtl="0" eaLnBrk="0" fontAlgn="base" hangingPunct="0">
        <a:spcBef>
          <a:spcPct val="0"/>
        </a:spcBef>
        <a:spcAft>
          <a:spcPct val="0"/>
        </a:spcAft>
        <a:defRPr sz="3200">
          <a:solidFill>
            <a:srgbClr val="FF0000"/>
          </a:solidFill>
          <a:latin typeface="+mj-lt"/>
          <a:ea typeface="+mj-ea"/>
          <a:cs typeface="+mj-cs"/>
        </a:defRPr>
      </a:lvl1pPr>
      <a:lvl2pPr algn="ctr" rtl="0" eaLnBrk="0" fontAlgn="base" hangingPunct="0">
        <a:spcBef>
          <a:spcPct val="0"/>
        </a:spcBef>
        <a:spcAft>
          <a:spcPct val="0"/>
        </a:spcAft>
        <a:defRPr sz="3200">
          <a:solidFill>
            <a:srgbClr val="FF0000"/>
          </a:solidFill>
          <a:latin typeface="Comic Sans MS" pitchFamily="66" charset="0"/>
        </a:defRPr>
      </a:lvl2pPr>
      <a:lvl3pPr algn="ctr" rtl="0" eaLnBrk="0" fontAlgn="base" hangingPunct="0">
        <a:spcBef>
          <a:spcPct val="0"/>
        </a:spcBef>
        <a:spcAft>
          <a:spcPct val="0"/>
        </a:spcAft>
        <a:defRPr sz="3200">
          <a:solidFill>
            <a:srgbClr val="FF0000"/>
          </a:solidFill>
          <a:latin typeface="Comic Sans MS" pitchFamily="66" charset="0"/>
        </a:defRPr>
      </a:lvl3pPr>
      <a:lvl4pPr algn="ctr" rtl="0" eaLnBrk="0" fontAlgn="base" hangingPunct="0">
        <a:spcBef>
          <a:spcPct val="0"/>
        </a:spcBef>
        <a:spcAft>
          <a:spcPct val="0"/>
        </a:spcAft>
        <a:defRPr sz="3200">
          <a:solidFill>
            <a:srgbClr val="FF0000"/>
          </a:solidFill>
          <a:latin typeface="Comic Sans MS" pitchFamily="66" charset="0"/>
        </a:defRPr>
      </a:lvl4pPr>
      <a:lvl5pPr algn="ctr" rtl="0" eaLnBrk="0" fontAlgn="base" hangingPunct="0">
        <a:spcBef>
          <a:spcPct val="0"/>
        </a:spcBef>
        <a:spcAft>
          <a:spcPct val="0"/>
        </a:spcAft>
        <a:defRPr sz="3200">
          <a:solidFill>
            <a:srgbClr val="FF0000"/>
          </a:solidFill>
          <a:latin typeface="Comic Sans MS" pitchFamily="66" charset="0"/>
        </a:defRPr>
      </a:lvl5pPr>
      <a:lvl6pPr marL="457200" algn="ctr" rtl="0" fontAlgn="base">
        <a:spcBef>
          <a:spcPct val="0"/>
        </a:spcBef>
        <a:spcAft>
          <a:spcPct val="0"/>
        </a:spcAft>
        <a:defRPr sz="3200">
          <a:solidFill>
            <a:srgbClr val="FF0000"/>
          </a:solidFill>
          <a:latin typeface="Comic Sans MS" pitchFamily="66" charset="0"/>
        </a:defRPr>
      </a:lvl6pPr>
      <a:lvl7pPr marL="914400" algn="ctr" rtl="0" fontAlgn="base">
        <a:spcBef>
          <a:spcPct val="0"/>
        </a:spcBef>
        <a:spcAft>
          <a:spcPct val="0"/>
        </a:spcAft>
        <a:defRPr sz="3200">
          <a:solidFill>
            <a:srgbClr val="FF0000"/>
          </a:solidFill>
          <a:latin typeface="Comic Sans MS" pitchFamily="66" charset="0"/>
        </a:defRPr>
      </a:lvl7pPr>
      <a:lvl8pPr marL="1371600" algn="ctr" rtl="0" fontAlgn="base">
        <a:spcBef>
          <a:spcPct val="0"/>
        </a:spcBef>
        <a:spcAft>
          <a:spcPct val="0"/>
        </a:spcAft>
        <a:defRPr sz="3200">
          <a:solidFill>
            <a:srgbClr val="FF0000"/>
          </a:solidFill>
          <a:latin typeface="Comic Sans MS" pitchFamily="66" charset="0"/>
        </a:defRPr>
      </a:lvl8pPr>
      <a:lvl9pPr marL="1828800" algn="ctr" rtl="0" fontAlgn="base">
        <a:spcBef>
          <a:spcPct val="0"/>
        </a:spcBef>
        <a:spcAft>
          <a:spcPct val="0"/>
        </a:spcAft>
        <a:defRPr sz="3200">
          <a:solidFill>
            <a:srgbClr val="FF0000"/>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1534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5715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rot="16200000">
            <a:off x="-495300" y="5905500"/>
            <a:ext cx="1447800" cy="457200"/>
          </a:xfrm>
          <a:prstGeom prst="rect">
            <a:avLst/>
          </a:prstGeom>
          <a:solidFill>
            <a:schemeClr val="bg1">
              <a:lumMod val="95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cs typeface="Arial" pitchFamily="34" charset="0"/>
              </a:defRPr>
            </a:lvl1pPr>
          </a:lstStyle>
          <a:p>
            <a:pPr>
              <a:defRPr/>
            </a:pPr>
            <a:r>
              <a:rPr lang="en-US"/>
              <a:t>January 2017</a:t>
            </a:r>
            <a:endParaRPr lang="en-US" dirty="0"/>
          </a:p>
        </p:txBody>
      </p:sp>
      <p:sp>
        <p:nvSpPr>
          <p:cNvPr id="1029" name="Rectangle 5"/>
          <p:cNvSpPr>
            <a:spLocks noGrp="1" noChangeArrowheads="1"/>
          </p:cNvSpPr>
          <p:nvPr>
            <p:ph type="ftr" sz="quarter" idx="3"/>
          </p:nvPr>
        </p:nvSpPr>
        <p:spPr bwMode="auto">
          <a:xfrm rot="16200000">
            <a:off x="-1981200" y="2971800"/>
            <a:ext cx="4419600" cy="457200"/>
          </a:xfrm>
          <a:prstGeom prst="rect">
            <a:avLst/>
          </a:prstGeom>
          <a:solidFill>
            <a:schemeClr val="bg1">
              <a:lumMod val="95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34" charset="0"/>
                <a:cs typeface="Arial" pitchFamily="34" charset="0"/>
              </a:defRPr>
            </a:lvl1pPr>
          </a:lstStyle>
          <a:p>
            <a:pPr>
              <a:defRPr/>
            </a:pPr>
            <a:r>
              <a:rPr lang="en-GB"/>
              <a:t>USPAS - MPS and operation of LHC - J. Wenninger</a:t>
            </a:r>
            <a:endParaRPr lang="en-US" dirty="0"/>
          </a:p>
        </p:txBody>
      </p:sp>
      <p:sp>
        <p:nvSpPr>
          <p:cNvPr id="1030" name="Rectangle 6"/>
          <p:cNvSpPr>
            <a:spLocks noGrp="1" noChangeArrowheads="1"/>
          </p:cNvSpPr>
          <p:nvPr>
            <p:ph type="sldNum" sz="quarter" idx="4"/>
          </p:nvPr>
        </p:nvSpPr>
        <p:spPr bwMode="auto">
          <a:xfrm>
            <a:off x="7886700" y="6400800"/>
            <a:ext cx="914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5B0F06EB-2797-4CC9-A5C6-97B56EA6B92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151" r:id="rId1"/>
    <p:sldLayoutId id="2147487152" r:id="rId2"/>
    <p:sldLayoutId id="2147487153" r:id="rId3"/>
    <p:sldLayoutId id="2147487154" r:id="rId4"/>
    <p:sldLayoutId id="2147487155" r:id="rId5"/>
    <p:sldLayoutId id="2147487165" r:id="rId6"/>
    <p:sldLayoutId id="2147487156" r:id="rId7"/>
    <p:sldLayoutId id="2147487157" r:id="rId8"/>
    <p:sldLayoutId id="2147487158" r:id="rId9"/>
    <p:sldLayoutId id="2147487159" r:id="rId10"/>
    <p:sldLayoutId id="2147487160" r:id="rId11"/>
    <p:sldLayoutId id="2147487161" r:id="rId12"/>
    <p:sldLayoutId id="2147487162" r:id="rId13"/>
    <p:sldLayoutId id="2147487166" r:id="rId14"/>
    <p:sldLayoutId id="2147487167" r:id="rId15"/>
    <p:sldLayoutId id="2147487168" r:id="rId16"/>
    <p:sldLayoutId id="2147487169" r:id="rId17"/>
    <p:sldLayoutId id="2147487170" r:id="rId18"/>
    <p:sldLayoutId id="2147487171" r:id="rId19"/>
    <p:sldLayoutId id="2147487172" r:id="rId20"/>
    <p:sldLayoutId id="2147487173" r:id="rId21"/>
    <p:sldLayoutId id="2147487174" r:id="rId22"/>
    <p:sldLayoutId id="2147487175" r:id="rId23"/>
    <p:sldLayoutId id="2147487176" r:id="rId24"/>
    <p:sldLayoutId id="2147487177" r:id="rId25"/>
    <p:sldLayoutId id="2147487178" r:id="rId26"/>
    <p:sldLayoutId id="2147487163" r:id="rId27"/>
    <p:sldLayoutId id="2147487179" r:id="rId28"/>
  </p:sldLayoutIdLst>
  <p:hf hdr="0"/>
  <p:txStyles>
    <p:titleStyle>
      <a:lvl1pPr algn="ctr" rtl="0" eaLnBrk="0" fontAlgn="base" hangingPunct="0">
        <a:spcBef>
          <a:spcPct val="0"/>
        </a:spcBef>
        <a:spcAft>
          <a:spcPct val="0"/>
        </a:spcAft>
        <a:defRPr sz="3200">
          <a:solidFill>
            <a:srgbClr val="FF0000"/>
          </a:solidFill>
          <a:latin typeface="+mj-lt"/>
          <a:ea typeface="+mj-ea"/>
          <a:cs typeface="+mj-cs"/>
        </a:defRPr>
      </a:lvl1pPr>
      <a:lvl2pPr algn="ctr" rtl="0" eaLnBrk="0" fontAlgn="base" hangingPunct="0">
        <a:spcBef>
          <a:spcPct val="0"/>
        </a:spcBef>
        <a:spcAft>
          <a:spcPct val="0"/>
        </a:spcAft>
        <a:defRPr sz="3200">
          <a:solidFill>
            <a:srgbClr val="FF0000"/>
          </a:solidFill>
          <a:latin typeface="Arial" charset="0"/>
        </a:defRPr>
      </a:lvl2pPr>
      <a:lvl3pPr algn="ctr" rtl="0" eaLnBrk="0" fontAlgn="base" hangingPunct="0">
        <a:spcBef>
          <a:spcPct val="0"/>
        </a:spcBef>
        <a:spcAft>
          <a:spcPct val="0"/>
        </a:spcAft>
        <a:defRPr sz="3200">
          <a:solidFill>
            <a:srgbClr val="FF0000"/>
          </a:solidFill>
          <a:latin typeface="Arial" charset="0"/>
        </a:defRPr>
      </a:lvl3pPr>
      <a:lvl4pPr algn="ctr" rtl="0" eaLnBrk="0" fontAlgn="base" hangingPunct="0">
        <a:spcBef>
          <a:spcPct val="0"/>
        </a:spcBef>
        <a:spcAft>
          <a:spcPct val="0"/>
        </a:spcAft>
        <a:defRPr sz="3200">
          <a:solidFill>
            <a:srgbClr val="FF0000"/>
          </a:solidFill>
          <a:latin typeface="Arial" charset="0"/>
        </a:defRPr>
      </a:lvl4pPr>
      <a:lvl5pPr algn="ctr" rtl="0" eaLnBrk="0" fontAlgn="base" hangingPunct="0">
        <a:spcBef>
          <a:spcPct val="0"/>
        </a:spcBef>
        <a:spcAft>
          <a:spcPct val="0"/>
        </a:spcAft>
        <a:defRPr sz="3200">
          <a:solidFill>
            <a:srgbClr val="FF0000"/>
          </a:solidFill>
          <a:latin typeface="Arial" charset="0"/>
        </a:defRPr>
      </a:lvl5pPr>
      <a:lvl6pPr marL="457200" algn="ctr" rtl="0" eaLnBrk="1" fontAlgn="base" hangingPunct="1">
        <a:spcBef>
          <a:spcPct val="0"/>
        </a:spcBef>
        <a:spcAft>
          <a:spcPct val="0"/>
        </a:spcAft>
        <a:defRPr sz="3200">
          <a:solidFill>
            <a:srgbClr val="FF0000"/>
          </a:solidFill>
          <a:latin typeface="Comic Sans MS" pitchFamily="66" charset="0"/>
        </a:defRPr>
      </a:lvl6pPr>
      <a:lvl7pPr marL="914400" algn="ctr" rtl="0" eaLnBrk="1" fontAlgn="base" hangingPunct="1">
        <a:spcBef>
          <a:spcPct val="0"/>
        </a:spcBef>
        <a:spcAft>
          <a:spcPct val="0"/>
        </a:spcAft>
        <a:defRPr sz="3200">
          <a:solidFill>
            <a:srgbClr val="FF0000"/>
          </a:solidFill>
          <a:latin typeface="Comic Sans MS" pitchFamily="66" charset="0"/>
        </a:defRPr>
      </a:lvl7pPr>
      <a:lvl8pPr marL="1371600" algn="ctr" rtl="0" eaLnBrk="1" fontAlgn="base" hangingPunct="1">
        <a:spcBef>
          <a:spcPct val="0"/>
        </a:spcBef>
        <a:spcAft>
          <a:spcPct val="0"/>
        </a:spcAft>
        <a:defRPr sz="3200">
          <a:solidFill>
            <a:srgbClr val="FF0000"/>
          </a:solidFill>
          <a:latin typeface="Comic Sans MS" pitchFamily="66" charset="0"/>
        </a:defRPr>
      </a:lvl8pPr>
      <a:lvl9pPr marL="1828800" algn="ctr" rtl="0" eaLnBrk="1" fontAlgn="base" hangingPunct="1">
        <a:spcBef>
          <a:spcPct val="0"/>
        </a:spcBef>
        <a:spcAft>
          <a:spcPct val="0"/>
        </a:spcAft>
        <a:defRPr sz="3200">
          <a:solidFill>
            <a:srgbClr val="FF0000"/>
          </a:solidFill>
          <a:latin typeface="Comic Sans MS" pitchFamily="66" charset="0"/>
        </a:defRPr>
      </a:lvl9pPr>
    </p:titleStyle>
    <p:bodyStyle>
      <a:lvl1pPr marL="342900" indent="-342900" algn="l" rtl="0" eaLnBrk="0" fontAlgn="base" hangingPunct="0">
        <a:spcBef>
          <a:spcPct val="20000"/>
        </a:spcBef>
        <a:spcAft>
          <a:spcPct val="0"/>
        </a:spcAft>
        <a:buClr>
          <a:srgbClr val="0000FF"/>
        </a:buClr>
        <a:buSzPct val="80000"/>
        <a:buFont typeface="Wingdings" pitchFamily="2" charset="2"/>
        <a:buChar char="q"/>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defRPr>
      </a:lvl2pPr>
      <a:lvl3pPr marL="1143000" indent="-228600" algn="l" rtl="0" eaLnBrk="0" fontAlgn="base" hangingPunct="0">
        <a:spcBef>
          <a:spcPct val="20000"/>
        </a:spcBef>
        <a:spcAft>
          <a:spcPct val="0"/>
        </a:spcAft>
        <a:buChar char="•"/>
        <a:defRPr sz="14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9.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48.jpe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9.xml"/><Relationship Id="rId1" Type="http://schemas.openxmlformats.org/officeDocument/2006/relationships/vmlDrawing" Target="../drawings/vmlDrawing2.vml"/><Relationship Id="rId4" Type="http://schemas.openxmlformats.org/officeDocument/2006/relationships/image" Target="../media/image49.wmf"/></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9.xml"/><Relationship Id="rId1" Type="http://schemas.openxmlformats.org/officeDocument/2006/relationships/vmlDrawing" Target="../drawings/vmlDrawing1.vml"/><Relationship Id="rId4" Type="http://schemas.openxmlformats.org/officeDocument/2006/relationships/image" Target="../media/image10.wmf"/></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jpeg"/><Relationship Id="rId2" Type="http://schemas.openxmlformats.org/officeDocument/2006/relationships/slideLayout" Target="../slideLayouts/slideLayout19.xml"/><Relationship Id="rId1" Type="http://schemas.openxmlformats.org/officeDocument/2006/relationships/vmlDrawing" Target="../drawings/vmlDrawing3.vml"/><Relationship Id="rId6" Type="http://schemas.openxmlformats.org/officeDocument/2006/relationships/image" Target="../media/image72.png"/><Relationship Id="rId5" Type="http://schemas.openxmlformats.org/officeDocument/2006/relationships/image" Target="../media/image70.w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9.xml"/><Relationship Id="rId5" Type="http://schemas.openxmlformats.org/officeDocument/2006/relationships/image" Target="../media/image93.png"/><Relationship Id="rId4" Type="http://schemas.openxmlformats.org/officeDocument/2006/relationships/image" Target="../media/image92.pn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9.xml"/><Relationship Id="rId5" Type="http://schemas.openxmlformats.org/officeDocument/2006/relationships/image" Target="../media/image97.png"/><Relationship Id="rId4" Type="http://schemas.openxmlformats.org/officeDocument/2006/relationships/image" Target="../media/image96.png"/></Relationships>
</file>

<file path=ppt/slides/_rels/slide8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9.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9.xml"/><Relationship Id="rId4" Type="http://schemas.openxmlformats.org/officeDocument/2006/relationships/image" Target="../media/image110.png"/></Relationships>
</file>

<file path=ppt/slides/_rels/slide9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19.xml"/><Relationship Id="rId5" Type="http://schemas.openxmlformats.org/officeDocument/2006/relationships/image" Target="../media/image114.png"/><Relationship Id="rId4" Type="http://schemas.openxmlformats.org/officeDocument/2006/relationships/image" Target="../media/image11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16.png"/></Relationships>
</file>

<file path=ppt/slides/_rels/slide9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Dump-11b.b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694113"/>
            <a:ext cx="13571538" cy="131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4"/>
          <p:cNvSpPr>
            <a:spLocks noGrp="1" noChangeArrowheads="1"/>
          </p:cNvSpPr>
          <p:nvPr>
            <p:ph type="title" idx="4294967295"/>
          </p:nvPr>
        </p:nvSpPr>
        <p:spPr>
          <a:xfrm>
            <a:off x="1958655" y="13436"/>
            <a:ext cx="6377035" cy="1536700"/>
          </a:xfrm>
        </p:spPr>
        <p:txBody>
          <a:bodyPr/>
          <a:lstStyle/>
          <a:p>
            <a:pPr algn="r" eaLnBrk="1" hangingPunct="1">
              <a:defRPr/>
            </a:pPr>
            <a:r>
              <a:rPr lang="en-US" sz="3600" dirty="0">
                <a:solidFill>
                  <a:srgbClr val="FFFF00"/>
                </a:solidFill>
                <a:effectLst>
                  <a:outerShdw blurRad="38100" dist="38100" dir="2700000" algn="tl">
                    <a:srgbClr val="000000">
                      <a:alpha val="43137"/>
                    </a:srgbClr>
                  </a:outerShdw>
                </a:effectLst>
                <a:latin typeface="Arial" pitchFamily="34" charset="0"/>
                <a:cs typeface="Arial" pitchFamily="34" charset="0"/>
              </a:rPr>
              <a:t>Machine Protection and Operation for LHC</a:t>
            </a:r>
          </a:p>
        </p:txBody>
      </p:sp>
      <p:sp>
        <p:nvSpPr>
          <p:cNvPr id="10" name="Rectangle 3"/>
          <p:cNvSpPr txBox="1">
            <a:spLocks noChangeArrowheads="1"/>
          </p:cNvSpPr>
          <p:nvPr/>
        </p:nvSpPr>
        <p:spPr>
          <a:xfrm>
            <a:off x="117475" y="4965200"/>
            <a:ext cx="5353050" cy="1143000"/>
          </a:xfrm>
          <a:prstGeom prst="rect">
            <a:avLst/>
          </a:prstGeom>
          <a:noFill/>
        </p:spPr>
        <p:txBody>
          <a:bodyPr/>
          <a:lstStyle/>
          <a:p>
            <a:pPr marL="342900" indent="-342900">
              <a:spcBef>
                <a:spcPct val="20000"/>
              </a:spcBef>
              <a:defRPr/>
            </a:pPr>
            <a:r>
              <a:rPr lang="de-DE" b="1" kern="0" dirty="0">
                <a:solidFill>
                  <a:srgbClr val="FFFF99"/>
                </a:solidFill>
                <a:latin typeface="Arial" pitchFamily="34" charset="0"/>
                <a:cs typeface="Arial" pitchFamily="34" charset="0"/>
              </a:rPr>
              <a:t>J</a:t>
            </a:r>
            <a:r>
              <a:rPr lang="en-US" b="1" kern="0" dirty="0" err="1">
                <a:solidFill>
                  <a:srgbClr val="FFFF99"/>
                </a:solidFill>
                <a:latin typeface="Arial" pitchFamily="34" charset="0"/>
                <a:cs typeface="Arial" pitchFamily="34" charset="0"/>
              </a:rPr>
              <a:t>örg</a:t>
            </a:r>
            <a:r>
              <a:rPr lang="en-US" b="1" kern="0" dirty="0">
                <a:solidFill>
                  <a:srgbClr val="FFFF99"/>
                </a:solidFill>
                <a:latin typeface="Arial" pitchFamily="34" charset="0"/>
                <a:cs typeface="Arial" pitchFamily="34" charset="0"/>
              </a:rPr>
              <a:t> </a:t>
            </a:r>
            <a:r>
              <a:rPr lang="en-US" b="1" kern="0" dirty="0" err="1">
                <a:solidFill>
                  <a:srgbClr val="FFFF99"/>
                </a:solidFill>
                <a:latin typeface="Arial" pitchFamily="34" charset="0"/>
                <a:cs typeface="Arial" pitchFamily="34" charset="0"/>
              </a:rPr>
              <a:t>Wenninger</a:t>
            </a:r>
            <a:endParaRPr lang="en-US" b="1" kern="0" dirty="0">
              <a:solidFill>
                <a:srgbClr val="FFFF99"/>
              </a:solidFill>
              <a:latin typeface="Arial" pitchFamily="34" charset="0"/>
              <a:cs typeface="Arial" pitchFamily="34" charset="0"/>
            </a:endParaRPr>
          </a:p>
          <a:p>
            <a:pPr marL="342900" indent="-342900">
              <a:spcBef>
                <a:spcPct val="20000"/>
              </a:spcBef>
              <a:defRPr/>
            </a:pPr>
            <a:r>
              <a:rPr lang="de-DE" b="1" kern="0" dirty="0">
                <a:solidFill>
                  <a:srgbClr val="FFFF99"/>
                </a:solidFill>
                <a:latin typeface="Arial" pitchFamily="34" charset="0"/>
                <a:cs typeface="Arial" pitchFamily="34" charset="0"/>
              </a:rPr>
              <a:t>CERN Beams Department </a:t>
            </a:r>
          </a:p>
          <a:p>
            <a:pPr marL="342900" indent="-342900">
              <a:spcBef>
                <a:spcPct val="20000"/>
              </a:spcBef>
              <a:defRPr/>
            </a:pPr>
            <a:r>
              <a:rPr lang="de-DE" b="1" kern="0" dirty="0">
                <a:solidFill>
                  <a:srgbClr val="FFFF99"/>
                </a:solidFill>
                <a:latin typeface="Arial" pitchFamily="34" charset="0"/>
                <a:cs typeface="Arial" pitchFamily="34" charset="0"/>
              </a:rPr>
              <a:t>Operation group – LHC section</a:t>
            </a:r>
          </a:p>
        </p:txBody>
      </p:sp>
      <p:sp>
        <p:nvSpPr>
          <p:cNvPr id="11" name="Rectangle 3"/>
          <p:cNvSpPr txBox="1">
            <a:spLocks noChangeArrowheads="1"/>
          </p:cNvSpPr>
          <p:nvPr/>
        </p:nvSpPr>
        <p:spPr>
          <a:xfrm>
            <a:off x="1192361" y="3242551"/>
            <a:ext cx="6759280" cy="1728225"/>
          </a:xfrm>
          <a:prstGeom prst="rect">
            <a:avLst/>
          </a:prstGeom>
          <a:noFill/>
        </p:spPr>
        <p:txBody>
          <a:bodyPr/>
          <a:lstStyle/>
          <a:p>
            <a:pPr marL="342900" indent="-342900" algn="ctr">
              <a:spcBef>
                <a:spcPct val="20000"/>
              </a:spcBef>
              <a:defRPr/>
            </a:pPr>
            <a:r>
              <a:rPr lang="en-US" sz="2400" b="1" kern="0" dirty="0">
                <a:solidFill>
                  <a:srgbClr val="FFFF99"/>
                </a:solidFill>
                <a:latin typeface="Arial" pitchFamily="34" charset="0"/>
                <a:cs typeface="Arial" pitchFamily="34" charset="0"/>
              </a:rPr>
              <a:t>USPAS – Machine Protection &amp; Beam Loss</a:t>
            </a:r>
          </a:p>
          <a:p>
            <a:pPr marL="342900" indent="-342900" algn="ctr">
              <a:spcBef>
                <a:spcPct val="20000"/>
              </a:spcBef>
              <a:defRPr/>
            </a:pPr>
            <a:r>
              <a:rPr lang="en-US" sz="2400" b="1" kern="0" dirty="0">
                <a:solidFill>
                  <a:srgbClr val="FFFF99"/>
                </a:solidFill>
                <a:latin typeface="Arial" pitchFamily="34" charset="0"/>
                <a:cs typeface="Arial" pitchFamily="34" charset="0"/>
              </a:rPr>
              <a:t>Rohnert Park</a:t>
            </a:r>
          </a:p>
          <a:p>
            <a:pPr marL="342900" indent="-342900" algn="ctr">
              <a:spcBef>
                <a:spcPct val="20000"/>
              </a:spcBef>
              <a:defRPr/>
            </a:pPr>
            <a:r>
              <a:rPr lang="en-US" sz="2400" b="1" kern="0" dirty="0">
                <a:solidFill>
                  <a:srgbClr val="FFFF99"/>
                </a:solidFill>
                <a:latin typeface="Arial" pitchFamily="34" charset="0"/>
                <a:cs typeface="Arial" pitchFamily="34" charset="0"/>
              </a:rPr>
              <a:t> January 2017</a:t>
            </a:r>
            <a:endParaRPr lang="de-DE" sz="2400" b="1" kern="0" dirty="0">
              <a:solidFill>
                <a:srgbClr val="FFFF99"/>
              </a:solidFill>
              <a:latin typeface="Arial" pitchFamily="34" charset="0"/>
              <a:cs typeface="Arial" pitchFamily="34" charset="0"/>
            </a:endParaRPr>
          </a:p>
        </p:txBody>
      </p:sp>
      <p:sp>
        <p:nvSpPr>
          <p:cNvPr id="2" name="TextBox 1"/>
          <p:cNvSpPr txBox="1"/>
          <p:nvPr/>
        </p:nvSpPr>
        <p:spPr>
          <a:xfrm>
            <a:off x="1" y="6075398"/>
            <a:ext cx="9144000" cy="523220"/>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Acknowledgements: R. Schmidt, V. </a:t>
            </a:r>
            <a:r>
              <a:rPr lang="en-US" sz="1400" dirty="0" err="1">
                <a:solidFill>
                  <a:schemeClr val="bg1"/>
                </a:solidFill>
                <a:latin typeface="Arial" panose="020B0604020202020204" pitchFamily="34" charset="0"/>
                <a:cs typeface="Arial" panose="020B0604020202020204" pitchFamily="34" charset="0"/>
              </a:rPr>
              <a:t>Kain</a:t>
            </a:r>
            <a:r>
              <a:rPr lang="en-US" sz="1400" dirty="0">
                <a:solidFill>
                  <a:schemeClr val="bg1"/>
                </a:solidFill>
                <a:latin typeface="Arial" panose="020B0604020202020204" pitchFamily="34" charset="0"/>
                <a:cs typeface="Arial" panose="020B0604020202020204" pitchFamily="34" charset="0"/>
              </a:rPr>
              <a:t>, B. </a:t>
            </a:r>
            <a:r>
              <a:rPr lang="en-US" sz="1400" dirty="0" err="1">
                <a:solidFill>
                  <a:schemeClr val="bg1"/>
                </a:solidFill>
                <a:latin typeface="Arial" panose="020B0604020202020204" pitchFamily="34" charset="0"/>
                <a:cs typeface="Arial" panose="020B0604020202020204" pitchFamily="34" charset="0"/>
              </a:rPr>
              <a:t>Salvachua</a:t>
            </a:r>
            <a:r>
              <a:rPr lang="en-US" sz="1400" dirty="0">
                <a:solidFill>
                  <a:schemeClr val="bg1"/>
                </a:solidFill>
                <a:latin typeface="Arial" panose="020B0604020202020204" pitchFamily="34" charset="0"/>
                <a:cs typeface="Arial" panose="020B0604020202020204" pitchFamily="34" charset="0"/>
              </a:rPr>
              <a:t>, S. </a:t>
            </a:r>
            <a:r>
              <a:rPr lang="en-US" sz="1400" dirty="0" err="1">
                <a:solidFill>
                  <a:schemeClr val="bg1"/>
                </a:solidFill>
                <a:latin typeface="Arial" panose="020B0604020202020204" pitchFamily="34" charset="0"/>
                <a:cs typeface="Arial" panose="020B0604020202020204" pitchFamily="34" charset="0"/>
              </a:rPr>
              <a:t>Redaelli</a:t>
            </a:r>
            <a:r>
              <a:rPr lang="en-US" sz="1400" dirty="0">
                <a:solidFill>
                  <a:schemeClr val="bg1"/>
                </a:solidFill>
                <a:latin typeface="Arial" panose="020B0604020202020204" pitchFamily="34" charset="0"/>
                <a:cs typeface="Arial" panose="020B0604020202020204" pitchFamily="34" charset="0"/>
              </a:rPr>
              <a:t>, B. Todd, M. </a:t>
            </a:r>
            <a:r>
              <a:rPr lang="en-US" sz="1400" dirty="0" err="1">
                <a:solidFill>
                  <a:schemeClr val="bg1"/>
                </a:solidFill>
                <a:latin typeface="Arial" panose="020B0604020202020204" pitchFamily="34" charset="0"/>
                <a:cs typeface="Arial" panose="020B0604020202020204" pitchFamily="34" charset="0"/>
              </a:rPr>
              <a:t>Zerlauth</a:t>
            </a:r>
            <a:r>
              <a:rPr lang="en-US" sz="1400" dirty="0">
                <a:solidFill>
                  <a:schemeClr val="bg1"/>
                </a:solidFill>
                <a:latin typeface="Arial" panose="020B0604020202020204" pitchFamily="34" charset="0"/>
                <a:cs typeface="Arial" panose="020B0604020202020204" pitchFamily="34" charset="0"/>
              </a:rPr>
              <a:t>, D. </a:t>
            </a:r>
            <a:r>
              <a:rPr lang="en-US" sz="1400" dirty="0" err="1">
                <a:solidFill>
                  <a:schemeClr val="bg1"/>
                </a:solidFill>
                <a:latin typeface="Arial" panose="020B0604020202020204" pitchFamily="34" charset="0"/>
                <a:cs typeface="Arial" panose="020B0604020202020204" pitchFamily="34" charset="0"/>
              </a:rPr>
              <a:t>Wollmann</a:t>
            </a:r>
            <a:r>
              <a:rPr lang="en-US" sz="1400" dirty="0">
                <a:solidFill>
                  <a:schemeClr val="bg1"/>
                </a:solidFill>
                <a:latin typeface="Arial" panose="020B0604020202020204" pitchFamily="34" charset="0"/>
                <a:cs typeface="Arial" panose="020B0604020202020204" pitchFamily="34" charset="0"/>
              </a:rPr>
              <a:t>, </a:t>
            </a:r>
          </a:p>
          <a:p>
            <a:r>
              <a:rPr lang="en-US" sz="1400" dirty="0">
                <a:solidFill>
                  <a:schemeClr val="bg1"/>
                </a:solidFill>
                <a:latin typeface="Arial" panose="020B0604020202020204" pitchFamily="34" charset="0"/>
                <a:cs typeface="Arial" panose="020B0604020202020204" pitchFamily="34" charset="0"/>
              </a:rPr>
              <a:t>J. </a:t>
            </a:r>
            <a:r>
              <a:rPr lang="en-US" sz="1400" dirty="0" err="1">
                <a:solidFill>
                  <a:schemeClr val="bg1"/>
                </a:solidFill>
                <a:latin typeface="Arial" panose="020B0604020202020204" pitchFamily="34" charset="0"/>
                <a:cs typeface="Arial" panose="020B0604020202020204" pitchFamily="34" charset="0"/>
              </a:rPr>
              <a:t>Uythoven</a:t>
            </a:r>
            <a:r>
              <a:rPr lang="en-US" sz="1400" dirty="0">
                <a:solidFill>
                  <a:schemeClr val="bg1"/>
                </a:solidFill>
                <a:latin typeface="Arial" panose="020B0604020202020204" pitchFamily="34" charset="0"/>
                <a:cs typeface="Arial" panose="020B0604020202020204" pitchFamily="34" charset="0"/>
              </a:rPr>
              <a:t>, B. </a:t>
            </a:r>
            <a:r>
              <a:rPr lang="en-US" sz="1400" dirty="0" err="1">
                <a:solidFill>
                  <a:schemeClr val="bg1"/>
                </a:solidFill>
                <a:latin typeface="Arial" panose="020B0604020202020204" pitchFamily="34" charset="0"/>
                <a:cs typeface="Arial" panose="020B0604020202020204" pitchFamily="34" charset="0"/>
              </a:rPr>
              <a:t>Puccio</a:t>
            </a:r>
            <a:r>
              <a:rPr lang="en-US" sz="1400" dirty="0">
                <a:solidFill>
                  <a:schemeClr val="bg1"/>
                </a:solidFill>
                <a:latin typeface="Arial" panose="020B0604020202020204" pitchFamily="34" charset="0"/>
                <a:cs typeface="Arial" panose="020B0604020202020204" pitchFamily="34" charset="0"/>
              </a:rPr>
              <a:t>, B. </a:t>
            </a:r>
            <a:r>
              <a:rPr lang="en-US" sz="1400" dirty="0" err="1">
                <a:solidFill>
                  <a:schemeClr val="bg1"/>
                </a:solidFill>
                <a:latin typeface="Arial" panose="020B0604020202020204" pitchFamily="34" charset="0"/>
                <a:cs typeface="Arial" panose="020B0604020202020204" pitchFamily="34" charset="0"/>
              </a:rPr>
              <a:t>Dehning</a:t>
            </a:r>
            <a:r>
              <a:rPr lang="en-US" sz="1400" dirty="0">
                <a:solidFill>
                  <a:schemeClr val="bg1"/>
                </a:solidFill>
                <a:latin typeface="Arial" panose="020B0604020202020204" pitchFamily="34" charset="0"/>
                <a:cs typeface="Arial" panose="020B0604020202020204" pitchFamily="34" charset="0"/>
              </a:rPr>
              <a:t>, T. </a:t>
            </a:r>
            <a:r>
              <a:rPr lang="en-US" sz="1400" dirty="0" err="1">
                <a:solidFill>
                  <a:schemeClr val="bg1"/>
                </a:solidFill>
                <a:latin typeface="Arial" panose="020B0604020202020204" pitchFamily="34" charset="0"/>
                <a:cs typeface="Arial" panose="020B0604020202020204" pitchFamily="34" charset="0"/>
              </a:rPr>
              <a:t>Bär</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Lechner</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Appolinio</a:t>
            </a:r>
            <a:r>
              <a:rPr lang="en-US" sz="1400" dirty="0">
                <a:solidFill>
                  <a:schemeClr val="bg1"/>
                </a:solidFill>
                <a:latin typeface="Arial" panose="020B0604020202020204" pitchFamily="34" charset="0"/>
                <a:cs typeface="Arial" panose="020B0604020202020204" pitchFamily="34" charset="0"/>
              </a:rPr>
              <a:t>, K. Fuchsberger, W. Fischer, D. </a:t>
            </a:r>
            <a:r>
              <a:rPr lang="en-US" sz="1400" dirty="0" err="1">
                <a:solidFill>
                  <a:schemeClr val="bg1"/>
                </a:solidFill>
                <a:latin typeface="Arial" panose="020B0604020202020204" pitchFamily="34" charset="0"/>
                <a:cs typeface="Arial" panose="020B0604020202020204" pitchFamily="34" charset="0"/>
              </a:rPr>
              <a:t>Mirarchi</a:t>
            </a:r>
            <a:endParaRPr lang="fr-FR" sz="1400" dirty="0">
              <a:solidFill>
                <a:schemeClr val="bg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9EE3E01F-C3CC-4456-AA53-EB616D0BBDCB}" type="slidenum">
              <a:rPr lang="en-US" smtClean="0"/>
              <a:pPr>
                <a:defRPr/>
              </a:pPr>
              <a:t>1</a:t>
            </a:fld>
            <a:endParaRPr lang="en-US"/>
          </a:p>
        </p:txBody>
      </p:sp>
      <p:sp>
        <p:nvSpPr>
          <p:cNvPr id="3" name="Date Placeholder 2"/>
          <p:cNvSpPr>
            <a:spLocks noGrp="1"/>
          </p:cNvSpPr>
          <p:nvPr>
            <p:ph type="dt" sz="half" idx="10"/>
          </p:nvPr>
        </p:nvSpPr>
        <p:spPr/>
        <p:txBody>
          <a:bodyPr/>
          <a:lstStyle/>
          <a:p>
            <a:pPr>
              <a:defRPr/>
            </a:pPr>
            <a:r>
              <a:rPr lang="en-US"/>
              <a:t>January 2017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525" y="-27450"/>
            <a:ext cx="10282228" cy="688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 name="Title 3"/>
          <p:cNvSpPr>
            <a:spLocks noGrp="1"/>
          </p:cNvSpPr>
          <p:nvPr>
            <p:ph type="title"/>
          </p:nvPr>
        </p:nvSpPr>
        <p:spPr/>
        <p:txBody>
          <a:bodyPr/>
          <a:lstStyle/>
          <a:p>
            <a:endParaRPr lang="fr-FR" dirty="0"/>
          </a:p>
        </p:txBody>
      </p:sp>
      <p:sp>
        <p:nvSpPr>
          <p:cNvPr id="22" name="Slide Number Placeholder 3"/>
          <p:cNvSpPr>
            <a:spLocks noGrp="1"/>
          </p:cNvSpPr>
          <p:nvPr>
            <p:ph type="sldNum" sz="quarter" idx="12"/>
          </p:nvPr>
        </p:nvSpPr>
        <p:spPr/>
        <p:txBody>
          <a:bodyPr/>
          <a:lstStyle>
            <a:lvl1pPr eaLnBrk="0" hangingPunct="0">
              <a:defRPr sz="3000">
                <a:solidFill>
                  <a:srgbClr val="000000"/>
                </a:solidFill>
                <a:latin typeface="Gill Sans" charset="0"/>
                <a:ea typeface="ヒラギノ角ゴ ProN W3" charset="-128"/>
                <a:sym typeface="Gill Sans" charset="0"/>
              </a:defRPr>
            </a:lvl1pPr>
            <a:lvl2pPr marL="522368" indent="-200911" eaLnBrk="0" hangingPunct="0">
              <a:defRPr sz="3000">
                <a:solidFill>
                  <a:srgbClr val="000000"/>
                </a:solidFill>
                <a:latin typeface="Gill Sans" charset="0"/>
                <a:ea typeface="ヒラギノ角ゴ ProN W3" charset="-128"/>
                <a:sym typeface="Gill Sans" charset="0"/>
              </a:defRPr>
            </a:lvl2pPr>
            <a:lvl3pPr marL="803643" indent="-160729" eaLnBrk="0" hangingPunct="0">
              <a:defRPr sz="3000">
                <a:solidFill>
                  <a:srgbClr val="000000"/>
                </a:solidFill>
                <a:latin typeface="Gill Sans" charset="0"/>
                <a:ea typeface="ヒラギノ角ゴ ProN W3" charset="-128"/>
                <a:sym typeface="Gill Sans" charset="0"/>
              </a:defRPr>
            </a:lvl3pPr>
            <a:lvl4pPr marL="1125101" indent="-160729" eaLnBrk="0" hangingPunct="0">
              <a:defRPr sz="3000">
                <a:solidFill>
                  <a:srgbClr val="000000"/>
                </a:solidFill>
                <a:latin typeface="Gill Sans" charset="0"/>
                <a:ea typeface="ヒラギノ角ゴ ProN W3" charset="-128"/>
                <a:sym typeface="Gill Sans" charset="0"/>
              </a:defRPr>
            </a:lvl4pPr>
            <a:lvl5pPr marL="1446558" indent="-160729" eaLnBrk="0" hangingPunct="0">
              <a:defRPr sz="3000">
                <a:solidFill>
                  <a:srgbClr val="000000"/>
                </a:solidFill>
                <a:latin typeface="Gill Sans" charset="0"/>
                <a:ea typeface="ヒラギノ角ゴ ProN W3" charset="-128"/>
                <a:sym typeface="Gill Sans" charset="0"/>
              </a:defRPr>
            </a:lvl5pPr>
            <a:lvl6pPr marL="1768015" indent="-160729"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6pPr>
            <a:lvl7pPr marL="2089473" indent="-160729"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7pPr>
            <a:lvl8pPr marL="2410930" indent="-160729"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8pPr>
            <a:lvl9pPr marL="2732387" indent="-160729"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9pPr>
          </a:lstStyle>
          <a:p>
            <a:pPr eaLnBrk="1" hangingPunct="1"/>
            <a:fld id="{D6871A1F-AE54-444E-92E4-37CB45B6F732}" type="slidenum">
              <a:rPr lang="en-US" altLang="fr-FR" sz="900">
                <a:solidFill>
                  <a:schemeClr val="tx1"/>
                </a:solidFill>
                <a:latin typeface="Helvetica" charset="0"/>
                <a:ea typeface="MS PGothic" pitchFamily="34" charset="-128"/>
                <a:sym typeface="Helvetica" charset="0"/>
              </a:rPr>
              <a:pPr eaLnBrk="1" hangingPunct="1"/>
              <a:t>10</a:t>
            </a:fld>
            <a:endParaRPr lang="en-US" altLang="fr-FR" sz="900">
              <a:solidFill>
                <a:schemeClr val="tx1"/>
              </a:solidFill>
              <a:latin typeface="Helvetica" charset="0"/>
              <a:ea typeface="MS PGothic" pitchFamily="34" charset="-128"/>
              <a:sym typeface="Helvetica" charset="0"/>
            </a:endParaRPr>
          </a:p>
        </p:txBody>
      </p:sp>
      <p:grpSp>
        <p:nvGrpSpPr>
          <p:cNvPr id="19462" name="Group 9"/>
          <p:cNvGrpSpPr>
            <a:grpSpLocks/>
          </p:cNvGrpSpPr>
          <p:nvPr/>
        </p:nvGrpSpPr>
        <p:grpSpPr bwMode="auto">
          <a:xfrm>
            <a:off x="5206008" y="1355080"/>
            <a:ext cx="3896693" cy="1600646"/>
            <a:chOff x="0" y="178"/>
            <a:chExt cx="3491" cy="1434"/>
          </a:xfrm>
        </p:grpSpPr>
        <p:sp>
          <p:nvSpPr>
            <p:cNvPr id="19474" name="Line 5"/>
            <p:cNvSpPr>
              <a:spLocks noChangeShapeType="1"/>
            </p:cNvSpPr>
            <p:nvPr/>
          </p:nvSpPr>
          <p:spPr bwMode="auto">
            <a:xfrm flipH="1">
              <a:off x="0" y="628"/>
              <a:ext cx="1531" cy="984"/>
            </a:xfrm>
            <a:prstGeom prst="line">
              <a:avLst/>
            </a:prstGeom>
            <a:noFill/>
            <a:ln w="38100">
              <a:solidFill>
                <a:srgbClr val="FFFF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19477" name="Rectangle 7"/>
            <p:cNvSpPr>
              <a:spLocks/>
            </p:cNvSpPr>
            <p:nvPr/>
          </p:nvSpPr>
          <p:spPr bwMode="auto">
            <a:xfrm>
              <a:off x="1565" y="178"/>
              <a:ext cx="1926" cy="450"/>
            </a:xfrm>
            <a:prstGeom prst="rect">
              <a:avLst/>
            </a:prstGeom>
            <a:solidFill>
              <a:schemeClr val="bg1">
                <a:lumMod val="95000"/>
              </a:schemeClr>
            </a:solidFill>
            <a:ln w="28575">
              <a:noFill/>
              <a:miter lim="800000"/>
              <a:headEnd/>
              <a:tailEnd/>
            </a:ln>
            <a:extLst/>
          </p:spPr>
          <p:txBody>
            <a:bodyPr lIns="0" tIns="0" rIns="0" bIns="0" anchor="ctr"/>
            <a:lstStyle>
              <a:lvl1pPr eaLnBrk="0" hangingPunct="0">
                <a:tabLst>
                  <a:tab pos="1397000" algn="l"/>
                </a:tabLst>
                <a:defRPr sz="4200">
                  <a:solidFill>
                    <a:srgbClr val="000000"/>
                  </a:solidFill>
                  <a:latin typeface="Gill Sans" charset="0"/>
                  <a:ea typeface="ヒラギノ角ゴ ProN W3" charset="-128"/>
                  <a:sym typeface="Gill Sans" charset="0"/>
                </a:defRPr>
              </a:lvl1pPr>
              <a:lvl2pPr marL="742950" indent="-285750" eaLnBrk="0" hangingPunct="0">
                <a:tabLst>
                  <a:tab pos="1397000" algn="l"/>
                </a:tabLst>
                <a:defRPr sz="4200">
                  <a:solidFill>
                    <a:srgbClr val="000000"/>
                  </a:solidFill>
                  <a:latin typeface="Gill Sans" charset="0"/>
                  <a:ea typeface="ヒラギノ角ゴ ProN W3" charset="-128"/>
                  <a:sym typeface="Gill Sans" charset="0"/>
                </a:defRPr>
              </a:lvl2pPr>
              <a:lvl3pPr marL="1143000" indent="-228600" eaLnBrk="0" hangingPunct="0">
                <a:tabLst>
                  <a:tab pos="1397000" algn="l"/>
                </a:tabLst>
                <a:defRPr sz="4200">
                  <a:solidFill>
                    <a:srgbClr val="000000"/>
                  </a:solidFill>
                  <a:latin typeface="Gill Sans" charset="0"/>
                  <a:ea typeface="ヒラギノ角ゴ ProN W3" charset="-128"/>
                  <a:sym typeface="Gill Sans" charset="0"/>
                </a:defRPr>
              </a:lvl3pPr>
              <a:lvl4pPr marL="1600200" indent="-228600" eaLnBrk="0" hangingPunct="0">
                <a:tabLst>
                  <a:tab pos="1397000" algn="l"/>
                </a:tabLst>
                <a:defRPr sz="4200">
                  <a:solidFill>
                    <a:srgbClr val="000000"/>
                  </a:solidFill>
                  <a:latin typeface="Gill Sans" charset="0"/>
                  <a:ea typeface="ヒラギノ角ゴ ProN W3" charset="-128"/>
                  <a:sym typeface="Gill Sans" charset="0"/>
                </a:defRPr>
              </a:lvl4pPr>
              <a:lvl5pPr marL="2057400" indent="-228600" eaLnBrk="0" hangingPunct="0">
                <a:tabLst>
                  <a:tab pos="1397000" algn="l"/>
                </a:tabLst>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tabLst>
                  <a:tab pos="1397000" algn="l"/>
                </a:tabLs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tabLst>
                  <a:tab pos="1397000" algn="l"/>
                </a:tabLs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tabLst>
                  <a:tab pos="1397000" algn="l"/>
                </a:tabLs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tabLst>
                  <a:tab pos="1397000" algn="l"/>
                </a:tabLst>
                <a:defRPr sz="4200">
                  <a:solidFill>
                    <a:srgbClr val="000000"/>
                  </a:solidFill>
                  <a:latin typeface="Gill Sans" charset="0"/>
                  <a:ea typeface="ヒラギノ角ゴ ProN W3" charset="-128"/>
                  <a:sym typeface="Gill Sans" charset="0"/>
                </a:defRPr>
              </a:lvl9pPr>
            </a:lstStyle>
            <a:p>
              <a:pPr algn="ctr" eaLnBrk="1" hangingPunct="1"/>
              <a:r>
                <a:rPr lang="en-US" altLang="fr-FR" sz="1400" b="1" i="1" dirty="0">
                  <a:solidFill>
                    <a:srgbClr val="0000FF"/>
                  </a:solidFill>
                  <a:latin typeface="Helvetica" charset="0"/>
                  <a:ea typeface="MS PGothic" pitchFamily="34" charset="-128"/>
                  <a:sym typeface="Helvetica" charset="0"/>
                </a:rPr>
                <a:t>Superconducting coil: </a:t>
              </a:r>
            </a:p>
            <a:p>
              <a:pPr algn="ctr" eaLnBrk="1" hangingPunct="1"/>
              <a:r>
                <a:rPr lang="en-US" altLang="fr-FR" sz="1400" i="1" dirty="0">
                  <a:solidFill>
                    <a:srgbClr val="0000FF"/>
                  </a:solidFill>
                  <a:latin typeface="Helvetica" charset="0"/>
                  <a:ea typeface="MS PGothic" pitchFamily="34" charset="-128"/>
                  <a:sym typeface="Helvetica" charset="0"/>
                </a:rPr>
                <a:t>quench at ~ 15mJ/cm</a:t>
              </a:r>
              <a:r>
                <a:rPr lang="en-US" altLang="fr-FR" sz="1400" i="1" baseline="32000" dirty="0">
                  <a:solidFill>
                    <a:srgbClr val="0000FF"/>
                  </a:solidFill>
                  <a:latin typeface="Helvetica" charset="0"/>
                  <a:ea typeface="MS PGothic" pitchFamily="34" charset="-128"/>
                  <a:sym typeface="Helvetica" charset="0"/>
                </a:rPr>
                <a:t>3</a:t>
              </a:r>
            </a:p>
          </p:txBody>
        </p:sp>
      </p:grpSp>
      <p:grpSp>
        <p:nvGrpSpPr>
          <p:cNvPr id="19463" name="Group 14"/>
          <p:cNvGrpSpPr>
            <a:grpSpLocks/>
          </p:cNvGrpSpPr>
          <p:nvPr/>
        </p:nvGrpSpPr>
        <p:grpSpPr bwMode="auto">
          <a:xfrm>
            <a:off x="4563071" y="3315147"/>
            <a:ext cx="4438055" cy="1439912"/>
            <a:chOff x="0" y="0"/>
            <a:chExt cx="3976" cy="1289"/>
          </a:xfrm>
        </p:grpSpPr>
        <p:grpSp>
          <p:nvGrpSpPr>
            <p:cNvPr id="19470" name="Group 12"/>
            <p:cNvGrpSpPr>
              <a:grpSpLocks/>
            </p:cNvGrpSpPr>
            <p:nvPr/>
          </p:nvGrpSpPr>
          <p:grpSpPr bwMode="auto">
            <a:xfrm>
              <a:off x="2107" y="681"/>
              <a:ext cx="1869" cy="608"/>
              <a:chOff x="-149" y="0"/>
              <a:chExt cx="1869" cy="608"/>
            </a:xfrm>
          </p:grpSpPr>
          <p:sp>
            <p:nvSpPr>
              <p:cNvPr id="19472" name="Rectangle 10"/>
              <p:cNvSpPr>
                <a:spLocks/>
              </p:cNvSpPr>
              <p:nvPr/>
            </p:nvSpPr>
            <p:spPr bwMode="auto">
              <a:xfrm>
                <a:off x="8" y="12"/>
                <a:ext cx="1712" cy="592"/>
              </a:xfrm>
              <a:prstGeom prst="rect">
                <a:avLst/>
              </a:prstGeom>
              <a:solidFill>
                <a:schemeClr val="accent1"/>
              </a:solidFill>
              <a:ln w="25400">
                <a:solidFill>
                  <a:srgbClr val="FFC000"/>
                </a:solidFill>
                <a:miter lim="800000"/>
                <a:headEnd/>
                <a:tailEnd/>
              </a:ln>
            </p:spPr>
            <p:txBody>
              <a:bodyPr lIns="0" tIns="0" rIns="0" bIns="0"/>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endParaRPr lang="fr-FR" altLang="fr-FR"/>
              </a:p>
            </p:txBody>
          </p:sp>
          <p:sp>
            <p:nvSpPr>
              <p:cNvPr id="19473" name="Rectangle 11"/>
              <p:cNvSpPr>
                <a:spLocks/>
              </p:cNvSpPr>
              <p:nvPr/>
            </p:nvSpPr>
            <p:spPr bwMode="auto">
              <a:xfrm>
                <a:off x="-149" y="0"/>
                <a:ext cx="1839" cy="608"/>
              </a:xfrm>
              <a:prstGeom prst="rect">
                <a:avLst/>
              </a:prstGeom>
              <a:solidFill>
                <a:schemeClr val="bg1">
                  <a:lumMod val="95000"/>
                </a:schemeClr>
              </a:solidFill>
              <a:ln w="28575">
                <a:noFill/>
                <a:miter lim="800000"/>
                <a:headEnd/>
                <a:tailEnd/>
              </a:ln>
              <a:extLst/>
            </p:spPr>
            <p:txBody>
              <a:bodyPr lIns="0" tIns="0" rIns="0" bIns="0" anchor="ctr"/>
              <a:lstStyle>
                <a:lvl1pPr eaLnBrk="0" hangingPunct="0">
                  <a:tabLst>
                    <a:tab pos="1397000" algn="l"/>
                  </a:tabLst>
                  <a:defRPr sz="4200">
                    <a:solidFill>
                      <a:srgbClr val="000000"/>
                    </a:solidFill>
                    <a:latin typeface="Gill Sans" charset="0"/>
                    <a:ea typeface="ヒラギノ角ゴ ProN W3" charset="-128"/>
                    <a:sym typeface="Gill Sans" charset="0"/>
                  </a:defRPr>
                </a:lvl1pPr>
                <a:lvl2pPr marL="742950" indent="-285750" eaLnBrk="0" hangingPunct="0">
                  <a:tabLst>
                    <a:tab pos="1397000" algn="l"/>
                  </a:tabLst>
                  <a:defRPr sz="4200">
                    <a:solidFill>
                      <a:srgbClr val="000000"/>
                    </a:solidFill>
                    <a:latin typeface="Gill Sans" charset="0"/>
                    <a:ea typeface="ヒラギノ角ゴ ProN W3" charset="-128"/>
                    <a:sym typeface="Gill Sans" charset="0"/>
                  </a:defRPr>
                </a:lvl2pPr>
                <a:lvl3pPr marL="1143000" indent="-228600" eaLnBrk="0" hangingPunct="0">
                  <a:tabLst>
                    <a:tab pos="1397000" algn="l"/>
                  </a:tabLst>
                  <a:defRPr sz="4200">
                    <a:solidFill>
                      <a:srgbClr val="000000"/>
                    </a:solidFill>
                    <a:latin typeface="Gill Sans" charset="0"/>
                    <a:ea typeface="ヒラギノ角ゴ ProN W3" charset="-128"/>
                    <a:sym typeface="Gill Sans" charset="0"/>
                  </a:defRPr>
                </a:lvl3pPr>
                <a:lvl4pPr marL="1600200" indent="-228600" eaLnBrk="0" hangingPunct="0">
                  <a:tabLst>
                    <a:tab pos="1397000" algn="l"/>
                  </a:tabLst>
                  <a:defRPr sz="4200">
                    <a:solidFill>
                      <a:srgbClr val="000000"/>
                    </a:solidFill>
                    <a:latin typeface="Gill Sans" charset="0"/>
                    <a:ea typeface="ヒラギノ角ゴ ProN W3" charset="-128"/>
                    <a:sym typeface="Gill Sans" charset="0"/>
                  </a:defRPr>
                </a:lvl4pPr>
                <a:lvl5pPr marL="2057400" indent="-228600" eaLnBrk="0" hangingPunct="0">
                  <a:tabLst>
                    <a:tab pos="1397000" algn="l"/>
                  </a:tabLst>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tabLst>
                    <a:tab pos="1397000" algn="l"/>
                  </a:tabLs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tabLst>
                    <a:tab pos="1397000" algn="l"/>
                  </a:tabLs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tabLst>
                    <a:tab pos="1397000" algn="l"/>
                  </a:tabLs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tabLst>
                    <a:tab pos="1397000" algn="l"/>
                  </a:tabLst>
                  <a:defRPr sz="4200">
                    <a:solidFill>
                      <a:srgbClr val="000000"/>
                    </a:solidFill>
                    <a:latin typeface="Gill Sans" charset="0"/>
                    <a:ea typeface="ヒラギノ角ゴ ProN W3" charset="-128"/>
                    <a:sym typeface="Gill Sans" charset="0"/>
                  </a:defRPr>
                </a:lvl9pPr>
              </a:lstStyle>
              <a:p>
                <a:pPr algn="ctr" eaLnBrk="1" hangingPunct="1">
                  <a:lnSpc>
                    <a:spcPct val="120000"/>
                  </a:lnSpc>
                </a:pPr>
                <a:r>
                  <a:rPr lang="en-US" altLang="fr-FR" sz="1400" i="1" dirty="0">
                    <a:solidFill>
                      <a:srgbClr val="FF0000"/>
                    </a:solidFill>
                    <a:latin typeface="Helvetica" charset="0"/>
                    <a:ea typeface="MS PGothic" pitchFamily="34" charset="-128"/>
                    <a:sym typeface="Helvetica" charset="0"/>
                  </a:rPr>
                  <a:t>Proton beam: </a:t>
                </a:r>
                <a:r>
                  <a:rPr lang="en-US" altLang="fr-FR" sz="1400" b="1" i="1" dirty="0">
                    <a:solidFill>
                      <a:srgbClr val="FF0000"/>
                    </a:solidFill>
                    <a:latin typeface="Helvetica" charset="0"/>
                    <a:ea typeface="MS PGothic" pitchFamily="34" charset="-128"/>
                    <a:sym typeface="Helvetica" charset="0"/>
                  </a:rPr>
                  <a:t>145 MJ</a:t>
                </a:r>
                <a:endParaRPr lang="en-US" altLang="fr-FR" sz="1400" i="1" dirty="0">
                  <a:solidFill>
                    <a:srgbClr val="FF0000"/>
                  </a:solidFill>
                  <a:latin typeface="Helvetica" charset="0"/>
                  <a:ea typeface="MS PGothic" pitchFamily="34" charset="-128"/>
                  <a:sym typeface="Helvetica" charset="0"/>
                </a:endParaRPr>
              </a:p>
              <a:p>
                <a:pPr algn="ctr" eaLnBrk="1" hangingPunct="1">
                  <a:lnSpc>
                    <a:spcPct val="120000"/>
                  </a:lnSpc>
                </a:pPr>
                <a:r>
                  <a:rPr lang="en-US" altLang="fr-FR" sz="1400" i="1" dirty="0">
                    <a:solidFill>
                      <a:srgbClr val="FF0000"/>
                    </a:solidFill>
                    <a:latin typeface="Helvetica" charset="0"/>
                    <a:ea typeface="MS PGothic" pitchFamily="34" charset="-128"/>
                    <a:sym typeface="Helvetica" charset="0"/>
                  </a:rPr>
                  <a:t>(design: </a:t>
                </a:r>
                <a:r>
                  <a:rPr lang="en-US" altLang="fr-FR" sz="1400" b="1" i="1" dirty="0">
                    <a:solidFill>
                      <a:srgbClr val="FF0000"/>
                    </a:solidFill>
                    <a:latin typeface="Helvetica" charset="0"/>
                    <a:ea typeface="MS PGothic" pitchFamily="34" charset="-128"/>
                    <a:sym typeface="Helvetica" charset="0"/>
                  </a:rPr>
                  <a:t>362 MJ)</a:t>
                </a:r>
                <a:endParaRPr lang="en-US" altLang="fr-FR" sz="1400" i="1" dirty="0">
                  <a:solidFill>
                    <a:srgbClr val="FF0000"/>
                  </a:solidFill>
                  <a:latin typeface="Helvetica" charset="0"/>
                  <a:ea typeface="MS PGothic" pitchFamily="34" charset="-128"/>
                  <a:sym typeface="Helvetica" charset="0"/>
                </a:endParaRPr>
              </a:p>
            </p:txBody>
          </p:sp>
        </p:grpSp>
        <p:sp>
          <p:nvSpPr>
            <p:cNvPr id="19471" name="Line 13"/>
            <p:cNvSpPr>
              <a:spLocks noChangeShapeType="1"/>
            </p:cNvSpPr>
            <p:nvPr/>
          </p:nvSpPr>
          <p:spPr bwMode="auto">
            <a:xfrm rot="10800000">
              <a:off x="0" y="0"/>
              <a:ext cx="2107" cy="985"/>
            </a:xfrm>
            <a:prstGeom prst="line">
              <a:avLst/>
            </a:prstGeom>
            <a:noFill/>
            <a:ln w="38100">
              <a:solidFill>
                <a:srgbClr val="FFFF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grpSp>
      <p:grpSp>
        <p:nvGrpSpPr>
          <p:cNvPr id="19464" name="Group 19"/>
          <p:cNvGrpSpPr>
            <a:grpSpLocks/>
          </p:cNvGrpSpPr>
          <p:nvPr/>
        </p:nvGrpSpPr>
        <p:grpSpPr bwMode="auto">
          <a:xfrm>
            <a:off x="6914705" y="1857375"/>
            <a:ext cx="2167682" cy="2196703"/>
            <a:chOff x="-27" y="0"/>
            <a:chExt cx="1942" cy="1968"/>
          </a:xfrm>
        </p:grpSpPr>
        <p:sp>
          <p:nvSpPr>
            <p:cNvPr id="19466" name="AutoShape 15"/>
            <p:cNvSpPr>
              <a:spLocks/>
            </p:cNvSpPr>
            <p:nvPr/>
          </p:nvSpPr>
          <p:spPr bwMode="auto">
            <a:xfrm rot="-5400000">
              <a:off x="-124" y="796"/>
              <a:ext cx="1968" cy="376"/>
            </a:xfrm>
            <a:prstGeom prst="leftRightArrow">
              <a:avLst>
                <a:gd name="adj1" fmla="val 32000"/>
                <a:gd name="adj2" fmla="val 93607"/>
              </a:avLst>
            </a:prstGeom>
            <a:solidFill>
              <a:schemeClr val="bg1">
                <a:lumMod val="95000"/>
              </a:schemeClr>
            </a:solidFill>
            <a:ln w="25400">
              <a:noFill/>
              <a:miter lim="800000"/>
              <a:headEnd/>
              <a:tailEnd/>
            </a:ln>
          </p:spPr>
          <p:txBody>
            <a:bodyPr lIns="0" tIns="0" rIns="0" bIns="0"/>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endParaRPr lang="fr-FR" altLang="fr-FR"/>
            </a:p>
          </p:txBody>
        </p:sp>
        <p:grpSp>
          <p:nvGrpSpPr>
            <p:cNvPr id="19467" name="Group 18"/>
            <p:cNvGrpSpPr>
              <a:grpSpLocks/>
            </p:cNvGrpSpPr>
            <p:nvPr/>
          </p:nvGrpSpPr>
          <p:grpSpPr bwMode="auto">
            <a:xfrm>
              <a:off x="-27" y="688"/>
              <a:ext cx="1942" cy="592"/>
              <a:chOff x="-27" y="0"/>
              <a:chExt cx="1942" cy="592"/>
            </a:xfrm>
          </p:grpSpPr>
          <p:sp>
            <p:nvSpPr>
              <p:cNvPr id="19468" name="Rectangle 16"/>
              <p:cNvSpPr>
                <a:spLocks/>
              </p:cNvSpPr>
              <p:nvPr/>
            </p:nvSpPr>
            <p:spPr bwMode="auto">
              <a:xfrm>
                <a:off x="-27" y="0"/>
                <a:ext cx="1942" cy="592"/>
              </a:xfrm>
              <a:prstGeom prst="rect">
                <a:avLst/>
              </a:prstGeom>
              <a:solidFill>
                <a:schemeClr val="bg1">
                  <a:lumMod val="95000"/>
                </a:schemeClr>
              </a:solidFill>
              <a:ln w="25400">
                <a:noFill/>
                <a:miter lim="800000"/>
                <a:headEnd/>
                <a:tailEnd/>
              </a:ln>
            </p:spPr>
            <p:txBody>
              <a:bodyPr lIns="0" tIns="0" rIns="0" bIns="0"/>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endParaRPr lang="fr-FR" altLang="fr-FR"/>
              </a:p>
            </p:txBody>
          </p:sp>
          <p:sp>
            <p:nvSpPr>
              <p:cNvPr id="19469" name="Rectangle 17"/>
              <p:cNvSpPr>
                <a:spLocks/>
              </p:cNvSpPr>
              <p:nvPr/>
            </p:nvSpPr>
            <p:spPr bwMode="auto">
              <a:xfrm>
                <a:off x="80" y="66"/>
                <a:ext cx="1732" cy="41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tabLst>
                    <a:tab pos="1397000" algn="l"/>
                  </a:tabLst>
                  <a:defRPr sz="4200">
                    <a:solidFill>
                      <a:srgbClr val="000000"/>
                    </a:solidFill>
                    <a:latin typeface="Gill Sans" charset="0"/>
                    <a:ea typeface="ヒラギノ角ゴ ProN W3" charset="-128"/>
                    <a:sym typeface="Gill Sans" charset="0"/>
                  </a:defRPr>
                </a:lvl1pPr>
                <a:lvl2pPr marL="742950" indent="-285750" eaLnBrk="0" hangingPunct="0">
                  <a:tabLst>
                    <a:tab pos="1397000" algn="l"/>
                  </a:tabLst>
                  <a:defRPr sz="4200">
                    <a:solidFill>
                      <a:srgbClr val="000000"/>
                    </a:solidFill>
                    <a:latin typeface="Gill Sans" charset="0"/>
                    <a:ea typeface="ヒラギノ角ゴ ProN W3" charset="-128"/>
                    <a:sym typeface="Gill Sans" charset="0"/>
                  </a:defRPr>
                </a:lvl2pPr>
                <a:lvl3pPr marL="1143000" indent="-228600" eaLnBrk="0" hangingPunct="0">
                  <a:tabLst>
                    <a:tab pos="1397000" algn="l"/>
                  </a:tabLst>
                  <a:defRPr sz="4200">
                    <a:solidFill>
                      <a:srgbClr val="000000"/>
                    </a:solidFill>
                    <a:latin typeface="Gill Sans" charset="0"/>
                    <a:ea typeface="ヒラギノ角ゴ ProN W3" charset="-128"/>
                    <a:sym typeface="Gill Sans" charset="0"/>
                  </a:defRPr>
                </a:lvl3pPr>
                <a:lvl4pPr marL="1600200" indent="-228600" eaLnBrk="0" hangingPunct="0">
                  <a:tabLst>
                    <a:tab pos="1397000" algn="l"/>
                  </a:tabLst>
                  <a:defRPr sz="4200">
                    <a:solidFill>
                      <a:srgbClr val="000000"/>
                    </a:solidFill>
                    <a:latin typeface="Gill Sans" charset="0"/>
                    <a:ea typeface="ヒラギノ角ゴ ProN W3" charset="-128"/>
                    <a:sym typeface="Gill Sans" charset="0"/>
                  </a:defRPr>
                </a:lvl4pPr>
                <a:lvl5pPr marL="2057400" indent="-228600" eaLnBrk="0" hangingPunct="0">
                  <a:tabLst>
                    <a:tab pos="1397000" algn="l"/>
                  </a:tabLst>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tabLst>
                    <a:tab pos="1397000" algn="l"/>
                  </a:tabLs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tabLst>
                    <a:tab pos="1397000" algn="l"/>
                  </a:tabLs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tabLst>
                    <a:tab pos="1397000" algn="l"/>
                  </a:tabLs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tabLst>
                    <a:tab pos="1397000" algn="l"/>
                  </a:tabLst>
                  <a:defRPr sz="4200">
                    <a:solidFill>
                      <a:srgbClr val="000000"/>
                    </a:solidFill>
                    <a:latin typeface="Gill Sans" charset="0"/>
                    <a:ea typeface="ヒラギノ角ゴ ProN W3" charset="-128"/>
                    <a:sym typeface="Gill Sans" charset="0"/>
                  </a:defRPr>
                </a:lvl9pPr>
              </a:lstStyle>
              <a:p>
                <a:pPr algn="ctr" eaLnBrk="1" hangingPunct="1">
                  <a:lnSpc>
                    <a:spcPct val="150000"/>
                  </a:lnSpc>
                </a:pPr>
                <a:r>
                  <a:rPr lang="en-US" altLang="fr-FR" sz="1400" b="1" i="1" dirty="0">
                    <a:solidFill>
                      <a:srgbClr val="FF0000"/>
                    </a:solidFill>
                    <a:latin typeface="Helvetica" charset="0"/>
                    <a:ea typeface="MS PGothic" pitchFamily="34" charset="-128"/>
                    <a:sym typeface="Helvetica" charset="0"/>
                  </a:rPr>
                  <a:t>Factor 9.7 x 10 </a:t>
                </a:r>
                <a:r>
                  <a:rPr lang="en-US" altLang="fr-FR" sz="1400" b="1" i="1" baseline="32000" dirty="0">
                    <a:solidFill>
                      <a:srgbClr val="FF0000"/>
                    </a:solidFill>
                    <a:latin typeface="Helvetica" charset="0"/>
                    <a:ea typeface="MS PGothic" pitchFamily="34" charset="-128"/>
                    <a:sym typeface="Helvetica" charset="0"/>
                  </a:rPr>
                  <a:t>9</a:t>
                </a:r>
                <a:endParaRPr lang="en-US" altLang="fr-FR" sz="1400" b="1" i="1" dirty="0">
                  <a:solidFill>
                    <a:srgbClr val="FF0000"/>
                  </a:solidFill>
                  <a:latin typeface="Helvetica" charset="0"/>
                  <a:ea typeface="MS PGothic" pitchFamily="34" charset="-128"/>
                  <a:sym typeface="Helvetica" charset="0"/>
                </a:endParaRPr>
              </a:p>
              <a:p>
                <a:pPr algn="ctr" eaLnBrk="1" hangingPunct="1">
                  <a:lnSpc>
                    <a:spcPct val="80000"/>
                  </a:lnSpc>
                </a:pPr>
                <a:r>
                  <a:rPr lang="en-US" altLang="fr-FR" sz="1400" i="1" dirty="0">
                    <a:solidFill>
                      <a:srgbClr val="FF0000"/>
                    </a:solidFill>
                    <a:latin typeface="Helvetica" charset="0"/>
                    <a:ea typeface="MS PGothic" pitchFamily="34" charset="-128"/>
                    <a:sym typeface="Helvetica" charset="0"/>
                  </a:rPr>
                  <a:t>Aperture: r = 17/22 mm</a:t>
                </a:r>
              </a:p>
            </p:txBody>
          </p:sp>
        </p:grpSp>
      </p:grpSp>
      <p:sp>
        <p:nvSpPr>
          <p:cNvPr id="19476" name="Rectangle 20"/>
          <p:cNvSpPr>
            <a:spLocks/>
          </p:cNvSpPr>
          <p:nvPr/>
        </p:nvSpPr>
        <p:spPr bwMode="auto">
          <a:xfrm>
            <a:off x="3919115" y="5234035"/>
            <a:ext cx="5046291" cy="1214438"/>
          </a:xfrm>
          <a:prstGeom prst="rect">
            <a:avLst/>
          </a:prstGeom>
          <a:solidFill>
            <a:srgbClr val="C1BAFF"/>
          </a:solidFill>
          <a:ln w="25400">
            <a:noFill/>
            <a:miter lim="800000"/>
            <a:headEnd/>
            <a:tailEnd/>
          </a:ln>
          <a:effectLst>
            <a:outerShdw blurRad="50800" dist="38100" dir="2700000" algn="tl" rotWithShape="0">
              <a:prstClr val="black">
                <a:alpha val="40000"/>
              </a:prstClr>
            </a:outerShdw>
          </a:effec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lnSpc>
                <a:spcPct val="120000"/>
              </a:lnSpc>
            </a:pPr>
            <a:r>
              <a:rPr lang="en-US" altLang="fr-FR" sz="1800" b="1" dirty="0">
                <a:solidFill>
                  <a:srgbClr val="0000FF"/>
                </a:solidFill>
                <a:latin typeface="Helvetica" charset="0"/>
                <a:ea typeface="MS PGothic" pitchFamily="34" charset="-128"/>
                <a:sym typeface="Helvetica" charset="0"/>
              </a:rPr>
              <a:t>LHC </a:t>
            </a:r>
            <a:r>
              <a:rPr lang="en-GB" altLang="ja-JP" sz="1800" b="1" dirty="0">
                <a:solidFill>
                  <a:srgbClr val="0000FF"/>
                </a:solidFill>
                <a:latin typeface="Arial" pitchFamily="34" charset="0"/>
                <a:ea typeface="MS PGothic" pitchFamily="34" charset="-128"/>
                <a:sym typeface="Helvetica" charset="0"/>
              </a:rPr>
              <a:t>2010-2016</a:t>
            </a:r>
            <a:r>
              <a:rPr lang="en-US" altLang="ja-JP" sz="1800" b="1" dirty="0">
                <a:solidFill>
                  <a:srgbClr val="0000FF"/>
                </a:solidFill>
                <a:latin typeface="Helvetica" charset="0"/>
                <a:ea typeface="MS PGothic" pitchFamily="34" charset="-128"/>
                <a:sym typeface="Helvetica" charset="0"/>
              </a:rPr>
              <a:t>: No quench with circulating beam, with stored energies over 100 times above previous state-of-the-art!</a:t>
            </a:r>
            <a:endParaRPr lang="en-US" altLang="fr-FR" sz="1800" b="1" dirty="0">
              <a:solidFill>
                <a:srgbClr val="0000FF"/>
              </a:solidFill>
              <a:latin typeface="Helvetica" charset="0"/>
              <a:ea typeface="MS PGothic" pitchFamily="34" charset="-128"/>
              <a:sym typeface="Helvetica" charset="0"/>
            </a:endParaRPr>
          </a:p>
        </p:txBody>
      </p:sp>
      <p:sp>
        <p:nvSpPr>
          <p:cNvPr id="19" name="Text Box 2"/>
          <p:cNvSpPr txBox="1">
            <a:spLocks noChangeArrowheads="1"/>
          </p:cNvSpPr>
          <p:nvPr/>
        </p:nvSpPr>
        <p:spPr bwMode="auto">
          <a:xfrm>
            <a:off x="-110126" y="109373"/>
            <a:ext cx="8330601" cy="823302"/>
          </a:xfrm>
          <a:prstGeom prst="rect">
            <a:avLst/>
          </a:prstGeom>
          <a:solidFill>
            <a:schemeClr val="bg1"/>
          </a:solidFill>
          <a:ln w="12700">
            <a:noFill/>
            <a:miter lim="800000"/>
            <a:headEnd type="none" w="sm" len="sm"/>
            <a:tailEnd type="none" w="sm" len="sm"/>
          </a:ln>
        </p:spPr>
        <p:txBody>
          <a:bodyPr wrap="square">
            <a:spAutoFit/>
          </a:bodyPr>
          <a:lstStyle/>
          <a:p>
            <a:pPr algn="ctr">
              <a:spcBef>
                <a:spcPts val="900"/>
              </a:spcBef>
              <a:buClr>
                <a:srgbClr val="0000FF"/>
              </a:buClr>
              <a:buSzPct val="80000"/>
              <a:tabLst>
                <a:tab pos="225425" algn="l"/>
              </a:tabLst>
              <a:defRPr/>
            </a:pPr>
            <a:r>
              <a:rPr lang="fr-CH" sz="2000" dirty="0">
                <a:latin typeface="+mn-lt"/>
              </a:rPr>
              <a:t>1232 </a:t>
            </a:r>
            <a:r>
              <a:rPr lang="fr-CH" sz="2000" dirty="0" err="1">
                <a:latin typeface="+mn-lt"/>
              </a:rPr>
              <a:t>NbTi</a:t>
            </a:r>
            <a:r>
              <a:rPr lang="fr-CH" sz="2000" dirty="0">
                <a:latin typeface="+mn-lt"/>
              </a:rPr>
              <a:t> </a:t>
            </a:r>
            <a:r>
              <a:rPr lang="fr-CH" sz="2000" dirty="0" err="1">
                <a:latin typeface="+mn-lt"/>
              </a:rPr>
              <a:t>superconducting</a:t>
            </a:r>
            <a:r>
              <a:rPr lang="fr-CH" sz="2000" dirty="0">
                <a:latin typeface="+mn-lt"/>
              </a:rPr>
              <a:t> </a:t>
            </a:r>
            <a:r>
              <a:rPr lang="fr-CH" sz="2000" dirty="0" err="1">
                <a:latin typeface="+mn-lt"/>
              </a:rPr>
              <a:t>dipole</a:t>
            </a:r>
            <a:r>
              <a:rPr lang="fr-CH" sz="2000" dirty="0">
                <a:latin typeface="+mn-lt"/>
              </a:rPr>
              <a:t> </a:t>
            </a:r>
            <a:r>
              <a:rPr lang="fr-CH" sz="2000" dirty="0" err="1">
                <a:latin typeface="+mn-lt"/>
              </a:rPr>
              <a:t>magnets</a:t>
            </a:r>
            <a:r>
              <a:rPr lang="fr-CH" sz="2000" dirty="0">
                <a:latin typeface="+mn-lt"/>
              </a:rPr>
              <a:t> – </a:t>
            </a:r>
            <a:r>
              <a:rPr lang="fr-CH" sz="2000" dirty="0" err="1">
                <a:latin typeface="+mn-lt"/>
              </a:rPr>
              <a:t>each</a:t>
            </a:r>
            <a:r>
              <a:rPr lang="fr-CH" sz="2000" dirty="0">
                <a:latin typeface="+mn-lt"/>
              </a:rPr>
              <a:t> 15 m long </a:t>
            </a:r>
          </a:p>
          <a:p>
            <a:pPr algn="ctr">
              <a:spcBef>
                <a:spcPts val="900"/>
              </a:spcBef>
              <a:buClr>
                <a:srgbClr val="0000FF"/>
              </a:buClr>
              <a:buSzPct val="80000"/>
              <a:tabLst>
                <a:tab pos="225425" algn="l"/>
              </a:tabLst>
              <a:defRPr/>
            </a:pPr>
            <a:r>
              <a:rPr lang="fr-CH" sz="2000" dirty="0" err="1">
                <a:solidFill>
                  <a:srgbClr val="000000"/>
                </a:solidFill>
                <a:latin typeface="Arial"/>
              </a:rPr>
              <a:t>Magnetic</a:t>
            </a:r>
            <a:r>
              <a:rPr lang="fr-CH" sz="2000" dirty="0">
                <a:solidFill>
                  <a:srgbClr val="000000"/>
                </a:solidFill>
                <a:latin typeface="Arial"/>
              </a:rPr>
              <a:t> </a:t>
            </a:r>
            <a:r>
              <a:rPr lang="fr-CH" sz="2000" dirty="0" err="1">
                <a:solidFill>
                  <a:srgbClr val="000000"/>
                </a:solidFill>
                <a:latin typeface="Arial"/>
              </a:rPr>
              <a:t>field</a:t>
            </a:r>
            <a:r>
              <a:rPr lang="fr-CH" sz="2000" dirty="0">
                <a:solidFill>
                  <a:srgbClr val="000000"/>
                </a:solidFill>
                <a:latin typeface="Arial"/>
              </a:rPr>
              <a:t> of 8.3 T (</a:t>
            </a:r>
            <a:r>
              <a:rPr lang="fr-CH" sz="2000" dirty="0" err="1">
                <a:solidFill>
                  <a:srgbClr val="000000"/>
                </a:solidFill>
                <a:latin typeface="Arial"/>
              </a:rPr>
              <a:t>current</a:t>
            </a:r>
            <a:r>
              <a:rPr lang="fr-CH" sz="2000" dirty="0">
                <a:solidFill>
                  <a:srgbClr val="000000"/>
                </a:solidFill>
                <a:latin typeface="Arial"/>
              </a:rPr>
              <a:t> of 11.8 kA) @ 1.9 K (super-</a:t>
            </a:r>
            <a:r>
              <a:rPr lang="fr-CH" sz="2000" dirty="0" err="1">
                <a:solidFill>
                  <a:srgbClr val="000000"/>
                </a:solidFill>
                <a:latin typeface="Arial"/>
              </a:rPr>
              <a:t>fluid</a:t>
            </a:r>
            <a:r>
              <a:rPr lang="fr-CH" sz="2000" dirty="0">
                <a:solidFill>
                  <a:srgbClr val="000000"/>
                </a:solidFill>
                <a:latin typeface="Arial"/>
              </a:rPr>
              <a:t> </a:t>
            </a:r>
            <a:r>
              <a:rPr lang="fr-CH" sz="2000" dirty="0" err="1">
                <a:solidFill>
                  <a:srgbClr val="000000"/>
                </a:solidFill>
                <a:latin typeface="Arial"/>
              </a:rPr>
              <a:t>Helium</a:t>
            </a:r>
            <a:r>
              <a:rPr lang="fr-CH" sz="2000" dirty="0">
                <a:solidFill>
                  <a:srgbClr val="000000"/>
                </a:solidFill>
                <a:latin typeface="Arial"/>
              </a:rPr>
              <a:t>)</a:t>
            </a:r>
          </a:p>
        </p:txBody>
      </p:sp>
      <p:sp>
        <p:nvSpPr>
          <p:cNvPr id="2" name="Date Placeholder 1"/>
          <p:cNvSpPr>
            <a:spLocks noGrp="1"/>
          </p:cNvSpPr>
          <p:nvPr>
            <p:ph type="dt" sz="half" idx="10"/>
          </p:nvPr>
        </p:nvSpPr>
        <p:spPr/>
        <p:txBody>
          <a:bodyPr/>
          <a:lstStyle/>
          <a:p>
            <a:pPr>
              <a:defRPr/>
            </a:pPr>
            <a:r>
              <a:rPr lang="en-US"/>
              <a:t>January 2017</a:t>
            </a:r>
          </a:p>
        </p:txBody>
      </p:sp>
      <p:sp>
        <p:nvSpPr>
          <p:cNvPr id="3" name="Footer Placeholder 2"/>
          <p:cNvSpPr>
            <a:spLocks noGrp="1"/>
          </p:cNvSpPr>
          <p:nvPr>
            <p:ph type="ftr" sz="quarter" idx="11"/>
          </p:nvPr>
        </p:nvSpPr>
        <p:spPr/>
        <p:txBody>
          <a:bodyPr/>
          <a:lstStyle/>
          <a:p>
            <a:pPr>
              <a:defRPr/>
            </a:pPr>
            <a:r>
              <a:rPr lang="en-GB"/>
              <a:t>USPAS - MPS and operation of LHC - J. Wenninger</a:t>
            </a:r>
            <a:endParaRPr lang="en-US"/>
          </a:p>
        </p:txBody>
      </p:sp>
    </p:spTree>
    <p:extLst>
      <p:ext uri="{BB962C8B-B14F-4D97-AF65-F5344CB8AC3E}">
        <p14:creationId xmlns:p14="http://schemas.microsoft.com/office/powerpoint/2010/main" val="17854309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aperture measurement</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100</a:t>
            </a:fld>
            <a:endParaRPr lang="en-US"/>
          </a:p>
        </p:txBody>
      </p:sp>
      <p:grpSp>
        <p:nvGrpSpPr>
          <p:cNvPr id="20" name="Group 19"/>
          <p:cNvGrpSpPr/>
          <p:nvPr/>
        </p:nvGrpSpPr>
        <p:grpSpPr>
          <a:xfrm>
            <a:off x="533400" y="1843816"/>
            <a:ext cx="8305800" cy="4772799"/>
            <a:chOff x="533400" y="1143000"/>
            <a:chExt cx="8305800" cy="4772799"/>
          </a:xfrm>
        </p:grpSpPr>
        <p:pic>
          <p:nvPicPr>
            <p:cNvPr id="6" name="Picture 5" descr="AP-IR1-H-B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81200"/>
              <a:ext cx="5851525"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800600" y="1143000"/>
              <a:ext cx="3200400" cy="738188"/>
            </a:xfrm>
            <a:prstGeom prst="rect">
              <a:avLst/>
            </a:prstGeom>
            <a:noFill/>
            <a:ln w="19050">
              <a:solidFill>
                <a:srgbClr val="CC33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r>
                <a:rPr lang="en-US" altLang="fr-FR" sz="1400" dirty="0">
                  <a:latin typeface="+mj-lt"/>
                </a:rPr>
                <a:t>Nominal orbit + 4</a:t>
              </a:r>
              <a:r>
                <a:rPr lang="en-US" altLang="fr-FR" sz="1400" dirty="0">
                  <a:latin typeface="Symbol" panose="05050102010706020507" pitchFamily="18" charset="2"/>
                </a:rPr>
                <a:t>s</a:t>
              </a:r>
              <a:r>
                <a:rPr lang="en-US" altLang="fr-FR" sz="1400" dirty="0">
                  <a:latin typeface="+mj-lt"/>
                </a:rPr>
                <a:t> envelope from corrector settings and optics (</a:t>
              </a:r>
              <a:r>
                <a:rPr lang="en-US" altLang="fr-FR" sz="1400" dirty="0" err="1">
                  <a:latin typeface="+mj-lt"/>
                </a:rPr>
                <a:t>wrt</a:t>
              </a:r>
              <a:r>
                <a:rPr lang="en-US" altLang="fr-FR" sz="1400" dirty="0">
                  <a:latin typeface="+mj-lt"/>
                </a:rPr>
                <a:t> </a:t>
              </a:r>
              <a:r>
                <a:rPr lang="en-US" altLang="fr-FR" sz="1400" dirty="0">
                  <a:solidFill>
                    <a:srgbClr val="0000FF"/>
                  </a:solidFill>
                  <a:latin typeface="+mj-lt"/>
                </a:rPr>
                <a:t>ref. orbit</a:t>
              </a:r>
              <a:r>
                <a:rPr lang="en-US" altLang="fr-FR" sz="1400" dirty="0">
                  <a:latin typeface="+mj-lt"/>
                </a:rPr>
                <a:t>) at max. excursion</a:t>
              </a:r>
            </a:p>
          </p:txBody>
        </p:sp>
        <p:cxnSp>
          <p:nvCxnSpPr>
            <p:cNvPr id="8" name="Straight Arrow Connector 8"/>
            <p:cNvCxnSpPr>
              <a:cxnSpLocks noChangeShapeType="1"/>
              <a:stCxn id="7" idx="2"/>
            </p:cNvCxnSpPr>
            <p:nvPr/>
          </p:nvCxnSpPr>
          <p:spPr bwMode="auto">
            <a:xfrm rot="5400000">
              <a:off x="4902994" y="1854994"/>
              <a:ext cx="1471612" cy="1524000"/>
            </a:xfrm>
            <a:prstGeom prst="straightConnector1">
              <a:avLst/>
            </a:prstGeom>
            <a:noFill/>
            <a:ln w="19050" algn="ctr">
              <a:solidFill>
                <a:srgbClr val="CC3399"/>
              </a:solidFill>
              <a:prstDash val="dash"/>
              <a:round/>
              <a:headEnd/>
              <a:tailEnd type="triangle" w="med" len="med"/>
            </a:ln>
            <a:extLst>
              <a:ext uri="{909E8E84-426E-40DD-AFC4-6F175D3DCCD1}">
                <a14:hiddenFill xmlns:a14="http://schemas.microsoft.com/office/drawing/2010/main">
                  <a:noFill/>
                </a14:hiddenFill>
              </a:ext>
            </a:extLst>
          </p:spPr>
        </p:cxnSp>
        <p:sp>
          <p:nvSpPr>
            <p:cNvPr id="9" name="TextBox 10"/>
            <p:cNvSpPr txBox="1">
              <a:spLocks noChangeArrowheads="1"/>
            </p:cNvSpPr>
            <p:nvPr/>
          </p:nvSpPr>
          <p:spPr bwMode="auto">
            <a:xfrm>
              <a:off x="6553200" y="2209800"/>
              <a:ext cx="2286000" cy="523875"/>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r>
                <a:rPr lang="en-US" altLang="fr-FR" sz="1400">
                  <a:latin typeface="+mj-lt"/>
                </a:rPr>
                <a:t>Measured orbit at BPMs.</a:t>
              </a:r>
            </a:p>
            <a:p>
              <a:pPr algn="ctr"/>
              <a:r>
                <a:rPr lang="en-US" altLang="fr-FR" sz="1400">
                  <a:solidFill>
                    <a:srgbClr val="0000FF"/>
                  </a:solidFill>
                  <a:latin typeface="+mj-lt"/>
                </a:rPr>
                <a:t>Line is the ref. orbit.</a:t>
              </a:r>
            </a:p>
          </p:txBody>
        </p:sp>
        <p:cxnSp>
          <p:nvCxnSpPr>
            <p:cNvPr id="10" name="Straight Arrow Connector 11"/>
            <p:cNvCxnSpPr>
              <a:cxnSpLocks noChangeShapeType="1"/>
              <a:stCxn id="9" idx="2"/>
            </p:cNvCxnSpPr>
            <p:nvPr/>
          </p:nvCxnSpPr>
          <p:spPr bwMode="auto">
            <a:xfrm rot="5400000">
              <a:off x="6357937" y="2471738"/>
              <a:ext cx="1076325" cy="1600200"/>
            </a:xfrm>
            <a:prstGeom prst="straightConnector1">
              <a:avLst/>
            </a:prstGeom>
            <a:noFill/>
            <a:ln w="19050" algn="ctr">
              <a:solidFill>
                <a:srgbClr val="0000FF"/>
              </a:solidFill>
              <a:prstDash val="dash"/>
              <a:round/>
              <a:headEnd/>
              <a:tailEnd type="triangle" w="med" len="med"/>
            </a:ln>
            <a:extLst>
              <a:ext uri="{909E8E84-426E-40DD-AFC4-6F175D3DCCD1}">
                <a14:hiddenFill xmlns:a14="http://schemas.microsoft.com/office/drawing/2010/main">
                  <a:noFill/>
                </a14:hiddenFill>
              </a:ext>
            </a:extLst>
          </p:spPr>
        </p:cxnSp>
        <p:sp>
          <p:nvSpPr>
            <p:cNvPr id="11" name="TextBox 15"/>
            <p:cNvSpPr txBox="1">
              <a:spLocks noChangeArrowheads="1"/>
            </p:cNvSpPr>
            <p:nvPr/>
          </p:nvSpPr>
          <p:spPr bwMode="auto">
            <a:xfrm>
              <a:off x="2514600" y="1295400"/>
              <a:ext cx="1050288" cy="276999"/>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en-US" altLang="fr-FR" sz="1200" b="1">
                  <a:solidFill>
                    <a:srgbClr val="0000FF"/>
                  </a:solidFill>
                  <a:latin typeface="+mj-lt"/>
                </a:rPr>
                <a:t>Quadrupole</a:t>
              </a:r>
            </a:p>
          </p:txBody>
        </p:sp>
        <p:cxnSp>
          <p:nvCxnSpPr>
            <p:cNvPr id="12" name="Straight Arrow Connector 17"/>
            <p:cNvCxnSpPr>
              <a:cxnSpLocks noChangeShapeType="1"/>
              <a:stCxn id="11" idx="2"/>
            </p:cNvCxnSpPr>
            <p:nvPr/>
          </p:nvCxnSpPr>
          <p:spPr bwMode="auto">
            <a:xfrm>
              <a:off x="3039744" y="1572399"/>
              <a:ext cx="313056" cy="713601"/>
            </a:xfrm>
            <a:prstGeom prst="straightConnector1">
              <a:avLst/>
            </a:prstGeom>
            <a:noFill/>
            <a:ln w="9525" algn="ctr">
              <a:solidFill>
                <a:srgbClr val="0000FF"/>
              </a:solidFill>
              <a:prstDash val="sysDash"/>
              <a:round/>
              <a:headEnd/>
              <a:tailEnd type="triangle" w="med" len="med"/>
            </a:ln>
            <a:extLst>
              <a:ext uri="{909E8E84-426E-40DD-AFC4-6F175D3DCCD1}">
                <a14:hiddenFill xmlns:a14="http://schemas.microsoft.com/office/drawing/2010/main">
                  <a:noFill/>
                </a14:hiddenFill>
              </a:ext>
            </a:extLst>
          </p:spPr>
        </p:cxnSp>
        <p:sp>
          <p:nvSpPr>
            <p:cNvPr id="13" name="TextBox 12"/>
            <p:cNvSpPr txBox="1"/>
            <p:nvPr/>
          </p:nvSpPr>
          <p:spPr>
            <a:xfrm>
              <a:off x="3657600" y="1295400"/>
              <a:ext cx="655949" cy="276999"/>
            </a:xfrm>
            <a:prstGeom prst="rect">
              <a:avLst/>
            </a:prstGeom>
            <a:noFill/>
            <a:ln>
              <a:solidFill>
                <a:schemeClr val="tx1">
                  <a:lumMod val="50000"/>
                  <a:lumOff val="50000"/>
                </a:schemeClr>
              </a:solidFill>
            </a:ln>
          </p:spPr>
          <p:txBody>
            <a:bodyPr wrap="none">
              <a:spAutoFit/>
            </a:bodyPr>
            <a:lstStyle/>
            <a:p>
              <a:pPr>
                <a:defRPr/>
              </a:pPr>
              <a:r>
                <a:rPr lang="en-US" sz="1200" b="1" dirty="0">
                  <a:solidFill>
                    <a:schemeClr val="bg2"/>
                  </a:solidFill>
                  <a:latin typeface="+mj-lt"/>
                </a:rPr>
                <a:t>Dipole</a:t>
              </a:r>
            </a:p>
          </p:txBody>
        </p:sp>
        <p:cxnSp>
          <p:nvCxnSpPr>
            <p:cNvPr id="14" name="Straight Arrow Connector 13"/>
            <p:cNvCxnSpPr>
              <a:stCxn id="13" idx="2"/>
            </p:cNvCxnSpPr>
            <p:nvPr/>
          </p:nvCxnSpPr>
          <p:spPr bwMode="auto">
            <a:xfrm>
              <a:off x="3985575" y="1572399"/>
              <a:ext cx="281625" cy="713601"/>
            </a:xfrm>
            <a:prstGeom prst="straightConnector1">
              <a:avLst/>
            </a:prstGeom>
            <a:solidFill>
              <a:schemeClr val="accent1"/>
            </a:solidFill>
            <a:ln w="9525" cap="flat" cmpd="sng" algn="ctr">
              <a:solidFill>
                <a:schemeClr val="tx1">
                  <a:lumMod val="50000"/>
                  <a:lumOff val="50000"/>
                </a:schemeClr>
              </a:solidFill>
              <a:prstDash val="sysDash"/>
              <a:round/>
              <a:headEnd type="none" w="med" len="med"/>
              <a:tailEnd type="triangle" w="med" len="med"/>
            </a:ln>
            <a:effectLst/>
          </p:spPr>
        </p:cxnSp>
        <p:sp>
          <p:nvSpPr>
            <p:cNvPr id="15" name="TextBox 14"/>
            <p:cNvSpPr txBox="1"/>
            <p:nvPr/>
          </p:nvSpPr>
          <p:spPr>
            <a:xfrm>
              <a:off x="1371600" y="1295400"/>
              <a:ext cx="946093" cy="276999"/>
            </a:xfrm>
            <a:prstGeom prst="rect">
              <a:avLst/>
            </a:prstGeom>
            <a:noFill/>
            <a:ln>
              <a:solidFill>
                <a:schemeClr val="tx1">
                  <a:lumMod val="65000"/>
                  <a:lumOff val="35000"/>
                </a:schemeClr>
              </a:solidFill>
            </a:ln>
          </p:spPr>
          <p:txBody>
            <a:bodyPr wrap="none">
              <a:spAutoFit/>
            </a:bodyPr>
            <a:lstStyle/>
            <a:p>
              <a:pPr>
                <a:defRPr/>
              </a:pPr>
              <a:r>
                <a:rPr lang="en-US" sz="1200" b="1" dirty="0">
                  <a:solidFill>
                    <a:schemeClr val="tx1">
                      <a:lumMod val="65000"/>
                      <a:lumOff val="35000"/>
                    </a:schemeClr>
                  </a:solidFill>
                  <a:latin typeface="+mj-lt"/>
                </a:rPr>
                <a:t>Collimator</a:t>
              </a:r>
            </a:p>
          </p:txBody>
        </p:sp>
        <p:cxnSp>
          <p:nvCxnSpPr>
            <p:cNvPr id="16" name="Straight Arrow Connector 15"/>
            <p:cNvCxnSpPr>
              <a:stCxn id="15" idx="2"/>
            </p:cNvCxnSpPr>
            <p:nvPr/>
          </p:nvCxnSpPr>
          <p:spPr bwMode="auto">
            <a:xfrm>
              <a:off x="1844647" y="1572399"/>
              <a:ext cx="746153" cy="713601"/>
            </a:xfrm>
            <a:prstGeom prst="straightConnector1">
              <a:avLst/>
            </a:prstGeom>
            <a:solidFill>
              <a:schemeClr val="accent1"/>
            </a:solidFill>
            <a:ln w="9525" cap="flat" cmpd="sng" algn="ctr">
              <a:solidFill>
                <a:schemeClr val="tx1">
                  <a:lumMod val="65000"/>
                  <a:lumOff val="35000"/>
                </a:schemeClr>
              </a:solidFill>
              <a:prstDash val="sysDash"/>
              <a:round/>
              <a:headEnd type="none" w="med" len="med"/>
              <a:tailEnd type="triangle" w="med" len="med"/>
            </a:ln>
            <a:effectLst/>
          </p:spPr>
        </p:cxnSp>
        <p:sp>
          <p:nvSpPr>
            <p:cNvPr id="17" name="5-Point Star 16"/>
            <p:cNvSpPr/>
            <p:nvPr/>
          </p:nvSpPr>
          <p:spPr bwMode="auto">
            <a:xfrm>
              <a:off x="3352800" y="4876800"/>
              <a:ext cx="228600" cy="1524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8" name="TextBox 15"/>
            <p:cNvSpPr txBox="1">
              <a:spLocks noChangeArrowheads="1"/>
            </p:cNvSpPr>
            <p:nvPr/>
          </p:nvSpPr>
          <p:spPr bwMode="auto">
            <a:xfrm>
              <a:off x="1828800" y="5638800"/>
              <a:ext cx="1407758" cy="2769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en-US" altLang="fr-FR" sz="1200" b="1">
                  <a:solidFill>
                    <a:srgbClr val="FF0000"/>
                  </a:solidFill>
                  <a:latin typeface="+mj-lt"/>
                </a:rPr>
                <a:t>Peak BLM signal</a:t>
              </a:r>
            </a:p>
          </p:txBody>
        </p:sp>
        <p:cxnSp>
          <p:nvCxnSpPr>
            <p:cNvPr id="19" name="Straight Arrow Connector 17"/>
            <p:cNvCxnSpPr>
              <a:cxnSpLocks noChangeShapeType="1"/>
              <a:stCxn id="18" idx="0"/>
            </p:cNvCxnSpPr>
            <p:nvPr/>
          </p:nvCxnSpPr>
          <p:spPr bwMode="auto">
            <a:xfrm flipV="1">
              <a:off x="2532679" y="5105400"/>
              <a:ext cx="820121" cy="533400"/>
            </a:xfrm>
            <a:prstGeom prst="straightConnector1">
              <a:avLst/>
            </a:prstGeom>
            <a:noFill/>
            <a:ln w="9525" algn="ctr">
              <a:solidFill>
                <a:srgbClr val="FF0000"/>
              </a:solidFill>
              <a:prstDash val="sysDash"/>
              <a:round/>
              <a:headEnd/>
              <a:tailEnd type="triangle" w="med" len="med"/>
            </a:ln>
            <a:extLst>
              <a:ext uri="{909E8E84-426E-40DD-AFC4-6F175D3DCCD1}">
                <a14:hiddenFill xmlns:a14="http://schemas.microsoft.com/office/drawing/2010/main">
                  <a:noFill/>
                </a14:hiddenFill>
              </a:ext>
            </a:extLst>
          </p:spPr>
        </p:cxnSp>
      </p:grpSp>
      <p:sp>
        <p:nvSpPr>
          <p:cNvPr id="21" name="TextBox 20"/>
          <p:cNvSpPr txBox="1"/>
          <p:nvPr/>
        </p:nvSpPr>
        <p:spPr>
          <a:xfrm>
            <a:off x="514650" y="907823"/>
            <a:ext cx="7582845" cy="753027"/>
          </a:xfrm>
          <a:prstGeom prst="rect">
            <a:avLst/>
          </a:prstGeom>
        </p:spPr>
        <p:txBody>
          <a:bodyPr wrap="none" rtlCol="0">
            <a:spAutoFit/>
          </a:bodyPr>
          <a:lstStyle/>
          <a:p>
            <a:pPr marL="227013" indent="-227013">
              <a:spcBef>
                <a:spcPct val="20000"/>
              </a:spcBef>
              <a:spcAft>
                <a:spcPts val="400"/>
              </a:spcAft>
              <a:buClr>
                <a:srgbClr val="0000FF"/>
              </a:buClr>
              <a:buSzPct val="80000"/>
              <a:buFont typeface="Wingdings" pitchFamily="2" charset="2"/>
              <a:buChar char="q"/>
            </a:pPr>
            <a:r>
              <a:rPr lang="en-US" kern="0" dirty="0">
                <a:latin typeface="+mn-lt"/>
              </a:rPr>
              <a:t>The primary collimator is used to define a clear edge of the beam (4</a:t>
            </a:r>
            <a:r>
              <a:rPr lang="en-US" kern="0" dirty="0">
                <a:latin typeface="Symbol" panose="05050102010706020507" pitchFamily="18" charset="2"/>
              </a:rPr>
              <a:t>s</a:t>
            </a:r>
            <a:r>
              <a:rPr lang="en-US" kern="0" dirty="0">
                <a:latin typeface="+mn-lt"/>
              </a:rPr>
              <a:t>).</a:t>
            </a:r>
          </a:p>
          <a:p>
            <a:pPr marL="227013" indent="-227013">
              <a:spcBef>
                <a:spcPct val="20000"/>
              </a:spcBef>
              <a:spcAft>
                <a:spcPts val="400"/>
              </a:spcAft>
              <a:buClr>
                <a:srgbClr val="0000FF"/>
              </a:buClr>
              <a:buSzPct val="80000"/>
              <a:buFont typeface="Wingdings" pitchFamily="2" charset="2"/>
              <a:buChar char="q"/>
            </a:pPr>
            <a:r>
              <a:rPr lang="en-US" kern="0" dirty="0">
                <a:latin typeface="+mn-lt"/>
              </a:rPr>
              <a:t>The beam is scanned until losses appear locally.  </a:t>
            </a:r>
            <a:endParaRPr lang="fr-FR" kern="0" dirty="0">
              <a:latin typeface="+mn-lt"/>
            </a:endParaRPr>
          </a:p>
        </p:txBody>
      </p:sp>
      <p:sp>
        <p:nvSpPr>
          <p:cNvPr id="22" name="TextBox 21"/>
          <p:cNvSpPr txBox="1"/>
          <p:nvPr/>
        </p:nvSpPr>
        <p:spPr>
          <a:xfrm>
            <a:off x="6407510" y="4822819"/>
            <a:ext cx="2577380" cy="830997"/>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pPr algn="ctr">
              <a:spcBef>
                <a:spcPct val="20000"/>
              </a:spcBef>
              <a:spcAft>
                <a:spcPts val="400"/>
              </a:spcAft>
              <a:buClr>
                <a:srgbClr val="0000FF"/>
              </a:buClr>
              <a:buSzPct val="80000"/>
            </a:pPr>
            <a:r>
              <a:rPr lang="en-US" sz="1600" b="1" kern="0" dirty="0">
                <a:latin typeface="+mn-lt"/>
              </a:rPr>
              <a:t>Example of the injection aperture around the ATLAS (IR1) experiment.</a:t>
            </a:r>
            <a:endParaRPr lang="fr-FR" sz="1600" b="1" kern="0" dirty="0">
              <a:latin typeface="+mn-lt"/>
            </a:endParaRPr>
          </a:p>
        </p:txBody>
      </p:sp>
    </p:spTree>
    <p:extLst>
      <p:ext uri="{BB962C8B-B14F-4D97-AF65-F5344CB8AC3E}">
        <p14:creationId xmlns:p14="http://schemas.microsoft.com/office/powerpoint/2010/main" val="31707827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LHC filling and kicker synchronization</a:t>
            </a:r>
          </a:p>
        </p:txBody>
      </p:sp>
      <p:sp>
        <p:nvSpPr>
          <p:cNvPr id="3" name="Content Placeholder 2"/>
          <p:cNvSpPr>
            <a:spLocks noGrp="1"/>
          </p:cNvSpPr>
          <p:nvPr>
            <p:ph idx="4294967295"/>
          </p:nvPr>
        </p:nvSpPr>
        <p:spPr>
          <a:xfrm>
            <a:off x="342900" y="933919"/>
            <a:ext cx="8943975" cy="1358330"/>
          </a:xfrm>
        </p:spPr>
        <p:txBody>
          <a:bodyPr/>
          <a:lstStyle/>
          <a:p>
            <a:r>
              <a:rPr lang="en-US" dirty="0"/>
              <a:t>Kickers magnets have to rise their field in the gaps between the circulating beam.</a:t>
            </a:r>
          </a:p>
          <a:p>
            <a:r>
              <a:rPr lang="en-US" dirty="0"/>
              <a:t>The trigger and reference frequencies are generated by the RF system.</a:t>
            </a:r>
          </a:p>
        </p:txBody>
      </p:sp>
      <p:grpSp>
        <p:nvGrpSpPr>
          <p:cNvPr id="13" name="Group 12"/>
          <p:cNvGrpSpPr/>
          <p:nvPr/>
        </p:nvGrpSpPr>
        <p:grpSpPr>
          <a:xfrm>
            <a:off x="0" y="1700775"/>
            <a:ext cx="9144000" cy="4662260"/>
            <a:chOff x="0" y="610252"/>
            <a:chExt cx="9144000" cy="4662260"/>
          </a:xfrm>
        </p:grpSpPr>
        <p:pic>
          <p:nvPicPr>
            <p:cNvPr id="4" name="Picture 3" descr="Screen Shot 2013-05-08 at 9.43.25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60898"/>
              <a:ext cx="9144000" cy="1562629"/>
            </a:xfrm>
            <a:prstGeom prst="rect">
              <a:avLst/>
            </a:prstGeom>
          </p:spPr>
        </p:pic>
        <p:sp>
          <p:nvSpPr>
            <p:cNvPr id="5" name="Left Brace 4"/>
            <p:cNvSpPr/>
            <p:nvPr/>
          </p:nvSpPr>
          <p:spPr>
            <a:xfrm rot="5400000">
              <a:off x="5972467" y="2394748"/>
              <a:ext cx="304800" cy="760889"/>
            </a:xfrm>
            <a:prstGeom prst="leftBrace">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5224885" y="1984132"/>
              <a:ext cx="1821312" cy="584775"/>
            </a:xfrm>
            <a:prstGeom prst="rect">
              <a:avLst/>
            </a:prstGeom>
            <a:noFill/>
          </p:spPr>
          <p:txBody>
            <a:bodyPr wrap="square" rtlCol="0">
              <a:spAutoFit/>
            </a:bodyPr>
            <a:lstStyle/>
            <a:p>
              <a:pPr algn="ctr"/>
              <a:r>
                <a:rPr lang="en-US" sz="1600" b="1" dirty="0">
                  <a:latin typeface="+mj-lt"/>
                </a:rPr>
                <a:t>1 SPS batch</a:t>
              </a:r>
            </a:p>
            <a:p>
              <a:pPr algn="ctr"/>
              <a:r>
                <a:rPr lang="en-US" sz="1600" b="1" dirty="0">
                  <a:latin typeface="+mj-lt"/>
                </a:rPr>
                <a:t>(144 bunches)</a:t>
              </a:r>
            </a:p>
          </p:txBody>
        </p:sp>
        <p:sp>
          <p:nvSpPr>
            <p:cNvPr id="7" name="TextBox 6"/>
            <p:cNvSpPr txBox="1"/>
            <p:nvPr/>
          </p:nvSpPr>
          <p:spPr>
            <a:xfrm rot="16200000">
              <a:off x="7744928" y="1523511"/>
              <a:ext cx="2195850" cy="369332"/>
            </a:xfrm>
            <a:prstGeom prst="rect">
              <a:avLst/>
            </a:prstGeom>
            <a:noFill/>
          </p:spPr>
          <p:txBody>
            <a:bodyPr wrap="square" rtlCol="0">
              <a:spAutoFit/>
            </a:bodyPr>
            <a:lstStyle/>
            <a:p>
              <a:r>
                <a:rPr lang="en-US" b="1" dirty="0">
                  <a:solidFill>
                    <a:srgbClr val="00B050"/>
                  </a:solidFill>
                  <a:latin typeface="+mj-lt"/>
                </a:rPr>
                <a:t>Abort gap – 3 </a:t>
              </a:r>
              <a:r>
                <a:rPr lang="en-US" b="1" dirty="0" err="1">
                  <a:solidFill>
                    <a:srgbClr val="00B050"/>
                  </a:solidFill>
                  <a:latin typeface="Symbol" panose="05050102010706020507" pitchFamily="18" charset="2"/>
                </a:rPr>
                <a:t>m</a:t>
              </a:r>
              <a:r>
                <a:rPr lang="en-US" b="1" dirty="0" err="1">
                  <a:solidFill>
                    <a:srgbClr val="00B050"/>
                  </a:solidFill>
                  <a:latin typeface="+mj-lt"/>
                </a:rPr>
                <a:t>s</a:t>
              </a:r>
              <a:endParaRPr lang="en-US" b="1" dirty="0">
                <a:solidFill>
                  <a:srgbClr val="00B050"/>
                </a:solidFill>
                <a:latin typeface="+mj-lt"/>
              </a:endParaRPr>
            </a:p>
          </p:txBody>
        </p:sp>
        <p:sp>
          <p:nvSpPr>
            <p:cNvPr id="8" name="Rounded Rectangle 7"/>
            <p:cNvSpPr/>
            <p:nvPr/>
          </p:nvSpPr>
          <p:spPr>
            <a:xfrm>
              <a:off x="5638034" y="2966843"/>
              <a:ext cx="1008911" cy="1293851"/>
            </a:xfrm>
            <a:prstGeom prst="round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tIns="0" bIns="46800" rtlCol="0" anchor="ctr"/>
            <a:lstStyle/>
            <a:p>
              <a:pPr algn="ctr"/>
              <a:endParaRPr lang="en-US" dirty="0"/>
            </a:p>
          </p:txBody>
        </p:sp>
        <p:sp>
          <p:nvSpPr>
            <p:cNvPr id="9" name="Rounded Rectangle 8"/>
            <p:cNvSpPr/>
            <p:nvPr/>
          </p:nvSpPr>
          <p:spPr>
            <a:xfrm>
              <a:off x="3487743" y="2978505"/>
              <a:ext cx="346120" cy="1293851"/>
            </a:xfrm>
            <a:prstGeom prst="round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tIns="0" bIns="46800" rtlCol="0" anchor="ctr"/>
            <a:lstStyle/>
            <a:p>
              <a:pPr algn="ctr"/>
              <a:endParaRPr lang="en-US" dirty="0"/>
            </a:p>
          </p:txBody>
        </p:sp>
        <p:sp>
          <p:nvSpPr>
            <p:cNvPr id="10" name="Left Brace 9"/>
            <p:cNvSpPr/>
            <p:nvPr/>
          </p:nvSpPr>
          <p:spPr>
            <a:xfrm rot="5400000">
              <a:off x="3500249" y="2552352"/>
              <a:ext cx="334092" cy="494889"/>
            </a:xfrm>
            <a:prstGeom prst="leftBrace">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2882180" y="1981879"/>
              <a:ext cx="1627838" cy="584775"/>
            </a:xfrm>
            <a:prstGeom prst="rect">
              <a:avLst/>
            </a:prstGeom>
            <a:noFill/>
          </p:spPr>
          <p:txBody>
            <a:bodyPr wrap="square" rtlCol="0">
              <a:spAutoFit/>
            </a:bodyPr>
            <a:lstStyle/>
            <a:p>
              <a:pPr algn="ctr"/>
              <a:r>
                <a:rPr lang="en-US" sz="1600" b="1" dirty="0">
                  <a:latin typeface="+mj-lt"/>
                </a:rPr>
                <a:t>1 PS batch</a:t>
              </a:r>
            </a:p>
            <a:p>
              <a:pPr algn="ctr"/>
              <a:r>
                <a:rPr lang="en-US" sz="1600" b="1" dirty="0">
                  <a:latin typeface="+mj-lt"/>
                </a:rPr>
                <a:t>(36 bunches)</a:t>
              </a:r>
            </a:p>
          </p:txBody>
        </p:sp>
        <p:sp>
          <p:nvSpPr>
            <p:cNvPr id="12" name="Rounded Rectangle 11"/>
            <p:cNvSpPr/>
            <p:nvPr/>
          </p:nvSpPr>
          <p:spPr>
            <a:xfrm>
              <a:off x="8708270" y="2898896"/>
              <a:ext cx="346120" cy="1293851"/>
            </a:xfrm>
            <a:prstGeom prst="round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tIns="0" bIns="46800" rtlCol="0" anchor="ctr"/>
            <a:lstStyle/>
            <a:p>
              <a:pPr algn="ctr"/>
              <a:endParaRPr lang="en-US" dirty="0"/>
            </a:p>
          </p:txBody>
        </p:sp>
        <p:cxnSp>
          <p:nvCxnSpPr>
            <p:cNvPr id="16" name="Straight Arrow Connector 15"/>
            <p:cNvCxnSpPr/>
            <p:nvPr/>
          </p:nvCxnSpPr>
          <p:spPr>
            <a:xfrm flipV="1">
              <a:off x="2172520" y="4062056"/>
              <a:ext cx="31486" cy="902679"/>
            </a:xfrm>
            <a:prstGeom prst="straightConnector1">
              <a:avLst/>
            </a:prstGeom>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965023" y="4954239"/>
              <a:ext cx="2271776" cy="307777"/>
            </a:xfrm>
            <a:prstGeom prst="rect">
              <a:avLst/>
            </a:prstGeom>
            <a:noFill/>
          </p:spPr>
          <p:txBody>
            <a:bodyPr wrap="none" rtlCol="0">
              <a:spAutoFit/>
            </a:bodyPr>
            <a:lstStyle/>
            <a:p>
              <a:r>
                <a:rPr lang="en-US" sz="1400" b="1" dirty="0">
                  <a:latin typeface="+mj-lt"/>
                </a:rPr>
                <a:t>LHC injection kicker gap</a:t>
              </a:r>
            </a:p>
          </p:txBody>
        </p:sp>
        <p:cxnSp>
          <p:nvCxnSpPr>
            <p:cNvPr id="18" name="Straight Arrow Connector 17"/>
            <p:cNvCxnSpPr/>
            <p:nvPr/>
          </p:nvCxnSpPr>
          <p:spPr>
            <a:xfrm flipV="1">
              <a:off x="4597363" y="4062056"/>
              <a:ext cx="31486" cy="902679"/>
            </a:xfrm>
            <a:prstGeom prst="straightConnector1">
              <a:avLst/>
            </a:prstGeom>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982631" y="4964735"/>
              <a:ext cx="2263761" cy="307777"/>
            </a:xfrm>
            <a:prstGeom prst="rect">
              <a:avLst/>
            </a:prstGeom>
            <a:noFill/>
          </p:spPr>
          <p:txBody>
            <a:bodyPr wrap="none" rtlCol="0">
              <a:spAutoFit/>
            </a:bodyPr>
            <a:lstStyle/>
            <a:p>
              <a:r>
                <a:rPr lang="en-US" sz="1400" b="1" dirty="0">
                  <a:latin typeface="+mj-lt"/>
                </a:rPr>
                <a:t>SPS injection kicker gap</a:t>
              </a:r>
            </a:p>
          </p:txBody>
        </p:sp>
      </p:grpSp>
      <p:sp>
        <p:nvSpPr>
          <p:cNvPr id="14" name="TextBox 13"/>
          <p:cNvSpPr txBox="1"/>
          <p:nvPr/>
        </p:nvSpPr>
        <p:spPr>
          <a:xfrm>
            <a:off x="3312106" y="2070234"/>
            <a:ext cx="2491388" cy="400110"/>
          </a:xfrm>
          <a:prstGeom prst="rect">
            <a:avLst/>
          </a:prstGeom>
        </p:spPr>
        <p:txBody>
          <a:bodyPr wrap="none" rtlCol="0">
            <a:spAutoFit/>
          </a:bodyPr>
          <a:lstStyle/>
          <a:p>
            <a:pPr>
              <a:spcBef>
                <a:spcPct val="20000"/>
              </a:spcBef>
              <a:spcAft>
                <a:spcPts val="400"/>
              </a:spcAft>
              <a:buClr>
                <a:srgbClr val="0000FF"/>
              </a:buClr>
              <a:buSzPct val="80000"/>
            </a:pPr>
            <a:r>
              <a:rPr lang="en-US" sz="2000" b="1" kern="0" dirty="0">
                <a:latin typeface="+mn-lt"/>
              </a:rPr>
              <a:t>LHC filling scheme</a:t>
            </a:r>
            <a:endParaRPr lang="fr-FR" sz="2000" b="1" kern="0" dirty="0">
              <a:latin typeface="+mn-lt"/>
            </a:endParaRPr>
          </a:p>
        </p:txBody>
      </p:sp>
      <p:sp>
        <p:nvSpPr>
          <p:cNvPr id="20" name="TextBox 19"/>
          <p:cNvSpPr txBox="1"/>
          <p:nvPr/>
        </p:nvSpPr>
        <p:spPr>
          <a:xfrm>
            <a:off x="274664" y="2626125"/>
            <a:ext cx="1727123" cy="738664"/>
          </a:xfrm>
          <a:prstGeom prst="rect">
            <a:avLst/>
          </a:prstGeom>
        </p:spPr>
        <p:txBody>
          <a:bodyPr wrap="square" rtlCol="0">
            <a:spAutoFit/>
          </a:bodyPr>
          <a:lstStyle/>
          <a:p>
            <a:pPr algn="ctr">
              <a:spcBef>
                <a:spcPct val="20000"/>
              </a:spcBef>
              <a:spcAft>
                <a:spcPts val="400"/>
              </a:spcAft>
              <a:buClr>
                <a:srgbClr val="0000FF"/>
              </a:buClr>
              <a:buSzPct val="80000"/>
            </a:pPr>
            <a:r>
              <a:rPr lang="en-US" sz="1400" b="1" kern="0" dirty="0">
                <a:latin typeface="+mn-lt"/>
              </a:rPr>
              <a:t>6 or 12 bunch intermediate injection</a:t>
            </a:r>
            <a:endParaRPr lang="en-GB" sz="1400" b="1" kern="0" dirty="0">
              <a:latin typeface="+mn-lt"/>
            </a:endParaRPr>
          </a:p>
        </p:txBody>
      </p:sp>
      <p:cxnSp>
        <p:nvCxnSpPr>
          <p:cNvPr id="21" name="Straight Arrow Connector 20"/>
          <p:cNvCxnSpPr>
            <a:stCxn id="20" idx="2"/>
          </p:cNvCxnSpPr>
          <p:nvPr/>
        </p:nvCxnSpPr>
        <p:spPr bwMode="auto">
          <a:xfrm flipH="1">
            <a:off x="424260" y="3364789"/>
            <a:ext cx="713966" cy="653327"/>
          </a:xfrm>
          <a:prstGeom prst="straightConnector1">
            <a:avLst/>
          </a:prstGeom>
          <a:solidFill>
            <a:schemeClr val="accent1"/>
          </a:solidFill>
          <a:ln w="19050" cap="flat" cmpd="sng" algn="ctr">
            <a:solidFill>
              <a:srgbClr val="7030A0"/>
            </a:solidFill>
            <a:prstDash val="sysDash"/>
            <a:round/>
            <a:headEnd type="none" w="med" len="med"/>
            <a:tailEnd type="triangle" w="med" len="med"/>
          </a:ln>
          <a:effectLst/>
        </p:spPr>
      </p:cxnSp>
      <p:sp>
        <p:nvSpPr>
          <p:cNvPr id="15" name="Date Placeholder 14"/>
          <p:cNvSpPr>
            <a:spLocks noGrp="1"/>
          </p:cNvSpPr>
          <p:nvPr>
            <p:ph type="dt" sz="half" idx="10"/>
          </p:nvPr>
        </p:nvSpPr>
        <p:spPr/>
        <p:txBody>
          <a:bodyPr/>
          <a:lstStyle/>
          <a:p>
            <a:pPr>
              <a:defRPr/>
            </a:pPr>
            <a:r>
              <a:rPr lang="en-US"/>
              <a:t>January 2017</a:t>
            </a:r>
          </a:p>
        </p:txBody>
      </p:sp>
      <p:sp>
        <p:nvSpPr>
          <p:cNvPr id="22" name="Footer Placeholder 21"/>
          <p:cNvSpPr>
            <a:spLocks noGrp="1"/>
          </p:cNvSpPr>
          <p:nvPr>
            <p:ph type="ftr" sz="quarter" idx="11"/>
          </p:nvPr>
        </p:nvSpPr>
        <p:spPr/>
        <p:txBody>
          <a:bodyPr/>
          <a:lstStyle/>
          <a:p>
            <a:pPr>
              <a:defRPr/>
            </a:pPr>
            <a:r>
              <a:rPr lang="en-GB"/>
              <a:t>USPAS - MPS and operation of LHC - J. Wenninger</a:t>
            </a:r>
            <a:endParaRPr lang="en-US"/>
          </a:p>
        </p:txBody>
      </p:sp>
      <p:sp>
        <p:nvSpPr>
          <p:cNvPr id="23" name="Slide Number Placeholder 22"/>
          <p:cNvSpPr>
            <a:spLocks noGrp="1"/>
          </p:cNvSpPr>
          <p:nvPr>
            <p:ph type="sldNum" sz="quarter" idx="12"/>
          </p:nvPr>
        </p:nvSpPr>
        <p:spPr/>
        <p:txBody>
          <a:bodyPr/>
          <a:lstStyle/>
          <a:p>
            <a:pPr>
              <a:defRPr/>
            </a:pPr>
            <a:fld id="{C1CD914B-DDCD-4597-A36F-041DA0FD0A8B}" type="slidenum">
              <a:rPr lang="en-US" smtClean="0"/>
              <a:pPr>
                <a:defRPr/>
              </a:pPr>
              <a:t>101</a:t>
            </a:fld>
            <a:endParaRPr lang="en-US"/>
          </a:p>
        </p:txBody>
      </p:sp>
    </p:spTree>
    <p:extLst>
      <p:ext uri="{BB962C8B-B14F-4D97-AF65-F5344CB8AC3E}">
        <p14:creationId xmlns:p14="http://schemas.microsoft.com/office/powerpoint/2010/main" val="10420945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57200" y="49213"/>
            <a:ext cx="8153400" cy="715962"/>
          </a:xfrm>
        </p:spPr>
        <p:txBody>
          <a:bodyPr/>
          <a:lstStyle/>
          <a:p>
            <a:r>
              <a:rPr lang="en-US" altLang="en-US" dirty="0"/>
              <a:t>Ultra-fast failures at the LHC </a:t>
            </a:r>
            <a:r>
              <a:rPr lang="en-US" altLang="en-US" dirty="0">
                <a:latin typeface="Arial" charset="0"/>
                <a:cs typeface="Arial" charset="0"/>
              </a:rPr>
              <a:t>(5)</a:t>
            </a:r>
          </a:p>
        </p:txBody>
      </p:sp>
      <p:sp>
        <p:nvSpPr>
          <p:cNvPr id="104451" name="Slide Number Placeholder 2"/>
          <p:cNvSpPr>
            <a:spLocks noGrp="1"/>
          </p:cNvSpPr>
          <p:nvPr>
            <p:ph type="sldNum" sz="quarter" idx="12"/>
          </p:nvPr>
        </p:nvSpPr>
        <p:spPr>
          <a:xfrm rot="16200000">
            <a:off x="-552450" y="5962650"/>
            <a:ext cx="1447800"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lgn="l">
              <a:spcBef>
                <a:spcPct val="0"/>
              </a:spcBef>
              <a:buClrTx/>
              <a:buSzTx/>
              <a:buFontTx/>
              <a:buNone/>
            </a:pPr>
            <a:fld id="{E6C4963C-420C-4AF6-A830-51F9B20844BD}" type="slidenum">
              <a:rPr lang="en-US" altLang="en-US" sz="1200" b="1" smtClean="0">
                <a:latin typeface="Comic Sans MS" pitchFamily="66" charset="0"/>
                <a:cs typeface="Arial" charset="0"/>
              </a:rPr>
              <a:pPr algn="l">
                <a:spcBef>
                  <a:spcPct val="0"/>
                </a:spcBef>
                <a:buClrTx/>
                <a:buSzTx/>
                <a:buFontTx/>
                <a:buNone/>
              </a:pPr>
              <a:t>102</a:t>
            </a:fld>
            <a:endParaRPr lang="en-US" altLang="en-US" sz="1200" b="1">
              <a:latin typeface="Comic Sans MS" pitchFamily="66" charset="0"/>
              <a:cs typeface="Arial" charset="0"/>
            </a:endParaRPr>
          </a:p>
        </p:txBody>
      </p:sp>
      <p:sp>
        <p:nvSpPr>
          <p:cNvPr id="104452" name="Date Placeholder 3"/>
          <p:cNvSpPr>
            <a:spLocks noGrp="1"/>
          </p:cNvSpPr>
          <p:nvPr>
            <p:ph type="dt" sz="quarter" idx="10"/>
          </p:nvPr>
        </p:nvSpPr>
        <p:spPr>
          <a:xfrm rot="16200000">
            <a:off x="-2133600" y="2933700"/>
            <a:ext cx="4610100"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r>
              <a:rPr lang="en-US" altLang="en-US">
                <a:latin typeface="Comic Sans MS" pitchFamily="66" charset="0"/>
                <a:cs typeface="Arial" charset="0"/>
              </a:rPr>
              <a:t>January 2017</a:t>
            </a:r>
          </a:p>
        </p:txBody>
      </p:sp>
      <p:sp>
        <p:nvSpPr>
          <p:cNvPr id="10" name="TextBox 9"/>
          <p:cNvSpPr txBox="1"/>
          <p:nvPr/>
        </p:nvSpPr>
        <p:spPr>
          <a:xfrm>
            <a:off x="577850" y="879475"/>
            <a:ext cx="7772400" cy="1550988"/>
          </a:xfrm>
          <a:prstGeom prst="rect">
            <a:avLst/>
          </a:prstGeom>
        </p:spPr>
        <p:txBody>
          <a:bodyPr>
            <a:spAutoFit/>
          </a:bodyPr>
          <a:lstStyle/>
          <a:p>
            <a:pPr marL="227013" indent="-227013">
              <a:spcBef>
                <a:spcPct val="20000"/>
              </a:spcBef>
              <a:spcAft>
                <a:spcPts val="400"/>
              </a:spcAft>
              <a:buClr>
                <a:srgbClr val="0000FF"/>
              </a:buClr>
              <a:buSzPct val="80000"/>
              <a:buFont typeface="Wingdings" pitchFamily="2" charset="2"/>
              <a:buChar char="q"/>
              <a:defRPr/>
            </a:pPr>
            <a:r>
              <a:rPr lang="en-US" sz="2000" kern="0" dirty="0">
                <a:latin typeface="+mn-lt"/>
              </a:rPr>
              <a:t>Test with real beam </a:t>
            </a:r>
            <a:r>
              <a:rPr lang="en-US" sz="2000" kern="0" dirty="0">
                <a:solidFill>
                  <a:srgbClr val="CC3399"/>
                </a:solidFill>
                <a:latin typeface="+mn-lt"/>
              </a:rPr>
              <a:t>–</a:t>
            </a:r>
            <a:r>
              <a:rPr lang="en-US" sz="2000" kern="0" dirty="0">
                <a:solidFill>
                  <a:srgbClr val="0000FF"/>
                </a:solidFill>
                <a:latin typeface="+mn-lt"/>
              </a:rPr>
              <a:t> </a:t>
            </a:r>
            <a:r>
              <a:rPr lang="en-US" sz="2000" kern="0" dirty="0">
                <a:solidFill>
                  <a:srgbClr val="CC3399"/>
                </a:solidFill>
                <a:latin typeface="+mn-lt"/>
              </a:rPr>
              <a:t>FMCM interlocks masked out</a:t>
            </a:r>
            <a:r>
              <a:rPr lang="en-US" sz="2000" kern="0" dirty="0">
                <a:solidFill>
                  <a:srgbClr val="0000FF"/>
                </a:solidFill>
                <a:latin typeface="+mn-lt"/>
              </a:rPr>
              <a:t>.</a:t>
            </a:r>
          </a:p>
          <a:p>
            <a:pPr marL="542925" lvl="1" indent="-180975">
              <a:spcBef>
                <a:spcPct val="2000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Low intensity (‘safe’) test beam.</a:t>
            </a:r>
          </a:p>
          <a:p>
            <a:pPr marL="542925" lvl="1" indent="-180975">
              <a:spcBef>
                <a:spcPct val="2000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Switch off D1 PC</a:t>
            </a:r>
            <a:r>
              <a:rPr lang="en-US" i="1" kern="0" dirty="0">
                <a:solidFill>
                  <a:srgbClr val="0000FF"/>
                </a:solidFill>
                <a:latin typeface="+mn-lt"/>
                <a:sym typeface="Wingdings" panose="05000000000000000000" pitchFamily="2" charset="2"/>
              </a:rPr>
              <a:t> – simulated failure.</a:t>
            </a:r>
            <a:endParaRPr lang="en-US" i="1" kern="0" dirty="0">
              <a:solidFill>
                <a:srgbClr val="0000FF"/>
              </a:solidFill>
              <a:latin typeface="+mn-lt"/>
            </a:endParaRPr>
          </a:p>
          <a:p>
            <a:pPr marL="542925" lvl="1" indent="-180975">
              <a:spcBef>
                <a:spcPct val="20000"/>
              </a:spcBef>
              <a:spcAft>
                <a:spcPts val="400"/>
              </a:spcAft>
              <a:buClr>
                <a:srgbClr val="0000FF"/>
              </a:buClr>
              <a:buSzPct val="80000"/>
              <a:buFont typeface="Courier New" panose="02070309020205020404" pitchFamily="49" charset="0"/>
              <a:buChar char="o"/>
              <a:defRPr/>
            </a:pPr>
            <a:r>
              <a:rPr lang="en-US" i="1" kern="0" dirty="0">
                <a:solidFill>
                  <a:srgbClr val="C00000"/>
                </a:solidFill>
                <a:latin typeface="+mn-lt"/>
              </a:rPr>
              <a:t>Beams dumped by the LHC BLMs</a:t>
            </a:r>
            <a:r>
              <a:rPr lang="en-US" i="1" kern="0" dirty="0">
                <a:solidFill>
                  <a:srgbClr val="0000FF"/>
                </a:solidFill>
                <a:latin typeface="+mn-lt"/>
              </a:rPr>
              <a:t> when beams hit the collimators.</a:t>
            </a:r>
            <a:endParaRPr lang="en-GB" i="1" kern="0" dirty="0">
              <a:solidFill>
                <a:srgbClr val="0000FF"/>
              </a:solidFill>
              <a:latin typeface="+mn-lt"/>
            </a:endParaRPr>
          </a:p>
        </p:txBody>
      </p:sp>
      <p:grpSp>
        <p:nvGrpSpPr>
          <p:cNvPr id="4" name="Group 3"/>
          <p:cNvGrpSpPr>
            <a:grpSpLocks/>
          </p:cNvGrpSpPr>
          <p:nvPr/>
        </p:nvGrpSpPr>
        <p:grpSpPr bwMode="auto">
          <a:xfrm>
            <a:off x="384175" y="2519363"/>
            <a:ext cx="8521700" cy="4918075"/>
            <a:chOff x="384175" y="2519363"/>
            <a:chExt cx="8521700" cy="4918075"/>
          </a:xfrm>
        </p:grpSpPr>
        <p:pic>
          <p:nvPicPr>
            <p:cNvPr id="104456" name="Picture 8" descr="Traj-Evol.B1.FMCM-masked.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7913" y="2519363"/>
              <a:ext cx="5837237"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7" name="Oval 8"/>
            <p:cNvSpPr>
              <a:spLocks noChangeArrowheads="1"/>
            </p:cNvSpPr>
            <p:nvPr/>
          </p:nvSpPr>
          <p:spPr bwMode="auto">
            <a:xfrm>
              <a:off x="5080000" y="3135313"/>
              <a:ext cx="2057400" cy="1487487"/>
            </a:xfrm>
            <a:prstGeom prst="ellipse">
              <a:avLst/>
            </a:prstGeom>
            <a:noFill/>
            <a:ln w="19050" algn="ctr">
              <a:solidFill>
                <a:srgbClr val="FF66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endParaRPr lang="en-US" altLang="en-US">
                <a:latin typeface="Comic Sans MS" pitchFamily="66" charset="0"/>
              </a:endParaRPr>
            </a:p>
          </p:txBody>
        </p:sp>
        <p:sp>
          <p:nvSpPr>
            <p:cNvPr id="50185" name="TextBox 8"/>
            <p:cNvSpPr txBox="1">
              <a:spLocks noChangeArrowheads="1"/>
            </p:cNvSpPr>
            <p:nvPr/>
          </p:nvSpPr>
          <p:spPr bwMode="auto">
            <a:xfrm>
              <a:off x="922338" y="5680075"/>
              <a:ext cx="4301177" cy="369332"/>
            </a:xfrm>
            <a:prstGeom prst="rect">
              <a:avLst/>
            </a:prstGeom>
            <a:solidFill>
              <a:schemeClr val="bg1">
                <a:lumMod val="95000"/>
              </a:schemeClr>
            </a:solidFill>
            <a:ln w="9525">
              <a:solidFill>
                <a:srgbClr val="000000"/>
              </a:solid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defRPr/>
              </a:pPr>
              <a:r>
                <a:rPr lang="en-US" altLang="en-US" i="1" dirty="0">
                  <a:cs typeface="Arial" charset="0"/>
                </a:rPr>
                <a:t>Data from the LHC Post-Morten system</a:t>
              </a:r>
            </a:p>
          </p:txBody>
        </p:sp>
        <p:sp>
          <p:nvSpPr>
            <p:cNvPr id="2" name="TextBox 1"/>
            <p:cNvSpPr txBox="1"/>
            <p:nvPr/>
          </p:nvSpPr>
          <p:spPr>
            <a:xfrm>
              <a:off x="7197725" y="5464175"/>
              <a:ext cx="1152525" cy="585788"/>
            </a:xfrm>
            <a:prstGeom prst="rect">
              <a:avLst/>
            </a:prstGeom>
            <a:solidFill>
              <a:schemeClr val="bg1">
                <a:lumMod val="75000"/>
              </a:schemeClr>
            </a:solidFill>
            <a:effectLst>
              <a:outerShdw blurRad="50800" dist="38100" dir="2700000" algn="tl" rotWithShape="0">
                <a:prstClr val="black">
                  <a:alpha val="40000"/>
                </a:prstClr>
              </a:outerShdw>
            </a:effectLst>
          </p:spPr>
          <p:txBody>
            <a:bodyPr>
              <a:spAutoFit/>
            </a:bodyPr>
            <a:lstStyle/>
            <a:p>
              <a:pPr algn="ctr">
                <a:spcBef>
                  <a:spcPct val="20000"/>
                </a:spcBef>
                <a:spcAft>
                  <a:spcPts val="400"/>
                </a:spcAft>
                <a:buClr>
                  <a:srgbClr val="0000FF"/>
                </a:buClr>
                <a:buSzPct val="80000"/>
                <a:defRPr/>
              </a:pPr>
              <a:r>
                <a:rPr lang="en-US" sz="1600" i="1" kern="0" dirty="0">
                  <a:latin typeface="+mn-lt"/>
                </a:rPr>
                <a:t>LHC turn number</a:t>
              </a:r>
              <a:endParaRPr lang="en-GB" sz="1600" i="1" kern="0" dirty="0">
                <a:latin typeface="+mn-lt"/>
              </a:endParaRPr>
            </a:p>
          </p:txBody>
        </p:sp>
        <p:sp>
          <p:nvSpPr>
            <p:cNvPr id="12" name="TextBox 11"/>
            <p:cNvSpPr txBox="1"/>
            <p:nvPr/>
          </p:nvSpPr>
          <p:spPr>
            <a:xfrm>
              <a:off x="384175" y="2890838"/>
              <a:ext cx="1460500" cy="585787"/>
            </a:xfrm>
            <a:prstGeom prst="rect">
              <a:avLst/>
            </a:prstGeom>
            <a:solidFill>
              <a:schemeClr val="bg1">
                <a:lumMod val="75000"/>
              </a:schemeClr>
            </a:solidFill>
            <a:effectLst>
              <a:outerShdw blurRad="50800" dist="38100" dir="2700000" algn="tl" rotWithShape="0">
                <a:prstClr val="black">
                  <a:alpha val="40000"/>
                </a:prstClr>
              </a:outerShdw>
            </a:effectLst>
          </p:spPr>
          <p:txBody>
            <a:bodyPr>
              <a:spAutoFit/>
            </a:bodyPr>
            <a:lstStyle/>
            <a:p>
              <a:pPr algn="ctr">
                <a:spcBef>
                  <a:spcPct val="20000"/>
                </a:spcBef>
                <a:spcAft>
                  <a:spcPts val="400"/>
                </a:spcAft>
                <a:buClr>
                  <a:srgbClr val="0000FF"/>
                </a:buClr>
                <a:buSzPct val="80000"/>
                <a:defRPr/>
              </a:pPr>
              <a:r>
                <a:rPr lang="en-US" sz="1600" i="1" kern="0" dirty="0">
                  <a:latin typeface="+mn-lt"/>
                </a:rPr>
                <a:t>Orbit change in mm</a:t>
              </a:r>
              <a:endParaRPr lang="en-GB" sz="1600" i="1" kern="0" dirty="0">
                <a:latin typeface="+mn-lt"/>
              </a:endParaRPr>
            </a:p>
          </p:txBody>
        </p:sp>
        <p:cxnSp>
          <p:nvCxnSpPr>
            <p:cNvPr id="104461" name="Straight Arrow Connector 3"/>
            <p:cNvCxnSpPr>
              <a:cxnSpLocks noChangeShapeType="1"/>
            </p:cNvCxnSpPr>
            <p:nvPr/>
          </p:nvCxnSpPr>
          <p:spPr bwMode="auto">
            <a:xfrm flipV="1">
              <a:off x="654050" y="3582988"/>
              <a:ext cx="0" cy="1766887"/>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4462" name="Straight Arrow Connector 14"/>
            <p:cNvCxnSpPr>
              <a:cxnSpLocks noChangeShapeType="1"/>
            </p:cNvCxnSpPr>
            <p:nvPr/>
          </p:nvCxnSpPr>
          <p:spPr bwMode="auto">
            <a:xfrm flipV="1">
              <a:off x="654050" y="5349875"/>
              <a:ext cx="7029450"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 name="Up-Down Arrow 7"/>
            <p:cNvSpPr/>
            <p:nvPr/>
          </p:nvSpPr>
          <p:spPr bwMode="auto">
            <a:xfrm>
              <a:off x="4495800" y="3582988"/>
              <a:ext cx="192088" cy="690562"/>
            </a:xfrm>
            <a:prstGeom prst="upDownArrow">
              <a:avLst/>
            </a:prstGeom>
            <a:solidFill>
              <a:srgbClr val="C0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en-GB"/>
            </a:p>
          </p:txBody>
        </p:sp>
        <p:sp>
          <p:nvSpPr>
            <p:cNvPr id="9" name="TextBox 8"/>
            <p:cNvSpPr txBox="1"/>
            <p:nvPr/>
          </p:nvSpPr>
          <p:spPr>
            <a:xfrm>
              <a:off x="3811588" y="3709988"/>
              <a:ext cx="722312" cy="338137"/>
            </a:xfrm>
            <a:prstGeom prst="rect">
              <a:avLst/>
            </a:prstGeom>
          </p:spPr>
          <p:txBody>
            <a:bodyPr wrap="none">
              <a:spAutoFit/>
            </a:bodyPr>
            <a:lstStyle/>
            <a:p>
              <a:pPr>
                <a:spcBef>
                  <a:spcPct val="20000"/>
                </a:spcBef>
                <a:spcAft>
                  <a:spcPts val="400"/>
                </a:spcAft>
                <a:buClr>
                  <a:srgbClr val="0000FF"/>
                </a:buClr>
                <a:buSzPct val="80000"/>
                <a:defRPr/>
              </a:pPr>
              <a:r>
                <a:rPr lang="en-US" sz="1600" b="1" i="1" kern="0" dirty="0">
                  <a:solidFill>
                    <a:srgbClr val="C00000"/>
                  </a:solidFill>
                  <a:latin typeface="+mn-lt"/>
                </a:rPr>
                <a:t>2 mm</a:t>
              </a:r>
              <a:endParaRPr lang="en-GB" sz="1600" b="1" i="1" kern="0" dirty="0">
                <a:solidFill>
                  <a:srgbClr val="C00000"/>
                </a:solidFill>
                <a:latin typeface="+mn-lt"/>
              </a:endParaRPr>
            </a:p>
          </p:txBody>
        </p:sp>
        <p:sp>
          <p:nvSpPr>
            <p:cNvPr id="21" name="Up-Down Arrow 20"/>
            <p:cNvSpPr/>
            <p:nvPr/>
          </p:nvSpPr>
          <p:spPr bwMode="auto">
            <a:xfrm rot="5400000">
              <a:off x="5992813" y="4402138"/>
              <a:ext cx="231775" cy="1152525"/>
            </a:xfrm>
            <a:prstGeom prst="upDownArrow">
              <a:avLst/>
            </a:prstGeom>
            <a:solidFill>
              <a:srgbClr val="C0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en-GB"/>
            </a:p>
          </p:txBody>
        </p:sp>
        <p:sp>
          <p:nvSpPr>
            <p:cNvPr id="23" name="TextBox 22"/>
            <p:cNvSpPr txBox="1"/>
            <p:nvPr/>
          </p:nvSpPr>
          <p:spPr>
            <a:xfrm>
              <a:off x="5589588" y="4635500"/>
              <a:ext cx="1096962" cy="338138"/>
            </a:xfrm>
            <a:prstGeom prst="rect">
              <a:avLst/>
            </a:prstGeom>
          </p:spPr>
          <p:txBody>
            <a:bodyPr wrap="none">
              <a:spAutoFit/>
            </a:bodyPr>
            <a:lstStyle/>
            <a:p>
              <a:pPr>
                <a:spcBef>
                  <a:spcPct val="20000"/>
                </a:spcBef>
                <a:spcAft>
                  <a:spcPts val="400"/>
                </a:spcAft>
                <a:buClr>
                  <a:srgbClr val="0000FF"/>
                </a:buClr>
                <a:buSzPct val="80000"/>
                <a:defRPr/>
              </a:pPr>
              <a:r>
                <a:rPr lang="en-US" sz="1600" b="1" i="1" kern="0" dirty="0">
                  <a:solidFill>
                    <a:srgbClr val="C00000"/>
                  </a:solidFill>
                  <a:latin typeface="+mn-lt"/>
                </a:rPr>
                <a:t>200 turns</a:t>
              </a:r>
              <a:endParaRPr lang="en-GB" sz="1600" b="1" i="1" kern="0" dirty="0">
                <a:solidFill>
                  <a:srgbClr val="C00000"/>
                </a:solidFill>
                <a:latin typeface="+mn-lt"/>
              </a:endParaRPr>
            </a:p>
          </p:txBody>
        </p:sp>
        <p:sp>
          <p:nvSpPr>
            <p:cNvPr id="11" name="TextBox 10"/>
            <p:cNvSpPr txBox="1"/>
            <p:nvPr/>
          </p:nvSpPr>
          <p:spPr>
            <a:xfrm>
              <a:off x="7197725" y="2519363"/>
              <a:ext cx="1708150" cy="400050"/>
            </a:xfrm>
            <a:prstGeom prst="rect">
              <a:avLst/>
            </a:prstGeom>
          </p:spPr>
          <p:txBody>
            <a:bodyPr wrap="none">
              <a:spAutoFit/>
            </a:bodyPr>
            <a:lstStyle/>
            <a:p>
              <a:pPr>
                <a:spcBef>
                  <a:spcPct val="20000"/>
                </a:spcBef>
                <a:spcAft>
                  <a:spcPts val="400"/>
                </a:spcAft>
                <a:buClr>
                  <a:srgbClr val="0000FF"/>
                </a:buClr>
                <a:buSzPct val="80000"/>
                <a:defRPr/>
              </a:pPr>
              <a:r>
                <a:rPr lang="en-US" sz="2000" i="1" kern="0" dirty="0">
                  <a:solidFill>
                    <a:srgbClr val="FF0000"/>
                  </a:solidFill>
                  <a:latin typeface="+mn-lt"/>
                </a:rPr>
                <a:t>Beam dump !</a:t>
              </a:r>
              <a:endParaRPr lang="en-GB" sz="2000" i="1" kern="0" dirty="0">
                <a:solidFill>
                  <a:srgbClr val="FF0000"/>
                </a:solidFill>
                <a:latin typeface="+mn-lt"/>
              </a:endParaRPr>
            </a:p>
          </p:txBody>
        </p:sp>
        <p:cxnSp>
          <p:nvCxnSpPr>
            <p:cNvPr id="104468" name="Straight Arrow Connector 13"/>
            <p:cNvCxnSpPr>
              <a:cxnSpLocks noChangeShapeType="1"/>
              <a:stCxn id="11" idx="2"/>
            </p:cNvCxnSpPr>
            <p:nvPr/>
          </p:nvCxnSpPr>
          <p:spPr bwMode="auto">
            <a:xfrm flipH="1">
              <a:off x="6799263" y="2919413"/>
              <a:ext cx="1252537" cy="790575"/>
            </a:xfrm>
            <a:prstGeom prst="straightConnector1">
              <a:avLst/>
            </a:prstGeom>
            <a:noFill/>
            <a:ln w="28575" algn="ctr">
              <a:solidFill>
                <a:srgbClr val="FF0000"/>
              </a:solidFill>
              <a:round/>
              <a:headEnd/>
              <a:tailEnd type="triangle" w="med" len="med"/>
            </a:ln>
            <a:extLst>
              <a:ext uri="{909E8E84-426E-40DD-AFC4-6F175D3DCCD1}">
                <a14:hiddenFill xmlns:a14="http://schemas.microsoft.com/office/drawing/2010/main">
                  <a:noFill/>
                </a14:hiddenFill>
              </a:ext>
            </a:extLst>
          </p:spPr>
        </p:cxnSp>
      </p:grpSp>
      <p:sp>
        <p:nvSpPr>
          <p:cNvPr id="3" name="Footer Placeholder 2"/>
          <p:cNvSpPr>
            <a:spLocks noGrp="1"/>
          </p:cNvSpPr>
          <p:nvPr>
            <p:ph type="ftr" sz="quarter" idx="11"/>
          </p:nvPr>
        </p:nvSpPr>
        <p:spPr/>
        <p:txBody>
          <a:bodyPr/>
          <a:lstStyle/>
          <a:p>
            <a:pPr>
              <a:defRPr/>
            </a:pPr>
            <a:r>
              <a:rPr lang="en-GB"/>
              <a:t>USPAS - MPS and operation of LHC - J. Wenninger</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457200" y="49213"/>
            <a:ext cx="8153400" cy="715962"/>
          </a:xfrm>
        </p:spPr>
        <p:txBody>
          <a:bodyPr/>
          <a:lstStyle/>
          <a:p>
            <a:r>
              <a:rPr lang="en-US" altLang="en-US" dirty="0"/>
              <a:t>Ultra-fast failures at the LHC </a:t>
            </a:r>
            <a:r>
              <a:rPr lang="en-US" altLang="en-US" dirty="0">
                <a:latin typeface="Arial" charset="0"/>
                <a:cs typeface="Arial" charset="0"/>
              </a:rPr>
              <a:t>(6)</a:t>
            </a:r>
          </a:p>
        </p:txBody>
      </p:sp>
      <p:sp>
        <p:nvSpPr>
          <p:cNvPr id="105475" name="Slide Number Placeholder 2"/>
          <p:cNvSpPr>
            <a:spLocks noGrp="1"/>
          </p:cNvSpPr>
          <p:nvPr>
            <p:ph type="sldNum" sz="quarter" idx="12"/>
          </p:nvPr>
        </p:nvSpPr>
        <p:spPr>
          <a:xfrm rot="16200000">
            <a:off x="-552450" y="5962650"/>
            <a:ext cx="1447800"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lgn="l">
              <a:spcBef>
                <a:spcPct val="0"/>
              </a:spcBef>
              <a:buClrTx/>
              <a:buSzTx/>
              <a:buFontTx/>
              <a:buNone/>
            </a:pPr>
            <a:fld id="{0360B404-75CE-4F53-8F50-7985B49A81D2}" type="slidenum">
              <a:rPr lang="en-US" altLang="en-US" sz="1200" b="1" smtClean="0">
                <a:latin typeface="Comic Sans MS" pitchFamily="66" charset="0"/>
                <a:cs typeface="Arial" charset="0"/>
              </a:rPr>
              <a:pPr algn="l">
                <a:spcBef>
                  <a:spcPct val="0"/>
                </a:spcBef>
                <a:buClrTx/>
                <a:buSzTx/>
                <a:buFontTx/>
                <a:buNone/>
              </a:pPr>
              <a:t>103</a:t>
            </a:fld>
            <a:endParaRPr lang="en-US" altLang="en-US" sz="1200" b="1">
              <a:latin typeface="Comic Sans MS" pitchFamily="66" charset="0"/>
              <a:cs typeface="Arial" charset="0"/>
            </a:endParaRPr>
          </a:p>
        </p:txBody>
      </p:sp>
      <p:sp>
        <p:nvSpPr>
          <p:cNvPr id="105476" name="Date Placeholder 3"/>
          <p:cNvSpPr>
            <a:spLocks noGrp="1"/>
          </p:cNvSpPr>
          <p:nvPr>
            <p:ph type="dt" sz="quarter" idx="10"/>
          </p:nvPr>
        </p:nvSpPr>
        <p:spPr>
          <a:xfrm rot="16200000">
            <a:off x="-2133600" y="2933700"/>
            <a:ext cx="4610100"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r>
              <a:rPr lang="en-US" altLang="en-US">
                <a:latin typeface="Comic Sans MS" pitchFamily="66" charset="0"/>
                <a:cs typeface="Arial" charset="0"/>
              </a:rPr>
              <a:t>January 2017</a:t>
            </a:r>
          </a:p>
        </p:txBody>
      </p:sp>
      <p:sp>
        <p:nvSpPr>
          <p:cNvPr id="9" name="TextBox 8"/>
          <p:cNvSpPr txBox="1"/>
          <p:nvPr/>
        </p:nvSpPr>
        <p:spPr>
          <a:xfrm>
            <a:off x="544513" y="933450"/>
            <a:ext cx="5391150" cy="1551194"/>
          </a:xfrm>
          <a:prstGeom prst="rect">
            <a:avLst/>
          </a:prstGeom>
        </p:spPr>
        <p:txBody>
          <a:bodyPr>
            <a:spAutoFit/>
          </a:bodyPr>
          <a:lstStyle/>
          <a:p>
            <a:pPr marL="227013" indent="-227013">
              <a:spcBef>
                <a:spcPct val="20000"/>
              </a:spcBef>
              <a:spcAft>
                <a:spcPts val="400"/>
              </a:spcAft>
              <a:buClr>
                <a:srgbClr val="0000FF"/>
              </a:buClr>
              <a:buSzPct val="80000"/>
              <a:buFont typeface="Wingdings" pitchFamily="2" charset="2"/>
              <a:buChar char="q"/>
              <a:defRPr/>
            </a:pPr>
            <a:r>
              <a:rPr lang="en-US" sz="2000" kern="0" dirty="0">
                <a:latin typeface="+mn-lt"/>
              </a:rPr>
              <a:t>Test with real beam </a:t>
            </a:r>
            <a:r>
              <a:rPr lang="en-US" sz="2000" kern="0" dirty="0">
                <a:solidFill>
                  <a:srgbClr val="00B050"/>
                </a:solidFill>
                <a:latin typeface="+mn-lt"/>
              </a:rPr>
              <a:t>– with FMCM active</a:t>
            </a:r>
          </a:p>
          <a:p>
            <a:pPr marL="542925" lvl="1" indent="-180975">
              <a:spcBef>
                <a:spcPct val="2000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Low intensity (‘safe’) test beam.</a:t>
            </a:r>
          </a:p>
          <a:p>
            <a:pPr marL="542925" lvl="1" indent="-180975">
              <a:spcBef>
                <a:spcPct val="2000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Switch off </a:t>
            </a:r>
            <a:r>
              <a:rPr lang="en-US" i="1" kern="0" dirty="0">
                <a:solidFill>
                  <a:srgbClr val="0000FF"/>
                </a:solidFill>
                <a:latin typeface="Arial"/>
              </a:rPr>
              <a:t>D1 PC</a:t>
            </a:r>
            <a:r>
              <a:rPr lang="en-US" i="1" kern="0" dirty="0">
                <a:solidFill>
                  <a:srgbClr val="0000FF"/>
                </a:solidFill>
                <a:latin typeface="Arial"/>
                <a:sym typeface="Wingdings" panose="05000000000000000000" pitchFamily="2" charset="2"/>
              </a:rPr>
              <a:t> – simulated failure</a:t>
            </a:r>
            <a:r>
              <a:rPr lang="en-US" i="1" kern="0" dirty="0">
                <a:solidFill>
                  <a:srgbClr val="0000FF"/>
                </a:solidFill>
                <a:latin typeface="+mn-lt"/>
                <a:sym typeface="Wingdings" panose="05000000000000000000" pitchFamily="2" charset="2"/>
              </a:rPr>
              <a:t>.</a:t>
            </a:r>
            <a:endParaRPr lang="en-US" i="1" kern="0" dirty="0">
              <a:solidFill>
                <a:srgbClr val="0000FF"/>
              </a:solidFill>
              <a:latin typeface="+mn-lt"/>
            </a:endParaRPr>
          </a:p>
          <a:p>
            <a:pPr marL="542925" lvl="1" indent="-180975">
              <a:spcBef>
                <a:spcPct val="20000"/>
              </a:spcBef>
              <a:spcAft>
                <a:spcPts val="400"/>
              </a:spcAft>
              <a:buClr>
                <a:srgbClr val="0000FF"/>
              </a:buClr>
              <a:buSzPct val="80000"/>
              <a:buFont typeface="Courier New" panose="02070309020205020404" pitchFamily="49" charset="0"/>
              <a:buChar char="o"/>
              <a:defRPr/>
            </a:pPr>
            <a:r>
              <a:rPr lang="en-US" i="1" kern="0" dirty="0">
                <a:solidFill>
                  <a:srgbClr val="C00000"/>
                </a:solidFill>
                <a:latin typeface="+mn-lt"/>
              </a:rPr>
              <a:t>Beam dumped by FMCM</a:t>
            </a:r>
            <a:r>
              <a:rPr lang="en-US" i="1" kern="0" dirty="0">
                <a:solidFill>
                  <a:srgbClr val="0000FF"/>
                </a:solidFill>
                <a:latin typeface="+mn-lt"/>
              </a:rPr>
              <a:t>.</a:t>
            </a:r>
            <a:endParaRPr lang="en-GB" i="1" kern="0" dirty="0">
              <a:solidFill>
                <a:srgbClr val="0000FF"/>
              </a:solidFill>
              <a:latin typeface="+mn-lt"/>
            </a:endParaRPr>
          </a:p>
        </p:txBody>
      </p:sp>
      <p:grpSp>
        <p:nvGrpSpPr>
          <p:cNvPr id="4" name="Group 3"/>
          <p:cNvGrpSpPr>
            <a:grpSpLocks/>
          </p:cNvGrpSpPr>
          <p:nvPr/>
        </p:nvGrpSpPr>
        <p:grpSpPr bwMode="auto">
          <a:xfrm>
            <a:off x="385763" y="2519363"/>
            <a:ext cx="8520112" cy="4903787"/>
            <a:chOff x="385763" y="2519363"/>
            <a:chExt cx="8520112" cy="4903787"/>
          </a:xfrm>
        </p:grpSpPr>
        <p:pic>
          <p:nvPicPr>
            <p:cNvPr id="105482" name="Picture 5" descr="Traj-Evol.B1.FMCM-activ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555875"/>
              <a:ext cx="5773737"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483" name="Group 2"/>
            <p:cNvGrpSpPr>
              <a:grpSpLocks/>
            </p:cNvGrpSpPr>
            <p:nvPr/>
          </p:nvGrpSpPr>
          <p:grpSpPr bwMode="auto">
            <a:xfrm>
              <a:off x="385763" y="2519363"/>
              <a:ext cx="8520112" cy="3530600"/>
              <a:chOff x="385763" y="2519363"/>
              <a:chExt cx="8520112" cy="3530600"/>
            </a:xfrm>
          </p:grpSpPr>
          <p:sp>
            <p:nvSpPr>
              <p:cNvPr id="105484" name="Oval 8"/>
              <p:cNvSpPr>
                <a:spLocks noChangeArrowheads="1"/>
              </p:cNvSpPr>
              <p:nvPr/>
            </p:nvSpPr>
            <p:spPr bwMode="auto">
              <a:xfrm>
                <a:off x="4879975" y="3135313"/>
                <a:ext cx="2057400" cy="1487487"/>
              </a:xfrm>
              <a:prstGeom prst="ellipse">
                <a:avLst/>
              </a:prstGeom>
              <a:noFill/>
              <a:ln w="19050" algn="ctr">
                <a:solidFill>
                  <a:srgbClr val="FF66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endParaRPr lang="en-US" altLang="en-US">
                  <a:latin typeface="Comic Sans MS" pitchFamily="66" charset="0"/>
                </a:endParaRPr>
              </a:p>
            </p:txBody>
          </p:sp>
          <p:sp>
            <p:nvSpPr>
              <p:cNvPr id="12" name="TextBox 11"/>
              <p:cNvSpPr txBox="1"/>
              <p:nvPr/>
            </p:nvSpPr>
            <p:spPr>
              <a:xfrm>
                <a:off x="7197725" y="5464175"/>
                <a:ext cx="1152525" cy="585788"/>
              </a:xfrm>
              <a:prstGeom prst="rect">
                <a:avLst/>
              </a:prstGeom>
              <a:solidFill>
                <a:schemeClr val="bg1">
                  <a:lumMod val="75000"/>
                </a:schemeClr>
              </a:solidFill>
              <a:effectLst>
                <a:outerShdw blurRad="50800" dist="38100" dir="2700000" algn="tl" rotWithShape="0">
                  <a:prstClr val="black">
                    <a:alpha val="40000"/>
                  </a:prstClr>
                </a:outerShdw>
              </a:effectLst>
            </p:spPr>
            <p:txBody>
              <a:bodyPr>
                <a:spAutoFit/>
              </a:bodyPr>
              <a:lstStyle/>
              <a:p>
                <a:pPr algn="ctr">
                  <a:spcBef>
                    <a:spcPct val="20000"/>
                  </a:spcBef>
                  <a:spcAft>
                    <a:spcPts val="400"/>
                  </a:spcAft>
                  <a:buClr>
                    <a:srgbClr val="0000FF"/>
                  </a:buClr>
                  <a:buSzPct val="80000"/>
                  <a:defRPr/>
                </a:pPr>
                <a:r>
                  <a:rPr lang="en-US" sz="1600" i="1" kern="0" dirty="0">
                    <a:latin typeface="+mn-lt"/>
                  </a:rPr>
                  <a:t>LHC turn number</a:t>
                </a:r>
                <a:endParaRPr lang="en-GB" sz="1600" i="1" kern="0" dirty="0">
                  <a:latin typeface="+mn-lt"/>
                </a:endParaRPr>
              </a:p>
            </p:txBody>
          </p:sp>
          <p:sp>
            <p:nvSpPr>
              <p:cNvPr id="13" name="TextBox 12"/>
              <p:cNvSpPr txBox="1"/>
              <p:nvPr/>
            </p:nvSpPr>
            <p:spPr>
              <a:xfrm>
                <a:off x="385763" y="2890838"/>
                <a:ext cx="1460500" cy="585787"/>
              </a:xfrm>
              <a:prstGeom prst="rect">
                <a:avLst/>
              </a:prstGeom>
              <a:solidFill>
                <a:schemeClr val="bg1">
                  <a:lumMod val="75000"/>
                </a:schemeClr>
              </a:solidFill>
              <a:effectLst>
                <a:outerShdw blurRad="50800" dist="38100" dir="2700000" algn="tl" rotWithShape="0">
                  <a:prstClr val="black">
                    <a:alpha val="40000"/>
                  </a:prstClr>
                </a:outerShdw>
              </a:effectLst>
            </p:spPr>
            <p:txBody>
              <a:bodyPr>
                <a:spAutoFit/>
              </a:bodyPr>
              <a:lstStyle/>
              <a:p>
                <a:pPr algn="ctr">
                  <a:spcBef>
                    <a:spcPct val="20000"/>
                  </a:spcBef>
                  <a:spcAft>
                    <a:spcPts val="400"/>
                  </a:spcAft>
                  <a:buClr>
                    <a:srgbClr val="0000FF"/>
                  </a:buClr>
                  <a:buSzPct val="80000"/>
                  <a:defRPr/>
                </a:pPr>
                <a:r>
                  <a:rPr lang="en-US" sz="1600" i="1" kern="0" dirty="0">
                    <a:latin typeface="+mn-lt"/>
                  </a:rPr>
                  <a:t>Orbit change in mm</a:t>
                </a:r>
                <a:endParaRPr lang="en-GB" sz="1600" i="1" kern="0" dirty="0">
                  <a:latin typeface="+mn-lt"/>
                </a:endParaRPr>
              </a:p>
            </p:txBody>
          </p:sp>
          <p:cxnSp>
            <p:nvCxnSpPr>
              <p:cNvPr id="105487" name="Straight Arrow Connector 13"/>
              <p:cNvCxnSpPr>
                <a:cxnSpLocks noChangeShapeType="1"/>
              </p:cNvCxnSpPr>
              <p:nvPr/>
            </p:nvCxnSpPr>
            <p:spPr bwMode="auto">
              <a:xfrm flipV="1">
                <a:off x="654050" y="3659188"/>
                <a:ext cx="0" cy="1690687"/>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5488" name="Straight Arrow Connector 14"/>
              <p:cNvCxnSpPr>
                <a:cxnSpLocks noChangeShapeType="1"/>
              </p:cNvCxnSpPr>
              <p:nvPr/>
            </p:nvCxnSpPr>
            <p:spPr bwMode="auto">
              <a:xfrm flipV="1">
                <a:off x="654050" y="5349875"/>
                <a:ext cx="7029450"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6" name="TextBox 15"/>
              <p:cNvSpPr txBox="1"/>
              <p:nvPr/>
            </p:nvSpPr>
            <p:spPr>
              <a:xfrm>
                <a:off x="7197725" y="2519363"/>
                <a:ext cx="1708150" cy="400050"/>
              </a:xfrm>
              <a:prstGeom prst="rect">
                <a:avLst/>
              </a:prstGeom>
            </p:spPr>
            <p:txBody>
              <a:bodyPr wrap="none">
                <a:spAutoFit/>
              </a:bodyPr>
              <a:lstStyle/>
              <a:p>
                <a:pPr>
                  <a:spcBef>
                    <a:spcPct val="20000"/>
                  </a:spcBef>
                  <a:spcAft>
                    <a:spcPts val="400"/>
                  </a:spcAft>
                  <a:buClr>
                    <a:srgbClr val="0000FF"/>
                  </a:buClr>
                  <a:buSzPct val="80000"/>
                  <a:defRPr/>
                </a:pPr>
                <a:r>
                  <a:rPr lang="en-US" sz="2000" i="1" kern="0" dirty="0">
                    <a:solidFill>
                      <a:srgbClr val="FF0000"/>
                    </a:solidFill>
                    <a:latin typeface="+mn-lt"/>
                  </a:rPr>
                  <a:t>Beam dump !</a:t>
                </a:r>
                <a:endParaRPr lang="en-GB" sz="2000" i="1" kern="0" dirty="0">
                  <a:solidFill>
                    <a:srgbClr val="FF0000"/>
                  </a:solidFill>
                  <a:latin typeface="+mn-lt"/>
                </a:endParaRPr>
              </a:p>
            </p:txBody>
          </p:sp>
          <p:cxnSp>
            <p:nvCxnSpPr>
              <p:cNvPr id="105490" name="Straight Arrow Connector 16"/>
              <p:cNvCxnSpPr>
                <a:cxnSpLocks noChangeShapeType="1"/>
                <a:stCxn id="16" idx="2"/>
              </p:cNvCxnSpPr>
              <p:nvPr/>
            </p:nvCxnSpPr>
            <p:spPr bwMode="auto">
              <a:xfrm flipH="1">
                <a:off x="6799263" y="2919413"/>
                <a:ext cx="1252537" cy="960437"/>
              </a:xfrm>
              <a:prstGeom prst="straightConnector1">
                <a:avLst/>
              </a:prstGeom>
              <a:noFill/>
              <a:ln w="28575"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20" name="TextBox 19"/>
              <p:cNvSpPr txBox="1"/>
              <p:nvPr/>
            </p:nvSpPr>
            <p:spPr>
              <a:xfrm>
                <a:off x="1730375" y="4576763"/>
                <a:ext cx="3405188" cy="400050"/>
              </a:xfrm>
              <a:prstGeom prst="rect">
                <a:avLst/>
              </a:prstGeom>
            </p:spPr>
            <p:txBody>
              <a:bodyPr wrap="none">
                <a:spAutoFit/>
              </a:bodyPr>
              <a:lstStyle/>
              <a:p>
                <a:pPr>
                  <a:spcBef>
                    <a:spcPct val="20000"/>
                  </a:spcBef>
                  <a:spcAft>
                    <a:spcPts val="400"/>
                  </a:spcAft>
                  <a:buClr>
                    <a:srgbClr val="0000FF"/>
                  </a:buClr>
                  <a:buSzPct val="80000"/>
                  <a:defRPr/>
                </a:pPr>
                <a:r>
                  <a:rPr lang="en-US" sz="2000" i="1" kern="0" dirty="0">
                    <a:solidFill>
                      <a:srgbClr val="FF0000"/>
                    </a:solidFill>
                    <a:latin typeface="+mn-lt"/>
                  </a:rPr>
                  <a:t>No measurable orbit change</a:t>
                </a:r>
                <a:endParaRPr lang="en-GB" sz="2000" i="1" kern="0" dirty="0">
                  <a:solidFill>
                    <a:srgbClr val="FF0000"/>
                  </a:solidFill>
                  <a:latin typeface="+mn-lt"/>
                </a:endParaRPr>
              </a:p>
            </p:txBody>
          </p:sp>
        </p:grpSp>
      </p:grpSp>
      <p:sp>
        <p:nvSpPr>
          <p:cNvPr id="105479" name="AutoShape 17" descr="http://blog.7geese.com/wp-content/uploads/2013/06/Thinking-Success.jpg"/>
          <p:cNvSpPr>
            <a:spLocks noChangeAspect="1" noChangeArrowheads="1"/>
          </p:cNvSpPr>
          <p:nvPr/>
        </p:nvSpPr>
        <p:spPr bwMode="auto">
          <a:xfrm>
            <a:off x="68263" y="-136525"/>
            <a:ext cx="669607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endParaRPr lang="en-GB" altLang="en-US">
              <a:latin typeface="Comic Sans MS" pitchFamily="66" charset="0"/>
            </a:endParaRPr>
          </a:p>
        </p:txBody>
      </p:sp>
      <p:sp>
        <p:nvSpPr>
          <p:cNvPr id="2" name="Footer Placeholder 1"/>
          <p:cNvSpPr>
            <a:spLocks noGrp="1"/>
          </p:cNvSpPr>
          <p:nvPr>
            <p:ph type="ftr" sz="quarter" idx="11"/>
          </p:nvPr>
        </p:nvSpPr>
        <p:spPr/>
        <p:txBody>
          <a:bodyPr/>
          <a:lstStyle/>
          <a:p>
            <a:pPr>
              <a:defRPr/>
            </a:pPr>
            <a:r>
              <a:rPr lang="en-GB"/>
              <a:t>USPAS - MPS and operation of LHC - J. Wenninger</a:t>
            </a:r>
            <a:endParaRPr lang="en-US"/>
          </a:p>
        </p:txBody>
      </p:sp>
      <p:sp>
        <p:nvSpPr>
          <p:cNvPr id="21" name="TextBox 20"/>
          <p:cNvSpPr txBox="1"/>
          <p:nvPr/>
        </p:nvSpPr>
        <p:spPr>
          <a:xfrm>
            <a:off x="7282319" y="1663168"/>
            <a:ext cx="1060450" cy="400050"/>
          </a:xfrm>
          <a:prstGeom prst="rect">
            <a:avLst/>
          </a:prstGeom>
        </p:spPr>
        <p:txBody>
          <a:bodyPr wrap="none">
            <a:spAutoFit/>
          </a:bodyPr>
          <a:lstStyle/>
          <a:p>
            <a:pPr marL="342900" indent="-342900">
              <a:spcBef>
                <a:spcPct val="20000"/>
              </a:spcBef>
              <a:spcAft>
                <a:spcPts val="400"/>
              </a:spcAft>
              <a:buClr>
                <a:srgbClr val="00CC00"/>
              </a:buClr>
              <a:buSzPct val="400000"/>
              <a:buFont typeface="Wingdings" panose="05000000000000000000" pitchFamily="2" charset="2"/>
              <a:buChar char="ü"/>
              <a:defRPr/>
            </a:pPr>
            <a:r>
              <a:rPr lang="en-US" sz="2000" kern="0" dirty="0">
                <a:latin typeface="+mn-lt"/>
              </a:rPr>
              <a:t> </a:t>
            </a:r>
            <a:endParaRPr lang="en-GB" sz="2000" kern="0" dirty="0">
              <a:latin typeface="+mn-lt"/>
            </a:endParaRPr>
          </a:p>
        </p:txBody>
      </p:sp>
      <p:sp>
        <p:nvSpPr>
          <p:cNvPr id="22" name="TextBox 8"/>
          <p:cNvSpPr txBox="1">
            <a:spLocks noChangeArrowheads="1"/>
          </p:cNvSpPr>
          <p:nvPr/>
        </p:nvSpPr>
        <p:spPr bwMode="auto">
          <a:xfrm>
            <a:off x="922338" y="5680075"/>
            <a:ext cx="5591595" cy="369332"/>
          </a:xfrm>
          <a:prstGeom prst="rect">
            <a:avLst/>
          </a:prstGeom>
          <a:solidFill>
            <a:schemeClr val="bg1">
              <a:lumMod val="95000"/>
            </a:schemeClr>
          </a:solidFill>
          <a:ln w="9525">
            <a:solidFill>
              <a:srgbClr val="000000"/>
            </a:solidFill>
            <a:miter lim="800000"/>
            <a:headEnd/>
            <a:tailEnd/>
          </a:ln>
          <a:effectLst>
            <a:outerShdw blurRad="50800" dist="38100" dir="2700000" algn="tl" rotWithShape="0">
              <a:prstClr val="black">
                <a:alpha val="40000"/>
              </a:prstClr>
            </a:outerShdw>
          </a:effectLst>
        </p:spPr>
        <p:txBody>
          <a:bodyPr wrap="none">
            <a:spAutoFit/>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defRPr/>
            </a:pPr>
            <a:r>
              <a:rPr lang="en-US" altLang="en-US" i="1" dirty="0">
                <a:cs typeface="Arial" charset="0"/>
              </a:rPr>
              <a:t>Data from the LHC Post-Morten system </a:t>
            </a:r>
            <a:r>
              <a:rPr lang="en-US" altLang="en-US" i="1" dirty="0">
                <a:cs typeface="Arial" charset="0"/>
                <a:sym typeface="Wingdings" panose="05000000000000000000" pitchFamily="2" charset="2"/>
              </a:rPr>
              <a:t> </a:t>
            </a:r>
            <a:r>
              <a:rPr lang="en-US" altLang="en-US" b="1" i="1" dirty="0">
                <a:solidFill>
                  <a:srgbClr val="FF0000"/>
                </a:solidFill>
                <a:cs typeface="Arial" charset="0"/>
                <a:sym typeface="Wingdings" panose="05000000000000000000" pitchFamily="2" charset="2"/>
              </a:rPr>
              <a:t>Essential</a:t>
            </a:r>
            <a:endParaRPr lang="en-US" altLang="en-US" b="1" i="1" dirty="0">
              <a:solidFill>
                <a:srgbClr val="FF0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SIS architecture</a:t>
            </a:r>
            <a:endParaRPr lang="fr-FR" dirty="0"/>
          </a:p>
        </p:txBody>
      </p:sp>
      <p:sp>
        <p:nvSpPr>
          <p:cNvPr id="4" name="Date Placeholder 3"/>
          <p:cNvSpPr>
            <a:spLocks noGrp="1"/>
          </p:cNvSpPr>
          <p:nvPr>
            <p:ph type="dt" sz="half" idx="10"/>
          </p:nvPr>
        </p:nvSpPr>
        <p:spPr/>
        <p:txBody>
          <a:bodyPr/>
          <a:lstStyle/>
          <a:p>
            <a:pPr>
              <a:defRPr/>
            </a:pPr>
            <a:r>
              <a:rPr lang="en-US"/>
              <a:t>January 2017</a:t>
            </a:r>
          </a:p>
        </p:txBody>
      </p:sp>
      <p:sp>
        <p:nvSpPr>
          <p:cNvPr id="5" name="Footer Placeholder 4"/>
          <p:cNvSpPr>
            <a:spLocks noGrp="1"/>
          </p:cNvSpPr>
          <p:nvPr>
            <p:ph type="ftr" sz="quarter" idx="11"/>
          </p:nvPr>
        </p:nvSpPr>
        <p:spPr/>
        <p:txBody>
          <a:bodyPr/>
          <a:lstStyle/>
          <a:p>
            <a:pPr>
              <a:defRPr/>
            </a:pPr>
            <a:r>
              <a:rPr lang="en-GB"/>
              <a:t>USPAS - MPS and operation of LHC - J. Wenninger</a:t>
            </a:r>
            <a:endParaRPr lang="en-US"/>
          </a:p>
        </p:txBody>
      </p:sp>
      <p:sp>
        <p:nvSpPr>
          <p:cNvPr id="6" name="Slide Number Placeholder 5"/>
          <p:cNvSpPr>
            <a:spLocks noGrp="1"/>
          </p:cNvSpPr>
          <p:nvPr>
            <p:ph type="sldNum" sz="quarter" idx="12"/>
          </p:nvPr>
        </p:nvSpPr>
        <p:spPr/>
        <p:txBody>
          <a:bodyPr/>
          <a:lstStyle/>
          <a:p>
            <a:pPr>
              <a:defRPr/>
            </a:pPr>
            <a:fld id="{FDCE3CE0-6DAB-4BE9-B6B5-69D60FD7F4F6}" type="slidenum">
              <a:rPr lang="en-US" smtClean="0"/>
              <a:pPr>
                <a:defRPr/>
              </a:pPr>
              <a:t>104</a:t>
            </a:fld>
            <a:endParaRPr lang="en-US"/>
          </a:p>
        </p:txBody>
      </p:sp>
      <p:sp>
        <p:nvSpPr>
          <p:cNvPr id="3" name="Content Placeholder 2"/>
          <p:cNvSpPr>
            <a:spLocks noGrp="1"/>
          </p:cNvSpPr>
          <p:nvPr>
            <p:ph idx="4294967295"/>
          </p:nvPr>
        </p:nvSpPr>
        <p:spPr>
          <a:xfrm>
            <a:off x="5518150" y="2314575"/>
            <a:ext cx="3625850" cy="3807960"/>
          </a:xfrm>
        </p:spPr>
        <p:txBody>
          <a:bodyPr/>
          <a:lstStyle/>
          <a:p>
            <a:pPr marL="273050" indent="-273050"/>
            <a:r>
              <a:rPr lang="en-US" sz="1800" dirty="0"/>
              <a:t>JAVA core server.</a:t>
            </a:r>
          </a:p>
          <a:p>
            <a:pPr marL="273050" indent="-273050"/>
            <a:r>
              <a:rPr lang="en-US" sz="1800" dirty="0"/>
              <a:t>Large data buffer (~2500 devices and settings groups).</a:t>
            </a:r>
          </a:p>
          <a:p>
            <a:pPr marL="531813" lvl="1" indent="-258763"/>
            <a:r>
              <a:rPr lang="en-US" sz="1600" dirty="0"/>
              <a:t>Access to entire device space.</a:t>
            </a:r>
          </a:p>
          <a:p>
            <a:pPr marL="531813" lvl="1" indent="-258763"/>
            <a:r>
              <a:rPr lang="en-US" sz="1600" dirty="0"/>
              <a:t>Timeout and no-data policies.</a:t>
            </a:r>
          </a:p>
          <a:p>
            <a:pPr marL="273050" indent="-273050"/>
            <a:r>
              <a:rPr lang="en-US" sz="1800" dirty="0"/>
              <a:t>Many tests (&gt; 5000).</a:t>
            </a:r>
          </a:p>
          <a:p>
            <a:pPr marL="273050" indent="-273050"/>
            <a:r>
              <a:rPr lang="en-US" sz="1800" dirty="0"/>
              <a:t>Tests can be defined as simple value comparisons or complex JAVA logic.</a:t>
            </a:r>
          </a:p>
          <a:p>
            <a:pPr marL="531813" lvl="1" indent="-258763"/>
            <a:r>
              <a:rPr lang="en-US" sz="1600" dirty="0"/>
              <a:t>Evaluated every 2 seconds.</a:t>
            </a:r>
          </a:p>
          <a:p>
            <a:pPr marL="273050" indent="-273050"/>
            <a:r>
              <a:rPr lang="en-US" sz="1800" dirty="0"/>
              <a:t>Tests are organized in trees </a:t>
            </a:r>
            <a:r>
              <a:rPr lang="en-US" sz="1800" dirty="0">
                <a:sym typeface="Wingdings" panose="05000000000000000000" pitchFamily="2" charset="2"/>
              </a:rPr>
              <a:t> top result is exported.</a:t>
            </a:r>
            <a:endParaRPr lang="fr-FR" sz="1800" dirty="0"/>
          </a:p>
        </p:txBody>
      </p:sp>
      <p:sp>
        <p:nvSpPr>
          <p:cNvPr id="7" name="Rectangle 2"/>
          <p:cNvSpPr>
            <a:spLocks noChangeArrowheads="1"/>
          </p:cNvSpPr>
          <p:nvPr/>
        </p:nvSpPr>
        <p:spPr bwMode="auto">
          <a:xfrm>
            <a:off x="1576411" y="1124700"/>
            <a:ext cx="3692334" cy="4191000"/>
          </a:xfrm>
          <a:prstGeom prst="rect">
            <a:avLst/>
          </a:prstGeom>
          <a:solidFill>
            <a:srgbClr val="FFFF66"/>
          </a:solidFill>
          <a:ln w="28575">
            <a:solidFill>
              <a:schemeClr val="tx1"/>
            </a:solidFill>
            <a:miter lim="800000"/>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endParaRPr lang="fr-FR" altLang="fr-FR" sz="2800">
              <a:latin typeface="Arial" pitchFamily="34" charset="0"/>
            </a:endParaRPr>
          </a:p>
        </p:txBody>
      </p:sp>
      <p:grpSp>
        <p:nvGrpSpPr>
          <p:cNvPr id="8" name="Group 198"/>
          <p:cNvGrpSpPr>
            <a:grpSpLocks/>
          </p:cNvGrpSpPr>
          <p:nvPr/>
        </p:nvGrpSpPr>
        <p:grpSpPr bwMode="auto">
          <a:xfrm>
            <a:off x="1636905" y="4477505"/>
            <a:ext cx="3534310" cy="377826"/>
            <a:chOff x="1008" y="3198"/>
            <a:chExt cx="2976" cy="259"/>
          </a:xfrm>
        </p:grpSpPr>
        <p:sp>
          <p:nvSpPr>
            <p:cNvPr id="9" name="AutoShape 102"/>
            <p:cNvSpPr>
              <a:spLocks noChangeArrowheads="1"/>
            </p:cNvSpPr>
            <p:nvPr/>
          </p:nvSpPr>
          <p:spPr bwMode="auto">
            <a:xfrm>
              <a:off x="1008" y="3198"/>
              <a:ext cx="2976" cy="259"/>
            </a:xfrm>
            <a:prstGeom prst="roundRect">
              <a:avLst>
                <a:gd name="adj" fmla="val 171"/>
              </a:avLst>
            </a:prstGeom>
            <a:solidFill>
              <a:srgbClr val="FFCA7D"/>
            </a:solidFill>
            <a:ln w="28575">
              <a:solidFill>
                <a:srgbClr val="000000"/>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13" name="AutoShape 54"/>
            <p:cNvSpPr>
              <a:spLocks noChangeArrowheads="1"/>
            </p:cNvSpPr>
            <p:nvPr/>
          </p:nvSpPr>
          <p:spPr bwMode="auto">
            <a:xfrm>
              <a:off x="2118" y="3257"/>
              <a:ext cx="763" cy="179"/>
            </a:xfrm>
            <a:prstGeom prst="roundRect">
              <a:avLst>
                <a:gd name="adj" fmla="val 468"/>
              </a:avLst>
            </a:prstGeom>
            <a:solidFill>
              <a:srgbClr val="FFCA7D"/>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omic Sans MS" pitchFamily="66"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omic Sans MS" pitchFamily="66"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omic Sans MS" pitchFamily="66"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omic Sans MS" pitchFamily="66"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omic Sans MS" pitchFamily="66"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omic Sans MS" pitchFamily="66"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omic Sans MS" pitchFamily="66"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omic Sans MS" pitchFamily="66"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omic Sans MS" pitchFamily="66" charset="0"/>
                </a:defRPr>
              </a:lvl9pPr>
            </a:lstStyle>
            <a:p>
              <a:pPr eaLnBrk="1">
                <a:lnSpc>
                  <a:spcPct val="93000"/>
                </a:lnSpc>
                <a:buClr>
                  <a:srgbClr val="FFFFFF"/>
                </a:buClr>
                <a:buSzPct val="45000"/>
                <a:buFont typeface="StarSymbol"/>
                <a:buNone/>
              </a:pPr>
              <a:r>
                <a:rPr lang="pl-PL" altLang="fr-FR" sz="2000" dirty="0">
                  <a:latin typeface="Arial" pitchFamily="34" charset="0"/>
                </a:rPr>
                <a:t>d</a:t>
              </a:r>
              <a:r>
                <a:rPr lang="en-GB" altLang="fr-FR" sz="2000" dirty="0" err="1">
                  <a:latin typeface="Arial" pitchFamily="34" charset="0"/>
                </a:rPr>
                <a:t>ata</a:t>
              </a:r>
              <a:r>
                <a:rPr lang="en-GB" altLang="fr-FR" sz="2000" dirty="0">
                  <a:latin typeface="Arial" pitchFamily="34" charset="0"/>
                </a:rPr>
                <a:t> </a:t>
              </a:r>
              <a:r>
                <a:rPr lang="pl-PL" altLang="fr-FR" sz="2000" dirty="0">
                  <a:latin typeface="Arial" pitchFamily="34" charset="0"/>
                </a:rPr>
                <a:t>b</a:t>
              </a:r>
              <a:r>
                <a:rPr lang="en-GB" altLang="fr-FR" sz="2000" dirty="0" err="1">
                  <a:latin typeface="Arial" pitchFamily="34" charset="0"/>
                </a:rPr>
                <a:t>uffer</a:t>
              </a:r>
              <a:endParaRPr lang="en-GB" altLang="fr-FR" sz="2000" dirty="0">
                <a:latin typeface="Arial" pitchFamily="34" charset="0"/>
              </a:endParaRPr>
            </a:p>
          </p:txBody>
        </p:sp>
      </p:grpSp>
      <p:sp>
        <p:nvSpPr>
          <p:cNvPr id="15" name="AutoShape 184"/>
          <p:cNvSpPr>
            <a:spLocks noChangeArrowheads="1"/>
          </p:cNvSpPr>
          <p:nvPr/>
        </p:nvSpPr>
        <p:spPr bwMode="auto">
          <a:xfrm>
            <a:off x="577880" y="5563350"/>
            <a:ext cx="5070350" cy="533400"/>
          </a:xfrm>
          <a:prstGeom prst="leftRightArrow">
            <a:avLst>
              <a:gd name="adj1" fmla="val 75000"/>
              <a:gd name="adj2" fmla="val 75317"/>
            </a:avLst>
          </a:prstGeom>
          <a:solidFill>
            <a:srgbClr val="CC9900"/>
          </a:solidFill>
          <a:ln w="9525">
            <a:solidFill>
              <a:schemeClr val="bg1"/>
            </a:solidFill>
            <a:miter lim="800000"/>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16" name="Line 173"/>
          <p:cNvSpPr>
            <a:spLocks noChangeShapeType="1"/>
          </p:cNvSpPr>
          <p:nvPr/>
        </p:nvSpPr>
        <p:spPr bwMode="auto">
          <a:xfrm flipV="1">
            <a:off x="1576410" y="4269145"/>
            <a:ext cx="3692335" cy="99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19" name="Group 171"/>
          <p:cNvGrpSpPr>
            <a:grpSpLocks/>
          </p:cNvGrpSpPr>
          <p:nvPr/>
        </p:nvGrpSpPr>
        <p:grpSpPr bwMode="auto">
          <a:xfrm>
            <a:off x="2087585" y="1266450"/>
            <a:ext cx="2076450" cy="2438400"/>
            <a:chOff x="1014" y="990"/>
            <a:chExt cx="1308" cy="1536"/>
          </a:xfrm>
        </p:grpSpPr>
        <p:grpSp>
          <p:nvGrpSpPr>
            <p:cNvPr id="20" name="Group 158"/>
            <p:cNvGrpSpPr>
              <a:grpSpLocks/>
            </p:cNvGrpSpPr>
            <p:nvPr/>
          </p:nvGrpSpPr>
          <p:grpSpPr bwMode="auto">
            <a:xfrm>
              <a:off x="1362" y="990"/>
              <a:ext cx="960" cy="1344"/>
              <a:chOff x="746" y="1104"/>
              <a:chExt cx="960" cy="1344"/>
            </a:xfrm>
          </p:grpSpPr>
          <p:sp>
            <p:nvSpPr>
              <p:cNvPr id="48" name="AutoShape 159"/>
              <p:cNvSpPr>
                <a:spLocks noChangeArrowheads="1"/>
              </p:cNvSpPr>
              <p:nvPr/>
            </p:nvSpPr>
            <p:spPr bwMode="auto">
              <a:xfrm>
                <a:off x="746" y="1104"/>
                <a:ext cx="960" cy="1344"/>
              </a:xfrm>
              <a:prstGeom prst="triangle">
                <a:avLst>
                  <a:gd name="adj" fmla="val 50000"/>
                </a:avLst>
              </a:prstGeom>
              <a:solidFill>
                <a:srgbClr val="FFCA7D"/>
              </a:solidFill>
              <a:ln w="19050">
                <a:solidFill>
                  <a:schemeClr val="tx1"/>
                </a:solidFill>
                <a:miter lim="800000"/>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49" name="Oval 160"/>
              <p:cNvSpPr>
                <a:spLocks noChangeArrowheads="1"/>
              </p:cNvSpPr>
              <p:nvPr/>
            </p:nvSpPr>
            <p:spPr bwMode="auto">
              <a:xfrm>
                <a:off x="1020" y="180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50" name="Oval 161"/>
              <p:cNvSpPr>
                <a:spLocks noChangeArrowheads="1"/>
              </p:cNvSpPr>
              <p:nvPr/>
            </p:nvSpPr>
            <p:spPr bwMode="auto">
              <a:xfrm>
                <a:off x="1178" y="1278"/>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51" name="Oval 162"/>
              <p:cNvSpPr>
                <a:spLocks noChangeArrowheads="1"/>
              </p:cNvSpPr>
              <p:nvPr/>
            </p:nvSpPr>
            <p:spPr bwMode="auto">
              <a:xfrm>
                <a:off x="1344" y="180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52" name="Oval 163"/>
              <p:cNvSpPr>
                <a:spLocks noChangeArrowheads="1"/>
              </p:cNvSpPr>
              <p:nvPr/>
            </p:nvSpPr>
            <p:spPr bwMode="auto">
              <a:xfrm>
                <a:off x="1494" y="228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53" name="Oval 164"/>
              <p:cNvSpPr>
                <a:spLocks noChangeArrowheads="1"/>
              </p:cNvSpPr>
              <p:nvPr/>
            </p:nvSpPr>
            <p:spPr bwMode="auto">
              <a:xfrm>
                <a:off x="1182" y="228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54" name="Oval 165"/>
              <p:cNvSpPr>
                <a:spLocks noChangeArrowheads="1"/>
              </p:cNvSpPr>
              <p:nvPr/>
            </p:nvSpPr>
            <p:spPr bwMode="auto">
              <a:xfrm>
                <a:off x="870" y="228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55" name="Line 166"/>
              <p:cNvSpPr>
                <a:spLocks noChangeShapeType="1"/>
              </p:cNvSpPr>
              <p:nvPr/>
            </p:nvSpPr>
            <p:spPr bwMode="auto">
              <a:xfrm flipV="1">
                <a:off x="918" y="1902"/>
                <a:ext cx="144" cy="38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6" name="Line 167"/>
              <p:cNvSpPr>
                <a:spLocks noChangeShapeType="1"/>
              </p:cNvSpPr>
              <p:nvPr/>
            </p:nvSpPr>
            <p:spPr bwMode="auto">
              <a:xfrm flipV="1">
                <a:off x="1254" y="1902"/>
                <a:ext cx="108" cy="38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7" name="Line 168"/>
              <p:cNvSpPr>
                <a:spLocks noChangeShapeType="1"/>
              </p:cNvSpPr>
              <p:nvPr/>
            </p:nvSpPr>
            <p:spPr bwMode="auto">
              <a:xfrm flipH="1" flipV="1">
                <a:off x="1416" y="1902"/>
                <a:ext cx="126" cy="38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8" name="Line 169"/>
              <p:cNvSpPr>
                <a:spLocks noChangeShapeType="1"/>
              </p:cNvSpPr>
              <p:nvPr/>
            </p:nvSpPr>
            <p:spPr bwMode="auto">
              <a:xfrm flipV="1">
                <a:off x="1074" y="1374"/>
                <a:ext cx="144" cy="43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9" name="Line 170"/>
              <p:cNvSpPr>
                <a:spLocks noChangeShapeType="1"/>
              </p:cNvSpPr>
              <p:nvPr/>
            </p:nvSpPr>
            <p:spPr bwMode="auto">
              <a:xfrm flipH="1" flipV="1">
                <a:off x="1254" y="1374"/>
                <a:ext cx="144" cy="43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nvGrpSpPr>
            <p:cNvPr id="21" name="Group 133"/>
            <p:cNvGrpSpPr>
              <a:grpSpLocks/>
            </p:cNvGrpSpPr>
            <p:nvPr/>
          </p:nvGrpSpPr>
          <p:grpSpPr bwMode="auto">
            <a:xfrm>
              <a:off x="1014" y="1086"/>
              <a:ext cx="1152" cy="1440"/>
              <a:chOff x="1014" y="1086"/>
              <a:chExt cx="1152" cy="1440"/>
            </a:xfrm>
          </p:grpSpPr>
          <p:grpSp>
            <p:nvGrpSpPr>
              <p:cNvPr id="22" name="Group 120"/>
              <p:cNvGrpSpPr>
                <a:grpSpLocks/>
              </p:cNvGrpSpPr>
              <p:nvPr/>
            </p:nvGrpSpPr>
            <p:grpSpPr bwMode="auto">
              <a:xfrm>
                <a:off x="1206" y="1086"/>
                <a:ext cx="960" cy="1344"/>
                <a:chOff x="746" y="1104"/>
                <a:chExt cx="960" cy="1344"/>
              </a:xfrm>
            </p:grpSpPr>
            <p:sp>
              <p:nvSpPr>
                <p:cNvPr id="36" name="AutoShape 121"/>
                <p:cNvSpPr>
                  <a:spLocks noChangeArrowheads="1"/>
                </p:cNvSpPr>
                <p:nvPr/>
              </p:nvSpPr>
              <p:spPr bwMode="auto">
                <a:xfrm>
                  <a:off x="746" y="1104"/>
                  <a:ext cx="960" cy="1344"/>
                </a:xfrm>
                <a:prstGeom prst="triangle">
                  <a:avLst>
                    <a:gd name="adj" fmla="val 50000"/>
                  </a:avLst>
                </a:prstGeom>
                <a:solidFill>
                  <a:srgbClr val="FFCA7D"/>
                </a:solidFill>
                <a:ln w="19050">
                  <a:solidFill>
                    <a:schemeClr val="tx1"/>
                  </a:solidFill>
                  <a:miter lim="800000"/>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37" name="Oval 122"/>
                <p:cNvSpPr>
                  <a:spLocks noChangeArrowheads="1"/>
                </p:cNvSpPr>
                <p:nvPr/>
              </p:nvSpPr>
              <p:spPr bwMode="auto">
                <a:xfrm>
                  <a:off x="1020" y="180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38" name="Oval 123"/>
                <p:cNvSpPr>
                  <a:spLocks noChangeArrowheads="1"/>
                </p:cNvSpPr>
                <p:nvPr/>
              </p:nvSpPr>
              <p:spPr bwMode="auto">
                <a:xfrm>
                  <a:off x="1178" y="1278"/>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39" name="Oval 124"/>
                <p:cNvSpPr>
                  <a:spLocks noChangeArrowheads="1"/>
                </p:cNvSpPr>
                <p:nvPr/>
              </p:nvSpPr>
              <p:spPr bwMode="auto">
                <a:xfrm>
                  <a:off x="1344" y="180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40" name="Oval 125"/>
                <p:cNvSpPr>
                  <a:spLocks noChangeArrowheads="1"/>
                </p:cNvSpPr>
                <p:nvPr/>
              </p:nvSpPr>
              <p:spPr bwMode="auto">
                <a:xfrm>
                  <a:off x="1494" y="228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41" name="Oval 126"/>
                <p:cNvSpPr>
                  <a:spLocks noChangeArrowheads="1"/>
                </p:cNvSpPr>
                <p:nvPr/>
              </p:nvSpPr>
              <p:spPr bwMode="auto">
                <a:xfrm>
                  <a:off x="1182" y="228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42" name="Oval 127"/>
                <p:cNvSpPr>
                  <a:spLocks noChangeArrowheads="1"/>
                </p:cNvSpPr>
                <p:nvPr/>
              </p:nvSpPr>
              <p:spPr bwMode="auto">
                <a:xfrm>
                  <a:off x="870" y="228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43" name="Line 128"/>
                <p:cNvSpPr>
                  <a:spLocks noChangeShapeType="1"/>
                </p:cNvSpPr>
                <p:nvPr/>
              </p:nvSpPr>
              <p:spPr bwMode="auto">
                <a:xfrm flipV="1">
                  <a:off x="918" y="1902"/>
                  <a:ext cx="144" cy="38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4" name="Line 129"/>
                <p:cNvSpPr>
                  <a:spLocks noChangeShapeType="1"/>
                </p:cNvSpPr>
                <p:nvPr/>
              </p:nvSpPr>
              <p:spPr bwMode="auto">
                <a:xfrm flipV="1">
                  <a:off x="1254" y="1902"/>
                  <a:ext cx="108" cy="38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5" name="Line 130"/>
                <p:cNvSpPr>
                  <a:spLocks noChangeShapeType="1"/>
                </p:cNvSpPr>
                <p:nvPr/>
              </p:nvSpPr>
              <p:spPr bwMode="auto">
                <a:xfrm flipH="1" flipV="1">
                  <a:off x="1416" y="1902"/>
                  <a:ext cx="126" cy="38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6" name="Line 131"/>
                <p:cNvSpPr>
                  <a:spLocks noChangeShapeType="1"/>
                </p:cNvSpPr>
                <p:nvPr/>
              </p:nvSpPr>
              <p:spPr bwMode="auto">
                <a:xfrm flipV="1">
                  <a:off x="1074" y="1374"/>
                  <a:ext cx="144" cy="43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47" name="Line 132"/>
                <p:cNvSpPr>
                  <a:spLocks noChangeShapeType="1"/>
                </p:cNvSpPr>
                <p:nvPr/>
              </p:nvSpPr>
              <p:spPr bwMode="auto">
                <a:xfrm flipH="1" flipV="1">
                  <a:off x="1254" y="1374"/>
                  <a:ext cx="144" cy="43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nvGrpSpPr>
              <p:cNvPr id="23" name="Group 107"/>
              <p:cNvGrpSpPr>
                <a:grpSpLocks/>
              </p:cNvGrpSpPr>
              <p:nvPr/>
            </p:nvGrpSpPr>
            <p:grpSpPr bwMode="auto">
              <a:xfrm>
                <a:off x="1014" y="1182"/>
                <a:ext cx="960" cy="1344"/>
                <a:chOff x="746" y="1104"/>
                <a:chExt cx="960" cy="1344"/>
              </a:xfrm>
            </p:grpSpPr>
            <p:sp>
              <p:nvSpPr>
                <p:cNvPr id="24" name="AutoShape 108"/>
                <p:cNvSpPr>
                  <a:spLocks noChangeArrowheads="1"/>
                </p:cNvSpPr>
                <p:nvPr/>
              </p:nvSpPr>
              <p:spPr bwMode="auto">
                <a:xfrm>
                  <a:off x="746" y="1104"/>
                  <a:ext cx="960" cy="1344"/>
                </a:xfrm>
                <a:prstGeom prst="triangle">
                  <a:avLst>
                    <a:gd name="adj" fmla="val 50000"/>
                  </a:avLst>
                </a:prstGeom>
                <a:solidFill>
                  <a:srgbClr val="FFCA7D"/>
                </a:solidFill>
                <a:ln w="19050">
                  <a:solidFill>
                    <a:schemeClr val="tx1"/>
                  </a:solidFill>
                  <a:miter lim="800000"/>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25" name="Oval 109"/>
                <p:cNvSpPr>
                  <a:spLocks noChangeArrowheads="1"/>
                </p:cNvSpPr>
                <p:nvPr/>
              </p:nvSpPr>
              <p:spPr bwMode="auto">
                <a:xfrm>
                  <a:off x="1020" y="180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26" name="Oval 110"/>
                <p:cNvSpPr>
                  <a:spLocks noChangeArrowheads="1"/>
                </p:cNvSpPr>
                <p:nvPr/>
              </p:nvSpPr>
              <p:spPr bwMode="auto">
                <a:xfrm>
                  <a:off x="1178" y="1278"/>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27" name="Oval 111"/>
                <p:cNvSpPr>
                  <a:spLocks noChangeArrowheads="1"/>
                </p:cNvSpPr>
                <p:nvPr/>
              </p:nvSpPr>
              <p:spPr bwMode="auto">
                <a:xfrm>
                  <a:off x="1344" y="180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28" name="Oval 112"/>
                <p:cNvSpPr>
                  <a:spLocks noChangeArrowheads="1"/>
                </p:cNvSpPr>
                <p:nvPr/>
              </p:nvSpPr>
              <p:spPr bwMode="auto">
                <a:xfrm>
                  <a:off x="1494" y="228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29" name="Oval 113"/>
                <p:cNvSpPr>
                  <a:spLocks noChangeArrowheads="1"/>
                </p:cNvSpPr>
                <p:nvPr/>
              </p:nvSpPr>
              <p:spPr bwMode="auto">
                <a:xfrm>
                  <a:off x="1182" y="228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30" name="Oval 114"/>
                <p:cNvSpPr>
                  <a:spLocks noChangeArrowheads="1"/>
                </p:cNvSpPr>
                <p:nvPr/>
              </p:nvSpPr>
              <p:spPr bwMode="auto">
                <a:xfrm>
                  <a:off x="870" y="228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31" name="Line 115"/>
                <p:cNvSpPr>
                  <a:spLocks noChangeShapeType="1"/>
                </p:cNvSpPr>
                <p:nvPr/>
              </p:nvSpPr>
              <p:spPr bwMode="auto">
                <a:xfrm flipV="1">
                  <a:off x="918" y="1902"/>
                  <a:ext cx="144" cy="38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2" name="Line 116"/>
                <p:cNvSpPr>
                  <a:spLocks noChangeShapeType="1"/>
                </p:cNvSpPr>
                <p:nvPr/>
              </p:nvSpPr>
              <p:spPr bwMode="auto">
                <a:xfrm flipV="1">
                  <a:off x="1254" y="1902"/>
                  <a:ext cx="108" cy="38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3" name="Line 117"/>
                <p:cNvSpPr>
                  <a:spLocks noChangeShapeType="1"/>
                </p:cNvSpPr>
                <p:nvPr/>
              </p:nvSpPr>
              <p:spPr bwMode="auto">
                <a:xfrm flipH="1" flipV="1">
                  <a:off x="1416" y="1902"/>
                  <a:ext cx="126" cy="38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4" name="Line 118"/>
                <p:cNvSpPr>
                  <a:spLocks noChangeShapeType="1"/>
                </p:cNvSpPr>
                <p:nvPr/>
              </p:nvSpPr>
              <p:spPr bwMode="auto">
                <a:xfrm flipV="1">
                  <a:off x="1074" y="1374"/>
                  <a:ext cx="144" cy="43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5" name="Line 119"/>
                <p:cNvSpPr>
                  <a:spLocks noChangeShapeType="1"/>
                </p:cNvSpPr>
                <p:nvPr/>
              </p:nvSpPr>
              <p:spPr bwMode="auto">
                <a:xfrm flipH="1" flipV="1">
                  <a:off x="1254" y="1374"/>
                  <a:ext cx="144" cy="43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grpSp>
      <p:grpSp>
        <p:nvGrpSpPr>
          <p:cNvPr id="60" name="Group 105"/>
          <p:cNvGrpSpPr>
            <a:grpSpLocks/>
          </p:cNvGrpSpPr>
          <p:nvPr/>
        </p:nvGrpSpPr>
        <p:grpSpPr bwMode="auto">
          <a:xfrm>
            <a:off x="1706585" y="1799850"/>
            <a:ext cx="1524000" cy="2133600"/>
            <a:chOff x="746" y="1104"/>
            <a:chExt cx="960" cy="1344"/>
          </a:xfrm>
        </p:grpSpPr>
        <p:sp>
          <p:nvSpPr>
            <p:cNvPr id="61" name="AutoShape 87"/>
            <p:cNvSpPr>
              <a:spLocks noChangeArrowheads="1"/>
            </p:cNvSpPr>
            <p:nvPr/>
          </p:nvSpPr>
          <p:spPr bwMode="auto">
            <a:xfrm>
              <a:off x="746" y="1104"/>
              <a:ext cx="960" cy="1344"/>
            </a:xfrm>
            <a:prstGeom prst="triangle">
              <a:avLst>
                <a:gd name="adj" fmla="val 50000"/>
              </a:avLst>
            </a:prstGeom>
            <a:solidFill>
              <a:srgbClr val="FFCA7D"/>
            </a:solidFill>
            <a:ln w="19050">
              <a:solidFill>
                <a:schemeClr val="tx1"/>
              </a:solidFill>
              <a:miter lim="800000"/>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62" name="Oval 88"/>
            <p:cNvSpPr>
              <a:spLocks noChangeArrowheads="1"/>
            </p:cNvSpPr>
            <p:nvPr/>
          </p:nvSpPr>
          <p:spPr bwMode="auto">
            <a:xfrm>
              <a:off x="1020" y="180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63" name="Oval 89"/>
            <p:cNvSpPr>
              <a:spLocks noChangeArrowheads="1"/>
            </p:cNvSpPr>
            <p:nvPr/>
          </p:nvSpPr>
          <p:spPr bwMode="auto">
            <a:xfrm>
              <a:off x="1178" y="1278"/>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64" name="Oval 90"/>
            <p:cNvSpPr>
              <a:spLocks noChangeArrowheads="1"/>
            </p:cNvSpPr>
            <p:nvPr/>
          </p:nvSpPr>
          <p:spPr bwMode="auto">
            <a:xfrm>
              <a:off x="1344" y="180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65" name="Oval 91"/>
            <p:cNvSpPr>
              <a:spLocks noChangeArrowheads="1"/>
            </p:cNvSpPr>
            <p:nvPr/>
          </p:nvSpPr>
          <p:spPr bwMode="auto">
            <a:xfrm>
              <a:off x="1494" y="228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66" name="Oval 92"/>
            <p:cNvSpPr>
              <a:spLocks noChangeArrowheads="1"/>
            </p:cNvSpPr>
            <p:nvPr/>
          </p:nvSpPr>
          <p:spPr bwMode="auto">
            <a:xfrm>
              <a:off x="1182" y="228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67" name="Oval 93"/>
            <p:cNvSpPr>
              <a:spLocks noChangeArrowheads="1"/>
            </p:cNvSpPr>
            <p:nvPr/>
          </p:nvSpPr>
          <p:spPr bwMode="auto">
            <a:xfrm>
              <a:off x="870" y="2286"/>
              <a:ext cx="96" cy="96"/>
            </a:xfrm>
            <a:prstGeom prst="ellipse">
              <a:avLst/>
            </a:prstGeom>
            <a:solidFill>
              <a:srgbClr val="FFCA7D"/>
            </a:solidFill>
            <a:ln w="19050">
              <a:solidFill>
                <a:schemeClr val="tx1"/>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68" name="Line 95"/>
            <p:cNvSpPr>
              <a:spLocks noChangeShapeType="1"/>
            </p:cNvSpPr>
            <p:nvPr/>
          </p:nvSpPr>
          <p:spPr bwMode="auto">
            <a:xfrm flipV="1">
              <a:off x="918" y="1902"/>
              <a:ext cx="144" cy="38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9" name="Line 96"/>
            <p:cNvSpPr>
              <a:spLocks noChangeShapeType="1"/>
            </p:cNvSpPr>
            <p:nvPr/>
          </p:nvSpPr>
          <p:spPr bwMode="auto">
            <a:xfrm flipV="1">
              <a:off x="1254" y="1902"/>
              <a:ext cx="108" cy="38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0" name="Line 97"/>
            <p:cNvSpPr>
              <a:spLocks noChangeShapeType="1"/>
            </p:cNvSpPr>
            <p:nvPr/>
          </p:nvSpPr>
          <p:spPr bwMode="auto">
            <a:xfrm flipH="1" flipV="1">
              <a:off x="1416" y="1902"/>
              <a:ext cx="126" cy="38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1" name="Line 99"/>
            <p:cNvSpPr>
              <a:spLocks noChangeShapeType="1"/>
            </p:cNvSpPr>
            <p:nvPr/>
          </p:nvSpPr>
          <p:spPr bwMode="auto">
            <a:xfrm flipV="1">
              <a:off x="1074" y="1374"/>
              <a:ext cx="144" cy="43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72" name="Line 100"/>
            <p:cNvSpPr>
              <a:spLocks noChangeShapeType="1"/>
            </p:cNvSpPr>
            <p:nvPr/>
          </p:nvSpPr>
          <p:spPr bwMode="auto">
            <a:xfrm flipH="1" flipV="1">
              <a:off x="1254" y="1374"/>
              <a:ext cx="144" cy="43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sp>
        <p:nvSpPr>
          <p:cNvPr id="73" name="Freeform 134"/>
          <p:cNvSpPr>
            <a:spLocks noChangeArrowheads="1"/>
          </p:cNvSpPr>
          <p:nvPr/>
        </p:nvSpPr>
        <p:spPr bwMode="auto">
          <a:xfrm rot="5400000">
            <a:off x="1167212" y="1033088"/>
            <a:ext cx="390525" cy="1866900"/>
          </a:xfrm>
          <a:custGeom>
            <a:avLst/>
            <a:gdLst>
              <a:gd name="T0" fmla="*/ 2147483647 w 1006"/>
              <a:gd name="T1" fmla="*/ 2147483647 h 1061"/>
              <a:gd name="T2" fmla="*/ 2147483647 w 1006"/>
              <a:gd name="T3" fmla="*/ 2147483647 h 1061"/>
              <a:gd name="T4" fmla="*/ 0 w 1006"/>
              <a:gd name="T5" fmla="*/ 2147483647 h 1061"/>
              <a:gd name="T6" fmla="*/ 2147483647 w 1006"/>
              <a:gd name="T7" fmla="*/ 0 h 1061"/>
              <a:gd name="T8" fmla="*/ 2147483647 w 1006"/>
              <a:gd name="T9" fmla="*/ 2147483647 h 1061"/>
              <a:gd name="T10" fmla="*/ 2147483647 w 1006"/>
              <a:gd name="T11" fmla="*/ 2147483647 h 1061"/>
              <a:gd name="T12" fmla="*/ 2147483647 w 1006"/>
              <a:gd name="T13" fmla="*/ 2147483647 h 1061"/>
              <a:gd name="T14" fmla="*/ 2147483647 w 1006"/>
              <a:gd name="T15" fmla="*/ 2147483647 h 1061"/>
              <a:gd name="T16" fmla="*/ 0 60000 65536"/>
              <a:gd name="T17" fmla="*/ 0 60000 65536"/>
              <a:gd name="T18" fmla="*/ 0 60000 65536"/>
              <a:gd name="T19" fmla="*/ 0 60000 65536"/>
              <a:gd name="T20" fmla="*/ 0 60000 65536"/>
              <a:gd name="T21" fmla="*/ 0 60000 65536"/>
              <a:gd name="T22" fmla="*/ 0 60000 65536"/>
              <a:gd name="T23" fmla="*/ 0 60000 65536"/>
              <a:gd name="T24" fmla="*/ 0 w 1006"/>
              <a:gd name="T25" fmla="*/ 0 h 1061"/>
              <a:gd name="T26" fmla="*/ 1006 w 1006"/>
              <a:gd name="T27" fmla="*/ 1061 h 10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6" h="1061">
                <a:moveTo>
                  <a:pt x="251" y="1060"/>
                </a:moveTo>
                <a:lnTo>
                  <a:pt x="251" y="265"/>
                </a:lnTo>
                <a:lnTo>
                  <a:pt x="0" y="265"/>
                </a:lnTo>
                <a:lnTo>
                  <a:pt x="502" y="0"/>
                </a:lnTo>
                <a:lnTo>
                  <a:pt x="1005" y="265"/>
                </a:lnTo>
                <a:lnTo>
                  <a:pt x="754" y="265"/>
                </a:lnTo>
                <a:lnTo>
                  <a:pt x="754" y="1060"/>
                </a:lnTo>
                <a:lnTo>
                  <a:pt x="251" y="1060"/>
                </a:lnTo>
              </a:path>
            </a:pathLst>
          </a:custGeom>
          <a:solidFill>
            <a:srgbClr val="0000FF"/>
          </a:solidFill>
          <a:ln w="9360">
            <a:solidFill>
              <a:srgbClr val="000000"/>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74" name="Text Box 136"/>
          <p:cNvSpPr txBox="1">
            <a:spLocks noChangeArrowheads="1"/>
          </p:cNvSpPr>
          <p:nvPr/>
        </p:nvSpPr>
        <p:spPr bwMode="auto">
          <a:xfrm>
            <a:off x="68285" y="1286458"/>
            <a:ext cx="1638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r>
              <a:rPr lang="en-US" altLang="fr-FR" sz="1400" b="1" dirty="0">
                <a:solidFill>
                  <a:srgbClr val="0000FF"/>
                </a:solidFill>
                <a:latin typeface="Arial" pitchFamily="34" charset="0"/>
              </a:rPr>
              <a:t>Trigger (timing system)</a:t>
            </a:r>
          </a:p>
        </p:txBody>
      </p:sp>
      <p:sp>
        <p:nvSpPr>
          <p:cNvPr id="75" name="Freeform 138"/>
          <p:cNvSpPr>
            <a:spLocks noChangeArrowheads="1"/>
          </p:cNvSpPr>
          <p:nvPr/>
        </p:nvSpPr>
        <p:spPr bwMode="auto">
          <a:xfrm rot="10800000">
            <a:off x="2201885" y="3957990"/>
            <a:ext cx="609600" cy="666750"/>
          </a:xfrm>
          <a:custGeom>
            <a:avLst/>
            <a:gdLst>
              <a:gd name="T0" fmla="*/ 2147483647 w 1006"/>
              <a:gd name="T1" fmla="*/ 2147483647 h 1061"/>
              <a:gd name="T2" fmla="*/ 2147483647 w 1006"/>
              <a:gd name="T3" fmla="*/ 2147483647 h 1061"/>
              <a:gd name="T4" fmla="*/ 0 w 1006"/>
              <a:gd name="T5" fmla="*/ 2147483647 h 1061"/>
              <a:gd name="T6" fmla="*/ 2147483647 w 1006"/>
              <a:gd name="T7" fmla="*/ 0 h 1061"/>
              <a:gd name="T8" fmla="*/ 2147483647 w 1006"/>
              <a:gd name="T9" fmla="*/ 2147483647 h 1061"/>
              <a:gd name="T10" fmla="*/ 2147483647 w 1006"/>
              <a:gd name="T11" fmla="*/ 2147483647 h 1061"/>
              <a:gd name="T12" fmla="*/ 2147483647 w 1006"/>
              <a:gd name="T13" fmla="*/ 2147483647 h 1061"/>
              <a:gd name="T14" fmla="*/ 2147483647 w 1006"/>
              <a:gd name="T15" fmla="*/ 2147483647 h 1061"/>
              <a:gd name="T16" fmla="*/ 0 60000 65536"/>
              <a:gd name="T17" fmla="*/ 0 60000 65536"/>
              <a:gd name="T18" fmla="*/ 0 60000 65536"/>
              <a:gd name="T19" fmla="*/ 0 60000 65536"/>
              <a:gd name="T20" fmla="*/ 0 60000 65536"/>
              <a:gd name="T21" fmla="*/ 0 60000 65536"/>
              <a:gd name="T22" fmla="*/ 0 60000 65536"/>
              <a:gd name="T23" fmla="*/ 0 60000 65536"/>
              <a:gd name="T24" fmla="*/ 0 w 1006"/>
              <a:gd name="T25" fmla="*/ 0 h 1061"/>
              <a:gd name="T26" fmla="*/ 1006 w 1006"/>
              <a:gd name="T27" fmla="*/ 1061 h 10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6" h="1061">
                <a:moveTo>
                  <a:pt x="251" y="1060"/>
                </a:moveTo>
                <a:lnTo>
                  <a:pt x="251" y="265"/>
                </a:lnTo>
                <a:lnTo>
                  <a:pt x="0" y="265"/>
                </a:lnTo>
                <a:lnTo>
                  <a:pt x="502" y="0"/>
                </a:lnTo>
                <a:lnTo>
                  <a:pt x="1005" y="265"/>
                </a:lnTo>
                <a:lnTo>
                  <a:pt x="754" y="265"/>
                </a:lnTo>
                <a:lnTo>
                  <a:pt x="754" y="1060"/>
                </a:lnTo>
                <a:lnTo>
                  <a:pt x="251" y="1060"/>
                </a:lnTo>
              </a:path>
            </a:pathLst>
          </a:custGeom>
          <a:solidFill>
            <a:srgbClr val="FF0000"/>
          </a:solidFill>
          <a:ln w="9360">
            <a:solidFill>
              <a:srgbClr val="000000"/>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76" name="Freeform 139"/>
          <p:cNvSpPr>
            <a:spLocks noChangeArrowheads="1"/>
          </p:cNvSpPr>
          <p:nvPr/>
        </p:nvSpPr>
        <p:spPr bwMode="auto">
          <a:xfrm>
            <a:off x="2373335" y="2485650"/>
            <a:ext cx="228600" cy="1143000"/>
          </a:xfrm>
          <a:custGeom>
            <a:avLst/>
            <a:gdLst>
              <a:gd name="T0" fmla="*/ 2147483647 w 1006"/>
              <a:gd name="T1" fmla="*/ 2147483647 h 1061"/>
              <a:gd name="T2" fmla="*/ 2147483647 w 1006"/>
              <a:gd name="T3" fmla="*/ 2147483647 h 1061"/>
              <a:gd name="T4" fmla="*/ 0 w 1006"/>
              <a:gd name="T5" fmla="*/ 2147483647 h 1061"/>
              <a:gd name="T6" fmla="*/ 2147483647 w 1006"/>
              <a:gd name="T7" fmla="*/ 0 h 1061"/>
              <a:gd name="T8" fmla="*/ 2147483647 w 1006"/>
              <a:gd name="T9" fmla="*/ 2147483647 h 1061"/>
              <a:gd name="T10" fmla="*/ 2147483647 w 1006"/>
              <a:gd name="T11" fmla="*/ 2147483647 h 1061"/>
              <a:gd name="T12" fmla="*/ 2147483647 w 1006"/>
              <a:gd name="T13" fmla="*/ 2147483647 h 1061"/>
              <a:gd name="T14" fmla="*/ 2147483647 w 1006"/>
              <a:gd name="T15" fmla="*/ 2147483647 h 1061"/>
              <a:gd name="T16" fmla="*/ 0 60000 65536"/>
              <a:gd name="T17" fmla="*/ 0 60000 65536"/>
              <a:gd name="T18" fmla="*/ 0 60000 65536"/>
              <a:gd name="T19" fmla="*/ 0 60000 65536"/>
              <a:gd name="T20" fmla="*/ 0 60000 65536"/>
              <a:gd name="T21" fmla="*/ 0 60000 65536"/>
              <a:gd name="T22" fmla="*/ 0 60000 65536"/>
              <a:gd name="T23" fmla="*/ 0 60000 65536"/>
              <a:gd name="T24" fmla="*/ 0 w 1006"/>
              <a:gd name="T25" fmla="*/ 0 h 1061"/>
              <a:gd name="T26" fmla="*/ 1006 w 1006"/>
              <a:gd name="T27" fmla="*/ 1061 h 10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6" h="1061">
                <a:moveTo>
                  <a:pt x="251" y="1060"/>
                </a:moveTo>
                <a:lnTo>
                  <a:pt x="251" y="265"/>
                </a:lnTo>
                <a:lnTo>
                  <a:pt x="0" y="265"/>
                </a:lnTo>
                <a:lnTo>
                  <a:pt x="502" y="0"/>
                </a:lnTo>
                <a:lnTo>
                  <a:pt x="1005" y="265"/>
                </a:lnTo>
                <a:lnTo>
                  <a:pt x="754" y="265"/>
                </a:lnTo>
                <a:lnTo>
                  <a:pt x="754" y="1060"/>
                </a:lnTo>
                <a:lnTo>
                  <a:pt x="251" y="1060"/>
                </a:lnTo>
              </a:path>
            </a:pathLst>
          </a:custGeom>
          <a:solidFill>
            <a:srgbClr val="FF0000"/>
          </a:solidFill>
          <a:ln w="9360">
            <a:solidFill>
              <a:srgbClr val="000000"/>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77" name="Freeform 140"/>
          <p:cNvSpPr>
            <a:spLocks noChangeArrowheads="1"/>
          </p:cNvSpPr>
          <p:nvPr/>
        </p:nvSpPr>
        <p:spPr bwMode="auto">
          <a:xfrm rot="5400000">
            <a:off x="4657740" y="617419"/>
            <a:ext cx="344731" cy="2206030"/>
          </a:xfrm>
          <a:custGeom>
            <a:avLst/>
            <a:gdLst>
              <a:gd name="T0" fmla="*/ 2147483647 w 1006"/>
              <a:gd name="T1" fmla="*/ 2147483647 h 1061"/>
              <a:gd name="T2" fmla="*/ 2147483647 w 1006"/>
              <a:gd name="T3" fmla="*/ 2147483647 h 1061"/>
              <a:gd name="T4" fmla="*/ 0 w 1006"/>
              <a:gd name="T5" fmla="*/ 2147483647 h 1061"/>
              <a:gd name="T6" fmla="*/ 2147483647 w 1006"/>
              <a:gd name="T7" fmla="*/ 0 h 1061"/>
              <a:gd name="T8" fmla="*/ 2147483647 w 1006"/>
              <a:gd name="T9" fmla="*/ 2147483647 h 1061"/>
              <a:gd name="T10" fmla="*/ 2147483647 w 1006"/>
              <a:gd name="T11" fmla="*/ 2147483647 h 1061"/>
              <a:gd name="T12" fmla="*/ 2147483647 w 1006"/>
              <a:gd name="T13" fmla="*/ 2147483647 h 1061"/>
              <a:gd name="T14" fmla="*/ 2147483647 w 1006"/>
              <a:gd name="T15" fmla="*/ 2147483647 h 1061"/>
              <a:gd name="T16" fmla="*/ 0 60000 65536"/>
              <a:gd name="T17" fmla="*/ 0 60000 65536"/>
              <a:gd name="T18" fmla="*/ 0 60000 65536"/>
              <a:gd name="T19" fmla="*/ 0 60000 65536"/>
              <a:gd name="T20" fmla="*/ 0 60000 65536"/>
              <a:gd name="T21" fmla="*/ 0 60000 65536"/>
              <a:gd name="T22" fmla="*/ 0 60000 65536"/>
              <a:gd name="T23" fmla="*/ 0 60000 65536"/>
              <a:gd name="T24" fmla="*/ 0 w 1006"/>
              <a:gd name="T25" fmla="*/ 0 h 1061"/>
              <a:gd name="T26" fmla="*/ 1006 w 1006"/>
              <a:gd name="T27" fmla="*/ 1061 h 10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6" h="1061">
                <a:moveTo>
                  <a:pt x="251" y="1060"/>
                </a:moveTo>
                <a:lnTo>
                  <a:pt x="251" y="265"/>
                </a:lnTo>
                <a:lnTo>
                  <a:pt x="0" y="265"/>
                </a:lnTo>
                <a:lnTo>
                  <a:pt x="502" y="0"/>
                </a:lnTo>
                <a:lnTo>
                  <a:pt x="1005" y="265"/>
                </a:lnTo>
                <a:lnTo>
                  <a:pt x="754" y="265"/>
                </a:lnTo>
                <a:lnTo>
                  <a:pt x="754" y="1060"/>
                </a:lnTo>
                <a:lnTo>
                  <a:pt x="251" y="1060"/>
                </a:lnTo>
              </a:path>
            </a:pathLst>
          </a:custGeom>
          <a:solidFill>
            <a:srgbClr val="FF0000"/>
          </a:solidFill>
          <a:ln w="9360">
            <a:solidFill>
              <a:srgbClr val="000000"/>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81" name="Text Box 174"/>
          <p:cNvSpPr txBox="1">
            <a:spLocks noChangeArrowheads="1"/>
          </p:cNvSpPr>
          <p:nvPr/>
        </p:nvSpPr>
        <p:spPr bwMode="auto">
          <a:xfrm>
            <a:off x="3979610" y="3930591"/>
            <a:ext cx="12891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en-US" altLang="fr-FR" sz="1600" b="1" dirty="0">
                <a:latin typeface="Arial" pitchFamily="34" charset="0"/>
              </a:rPr>
              <a:t>Processing</a:t>
            </a:r>
          </a:p>
        </p:txBody>
      </p:sp>
      <p:sp>
        <p:nvSpPr>
          <p:cNvPr id="82" name="Text Box 175"/>
          <p:cNvSpPr txBox="1">
            <a:spLocks noChangeArrowheads="1"/>
          </p:cNvSpPr>
          <p:nvPr/>
        </p:nvSpPr>
        <p:spPr bwMode="auto">
          <a:xfrm>
            <a:off x="4056420" y="4935640"/>
            <a:ext cx="13019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en-US" altLang="fr-FR" sz="1600" b="1" dirty="0">
                <a:latin typeface="Arial" pitchFamily="34" charset="0"/>
              </a:rPr>
              <a:t>Acquisition</a:t>
            </a:r>
          </a:p>
        </p:txBody>
      </p:sp>
      <p:sp>
        <p:nvSpPr>
          <p:cNvPr id="83" name="Text Box 183"/>
          <p:cNvSpPr txBox="1">
            <a:spLocks noChangeArrowheads="1"/>
          </p:cNvSpPr>
          <p:nvPr/>
        </p:nvSpPr>
        <p:spPr bwMode="auto">
          <a:xfrm>
            <a:off x="2142632" y="5665335"/>
            <a:ext cx="2967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en-US" altLang="fr-FR" dirty="0">
                <a:latin typeface="Arial" pitchFamily="34" charset="0"/>
              </a:rPr>
              <a:t>Controls middleware</a:t>
            </a:r>
          </a:p>
        </p:txBody>
      </p:sp>
      <p:sp>
        <p:nvSpPr>
          <p:cNvPr id="84" name="Rectangle 186"/>
          <p:cNvSpPr>
            <a:spLocks noChangeArrowheads="1"/>
          </p:cNvSpPr>
          <p:nvPr/>
        </p:nvSpPr>
        <p:spPr bwMode="auto">
          <a:xfrm>
            <a:off x="501070" y="6153900"/>
            <a:ext cx="1143000" cy="381000"/>
          </a:xfrm>
          <a:prstGeom prst="rect">
            <a:avLst/>
          </a:prstGeom>
          <a:solidFill>
            <a:srgbClr val="CC9900"/>
          </a:solidFill>
          <a:ln w="9525">
            <a:solidFill>
              <a:schemeClr val="bg1"/>
            </a:solidFill>
            <a:miter lim="800000"/>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r>
              <a:rPr lang="en-US" altLang="fr-FR" sz="1200" b="1" dirty="0">
                <a:latin typeface="Arial" pitchFamily="34" charset="0"/>
              </a:rPr>
              <a:t>Front-end A</a:t>
            </a:r>
          </a:p>
        </p:txBody>
      </p:sp>
      <p:sp>
        <p:nvSpPr>
          <p:cNvPr id="85" name="Rectangle 187"/>
          <p:cNvSpPr>
            <a:spLocks noChangeArrowheads="1"/>
          </p:cNvSpPr>
          <p:nvPr/>
        </p:nvSpPr>
        <p:spPr bwMode="auto">
          <a:xfrm>
            <a:off x="1872670" y="6153900"/>
            <a:ext cx="1143000" cy="381000"/>
          </a:xfrm>
          <a:prstGeom prst="rect">
            <a:avLst/>
          </a:prstGeom>
          <a:solidFill>
            <a:srgbClr val="CC9900"/>
          </a:solidFill>
          <a:ln w="9525">
            <a:solidFill>
              <a:schemeClr val="bg1"/>
            </a:solidFill>
            <a:miter lim="800000"/>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r>
              <a:rPr lang="en-US" altLang="fr-FR" sz="1200" b="1">
                <a:latin typeface="Arial" pitchFamily="34" charset="0"/>
              </a:rPr>
              <a:t>Front-end B</a:t>
            </a:r>
          </a:p>
        </p:txBody>
      </p:sp>
      <p:sp>
        <p:nvSpPr>
          <p:cNvPr id="86" name="Rectangle 188"/>
          <p:cNvSpPr>
            <a:spLocks noChangeArrowheads="1"/>
          </p:cNvSpPr>
          <p:nvPr/>
        </p:nvSpPr>
        <p:spPr bwMode="auto">
          <a:xfrm>
            <a:off x="3244270" y="6153900"/>
            <a:ext cx="1143000" cy="381000"/>
          </a:xfrm>
          <a:prstGeom prst="rect">
            <a:avLst/>
          </a:prstGeom>
          <a:solidFill>
            <a:srgbClr val="CC9900"/>
          </a:solidFill>
          <a:ln w="9525">
            <a:solidFill>
              <a:schemeClr val="bg1"/>
            </a:solidFill>
            <a:miter lim="800000"/>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r>
              <a:rPr lang="en-US" altLang="fr-FR" sz="1200" b="1">
                <a:latin typeface="Arial" pitchFamily="34" charset="0"/>
              </a:rPr>
              <a:t>Front-end C</a:t>
            </a:r>
          </a:p>
        </p:txBody>
      </p:sp>
      <p:sp>
        <p:nvSpPr>
          <p:cNvPr id="87" name="Rectangle 189"/>
          <p:cNvSpPr>
            <a:spLocks noChangeArrowheads="1"/>
          </p:cNvSpPr>
          <p:nvPr/>
        </p:nvSpPr>
        <p:spPr bwMode="auto">
          <a:xfrm>
            <a:off x="4615870" y="6153900"/>
            <a:ext cx="1143000" cy="381000"/>
          </a:xfrm>
          <a:prstGeom prst="rect">
            <a:avLst/>
          </a:prstGeom>
          <a:solidFill>
            <a:srgbClr val="CC9900"/>
          </a:solidFill>
          <a:ln w="9525">
            <a:solidFill>
              <a:schemeClr val="bg1"/>
            </a:solidFill>
            <a:miter lim="800000"/>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r>
              <a:rPr lang="en-US" altLang="fr-FR" sz="1200" b="1" dirty="0">
                <a:latin typeface="Arial" pitchFamily="34" charset="0"/>
              </a:rPr>
              <a:t>Settings DB</a:t>
            </a:r>
          </a:p>
        </p:txBody>
      </p:sp>
      <p:sp>
        <p:nvSpPr>
          <p:cNvPr id="88" name="Text Box 190"/>
          <p:cNvSpPr txBox="1">
            <a:spLocks noChangeArrowheads="1"/>
          </p:cNvSpPr>
          <p:nvPr/>
        </p:nvSpPr>
        <p:spPr bwMode="auto">
          <a:xfrm>
            <a:off x="1617090" y="1155722"/>
            <a:ext cx="1252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en-US" altLang="fr-FR" dirty="0">
                <a:latin typeface="Arial" pitchFamily="34" charset="0"/>
              </a:rPr>
              <a:t>sis-core</a:t>
            </a:r>
          </a:p>
        </p:txBody>
      </p:sp>
      <p:sp>
        <p:nvSpPr>
          <p:cNvPr id="89" name="Text Box 195"/>
          <p:cNvSpPr txBox="1">
            <a:spLocks noChangeArrowheads="1"/>
          </p:cNvSpPr>
          <p:nvPr/>
        </p:nvSpPr>
        <p:spPr bwMode="auto">
          <a:xfrm>
            <a:off x="3809045" y="1235493"/>
            <a:ext cx="155314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pl-PL" altLang="fr-FR" dirty="0">
                <a:latin typeface="Arial" pitchFamily="34" charset="0"/>
              </a:rPr>
              <a:t> </a:t>
            </a:r>
            <a:r>
              <a:rPr lang="en-US" altLang="fr-FR" dirty="0">
                <a:latin typeface="Arial" pitchFamily="34" charset="0"/>
              </a:rPr>
              <a:t>Export</a:t>
            </a:r>
          </a:p>
        </p:txBody>
      </p:sp>
      <p:sp>
        <p:nvSpPr>
          <p:cNvPr id="90" name="Freeform 22"/>
          <p:cNvSpPr>
            <a:spLocks noChangeArrowheads="1"/>
          </p:cNvSpPr>
          <p:nvPr/>
        </p:nvSpPr>
        <p:spPr bwMode="auto">
          <a:xfrm>
            <a:off x="2942675" y="4926795"/>
            <a:ext cx="1073150" cy="600075"/>
          </a:xfrm>
          <a:custGeom>
            <a:avLst/>
            <a:gdLst>
              <a:gd name="T0" fmla="*/ 2147483647 w 1006"/>
              <a:gd name="T1" fmla="*/ 2147483647 h 1061"/>
              <a:gd name="T2" fmla="*/ 2147483647 w 1006"/>
              <a:gd name="T3" fmla="*/ 2147483647 h 1061"/>
              <a:gd name="T4" fmla="*/ 0 w 1006"/>
              <a:gd name="T5" fmla="*/ 2147483647 h 1061"/>
              <a:gd name="T6" fmla="*/ 2147483647 w 1006"/>
              <a:gd name="T7" fmla="*/ 0 h 1061"/>
              <a:gd name="T8" fmla="*/ 2147483647 w 1006"/>
              <a:gd name="T9" fmla="*/ 2147483647 h 1061"/>
              <a:gd name="T10" fmla="*/ 2147483647 w 1006"/>
              <a:gd name="T11" fmla="*/ 2147483647 h 1061"/>
              <a:gd name="T12" fmla="*/ 2147483647 w 1006"/>
              <a:gd name="T13" fmla="*/ 2147483647 h 1061"/>
              <a:gd name="T14" fmla="*/ 2147483647 w 1006"/>
              <a:gd name="T15" fmla="*/ 2147483647 h 1061"/>
              <a:gd name="T16" fmla="*/ 0 60000 65536"/>
              <a:gd name="T17" fmla="*/ 0 60000 65536"/>
              <a:gd name="T18" fmla="*/ 0 60000 65536"/>
              <a:gd name="T19" fmla="*/ 0 60000 65536"/>
              <a:gd name="T20" fmla="*/ 0 60000 65536"/>
              <a:gd name="T21" fmla="*/ 0 60000 65536"/>
              <a:gd name="T22" fmla="*/ 0 60000 65536"/>
              <a:gd name="T23" fmla="*/ 0 60000 65536"/>
              <a:gd name="T24" fmla="*/ 0 w 1006"/>
              <a:gd name="T25" fmla="*/ 0 h 1061"/>
              <a:gd name="T26" fmla="*/ 1006 w 1006"/>
              <a:gd name="T27" fmla="*/ 1061 h 10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6" h="1061">
                <a:moveTo>
                  <a:pt x="251" y="1060"/>
                </a:moveTo>
                <a:lnTo>
                  <a:pt x="251" y="265"/>
                </a:lnTo>
                <a:lnTo>
                  <a:pt x="0" y="265"/>
                </a:lnTo>
                <a:lnTo>
                  <a:pt x="502" y="0"/>
                </a:lnTo>
                <a:lnTo>
                  <a:pt x="1005" y="265"/>
                </a:lnTo>
                <a:lnTo>
                  <a:pt x="754" y="265"/>
                </a:lnTo>
                <a:lnTo>
                  <a:pt x="754" y="1060"/>
                </a:lnTo>
                <a:lnTo>
                  <a:pt x="251" y="1060"/>
                </a:lnTo>
              </a:path>
            </a:pathLst>
          </a:custGeom>
          <a:solidFill>
            <a:srgbClr val="FF0000"/>
          </a:solidFill>
          <a:ln w="9360">
            <a:solidFill>
              <a:srgbClr val="000000"/>
            </a:solidFill>
            <a:round/>
            <a:headEnd/>
            <a:tailEnd/>
          </a:ln>
        </p:spPr>
        <p:txBody>
          <a:bodyPr wrap="none" anchor="ct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91" name="TextBox 90"/>
          <p:cNvSpPr txBox="1"/>
          <p:nvPr/>
        </p:nvSpPr>
        <p:spPr>
          <a:xfrm>
            <a:off x="6146605" y="1201510"/>
            <a:ext cx="2198260" cy="927433"/>
          </a:xfrm>
          <a:prstGeom prst="rect">
            <a:avLst/>
          </a:prstGeom>
          <a:solidFill>
            <a:schemeClr val="bg1">
              <a:lumMod val="85000"/>
            </a:schemeClr>
          </a:solidFill>
        </p:spPr>
        <p:txBody>
          <a:bodyPr wrap="square" rtlCol="0">
            <a:spAutoFit/>
          </a:bodyPr>
          <a:lstStyle/>
          <a:p>
            <a:pPr>
              <a:spcBef>
                <a:spcPct val="20000"/>
              </a:spcBef>
              <a:spcAft>
                <a:spcPts val="400"/>
              </a:spcAft>
              <a:buClr>
                <a:srgbClr val="0000FF"/>
              </a:buClr>
              <a:buSzPct val="80000"/>
            </a:pPr>
            <a:r>
              <a:rPr lang="en-US" sz="1400" b="1" kern="0" dirty="0">
                <a:latin typeface="+mn-lt"/>
              </a:rPr>
              <a:t>Beam interlock system</a:t>
            </a:r>
          </a:p>
          <a:p>
            <a:pPr>
              <a:spcBef>
                <a:spcPct val="20000"/>
              </a:spcBef>
              <a:spcAft>
                <a:spcPts val="400"/>
              </a:spcAft>
              <a:buClr>
                <a:srgbClr val="0000FF"/>
              </a:buClr>
              <a:buSzPct val="80000"/>
            </a:pPr>
            <a:r>
              <a:rPr lang="en-US" sz="1400" b="1" kern="0" dirty="0">
                <a:latin typeface="+mn-lt"/>
              </a:rPr>
              <a:t>Alarms</a:t>
            </a:r>
          </a:p>
          <a:p>
            <a:pPr>
              <a:spcBef>
                <a:spcPct val="20000"/>
              </a:spcBef>
              <a:spcAft>
                <a:spcPts val="400"/>
              </a:spcAft>
              <a:buClr>
                <a:srgbClr val="0000FF"/>
              </a:buClr>
              <a:buSzPct val="80000"/>
            </a:pPr>
            <a:r>
              <a:rPr lang="en-US" sz="1400" b="1" kern="0" dirty="0">
                <a:latin typeface="+mn-lt"/>
              </a:rPr>
              <a:t>Timing system</a:t>
            </a:r>
            <a:endParaRPr lang="fr-FR" sz="1400" b="1" kern="0" dirty="0">
              <a:latin typeface="+mn-lt"/>
            </a:endParaRPr>
          </a:p>
        </p:txBody>
      </p:sp>
      <p:sp>
        <p:nvSpPr>
          <p:cNvPr id="92" name="TextBox 91"/>
          <p:cNvSpPr txBox="1"/>
          <p:nvPr/>
        </p:nvSpPr>
        <p:spPr>
          <a:xfrm>
            <a:off x="3797639" y="1911030"/>
            <a:ext cx="1332416" cy="338554"/>
          </a:xfrm>
          <a:prstGeom prst="rect">
            <a:avLst/>
          </a:prstGeom>
        </p:spPr>
        <p:txBody>
          <a:bodyPr wrap="none" rtlCol="0">
            <a:spAutoFit/>
          </a:bodyPr>
          <a:lstStyle/>
          <a:p>
            <a:pPr>
              <a:spcBef>
                <a:spcPct val="20000"/>
              </a:spcBef>
              <a:spcAft>
                <a:spcPts val="400"/>
              </a:spcAft>
              <a:buClr>
                <a:srgbClr val="0000FF"/>
              </a:buClr>
              <a:buSzPct val="80000"/>
            </a:pPr>
            <a:r>
              <a:rPr lang="en-US" sz="1600" b="1" kern="0" dirty="0">
                <a:solidFill>
                  <a:srgbClr val="0000FF"/>
                </a:solidFill>
                <a:latin typeface="+mn-lt"/>
              </a:rPr>
              <a:t>period = 2 s</a:t>
            </a:r>
            <a:endParaRPr lang="fr-FR" sz="1600" b="1" kern="0" dirty="0">
              <a:solidFill>
                <a:srgbClr val="0000FF"/>
              </a:solidFill>
              <a:latin typeface="+mn-lt"/>
            </a:endParaRPr>
          </a:p>
        </p:txBody>
      </p:sp>
    </p:spTree>
    <p:extLst>
      <p:ext uri="{BB962C8B-B14F-4D97-AF65-F5344CB8AC3E}">
        <p14:creationId xmlns:p14="http://schemas.microsoft.com/office/powerpoint/2010/main" val="2171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1000" fill="hold"/>
                                        <p:tgtEl>
                                          <p:spTgt spid="90"/>
                                        </p:tgtEl>
                                        <p:attrNameLst>
                                          <p:attrName>ppt_w</p:attrName>
                                        </p:attrNameLst>
                                      </p:cBhvr>
                                      <p:tavLst>
                                        <p:tav tm="0">
                                          <p:val>
                                            <p:fltVal val="0"/>
                                          </p:val>
                                        </p:tav>
                                        <p:tav tm="100000">
                                          <p:val>
                                            <p:strVal val="#ppt_w"/>
                                          </p:val>
                                        </p:tav>
                                      </p:tavLst>
                                    </p:anim>
                                    <p:anim calcmode="lin" valueType="num">
                                      <p:cBhvr>
                                        <p:cTn id="8" dur="1000" fill="hold"/>
                                        <p:tgtEl>
                                          <p:spTgt spid="9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p:cTn id="17" dur="500" fill="hold"/>
                                        <p:tgtEl>
                                          <p:spTgt spid="60"/>
                                        </p:tgtEl>
                                        <p:attrNameLst>
                                          <p:attrName>ppt_w</p:attrName>
                                        </p:attrNameLst>
                                      </p:cBhvr>
                                      <p:tavLst>
                                        <p:tav tm="0">
                                          <p:val>
                                            <p:fltVal val="0"/>
                                          </p:val>
                                        </p:tav>
                                        <p:tav tm="100000">
                                          <p:val>
                                            <p:strVal val="#ppt_w"/>
                                          </p:val>
                                        </p:tav>
                                      </p:tavLst>
                                    </p:anim>
                                    <p:anim calcmode="lin" valueType="num">
                                      <p:cBhvr>
                                        <p:cTn id="18" dur="500" fill="hold"/>
                                        <p:tgtEl>
                                          <p:spTgt spid="60"/>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anim calcmode="lin" valueType="num">
                                      <p:cBhvr additive="base">
                                        <p:cTn id="23" dur="500" fill="hold"/>
                                        <p:tgtEl>
                                          <p:spTgt spid="74"/>
                                        </p:tgtEl>
                                        <p:attrNameLst>
                                          <p:attrName>ppt_x</p:attrName>
                                        </p:attrNameLst>
                                      </p:cBhvr>
                                      <p:tavLst>
                                        <p:tav tm="0">
                                          <p:val>
                                            <p:strVal val="0-#ppt_w/2"/>
                                          </p:val>
                                        </p:tav>
                                        <p:tav tm="100000">
                                          <p:val>
                                            <p:strVal val="#ppt_x"/>
                                          </p:val>
                                        </p:tav>
                                      </p:tavLst>
                                    </p:anim>
                                    <p:anim calcmode="lin" valueType="num">
                                      <p:cBhvr additive="base">
                                        <p:cTn id="24" dur="500" fill="hold"/>
                                        <p:tgtEl>
                                          <p:spTgt spid="7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anim calcmode="lin" valueType="num">
                                      <p:cBhvr additive="base">
                                        <p:cTn id="27" dur="500" fill="hold"/>
                                        <p:tgtEl>
                                          <p:spTgt spid="73"/>
                                        </p:tgtEl>
                                        <p:attrNameLst>
                                          <p:attrName>ppt_x</p:attrName>
                                        </p:attrNameLst>
                                      </p:cBhvr>
                                      <p:tavLst>
                                        <p:tav tm="0">
                                          <p:val>
                                            <p:strVal val="0-#ppt_w/2"/>
                                          </p:val>
                                        </p:tav>
                                        <p:tav tm="100000">
                                          <p:val>
                                            <p:strVal val="#ppt_x"/>
                                          </p:val>
                                        </p:tav>
                                      </p:tavLst>
                                    </p:anim>
                                    <p:anim calcmode="lin" valueType="num">
                                      <p:cBhvr additive="base">
                                        <p:cTn id="28" dur="5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75"/>
                                        </p:tgtEl>
                                        <p:attrNameLst>
                                          <p:attrName>style.visibility</p:attrName>
                                        </p:attrNameLst>
                                      </p:cBhvr>
                                      <p:to>
                                        <p:strVal val="visible"/>
                                      </p:to>
                                    </p:set>
                                    <p:anim calcmode="lin" valueType="num">
                                      <p:cBhvr>
                                        <p:cTn id="33" dur="1000" fill="hold"/>
                                        <p:tgtEl>
                                          <p:spTgt spid="75"/>
                                        </p:tgtEl>
                                        <p:attrNameLst>
                                          <p:attrName>ppt_w</p:attrName>
                                        </p:attrNameLst>
                                      </p:cBhvr>
                                      <p:tavLst>
                                        <p:tav tm="0">
                                          <p:val>
                                            <p:fltVal val="0"/>
                                          </p:val>
                                        </p:tav>
                                        <p:tav tm="100000">
                                          <p:val>
                                            <p:strVal val="#ppt_w"/>
                                          </p:val>
                                        </p:tav>
                                      </p:tavLst>
                                    </p:anim>
                                    <p:anim calcmode="lin" valueType="num">
                                      <p:cBhvr>
                                        <p:cTn id="34" dur="1000" fill="hold"/>
                                        <p:tgtEl>
                                          <p:spTgt spid="75"/>
                                        </p:tgtEl>
                                        <p:attrNameLst>
                                          <p:attrName>ppt_h</p:attrName>
                                        </p:attrNameLst>
                                      </p:cBhvr>
                                      <p:tavLst>
                                        <p:tav tm="0">
                                          <p:val>
                                            <p:fltVal val="0"/>
                                          </p:val>
                                        </p:tav>
                                        <p:tav tm="100000">
                                          <p:val>
                                            <p:strVal val="#ppt_h"/>
                                          </p:val>
                                        </p:tav>
                                      </p:tavLst>
                                    </p:anim>
                                  </p:childTnLst>
                                </p:cTn>
                              </p:par>
                              <p:par>
                                <p:cTn id="35" presetID="1" presetClass="entr" presetSubtype="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76"/>
                                        </p:tgtEl>
                                        <p:attrNameLst>
                                          <p:attrName>style.visibility</p:attrName>
                                        </p:attrNameLst>
                                      </p:cBhvr>
                                      <p:to>
                                        <p:strVal val="visible"/>
                                      </p:to>
                                    </p:set>
                                    <p:anim calcmode="lin" valueType="num">
                                      <p:cBhvr>
                                        <p:cTn id="41" dur="1000" fill="hold"/>
                                        <p:tgtEl>
                                          <p:spTgt spid="76"/>
                                        </p:tgtEl>
                                        <p:attrNameLst>
                                          <p:attrName>ppt_w</p:attrName>
                                        </p:attrNameLst>
                                      </p:cBhvr>
                                      <p:tavLst>
                                        <p:tav tm="0">
                                          <p:val>
                                            <p:fltVal val="0"/>
                                          </p:val>
                                        </p:tav>
                                        <p:tav tm="100000">
                                          <p:val>
                                            <p:strVal val="#ppt_w"/>
                                          </p:val>
                                        </p:tav>
                                      </p:tavLst>
                                    </p:anim>
                                    <p:anim calcmode="lin" valueType="num">
                                      <p:cBhvr>
                                        <p:cTn id="42" dur="1000" fill="hold"/>
                                        <p:tgtEl>
                                          <p:spTgt spid="76"/>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p:cTn id="47" dur="1000" fill="hold"/>
                                        <p:tgtEl>
                                          <p:spTgt spid="77"/>
                                        </p:tgtEl>
                                        <p:attrNameLst>
                                          <p:attrName>ppt_w</p:attrName>
                                        </p:attrNameLst>
                                      </p:cBhvr>
                                      <p:tavLst>
                                        <p:tav tm="0">
                                          <p:val>
                                            <p:fltVal val="0"/>
                                          </p:val>
                                        </p:tav>
                                        <p:tav tm="100000">
                                          <p:val>
                                            <p:strVal val="#ppt_w"/>
                                          </p:val>
                                        </p:tav>
                                      </p:tavLst>
                                    </p:anim>
                                    <p:anim calcmode="lin" valueType="num">
                                      <p:cBhvr>
                                        <p:cTn id="48" dur="1000" fill="hold"/>
                                        <p:tgtEl>
                                          <p:spTgt spid="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p:bldP spid="75" grpId="0" animBg="1"/>
      <p:bldP spid="76" grpId="0" animBg="1"/>
      <p:bldP spid="77" grpId="0" animBg="1"/>
      <p:bldP spid="90" grpId="0" animBg="1"/>
      <p:bldP spid="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a:latin typeface="Arial" charset="0"/>
                <a:cs typeface="Arial" charset="0"/>
              </a:rPr>
              <a:t>Beam collimation (cleaning)</a:t>
            </a: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dirty="0"/>
          </a:p>
        </p:txBody>
      </p:sp>
      <p:sp>
        <p:nvSpPr>
          <p:cNvPr id="471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47E2D502-053D-4822-B3BC-C29F9DF837FC}" type="slidenum">
              <a:rPr lang="en-US" altLang="en-US" smtClean="0">
                <a:solidFill>
                  <a:srgbClr val="000000"/>
                </a:solidFill>
                <a:cs typeface="Arial" charset="0"/>
              </a:rPr>
              <a:pPr>
                <a:spcBef>
                  <a:spcPct val="0"/>
                </a:spcBef>
                <a:buClrTx/>
                <a:buSzTx/>
                <a:buFontTx/>
                <a:buNone/>
              </a:pPr>
              <a:t>11</a:t>
            </a:fld>
            <a:endParaRPr lang="en-US" altLang="en-US">
              <a:solidFill>
                <a:srgbClr val="000000"/>
              </a:solidFill>
              <a:cs typeface="Arial" charset="0"/>
            </a:endParaRPr>
          </a:p>
        </p:txBody>
      </p:sp>
      <p:grpSp>
        <p:nvGrpSpPr>
          <p:cNvPr id="47110" name="Group 3"/>
          <p:cNvGrpSpPr>
            <a:grpSpLocks/>
          </p:cNvGrpSpPr>
          <p:nvPr/>
        </p:nvGrpSpPr>
        <p:grpSpPr bwMode="auto">
          <a:xfrm>
            <a:off x="819150" y="2079625"/>
            <a:ext cx="5222875" cy="4684713"/>
            <a:chOff x="2" y="525"/>
            <a:chExt cx="3607" cy="3648"/>
          </a:xfrm>
        </p:grpSpPr>
        <p:grpSp>
          <p:nvGrpSpPr>
            <p:cNvPr id="47115" name="Group 4"/>
            <p:cNvGrpSpPr>
              <a:grpSpLocks/>
            </p:cNvGrpSpPr>
            <p:nvPr/>
          </p:nvGrpSpPr>
          <p:grpSpPr bwMode="auto">
            <a:xfrm>
              <a:off x="2" y="525"/>
              <a:ext cx="3607" cy="3648"/>
              <a:chOff x="1097" y="525"/>
              <a:chExt cx="3607" cy="3648"/>
            </a:xfrm>
          </p:grpSpPr>
          <p:pic>
            <p:nvPicPr>
              <p:cNvPr id="47118" name="Picture 5" descr="CIMG04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 y="576"/>
                <a:ext cx="3607" cy="3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6"/>
              <p:cNvSpPr>
                <a:spLocks noChangeShapeType="1"/>
              </p:cNvSpPr>
              <p:nvPr/>
            </p:nvSpPr>
            <p:spPr bwMode="auto">
              <a:xfrm flipH="1" flipV="1">
                <a:off x="2876" y="525"/>
                <a:ext cx="13" cy="1250"/>
              </a:xfrm>
              <a:prstGeom prst="line">
                <a:avLst/>
              </a:prstGeom>
              <a:noFill/>
              <a:ln w="57150">
                <a:solidFill>
                  <a:srgbClr val="FF3300"/>
                </a:solidFill>
                <a:round/>
                <a:headEnd/>
                <a:tailEnd type="triangle" w="med" len="med"/>
              </a:ln>
            </p:spPr>
            <p:txBody>
              <a:bodyPr anchor="ctr"/>
              <a:lstStyle/>
              <a:p>
                <a:pPr eaLnBrk="1" fontAlgn="auto" hangingPunct="1">
                  <a:spcBef>
                    <a:spcPts val="0"/>
                  </a:spcBef>
                  <a:spcAft>
                    <a:spcPts val="0"/>
                  </a:spcAft>
                  <a:defRPr/>
                </a:pPr>
                <a:endParaRPr lang="en-US" kern="0">
                  <a:solidFill>
                    <a:sysClr val="windowText" lastClr="000000"/>
                  </a:solidFill>
                </a:endParaRPr>
              </a:p>
            </p:txBody>
          </p:sp>
          <p:sp>
            <p:nvSpPr>
              <p:cNvPr id="20" name="Line 7"/>
              <p:cNvSpPr>
                <a:spLocks noChangeShapeType="1"/>
              </p:cNvSpPr>
              <p:nvPr/>
            </p:nvSpPr>
            <p:spPr bwMode="auto">
              <a:xfrm flipH="1" flipV="1">
                <a:off x="2906" y="2589"/>
                <a:ext cx="16" cy="1584"/>
              </a:xfrm>
              <a:prstGeom prst="line">
                <a:avLst/>
              </a:prstGeom>
              <a:noFill/>
              <a:ln w="57150">
                <a:solidFill>
                  <a:srgbClr val="FF3300"/>
                </a:solidFill>
                <a:round/>
                <a:headEnd/>
                <a:tailEnd/>
              </a:ln>
            </p:spPr>
            <p:txBody>
              <a:bodyPr anchor="ctr"/>
              <a:lstStyle/>
              <a:p>
                <a:pPr eaLnBrk="1" fontAlgn="auto" hangingPunct="1">
                  <a:spcBef>
                    <a:spcPts val="0"/>
                  </a:spcBef>
                  <a:spcAft>
                    <a:spcPts val="0"/>
                  </a:spcAft>
                  <a:defRPr/>
                </a:pPr>
                <a:endParaRPr lang="en-US" kern="0">
                  <a:solidFill>
                    <a:sysClr val="windowText" lastClr="000000"/>
                  </a:solidFill>
                </a:endParaRPr>
              </a:p>
            </p:txBody>
          </p:sp>
          <p:sp>
            <p:nvSpPr>
              <p:cNvPr id="21" name="Text Box 8"/>
              <p:cNvSpPr txBox="1">
                <a:spLocks noChangeArrowheads="1"/>
              </p:cNvSpPr>
              <p:nvPr/>
            </p:nvSpPr>
            <p:spPr bwMode="auto">
              <a:xfrm>
                <a:off x="2338" y="3852"/>
                <a:ext cx="1133" cy="320"/>
              </a:xfrm>
              <a:prstGeom prst="rect">
                <a:avLst/>
              </a:prstGeom>
              <a:solidFill>
                <a:srgbClr val="FFFFFF"/>
              </a:solidFill>
              <a:ln w="9525">
                <a:noFill/>
                <a:miter lim="800000"/>
                <a:headEnd/>
                <a:tailEnd/>
              </a:ln>
            </p:spPr>
            <p:txBody>
              <a:bodyPr>
                <a:spAutoFit/>
              </a:bodyPr>
              <a:lstStyle/>
              <a:p>
                <a:pPr algn="ctr" eaLnBrk="1" fontAlgn="auto" hangingPunct="1">
                  <a:spcBef>
                    <a:spcPts val="0"/>
                  </a:spcBef>
                  <a:spcAft>
                    <a:spcPts val="0"/>
                  </a:spcAft>
                  <a:defRPr/>
                </a:pPr>
                <a:r>
                  <a:rPr lang="en-US" b="1" kern="0" dirty="0">
                    <a:solidFill>
                      <a:srgbClr val="FF3300"/>
                    </a:solidFill>
                    <a:effectLst>
                      <a:outerShdw blurRad="38100" dist="38100" dir="2700000" algn="tl">
                        <a:srgbClr val="DDDDDD"/>
                      </a:outerShdw>
                    </a:effectLst>
                    <a:latin typeface="Arial"/>
                    <a:cs typeface="ＭＳ Ｐゴシック" charset="-128"/>
                  </a:rPr>
                  <a:t>beam</a:t>
                </a:r>
              </a:p>
            </p:txBody>
          </p:sp>
        </p:grpSp>
        <p:sp>
          <p:nvSpPr>
            <p:cNvPr id="16" name="Line 9"/>
            <p:cNvSpPr>
              <a:spLocks noChangeShapeType="1"/>
            </p:cNvSpPr>
            <p:nvPr/>
          </p:nvSpPr>
          <p:spPr bwMode="auto">
            <a:xfrm flipV="1">
              <a:off x="72" y="607"/>
              <a:ext cx="1033" cy="1182"/>
            </a:xfrm>
            <a:prstGeom prst="line">
              <a:avLst/>
            </a:prstGeom>
            <a:noFill/>
            <a:ln w="28575">
              <a:solidFill>
                <a:srgbClr val="99FF33"/>
              </a:solidFill>
              <a:round/>
              <a:headEnd type="triangle" w="med" len="med"/>
              <a:tailEnd type="triangle" w="med" len="med"/>
            </a:ln>
          </p:spPr>
          <p:txBody>
            <a:bodyPr>
              <a:spAutoFit/>
            </a:bodyPr>
            <a:lstStyle/>
            <a:p>
              <a:pPr eaLnBrk="1" fontAlgn="auto" hangingPunct="1">
                <a:spcBef>
                  <a:spcPts val="0"/>
                </a:spcBef>
                <a:spcAft>
                  <a:spcPts val="0"/>
                </a:spcAft>
                <a:defRPr/>
              </a:pPr>
              <a:endParaRPr lang="en-US" kern="0">
                <a:solidFill>
                  <a:sysClr val="windowText" lastClr="000000"/>
                </a:solidFill>
              </a:endParaRPr>
            </a:p>
          </p:txBody>
        </p:sp>
        <p:sp>
          <p:nvSpPr>
            <p:cNvPr id="17" name="Text Box 10"/>
            <p:cNvSpPr txBox="1">
              <a:spLocks noChangeArrowheads="1"/>
            </p:cNvSpPr>
            <p:nvPr/>
          </p:nvSpPr>
          <p:spPr bwMode="auto">
            <a:xfrm>
              <a:off x="75" y="886"/>
              <a:ext cx="797" cy="264"/>
            </a:xfrm>
            <a:prstGeom prst="rect">
              <a:avLst/>
            </a:prstGeom>
            <a:noFill/>
            <a:ln w="12700">
              <a:noFill/>
              <a:miter lim="800000"/>
              <a:headEnd/>
              <a:tailEnd/>
            </a:ln>
            <a:effectLst/>
          </p:spPr>
          <p:txBody>
            <a:bodyPr>
              <a:spAutoFit/>
            </a:bodyPr>
            <a:lstStyle/>
            <a:p>
              <a:pPr eaLnBrk="1" fontAlgn="auto" hangingPunct="1">
                <a:spcBef>
                  <a:spcPts val="0"/>
                </a:spcBef>
                <a:spcAft>
                  <a:spcPts val="0"/>
                </a:spcAft>
                <a:defRPr/>
              </a:pPr>
              <a:r>
                <a:rPr lang="en-US" sz="1600" b="1" kern="0" dirty="0">
                  <a:solidFill>
                    <a:srgbClr val="99FF33"/>
                  </a:solidFill>
                  <a:latin typeface="+mj-lt"/>
                  <a:cs typeface="ＭＳ Ｐゴシック" charset="-128"/>
                </a:rPr>
                <a:t>1.2 m</a:t>
              </a:r>
            </a:p>
          </p:txBody>
        </p:sp>
      </p:grpSp>
      <p:sp>
        <p:nvSpPr>
          <p:cNvPr id="20487" name="TextBox 4"/>
          <p:cNvSpPr txBox="1">
            <a:spLocks noChangeArrowheads="1"/>
          </p:cNvSpPr>
          <p:nvPr/>
        </p:nvSpPr>
        <p:spPr bwMode="auto">
          <a:xfrm>
            <a:off x="550863" y="779463"/>
            <a:ext cx="8275637"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a:solidFill>
                  <a:schemeClr val="tx1"/>
                </a:solidFill>
                <a:latin typeface="Comic Sans MS" pitchFamily="66" charset="0"/>
              </a:defRPr>
            </a:lvl1pPr>
            <a:lvl2pPr marL="682625" indent="-225425">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marL="263525" indent="-263525">
              <a:spcBef>
                <a:spcPct val="20000"/>
              </a:spcBef>
              <a:buClr>
                <a:srgbClr val="0000FF"/>
              </a:buClr>
              <a:buSzPct val="80000"/>
              <a:buFont typeface="Wingdings" pitchFamily="2" charset="2"/>
              <a:buChar char="q"/>
              <a:defRPr/>
            </a:pPr>
            <a:r>
              <a:rPr lang="en-GB" sz="2000" kern="0" dirty="0">
                <a:solidFill>
                  <a:srgbClr val="000000"/>
                </a:solidFill>
                <a:latin typeface="Arial"/>
              </a:rPr>
              <a:t>The LHC requires a complex multi-stage collimation system to operate at high intensity.</a:t>
            </a:r>
          </a:p>
          <a:p>
            <a:pPr marL="720725" lvl="1" indent="-263525">
              <a:spcBef>
                <a:spcPts val="300"/>
              </a:spcBef>
              <a:buClr>
                <a:srgbClr val="0000FF"/>
              </a:buClr>
              <a:buSzPct val="80000"/>
              <a:buFont typeface="Courier New" pitchFamily="49" charset="0"/>
              <a:buChar char="o"/>
              <a:defRPr/>
            </a:pPr>
            <a:r>
              <a:rPr lang="en-US" i="1" dirty="0">
                <a:solidFill>
                  <a:srgbClr val="0000FF"/>
                </a:solidFill>
                <a:latin typeface="Arial" pitchFamily="34" charset="0"/>
                <a:cs typeface="Arial" pitchFamily="34" charset="0"/>
              </a:rPr>
              <a:t>Previous hadron machines used collimators only for experimental background conditions.</a:t>
            </a:r>
          </a:p>
        </p:txBody>
      </p:sp>
      <p:sp>
        <p:nvSpPr>
          <p:cNvPr id="20488" name="TextBox 4"/>
          <p:cNvSpPr txBox="1">
            <a:spLocks noChangeArrowheads="1"/>
          </p:cNvSpPr>
          <p:nvPr/>
        </p:nvSpPr>
        <p:spPr bwMode="auto">
          <a:xfrm>
            <a:off x="4484985" y="2057090"/>
            <a:ext cx="4357687" cy="1311275"/>
          </a:xfrm>
          <a:prstGeom prst="rect">
            <a:avLst/>
          </a:prstGeom>
          <a:solidFill>
            <a:schemeClr val="bg1">
              <a:lumMod val="95000"/>
            </a:schemeClr>
          </a:solidFill>
          <a:ln>
            <a:noFill/>
          </a:ln>
          <a:effectLst>
            <a:outerShdw blurRad="50800" dist="38100" dir="2700000" algn="tl" rotWithShape="0">
              <a:prstClr val="black">
                <a:alpha val="40000"/>
              </a:prstClr>
            </a:outerShdw>
          </a:effectLst>
          <a:extLst/>
        </p:spPr>
        <p:txBody>
          <a:bodyPr>
            <a:spAutoFit/>
          </a:bodyPr>
          <a:lstStyle>
            <a:lvl1pPr marL="225425" indent="-225425">
              <a:defRPr>
                <a:solidFill>
                  <a:schemeClr val="tx1"/>
                </a:solidFill>
                <a:latin typeface="Comic Sans MS" pitchFamily="66" charset="0"/>
              </a:defRPr>
            </a:lvl1pPr>
            <a:lvl2pPr marL="461963" indent="-236538">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marL="0" indent="0" algn="ctr">
              <a:lnSpc>
                <a:spcPct val="110000"/>
              </a:lnSpc>
              <a:spcBef>
                <a:spcPts val="300"/>
              </a:spcBef>
              <a:buClr>
                <a:srgbClr val="0000FF"/>
              </a:buClr>
              <a:buSzPct val="80000"/>
              <a:defRPr/>
            </a:pPr>
            <a:r>
              <a:rPr lang="en-US" dirty="0">
                <a:solidFill>
                  <a:srgbClr val="000000"/>
                </a:solidFill>
                <a:latin typeface="Arial" pitchFamily="34" charset="0"/>
                <a:cs typeface="Arial" pitchFamily="34" charset="0"/>
              </a:rPr>
              <a:t>Over </a:t>
            </a:r>
            <a:r>
              <a:rPr lang="en-US" b="1" i="1" dirty="0">
                <a:solidFill>
                  <a:srgbClr val="0000FF"/>
                </a:solidFill>
                <a:latin typeface="Arial" pitchFamily="34" charset="0"/>
                <a:cs typeface="Arial" pitchFamily="34" charset="0"/>
              </a:rPr>
              <a:t>100 collimators</a:t>
            </a:r>
            <a:r>
              <a:rPr lang="en-US" dirty="0">
                <a:solidFill>
                  <a:srgbClr val="000000"/>
                </a:solidFill>
                <a:latin typeface="Arial" pitchFamily="34" charset="0"/>
                <a:cs typeface="Arial" pitchFamily="34" charset="0"/>
              </a:rPr>
              <a:t>, mostly made of Carbon and Tungsten, protect the superconducting magnets against energy deposition from the beam</a:t>
            </a:r>
          </a:p>
        </p:txBody>
      </p:sp>
      <p:sp>
        <p:nvSpPr>
          <p:cNvPr id="2" name="TextBox 1"/>
          <p:cNvSpPr txBox="1"/>
          <p:nvPr/>
        </p:nvSpPr>
        <p:spPr>
          <a:xfrm>
            <a:off x="4841554" y="3524450"/>
            <a:ext cx="4160113" cy="105670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a:spAutoFit/>
          </a:bodyPr>
          <a:lstStyle/>
          <a:p>
            <a:pPr>
              <a:spcBef>
                <a:spcPts val="0"/>
              </a:spcBef>
              <a:spcAft>
                <a:spcPts val="400"/>
              </a:spcAft>
              <a:buClr>
                <a:srgbClr val="0000FF"/>
              </a:buClr>
              <a:buSzPct val="80000"/>
              <a:defRPr/>
            </a:pPr>
            <a:r>
              <a:rPr lang="en-GB" sz="2000" kern="0" dirty="0">
                <a:solidFill>
                  <a:srgbClr val="0000FF"/>
                </a:solidFill>
                <a:latin typeface="Arial"/>
              </a:rPr>
              <a:t>Dual role of collimators:</a:t>
            </a:r>
          </a:p>
          <a:p>
            <a:pPr marL="342900" indent="-342900">
              <a:spcBef>
                <a:spcPts val="0"/>
              </a:spcBef>
              <a:spcAft>
                <a:spcPts val="400"/>
              </a:spcAft>
              <a:buClr>
                <a:srgbClr val="FF0000"/>
              </a:buClr>
              <a:buSzPct val="80000"/>
              <a:buFont typeface="Wingdings" panose="05000000000000000000" pitchFamily="2" charset="2"/>
              <a:buChar char="q"/>
              <a:defRPr/>
            </a:pPr>
            <a:r>
              <a:rPr lang="en-GB" kern="0" dirty="0">
                <a:solidFill>
                  <a:srgbClr val="FF0000"/>
                </a:solidFill>
                <a:latin typeface="Arial"/>
              </a:rPr>
              <a:t>Halo collimation (cleaning)</a:t>
            </a:r>
          </a:p>
          <a:p>
            <a:pPr marL="342900" indent="-342900">
              <a:spcBef>
                <a:spcPts val="0"/>
              </a:spcBef>
              <a:spcAft>
                <a:spcPts val="400"/>
              </a:spcAft>
              <a:buClr>
                <a:srgbClr val="FF0000"/>
              </a:buClr>
              <a:buSzPct val="80000"/>
              <a:buFont typeface="Wingdings" panose="05000000000000000000" pitchFamily="2" charset="2"/>
              <a:buChar char="q"/>
              <a:defRPr/>
            </a:pPr>
            <a:r>
              <a:rPr lang="en-GB" b="1" kern="0" dirty="0">
                <a:solidFill>
                  <a:srgbClr val="FF0000"/>
                </a:solidFill>
                <a:latin typeface="Arial"/>
              </a:rPr>
              <a:t>Passive protection</a:t>
            </a:r>
            <a:r>
              <a:rPr lang="en-GB" kern="0" dirty="0">
                <a:solidFill>
                  <a:srgbClr val="FF0000"/>
                </a:solidFill>
                <a:latin typeface="Arial"/>
              </a:rPr>
              <a:t> of the machine</a:t>
            </a:r>
          </a:p>
        </p:txBody>
      </p:sp>
      <p:sp>
        <p:nvSpPr>
          <p:cNvPr id="6" name="TextBox 5"/>
          <p:cNvSpPr txBox="1"/>
          <p:nvPr/>
        </p:nvSpPr>
        <p:spPr>
          <a:xfrm>
            <a:off x="483188" y="2091916"/>
            <a:ext cx="2707793" cy="338554"/>
          </a:xfrm>
          <a:prstGeom prst="rect">
            <a:avLst/>
          </a:prstGeom>
          <a:solidFill>
            <a:srgbClr val="FFFF99"/>
          </a:solidFill>
        </p:spPr>
        <p:txBody>
          <a:bodyPr wrap="none" rtlCol="0">
            <a:spAutoFit/>
          </a:bodyPr>
          <a:lstStyle/>
          <a:p>
            <a:pPr>
              <a:spcBef>
                <a:spcPct val="20000"/>
              </a:spcBef>
              <a:spcAft>
                <a:spcPts val="400"/>
              </a:spcAft>
              <a:buClr>
                <a:srgbClr val="0000FF"/>
              </a:buClr>
              <a:buSzPct val="80000"/>
            </a:pPr>
            <a:r>
              <a:rPr lang="en-US" sz="1600" b="1" i="1" kern="0" dirty="0">
                <a:latin typeface="+mn-lt"/>
              </a:rPr>
              <a:t>see lecture on collimation</a:t>
            </a:r>
            <a:endParaRPr lang="fr-FR" sz="1600" b="1" i="1" kern="0" dirty="0">
              <a:latin typeface="+mn-lt"/>
            </a:endParaRPr>
          </a:p>
        </p:txBody>
      </p:sp>
    </p:spTree>
    <p:extLst>
      <p:ext uri="{BB962C8B-B14F-4D97-AF65-F5344CB8AC3E}">
        <p14:creationId xmlns:p14="http://schemas.microsoft.com/office/powerpoint/2010/main" val="1433693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a:latin typeface="Arial" charset="0"/>
                <a:cs typeface="Arial" charset="0"/>
              </a:rPr>
              <a:t>Collimation system</a:t>
            </a:r>
          </a:p>
        </p:txBody>
      </p:sp>
      <p:sp>
        <p:nvSpPr>
          <p:cNvPr id="91139" name="Date Placeholder 46"/>
          <p:cNvSpPr>
            <a:spLocks noGrp="1"/>
          </p:cNvSpPr>
          <p:nvPr>
            <p:ph type="dt" sz="half" idx="10"/>
          </p:nvPr>
        </p:nvSpPr>
        <p:spPr>
          <a:solidFill>
            <a:schemeClr val="bg1">
              <a:lumMod val="95000"/>
            </a:schemeClr>
          </a:solidFill>
          <a:ln/>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r>
              <a:rPr lang="en-US" altLang="en-US">
                <a:latin typeface="+mj-lt"/>
                <a:cs typeface="Arial" charset="0"/>
              </a:rPr>
              <a:t>January 2017</a:t>
            </a:r>
            <a:endParaRPr lang="en-US" altLang="en-US" dirty="0">
              <a:latin typeface="+mj-lt"/>
              <a:cs typeface="Arial" charset="0"/>
            </a:endParaRPr>
          </a:p>
        </p:txBody>
      </p:sp>
      <p:sp>
        <p:nvSpPr>
          <p:cNvPr id="91140" name="Footer Placeholder 47"/>
          <p:cNvSpPr>
            <a:spLocks noGrp="1"/>
          </p:cNvSpPr>
          <p:nvPr>
            <p:ph type="ftr" sz="quarter" idx="11"/>
          </p:nvPr>
        </p:nvSpPr>
        <p:spPr>
          <a:solidFill>
            <a:schemeClr val="bg1">
              <a:lumMod val="95000"/>
            </a:schemeClr>
          </a:solidFill>
          <a:ln/>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r>
              <a:rPr lang="en-GB" altLang="en-US">
                <a:latin typeface="+mj-lt"/>
                <a:cs typeface="Arial" charset="0"/>
              </a:rPr>
              <a:t>USPAS - MPS and operation of LHC - J. Wenninger</a:t>
            </a:r>
            <a:endParaRPr lang="en-US" altLang="en-US" dirty="0">
              <a:latin typeface="+mj-lt"/>
              <a:cs typeface="Arial" charset="0"/>
            </a:endParaRPr>
          </a:p>
        </p:txBody>
      </p:sp>
      <p:sp>
        <p:nvSpPr>
          <p:cNvPr id="911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23AFDF9B-3FE5-46FC-9032-1A3A3D13A152}" type="slidenum">
              <a:rPr lang="en-US" altLang="en-US" smtClean="0">
                <a:latin typeface="Comic Sans MS" pitchFamily="66" charset="0"/>
                <a:cs typeface="Arial" charset="0"/>
              </a:rPr>
              <a:pPr>
                <a:spcBef>
                  <a:spcPct val="0"/>
                </a:spcBef>
                <a:buClrTx/>
                <a:buSzTx/>
                <a:buFontTx/>
                <a:buNone/>
              </a:pPr>
              <a:t>12</a:t>
            </a:fld>
            <a:endParaRPr lang="en-US" altLang="en-US">
              <a:latin typeface="Comic Sans MS" pitchFamily="66" charset="0"/>
              <a:cs typeface="Arial" charset="0"/>
            </a:endParaRPr>
          </a:p>
        </p:txBody>
      </p:sp>
      <p:sp>
        <p:nvSpPr>
          <p:cNvPr id="47" name="Content Placeholder 2"/>
          <p:cNvSpPr txBox="1">
            <a:spLocks/>
          </p:cNvSpPr>
          <p:nvPr/>
        </p:nvSpPr>
        <p:spPr bwMode="auto">
          <a:xfrm>
            <a:off x="539475" y="4389125"/>
            <a:ext cx="8432800" cy="195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0000FF"/>
              </a:buClr>
              <a:buSzPct val="80000"/>
              <a:buFont typeface="Wingdings" pitchFamily="2" charset="2"/>
              <a:buChar char="q"/>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defRPr>
            </a:lvl2pPr>
            <a:lvl3pPr marL="1143000" indent="-228600" algn="l" rtl="0" eaLnBrk="0" fontAlgn="base" hangingPunct="0">
              <a:spcBef>
                <a:spcPct val="20000"/>
              </a:spcBef>
              <a:spcAft>
                <a:spcPct val="0"/>
              </a:spcAft>
              <a:buChar char="•"/>
              <a:defRPr sz="14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263525" indent="-263525">
              <a:defRPr/>
            </a:pPr>
            <a:r>
              <a:rPr lang="en-GB" altLang="en-US" kern="0" dirty="0"/>
              <a:t>To be able to absorb the energy of the 7 TeV proton, the LHC requires </a:t>
            </a:r>
            <a:r>
              <a:rPr lang="en-GB" altLang="en-US" kern="0" dirty="0">
                <a:solidFill>
                  <a:srgbClr val="CC3399"/>
                </a:solidFill>
              </a:rPr>
              <a:t>a multi-stage collimation system </a:t>
            </a:r>
            <a:r>
              <a:rPr lang="en-GB" altLang="en-US" kern="0" dirty="0"/>
              <a:t>– primary, secondary, tertiary. </a:t>
            </a:r>
          </a:p>
          <a:p>
            <a:pPr marL="263525" indent="-263525">
              <a:spcBef>
                <a:spcPts val="1200"/>
              </a:spcBef>
              <a:defRPr/>
            </a:pPr>
            <a:r>
              <a:rPr lang="en-GB" altLang="en-US" kern="0" dirty="0"/>
              <a:t>The system worked perfectly so far – thanks to </a:t>
            </a:r>
            <a:r>
              <a:rPr lang="en-GB" altLang="en-US" kern="0" dirty="0">
                <a:solidFill>
                  <a:srgbClr val="D60093"/>
                </a:solidFill>
              </a:rPr>
              <a:t>excellent beam stabilization and machine reproducibility</a:t>
            </a:r>
            <a:r>
              <a:rPr lang="en-GB" altLang="en-US" kern="0" dirty="0"/>
              <a:t> – only one full collimation setup / year.</a:t>
            </a:r>
          </a:p>
          <a:p>
            <a:pPr marL="623888" lvl="1" indent="-263525">
              <a:spcBef>
                <a:spcPts val="600"/>
              </a:spcBef>
              <a:buFont typeface="Courier New" pitchFamily="49" charset="0"/>
              <a:buChar char="o"/>
              <a:defRPr/>
            </a:pPr>
            <a:r>
              <a:rPr lang="en-US" altLang="en-US" kern="0" dirty="0">
                <a:solidFill>
                  <a:srgbClr val="0000FF"/>
                </a:solidFill>
                <a:cs typeface="Arial" charset="0"/>
              </a:rPr>
              <a:t>~99.99% of the protons that were lost from the beam were intercepted.</a:t>
            </a:r>
          </a:p>
          <a:p>
            <a:pPr marL="623888" lvl="1" indent="-263525">
              <a:spcBef>
                <a:spcPts val="600"/>
              </a:spcBef>
              <a:buFont typeface="Courier New" pitchFamily="49" charset="0"/>
              <a:buChar char="o"/>
              <a:defRPr/>
            </a:pPr>
            <a:r>
              <a:rPr lang="en-US" altLang="en-US" kern="0" dirty="0">
                <a:solidFill>
                  <a:srgbClr val="0000FF"/>
                </a:solidFill>
                <a:cs typeface="Arial" charset="0"/>
              </a:rPr>
              <a:t>No quench with circulating beam (only during injection or dedicated quench tests).</a:t>
            </a:r>
          </a:p>
        </p:txBody>
      </p:sp>
      <p:pic>
        <p:nvPicPr>
          <p:cNvPr id="48" name="Picture 3"/>
          <p:cNvPicPr>
            <a:picLocks noChangeAspect="1" noChangeArrowheads="1"/>
          </p:cNvPicPr>
          <p:nvPr/>
        </p:nvPicPr>
        <p:blipFill>
          <a:blip r:embed="rId2">
            <a:extLst>
              <a:ext uri="{28A0092B-C50C-407E-A947-70E740481C1C}">
                <a14:useLocalDpi xmlns:a14="http://schemas.microsoft.com/office/drawing/2010/main" val="0"/>
              </a:ext>
            </a:extLst>
          </a:blip>
          <a:srcRect l="10507" t="25821" r="232" b="27464"/>
          <a:stretch>
            <a:fillRect/>
          </a:stretch>
        </p:blipFill>
        <p:spPr bwMode="auto">
          <a:xfrm>
            <a:off x="544245" y="1700775"/>
            <a:ext cx="8355990" cy="267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604" t="44286" r="30179" b="25196"/>
          <a:stretch/>
        </p:blipFill>
        <p:spPr bwMode="auto">
          <a:xfrm>
            <a:off x="2114080" y="817460"/>
            <a:ext cx="858667" cy="899028"/>
          </a:xfrm>
          <a:prstGeom prst="rect">
            <a:avLst/>
          </a:prstGeom>
          <a:solidFill>
            <a:srgbClr val="FFFFFF"/>
          </a:solidFill>
          <a:ln>
            <a:noFill/>
          </a:ln>
          <a:effectLst/>
          <a:extLst/>
        </p:spPr>
      </p:pic>
      <p:sp>
        <p:nvSpPr>
          <p:cNvPr id="9" name="TextBox 8"/>
          <p:cNvSpPr txBox="1"/>
          <p:nvPr/>
        </p:nvSpPr>
        <p:spPr>
          <a:xfrm>
            <a:off x="884122" y="1469808"/>
            <a:ext cx="1276311" cy="307777"/>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rtlCol="0">
            <a:spAutoFit/>
          </a:bodyPr>
          <a:lstStyle/>
          <a:p>
            <a:r>
              <a:rPr lang="en-GB" sz="1400" b="1" dirty="0">
                <a:solidFill>
                  <a:srgbClr val="C00000"/>
                </a:solidFill>
                <a:latin typeface="+mj-lt"/>
              </a:rPr>
              <a:t>Gap opening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a:latin typeface="Arial" charset="0"/>
                <a:cs typeface="Arial" charset="0"/>
              </a:rPr>
              <a:t>Beam loss monitoring</a:t>
            </a:r>
            <a:endParaRPr lang="en-GB" altLang="en-US">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880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DF847163-5C23-4716-BA03-33318639376A}" type="slidenum">
              <a:rPr lang="en-US" altLang="en-US" smtClean="0">
                <a:solidFill>
                  <a:srgbClr val="000000"/>
                </a:solidFill>
                <a:cs typeface="Arial" charset="0"/>
              </a:rPr>
              <a:pPr>
                <a:spcBef>
                  <a:spcPct val="0"/>
                </a:spcBef>
                <a:buClrTx/>
                <a:buSzTx/>
                <a:buFontTx/>
                <a:buNone/>
              </a:pPr>
              <a:t>13</a:t>
            </a:fld>
            <a:endParaRPr lang="en-US" altLang="en-US">
              <a:solidFill>
                <a:srgbClr val="000000"/>
              </a:solidFill>
              <a:cs typeface="Arial" charset="0"/>
            </a:endParaRPr>
          </a:p>
        </p:txBody>
      </p:sp>
      <p:pic>
        <p:nvPicPr>
          <p:cNvPr id="88070" name="Picture 3" descr="LHC.IR6.Dumplin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5585" y="3341779"/>
            <a:ext cx="4057650" cy="304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16" descr="ioni508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1359" y="945488"/>
            <a:ext cx="1289050"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Oval 8"/>
          <p:cNvSpPr>
            <a:spLocks noChangeArrowheads="1"/>
          </p:cNvSpPr>
          <p:nvPr/>
        </p:nvSpPr>
        <p:spPr bwMode="auto">
          <a:xfrm>
            <a:off x="5898964" y="5453422"/>
            <a:ext cx="1369097" cy="831620"/>
          </a:xfrm>
          <a:prstGeom prst="ellipse">
            <a:avLst/>
          </a:prstGeom>
          <a:noFill/>
          <a:ln w="381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endParaRPr lang="en-GB" altLang="en-US">
              <a:latin typeface="Comic Sans MS" pitchFamily="66" charset="0"/>
            </a:endParaRPr>
          </a:p>
        </p:txBody>
      </p:sp>
      <p:sp>
        <p:nvSpPr>
          <p:cNvPr id="88073" name="Oval 9"/>
          <p:cNvSpPr>
            <a:spLocks noChangeArrowheads="1"/>
          </p:cNvSpPr>
          <p:nvPr/>
        </p:nvSpPr>
        <p:spPr bwMode="auto">
          <a:xfrm>
            <a:off x="4977244" y="4914422"/>
            <a:ext cx="810809" cy="539000"/>
          </a:xfrm>
          <a:prstGeom prst="ellipse">
            <a:avLst/>
          </a:prstGeom>
          <a:noFill/>
          <a:ln w="381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endParaRPr lang="en-GB" altLang="en-US">
              <a:latin typeface="Comic Sans MS" pitchFamily="66" charset="0"/>
            </a:endParaRPr>
          </a:p>
        </p:txBody>
      </p:sp>
      <p:sp>
        <p:nvSpPr>
          <p:cNvPr id="11" name="Rectangle 22"/>
          <p:cNvSpPr txBox="1">
            <a:spLocks noChangeArrowheads="1"/>
          </p:cNvSpPr>
          <p:nvPr/>
        </p:nvSpPr>
        <p:spPr>
          <a:xfrm>
            <a:off x="412750" y="817563"/>
            <a:ext cx="7078030" cy="2381250"/>
          </a:xfrm>
          <a:prstGeom prst="rect">
            <a:avLst/>
          </a:prstGeom>
          <a:solidFill>
            <a:schemeClr val="bg1"/>
          </a:solidFill>
        </p:spPr>
        <p:txBody>
          <a:bodyPr/>
          <a:lstStyle/>
          <a:p>
            <a:pPr marL="266700" indent="-266700">
              <a:spcBef>
                <a:spcPct val="20000"/>
              </a:spcBef>
              <a:buClr>
                <a:srgbClr val="0000FF"/>
              </a:buClr>
              <a:buSzPct val="80000"/>
              <a:buFont typeface="Wingdings" pitchFamily="2" charset="2"/>
              <a:buChar char="q"/>
              <a:defRPr/>
            </a:pPr>
            <a:r>
              <a:rPr lang="en-US" b="1" u="sng" kern="0" dirty="0">
                <a:latin typeface="+mn-lt"/>
                <a:cs typeface="Arial" pitchFamily="34" charset="0"/>
              </a:rPr>
              <a:t>Ionization chambers</a:t>
            </a:r>
            <a:r>
              <a:rPr lang="en-US" b="1" kern="0" dirty="0">
                <a:latin typeface="+mn-lt"/>
                <a:cs typeface="Arial" pitchFamily="34" charset="0"/>
              </a:rPr>
              <a:t> </a:t>
            </a:r>
            <a:r>
              <a:rPr lang="en-US" kern="0" dirty="0">
                <a:latin typeface="+mn-lt"/>
                <a:cs typeface="Arial" pitchFamily="34" charset="0"/>
              </a:rPr>
              <a:t>are used to detect beam losses at LHC:</a:t>
            </a:r>
          </a:p>
          <a:p>
            <a:pPr marL="742950" lvl="1" indent="-285750">
              <a:spcBef>
                <a:spcPct val="20000"/>
              </a:spcBef>
              <a:buClr>
                <a:srgbClr val="0000FF"/>
              </a:buClr>
              <a:buFont typeface="Courier New" panose="02070309020205020404" pitchFamily="49" charset="0"/>
              <a:buChar char="o"/>
              <a:defRPr/>
            </a:pPr>
            <a:r>
              <a:rPr lang="en-US" sz="1400" kern="0" dirty="0">
                <a:solidFill>
                  <a:srgbClr val="0000FF"/>
                </a:solidFill>
                <a:latin typeface="+mn-lt"/>
                <a:cs typeface="Arial" pitchFamily="34" charset="0"/>
              </a:rPr>
              <a:t>Very fast reaction time ~ ½ turn (40 </a:t>
            </a:r>
            <a:r>
              <a:rPr lang="en-US" sz="1400" kern="0" dirty="0">
                <a:solidFill>
                  <a:srgbClr val="0000FF"/>
                </a:solidFill>
                <a:latin typeface="Symbol" panose="05050102010706020507" pitchFamily="18" charset="2"/>
                <a:cs typeface="Arial" pitchFamily="34" charset="0"/>
              </a:rPr>
              <a:t>m</a:t>
            </a:r>
            <a:r>
              <a:rPr lang="en-US" sz="1400" kern="0" dirty="0">
                <a:solidFill>
                  <a:srgbClr val="0000FF"/>
                </a:solidFill>
                <a:latin typeface="+mn-lt"/>
                <a:cs typeface="Arial" pitchFamily="34" charset="0"/>
              </a:rPr>
              <a:t>s)</a:t>
            </a:r>
          </a:p>
          <a:p>
            <a:pPr marL="742950" lvl="1" indent="-285750">
              <a:spcBef>
                <a:spcPct val="20000"/>
              </a:spcBef>
              <a:buClr>
                <a:srgbClr val="0000FF"/>
              </a:buClr>
              <a:buFont typeface="Courier New" panose="02070309020205020404" pitchFamily="49" charset="0"/>
              <a:buChar char="o"/>
              <a:defRPr/>
            </a:pPr>
            <a:r>
              <a:rPr lang="en-US" sz="1400" kern="0" dirty="0">
                <a:solidFill>
                  <a:srgbClr val="0000FF"/>
                </a:solidFill>
                <a:latin typeface="+mn-lt"/>
                <a:cs typeface="Arial" pitchFamily="34" charset="0"/>
              </a:rPr>
              <a:t>Very large dynamic range (&gt; 10</a:t>
            </a:r>
            <a:r>
              <a:rPr lang="en-US" sz="1400" kern="0" baseline="30000" dirty="0">
                <a:solidFill>
                  <a:srgbClr val="0000FF"/>
                </a:solidFill>
                <a:latin typeface="+mn-lt"/>
                <a:cs typeface="Arial" pitchFamily="34" charset="0"/>
              </a:rPr>
              <a:t>6</a:t>
            </a:r>
            <a:r>
              <a:rPr lang="en-US" sz="1400" kern="0" dirty="0">
                <a:solidFill>
                  <a:srgbClr val="0000FF"/>
                </a:solidFill>
                <a:latin typeface="+mn-lt"/>
                <a:cs typeface="Arial" pitchFamily="34" charset="0"/>
              </a:rPr>
              <a:t>)</a:t>
            </a:r>
          </a:p>
          <a:p>
            <a:pPr marL="266700" indent="-266700">
              <a:spcBef>
                <a:spcPct val="20000"/>
              </a:spcBef>
              <a:buClr>
                <a:srgbClr val="0000FF"/>
              </a:buClr>
              <a:buSzPct val="80000"/>
              <a:buFont typeface="Wingdings" pitchFamily="2" charset="2"/>
              <a:buChar char="q"/>
              <a:defRPr/>
            </a:pPr>
            <a:r>
              <a:rPr lang="en-US" kern="0" dirty="0">
                <a:latin typeface="+mn-lt"/>
                <a:cs typeface="Arial" pitchFamily="34" charset="0"/>
              </a:rPr>
              <a:t>~</a:t>
            </a:r>
            <a:r>
              <a:rPr lang="en-US" b="1" u="sng" kern="0" dirty="0">
                <a:solidFill>
                  <a:srgbClr val="FF0000"/>
                </a:solidFill>
                <a:latin typeface="+mn-lt"/>
                <a:cs typeface="Arial" pitchFamily="34" charset="0"/>
              </a:rPr>
              <a:t>4000</a:t>
            </a:r>
            <a:r>
              <a:rPr lang="en-US" kern="0" dirty="0">
                <a:latin typeface="+mn-lt"/>
                <a:cs typeface="Arial" pitchFamily="34" charset="0"/>
              </a:rPr>
              <a:t> chambers (BLMS) are distributed over the LHC to detect beam losses and trigger a beam abort !</a:t>
            </a:r>
          </a:p>
          <a:p>
            <a:pPr marL="742950" lvl="1" indent="-285750">
              <a:spcBef>
                <a:spcPct val="20000"/>
              </a:spcBef>
              <a:buClr>
                <a:srgbClr val="0000FF"/>
              </a:buClr>
              <a:buSzPct val="80000"/>
              <a:buFont typeface="Courier New" panose="02070309020205020404" pitchFamily="49" charset="0"/>
              <a:buChar char="o"/>
              <a:defRPr/>
            </a:pPr>
            <a:r>
              <a:rPr lang="en-US" sz="1400" kern="0" dirty="0">
                <a:solidFill>
                  <a:srgbClr val="0000FF"/>
                </a:solidFill>
                <a:latin typeface="+mn-lt"/>
                <a:cs typeface="Arial" pitchFamily="34" charset="0"/>
              </a:rPr>
              <a:t>Each individual monitor can dump the beam.</a:t>
            </a:r>
          </a:p>
          <a:p>
            <a:pPr marL="266700" indent="-266700">
              <a:spcBef>
                <a:spcPct val="20000"/>
              </a:spcBef>
              <a:buClr>
                <a:srgbClr val="0000FF"/>
              </a:buClr>
              <a:buSzPct val="80000"/>
              <a:buFont typeface="Wingdings" pitchFamily="2" charset="2"/>
              <a:buChar char="q"/>
              <a:defRPr/>
            </a:pPr>
            <a:r>
              <a:rPr lang="en-US" kern="0" dirty="0">
                <a:solidFill>
                  <a:srgbClr val="0000FF"/>
                </a:solidFill>
                <a:latin typeface="+mn-lt"/>
                <a:cs typeface="Arial" pitchFamily="34" charset="0"/>
              </a:rPr>
              <a:t>BLMs are good for almost all failures </a:t>
            </a:r>
            <a:r>
              <a:rPr lang="en-US" kern="0" dirty="0">
                <a:latin typeface="+mn-lt"/>
                <a:cs typeface="Arial" pitchFamily="34" charset="0"/>
              </a:rPr>
              <a:t>as long as they last ~ a few turns (few 0.1 </a:t>
            </a:r>
            <a:r>
              <a:rPr lang="en-US" kern="0" dirty="0" err="1">
                <a:latin typeface="+mn-lt"/>
                <a:cs typeface="Arial" pitchFamily="34" charset="0"/>
              </a:rPr>
              <a:t>ms</a:t>
            </a:r>
            <a:r>
              <a:rPr lang="en-US" kern="0" dirty="0">
                <a:latin typeface="+mn-lt"/>
                <a:cs typeface="Arial" pitchFamily="34" charset="0"/>
              </a:rPr>
              <a:t>) or more !</a:t>
            </a:r>
          </a:p>
        </p:txBody>
      </p:sp>
      <p:sp>
        <p:nvSpPr>
          <p:cNvPr id="2" name="TextBox 1"/>
          <p:cNvSpPr txBox="1"/>
          <p:nvPr/>
        </p:nvSpPr>
        <p:spPr>
          <a:xfrm>
            <a:off x="424260" y="3243833"/>
            <a:ext cx="3391722" cy="2837700"/>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GB" kern="0" dirty="0">
                <a:latin typeface="+mn-lt"/>
              </a:rPr>
              <a:t>Loss monitors based on </a:t>
            </a:r>
            <a:r>
              <a:rPr lang="en-GB" b="1" u="sng" kern="0" dirty="0">
                <a:latin typeface="+mn-lt"/>
              </a:rPr>
              <a:t>diamond detectors</a:t>
            </a:r>
            <a:r>
              <a:rPr lang="en-GB" kern="0" dirty="0">
                <a:latin typeface="+mn-lt"/>
              </a:rPr>
              <a:t> are installed in few locations to provide </a:t>
            </a:r>
            <a:r>
              <a:rPr lang="en-GB" kern="0" dirty="0">
                <a:solidFill>
                  <a:srgbClr val="000000"/>
                </a:solidFill>
                <a:latin typeface="Arial"/>
              </a:rPr>
              <a:t>diagnostics with </a:t>
            </a:r>
            <a:r>
              <a:rPr lang="en-GB" kern="0" dirty="0">
                <a:latin typeface="+mn-lt"/>
              </a:rPr>
              <a:t>high time resolution.</a:t>
            </a:r>
          </a:p>
          <a:p>
            <a:pPr marL="539750" lvl="1" indent="-274638">
              <a:spcBef>
                <a:spcPct val="20000"/>
              </a:spcBef>
              <a:spcAft>
                <a:spcPts val="400"/>
              </a:spcAft>
              <a:buClr>
                <a:srgbClr val="0000FF"/>
              </a:buClr>
              <a:buSzPct val="80000"/>
              <a:buFont typeface="Courier New" panose="02070309020205020404" pitchFamily="49" charset="0"/>
              <a:buChar char="o"/>
            </a:pPr>
            <a:r>
              <a:rPr lang="en-GB" sz="1400" kern="0" dirty="0">
                <a:solidFill>
                  <a:srgbClr val="0000FF"/>
                </a:solidFill>
                <a:latin typeface="+mn-lt"/>
              </a:rPr>
              <a:t>Not connected to the MP system.</a:t>
            </a:r>
          </a:p>
          <a:p>
            <a:pPr marL="539750" lvl="1" indent="-274638">
              <a:spcBef>
                <a:spcPct val="20000"/>
              </a:spcBef>
              <a:spcAft>
                <a:spcPts val="400"/>
              </a:spcAft>
              <a:buClr>
                <a:srgbClr val="0000FF"/>
              </a:buClr>
              <a:buSzPct val="80000"/>
              <a:buFont typeface="Courier New" panose="02070309020205020404" pitchFamily="49" charset="0"/>
              <a:buChar char="o"/>
            </a:pPr>
            <a:r>
              <a:rPr lang="en-GB" sz="1400" kern="0" dirty="0">
                <a:solidFill>
                  <a:srgbClr val="0000FF"/>
                </a:solidFill>
                <a:latin typeface="+mn-lt"/>
              </a:rPr>
              <a:t>With ns time resolution diamonds provide bunch-by-bunch loss diagnostics.</a:t>
            </a:r>
          </a:p>
          <a:p>
            <a:pPr marL="539750" lvl="1" indent="-274638">
              <a:spcBef>
                <a:spcPct val="20000"/>
              </a:spcBef>
              <a:spcAft>
                <a:spcPts val="400"/>
              </a:spcAft>
              <a:buClr>
                <a:srgbClr val="0000FF"/>
              </a:buClr>
              <a:buSzPct val="80000"/>
              <a:buFont typeface="Courier New" panose="02070309020205020404" pitchFamily="49" charset="0"/>
              <a:buChar char="o"/>
            </a:pPr>
            <a:r>
              <a:rPr lang="en-GB" sz="1400" kern="0" dirty="0">
                <a:solidFill>
                  <a:srgbClr val="0000FF"/>
                </a:solidFill>
                <a:latin typeface="+mn-lt"/>
              </a:rPr>
              <a:t>Very high radiation hardness.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altLang="en-US" sz="2800" dirty="0">
                <a:latin typeface="Arial" charset="0"/>
                <a:cs typeface="Arial" charset="0"/>
              </a:rPr>
              <a:t>LHC beam dumping system</a:t>
            </a:r>
          </a:p>
        </p:txBody>
      </p:sp>
      <p:sp>
        <p:nvSpPr>
          <p:cNvPr id="9421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42B06803-DC65-4F72-B5DC-8A9B649EF34C}" type="slidenum">
              <a:rPr lang="en-US" altLang="en-US" smtClean="0">
                <a:latin typeface="Comic Sans MS" pitchFamily="66" charset="0"/>
                <a:cs typeface="Arial" charset="0"/>
              </a:rPr>
              <a:pPr>
                <a:spcBef>
                  <a:spcPct val="0"/>
                </a:spcBef>
                <a:buClrTx/>
                <a:buSzTx/>
                <a:buFontTx/>
                <a:buNone/>
              </a:pPr>
              <a:t>14</a:t>
            </a:fld>
            <a:endParaRPr lang="en-US" altLang="en-US">
              <a:latin typeface="Comic Sans MS" pitchFamily="66" charset="0"/>
              <a:cs typeface="Arial" charset="0"/>
            </a:endParaRPr>
          </a:p>
        </p:txBody>
      </p:sp>
      <p:pic>
        <p:nvPicPr>
          <p:cNvPr id="94212" name="Picture 3" descr="BDSYSTEM"/>
          <p:cNvPicPr>
            <a:picLocks noChangeAspect="1" noChangeArrowheads="1"/>
          </p:cNvPicPr>
          <p:nvPr/>
        </p:nvPicPr>
        <p:blipFill>
          <a:blip r:embed="rId2" cstate="print">
            <a:extLst>
              <a:ext uri="{28A0092B-C50C-407E-A947-70E740481C1C}">
                <a14:useLocalDpi xmlns:a14="http://schemas.microsoft.com/office/drawing/2010/main" val="0"/>
              </a:ext>
            </a:extLst>
          </a:blip>
          <a:srcRect l="6534" t="8293" r="21053" b="9090"/>
          <a:stretch>
            <a:fillRect/>
          </a:stretch>
        </p:blipFill>
        <p:spPr bwMode="auto">
          <a:xfrm>
            <a:off x="381000" y="717550"/>
            <a:ext cx="8534400" cy="6108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4213" name="Text Box 4"/>
          <p:cNvSpPr txBox="1">
            <a:spLocks noChangeArrowheads="1"/>
          </p:cNvSpPr>
          <p:nvPr/>
        </p:nvSpPr>
        <p:spPr bwMode="auto">
          <a:xfrm>
            <a:off x="7162800" y="5410200"/>
            <a:ext cx="62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r>
              <a:rPr lang="en-US" altLang="en-US" sz="1400" b="1">
                <a:solidFill>
                  <a:srgbClr val="000000"/>
                </a:solidFill>
              </a:rPr>
              <a:t>Q5R</a:t>
            </a:r>
            <a:endParaRPr lang="en-US" altLang="en-US" sz="1400">
              <a:solidFill>
                <a:srgbClr val="000000"/>
              </a:solidFill>
            </a:endParaRPr>
          </a:p>
        </p:txBody>
      </p:sp>
      <p:sp>
        <p:nvSpPr>
          <p:cNvPr id="94214" name="Text Box 5"/>
          <p:cNvSpPr txBox="1">
            <a:spLocks noChangeArrowheads="1"/>
          </p:cNvSpPr>
          <p:nvPr/>
        </p:nvSpPr>
        <p:spPr bwMode="auto">
          <a:xfrm>
            <a:off x="6096000" y="4724400"/>
            <a:ext cx="549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r>
              <a:rPr lang="en-US" altLang="en-US" sz="1400" b="1">
                <a:solidFill>
                  <a:srgbClr val="000000"/>
                </a:solidFill>
              </a:rPr>
              <a:t>Q4R</a:t>
            </a:r>
            <a:endParaRPr lang="en-US" altLang="en-US" sz="1400">
              <a:solidFill>
                <a:srgbClr val="000000"/>
              </a:solidFill>
            </a:endParaRPr>
          </a:p>
        </p:txBody>
      </p:sp>
      <p:sp>
        <p:nvSpPr>
          <p:cNvPr id="94215" name="Text Box 6"/>
          <p:cNvSpPr txBox="1">
            <a:spLocks noChangeArrowheads="1"/>
          </p:cNvSpPr>
          <p:nvPr/>
        </p:nvSpPr>
        <p:spPr bwMode="auto">
          <a:xfrm>
            <a:off x="1905000" y="3406775"/>
            <a:ext cx="528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r>
              <a:rPr lang="en-US" altLang="en-US" sz="1400" b="1">
                <a:solidFill>
                  <a:srgbClr val="000000"/>
                </a:solidFill>
              </a:rPr>
              <a:t>Q4L</a:t>
            </a:r>
            <a:endParaRPr lang="en-US" altLang="en-US" sz="1400">
              <a:solidFill>
                <a:srgbClr val="000000"/>
              </a:solidFill>
            </a:endParaRPr>
          </a:p>
        </p:txBody>
      </p:sp>
      <p:sp>
        <p:nvSpPr>
          <p:cNvPr id="94216" name="Text Box 7"/>
          <p:cNvSpPr txBox="1">
            <a:spLocks noChangeArrowheads="1"/>
          </p:cNvSpPr>
          <p:nvPr/>
        </p:nvSpPr>
        <p:spPr bwMode="auto">
          <a:xfrm>
            <a:off x="914400" y="2797175"/>
            <a:ext cx="528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r>
              <a:rPr lang="en-US" altLang="en-US" sz="1400" b="1">
                <a:solidFill>
                  <a:srgbClr val="000000"/>
                </a:solidFill>
              </a:rPr>
              <a:t>Q5L</a:t>
            </a:r>
            <a:endParaRPr lang="en-US" altLang="en-US" sz="1400">
              <a:solidFill>
                <a:srgbClr val="000000"/>
              </a:solidFill>
            </a:endParaRPr>
          </a:p>
        </p:txBody>
      </p:sp>
      <p:sp>
        <p:nvSpPr>
          <p:cNvPr id="94217" name="Text Box 8"/>
          <p:cNvSpPr txBox="1">
            <a:spLocks noChangeArrowheads="1"/>
          </p:cNvSpPr>
          <p:nvPr/>
        </p:nvSpPr>
        <p:spPr bwMode="auto">
          <a:xfrm>
            <a:off x="6781800" y="6149975"/>
            <a:ext cx="815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r>
              <a:rPr lang="en-US" altLang="en-US" sz="1400" b="1" i="1">
                <a:solidFill>
                  <a:srgbClr val="000000"/>
                </a:solidFill>
              </a:rPr>
              <a:t>Beam 2</a:t>
            </a:r>
            <a:endParaRPr lang="en-US" altLang="en-US" sz="1400">
              <a:solidFill>
                <a:srgbClr val="000000"/>
              </a:solidFill>
            </a:endParaRPr>
          </a:p>
        </p:txBody>
      </p:sp>
      <p:sp>
        <p:nvSpPr>
          <p:cNvPr id="94218" name="Text Box 9"/>
          <p:cNvSpPr txBox="1">
            <a:spLocks noChangeArrowheads="1"/>
          </p:cNvSpPr>
          <p:nvPr/>
        </p:nvSpPr>
        <p:spPr bwMode="auto">
          <a:xfrm>
            <a:off x="762000" y="1958975"/>
            <a:ext cx="815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r>
              <a:rPr lang="en-US" altLang="en-US" sz="1400" b="1" i="1">
                <a:solidFill>
                  <a:srgbClr val="000000"/>
                </a:solidFill>
              </a:rPr>
              <a:t>Beam 1</a:t>
            </a:r>
            <a:endParaRPr lang="en-US" altLang="en-US" sz="1400">
              <a:solidFill>
                <a:srgbClr val="000000"/>
              </a:solidFill>
            </a:endParaRPr>
          </a:p>
        </p:txBody>
      </p:sp>
      <p:sp>
        <p:nvSpPr>
          <p:cNvPr id="43" name="Text Box 10"/>
          <p:cNvSpPr txBox="1">
            <a:spLocks noChangeArrowheads="1"/>
          </p:cNvSpPr>
          <p:nvPr/>
        </p:nvSpPr>
        <p:spPr bwMode="auto">
          <a:xfrm>
            <a:off x="7620000" y="3048000"/>
            <a:ext cx="1181100" cy="523875"/>
          </a:xfrm>
          <a:prstGeom prst="rect">
            <a:avLst/>
          </a:prstGeom>
          <a:solidFill>
            <a:schemeClr val="bg1">
              <a:lumMod val="95000"/>
            </a:schemeClr>
          </a:solidFill>
          <a:ln w="12700">
            <a:noFill/>
            <a:miter lim="800000"/>
            <a:headEnd type="none" w="sm" len="sm"/>
            <a:tailEnd type="none" w="sm" len="sm"/>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GB" sz="1400" b="1" kern="0" dirty="0">
                <a:solidFill>
                  <a:srgbClr val="0000FF"/>
                </a:solidFill>
                <a:latin typeface="+mn-lt"/>
              </a:rPr>
              <a:t>Beam dump block</a:t>
            </a:r>
          </a:p>
        </p:txBody>
      </p:sp>
      <p:sp>
        <p:nvSpPr>
          <p:cNvPr id="44" name="Line 11"/>
          <p:cNvSpPr>
            <a:spLocks noChangeShapeType="1"/>
          </p:cNvSpPr>
          <p:nvPr/>
        </p:nvSpPr>
        <p:spPr bwMode="auto">
          <a:xfrm flipH="1">
            <a:off x="8229600" y="3581400"/>
            <a:ext cx="0" cy="838200"/>
          </a:xfrm>
          <a:prstGeom prst="line">
            <a:avLst/>
          </a:prstGeom>
          <a:noFill/>
          <a:ln w="12700">
            <a:solidFill>
              <a:srgbClr val="000000"/>
            </a:solidFill>
            <a:round/>
            <a:headEnd type="none" w="sm" len="sm"/>
            <a:tailEnd type="stealth" w="lg" len="lg"/>
          </a:ln>
        </p:spPr>
        <p:txBody>
          <a:bodyPr wrap="none" anchor="ctr"/>
          <a:lstStyle/>
          <a:p>
            <a:pPr eaLnBrk="1" fontAlgn="auto" hangingPunct="1">
              <a:spcBef>
                <a:spcPts val="0"/>
              </a:spcBef>
              <a:spcAft>
                <a:spcPts val="0"/>
              </a:spcAft>
              <a:defRPr/>
            </a:pPr>
            <a:endParaRPr lang="en-US" kern="0">
              <a:solidFill>
                <a:sysClr val="windowText" lastClr="000000"/>
              </a:solidFill>
            </a:endParaRPr>
          </a:p>
        </p:txBody>
      </p:sp>
      <p:sp>
        <p:nvSpPr>
          <p:cNvPr id="45" name="Line 12"/>
          <p:cNvSpPr>
            <a:spLocks noChangeShapeType="1"/>
          </p:cNvSpPr>
          <p:nvPr/>
        </p:nvSpPr>
        <p:spPr bwMode="auto">
          <a:xfrm>
            <a:off x="4419600" y="4140200"/>
            <a:ext cx="838200" cy="152400"/>
          </a:xfrm>
          <a:prstGeom prst="line">
            <a:avLst/>
          </a:prstGeom>
          <a:noFill/>
          <a:ln w="28575">
            <a:solidFill>
              <a:srgbClr val="FF0000"/>
            </a:solidFill>
            <a:round/>
            <a:headEnd type="none" w="sm" len="sm"/>
            <a:tailEnd type="arrow" w="med" len="me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46" name="Line 13"/>
          <p:cNvSpPr>
            <a:spLocks noChangeShapeType="1"/>
          </p:cNvSpPr>
          <p:nvPr/>
        </p:nvSpPr>
        <p:spPr bwMode="auto">
          <a:xfrm flipV="1">
            <a:off x="1371600" y="3048000"/>
            <a:ext cx="533400" cy="914400"/>
          </a:xfrm>
          <a:prstGeom prst="line">
            <a:avLst/>
          </a:prstGeom>
          <a:noFill/>
          <a:ln w="12700">
            <a:solidFill>
              <a:srgbClr val="000000"/>
            </a:solidFill>
            <a:round/>
            <a:headEnd type="none" w="sm" len="sm"/>
            <a:tailEnd type="stealth" w="lg" len="lg"/>
          </a:ln>
        </p:spPr>
        <p:txBody>
          <a:bodyPr wrap="none" anchor="ctr"/>
          <a:lstStyle/>
          <a:p>
            <a:pPr eaLnBrk="1" fontAlgn="auto" hangingPunct="1">
              <a:spcBef>
                <a:spcPts val="0"/>
              </a:spcBef>
              <a:spcAft>
                <a:spcPts val="0"/>
              </a:spcAft>
              <a:defRPr/>
            </a:pPr>
            <a:endParaRPr lang="en-US" kern="0">
              <a:solidFill>
                <a:sysClr val="windowText" lastClr="000000"/>
              </a:solidFill>
            </a:endParaRPr>
          </a:p>
        </p:txBody>
      </p:sp>
      <p:sp>
        <p:nvSpPr>
          <p:cNvPr id="47" name="Line 14"/>
          <p:cNvSpPr>
            <a:spLocks noChangeShapeType="1"/>
          </p:cNvSpPr>
          <p:nvPr/>
        </p:nvSpPr>
        <p:spPr bwMode="auto">
          <a:xfrm rot="21475046">
            <a:off x="4648200" y="4410075"/>
            <a:ext cx="763588" cy="479425"/>
          </a:xfrm>
          <a:prstGeom prst="line">
            <a:avLst/>
          </a:prstGeom>
          <a:noFill/>
          <a:ln w="28575">
            <a:solidFill>
              <a:srgbClr val="008000"/>
            </a:solidFill>
            <a:round/>
            <a:headEnd type="none" w="sm" len="sm"/>
            <a:tailEnd type="triangle" w="sm" len="sm"/>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48" name="Line 15"/>
          <p:cNvSpPr>
            <a:spLocks noChangeShapeType="1"/>
          </p:cNvSpPr>
          <p:nvPr/>
        </p:nvSpPr>
        <p:spPr bwMode="auto">
          <a:xfrm rot="21470686">
            <a:off x="5824538" y="5111750"/>
            <a:ext cx="828675" cy="534988"/>
          </a:xfrm>
          <a:prstGeom prst="line">
            <a:avLst/>
          </a:prstGeom>
          <a:noFill/>
          <a:ln w="28575">
            <a:solidFill>
              <a:srgbClr val="008000"/>
            </a:solidFill>
            <a:round/>
            <a:headEnd type="none" w="sm" len="sm"/>
            <a:tailEnd type="triangle" w="sm" len="sm"/>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49" name="Oval 16"/>
          <p:cNvSpPr>
            <a:spLocks noChangeArrowheads="1"/>
          </p:cNvSpPr>
          <p:nvPr/>
        </p:nvSpPr>
        <p:spPr bwMode="auto">
          <a:xfrm>
            <a:off x="4575175" y="4376738"/>
            <a:ext cx="76200" cy="76200"/>
          </a:xfrm>
          <a:prstGeom prst="ellipse">
            <a:avLst/>
          </a:prstGeom>
          <a:solidFill>
            <a:srgbClr val="2A004E"/>
          </a:solidFill>
          <a:ln w="12700">
            <a:noFill/>
            <a:round/>
            <a:headEnd type="none" w="sm" len="sm"/>
            <a:tailEnd type="none" w="sm" len="sm"/>
          </a:ln>
        </p:spPr>
        <p:txBody>
          <a:bodyPr wrap="none" anchor="ctr"/>
          <a:lstStyle/>
          <a:p>
            <a:pPr algn="ctr" eaLnBrk="1" fontAlgn="auto" hangingPunct="1">
              <a:spcBef>
                <a:spcPts val="0"/>
              </a:spcBef>
              <a:spcAft>
                <a:spcPts val="0"/>
              </a:spcAft>
              <a:defRPr/>
            </a:pPr>
            <a:endParaRPr lang="en-GB" sz="2400" kern="0">
              <a:solidFill>
                <a:srgbClr val="2A004E"/>
              </a:solidFill>
              <a:latin typeface="Book Antiqua" pitchFamily="18" charset="0"/>
            </a:endParaRPr>
          </a:p>
        </p:txBody>
      </p:sp>
      <p:sp>
        <p:nvSpPr>
          <p:cNvPr id="50" name="Oval 17"/>
          <p:cNvSpPr>
            <a:spLocks noChangeArrowheads="1"/>
          </p:cNvSpPr>
          <p:nvPr/>
        </p:nvSpPr>
        <p:spPr bwMode="auto">
          <a:xfrm>
            <a:off x="5791200" y="5105400"/>
            <a:ext cx="76200" cy="76200"/>
          </a:xfrm>
          <a:prstGeom prst="ellipse">
            <a:avLst/>
          </a:prstGeom>
          <a:solidFill>
            <a:srgbClr val="2A004E"/>
          </a:solidFill>
          <a:ln w="12700">
            <a:noFill/>
            <a:round/>
            <a:headEnd type="none" w="sm" len="sm"/>
            <a:tailEnd type="none" w="sm" len="sm"/>
          </a:ln>
        </p:spPr>
        <p:txBody>
          <a:bodyPr wrap="none" anchor="ctr"/>
          <a:lstStyle/>
          <a:p>
            <a:pPr algn="ctr" eaLnBrk="1" fontAlgn="auto" hangingPunct="1">
              <a:spcBef>
                <a:spcPts val="0"/>
              </a:spcBef>
              <a:spcAft>
                <a:spcPts val="0"/>
              </a:spcAft>
              <a:defRPr/>
            </a:pPr>
            <a:endParaRPr lang="en-GB" sz="2400" kern="0">
              <a:solidFill>
                <a:srgbClr val="2A004E"/>
              </a:solidFill>
              <a:latin typeface="Book Antiqua" pitchFamily="18" charset="0"/>
            </a:endParaRPr>
          </a:p>
        </p:txBody>
      </p:sp>
      <p:sp>
        <p:nvSpPr>
          <p:cNvPr id="51" name="Freeform 18"/>
          <p:cNvSpPr>
            <a:spLocks/>
          </p:cNvSpPr>
          <p:nvPr/>
        </p:nvSpPr>
        <p:spPr bwMode="auto">
          <a:xfrm>
            <a:off x="7162800" y="5943600"/>
            <a:ext cx="460375" cy="396875"/>
          </a:xfrm>
          <a:custGeom>
            <a:avLst/>
            <a:gdLst>
              <a:gd name="T0" fmla="*/ 0 w 290"/>
              <a:gd name="T1" fmla="*/ 0 h 250"/>
              <a:gd name="T2" fmla="*/ 2147483647 w 290"/>
              <a:gd name="T3" fmla="*/ 2147483647 h 250"/>
              <a:gd name="T4" fmla="*/ 2147483647 w 290"/>
              <a:gd name="T5" fmla="*/ 2147483647 h 250"/>
              <a:gd name="T6" fmla="*/ 2147483647 w 290"/>
              <a:gd name="T7" fmla="*/ 2147483647 h 250"/>
              <a:gd name="T8" fmla="*/ 2147483647 w 290"/>
              <a:gd name="T9" fmla="*/ 2147483647 h 250"/>
              <a:gd name="T10" fmla="*/ 2147483647 w 290"/>
              <a:gd name="T11" fmla="*/ 2147483647 h 250"/>
              <a:gd name="T12" fmla="*/ 0 60000 65536"/>
              <a:gd name="T13" fmla="*/ 0 60000 65536"/>
              <a:gd name="T14" fmla="*/ 0 60000 65536"/>
              <a:gd name="T15" fmla="*/ 0 60000 65536"/>
              <a:gd name="T16" fmla="*/ 0 60000 65536"/>
              <a:gd name="T17" fmla="*/ 0 60000 65536"/>
              <a:gd name="T18" fmla="*/ 0 w 290"/>
              <a:gd name="T19" fmla="*/ 0 h 250"/>
              <a:gd name="T20" fmla="*/ 290 w 290"/>
              <a:gd name="T21" fmla="*/ 250 h 250"/>
            </a:gdLst>
            <a:ahLst/>
            <a:cxnLst>
              <a:cxn ang="T12">
                <a:pos x="T0" y="T1"/>
              </a:cxn>
              <a:cxn ang="T13">
                <a:pos x="T2" y="T3"/>
              </a:cxn>
              <a:cxn ang="T14">
                <a:pos x="T4" y="T5"/>
              </a:cxn>
              <a:cxn ang="T15">
                <a:pos x="T6" y="T7"/>
              </a:cxn>
              <a:cxn ang="T16">
                <a:pos x="T8" y="T9"/>
              </a:cxn>
              <a:cxn ang="T17">
                <a:pos x="T10" y="T11"/>
              </a:cxn>
            </a:cxnLst>
            <a:rect l="T18" t="T19" r="T20" b="T21"/>
            <a:pathLst>
              <a:path w="290" h="250">
                <a:moveTo>
                  <a:pt x="0" y="0"/>
                </a:moveTo>
                <a:cubicBezTo>
                  <a:pt x="10" y="6"/>
                  <a:pt x="36" y="21"/>
                  <a:pt x="60" y="38"/>
                </a:cubicBezTo>
                <a:cubicBezTo>
                  <a:pt x="84" y="55"/>
                  <a:pt x="117" y="82"/>
                  <a:pt x="142" y="102"/>
                </a:cubicBezTo>
                <a:cubicBezTo>
                  <a:pt x="167" y="122"/>
                  <a:pt x="187" y="137"/>
                  <a:pt x="208" y="158"/>
                </a:cubicBezTo>
                <a:cubicBezTo>
                  <a:pt x="229" y="179"/>
                  <a:pt x="254" y="211"/>
                  <a:pt x="268" y="226"/>
                </a:cubicBezTo>
                <a:cubicBezTo>
                  <a:pt x="282" y="241"/>
                  <a:pt x="286" y="245"/>
                  <a:pt x="290" y="250"/>
                </a:cubicBezTo>
              </a:path>
            </a:pathLst>
          </a:custGeom>
          <a:noFill/>
          <a:ln w="28575">
            <a:solidFill>
              <a:srgbClr val="008000"/>
            </a:solidFill>
            <a:round/>
            <a:headEnd type="none" w="sm" len="sm"/>
            <a:tailEnd type="triangle" w="med" len="me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52" name="Oval 19"/>
          <p:cNvSpPr>
            <a:spLocks noChangeArrowheads="1"/>
          </p:cNvSpPr>
          <p:nvPr/>
        </p:nvSpPr>
        <p:spPr bwMode="auto">
          <a:xfrm>
            <a:off x="7086600" y="5867400"/>
            <a:ext cx="76200" cy="76200"/>
          </a:xfrm>
          <a:prstGeom prst="ellipse">
            <a:avLst/>
          </a:prstGeom>
          <a:solidFill>
            <a:srgbClr val="2A004E"/>
          </a:solidFill>
          <a:ln w="12700">
            <a:noFill/>
            <a:round/>
            <a:headEnd type="none" w="sm" len="sm"/>
            <a:tailEnd type="none" w="sm" len="sm"/>
          </a:ln>
        </p:spPr>
        <p:txBody>
          <a:bodyPr wrap="none" anchor="ctr"/>
          <a:lstStyle/>
          <a:p>
            <a:pPr algn="ctr" eaLnBrk="1" fontAlgn="auto" hangingPunct="1">
              <a:spcBef>
                <a:spcPts val="0"/>
              </a:spcBef>
              <a:spcAft>
                <a:spcPts val="0"/>
              </a:spcAft>
              <a:defRPr/>
            </a:pPr>
            <a:endParaRPr lang="en-GB" sz="2400" kern="0">
              <a:solidFill>
                <a:srgbClr val="2A004E"/>
              </a:solidFill>
              <a:latin typeface="Book Antiqua" pitchFamily="18" charset="0"/>
            </a:endParaRPr>
          </a:p>
        </p:txBody>
      </p:sp>
      <p:sp>
        <p:nvSpPr>
          <p:cNvPr id="54" name="Line 21"/>
          <p:cNvSpPr>
            <a:spLocks noChangeShapeType="1"/>
          </p:cNvSpPr>
          <p:nvPr/>
        </p:nvSpPr>
        <p:spPr bwMode="auto">
          <a:xfrm flipH="1">
            <a:off x="4343400" y="2668588"/>
            <a:ext cx="46038" cy="1065212"/>
          </a:xfrm>
          <a:prstGeom prst="line">
            <a:avLst/>
          </a:prstGeom>
          <a:noFill/>
          <a:ln w="12700">
            <a:solidFill>
              <a:srgbClr val="000000"/>
            </a:solidFill>
            <a:round/>
            <a:headEnd type="none" w="sm" len="sm"/>
            <a:tailEnd type="stealth" w="lg" len="lg"/>
          </a:ln>
        </p:spPr>
        <p:txBody>
          <a:bodyPr wrap="none" anchor="ctr"/>
          <a:lstStyle/>
          <a:p>
            <a:pPr eaLnBrk="1" fontAlgn="auto" hangingPunct="1">
              <a:spcBef>
                <a:spcPts val="0"/>
              </a:spcBef>
              <a:spcAft>
                <a:spcPts val="0"/>
              </a:spcAft>
              <a:defRPr/>
            </a:pPr>
            <a:endParaRPr lang="en-US" kern="0">
              <a:solidFill>
                <a:sysClr val="windowText" lastClr="000000"/>
              </a:solidFill>
            </a:endParaRPr>
          </a:p>
        </p:txBody>
      </p:sp>
      <p:sp>
        <p:nvSpPr>
          <p:cNvPr id="55" name="Line 22"/>
          <p:cNvSpPr>
            <a:spLocks noChangeShapeType="1"/>
          </p:cNvSpPr>
          <p:nvPr/>
        </p:nvSpPr>
        <p:spPr bwMode="auto">
          <a:xfrm flipH="1">
            <a:off x="5638800" y="3276600"/>
            <a:ext cx="0" cy="914400"/>
          </a:xfrm>
          <a:prstGeom prst="line">
            <a:avLst/>
          </a:prstGeom>
          <a:noFill/>
          <a:ln w="12700">
            <a:solidFill>
              <a:srgbClr val="000000"/>
            </a:solidFill>
            <a:round/>
            <a:headEnd type="none" w="sm" len="sm"/>
            <a:tailEnd type="stealth" w="lg" len="lg"/>
          </a:ln>
        </p:spPr>
        <p:txBody>
          <a:bodyPr wrap="none" anchor="ctr"/>
          <a:lstStyle/>
          <a:p>
            <a:pPr eaLnBrk="1" fontAlgn="auto" hangingPunct="1">
              <a:spcBef>
                <a:spcPts val="0"/>
              </a:spcBef>
              <a:spcAft>
                <a:spcPts val="0"/>
              </a:spcAft>
              <a:defRPr/>
            </a:pPr>
            <a:endParaRPr lang="en-US" kern="0">
              <a:solidFill>
                <a:sysClr val="windowText" lastClr="000000"/>
              </a:solidFill>
            </a:endParaRPr>
          </a:p>
        </p:txBody>
      </p:sp>
      <p:sp>
        <p:nvSpPr>
          <p:cNvPr id="56" name="Text Box 23"/>
          <p:cNvSpPr txBox="1">
            <a:spLocks noChangeArrowheads="1"/>
          </p:cNvSpPr>
          <p:nvPr/>
        </p:nvSpPr>
        <p:spPr bwMode="auto">
          <a:xfrm>
            <a:off x="5067300" y="2814520"/>
            <a:ext cx="1676400" cy="738664"/>
          </a:xfrm>
          <a:prstGeom prst="rect">
            <a:avLst/>
          </a:prstGeom>
          <a:solidFill>
            <a:schemeClr val="bg1">
              <a:lumMod val="95000"/>
            </a:schemeClr>
          </a:solidFill>
          <a:ln w="12700">
            <a:noFill/>
            <a:miter lim="800000"/>
            <a:headEnd type="none" w="sm" len="sm"/>
            <a:tailEnd type="none" w="sm" len="sm"/>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GB" sz="1400" b="1" kern="0" dirty="0">
                <a:solidFill>
                  <a:srgbClr val="0000FF"/>
                </a:solidFill>
                <a:latin typeface="+mn-lt"/>
              </a:rPr>
              <a:t>10 kicker magnets dilute the beam</a:t>
            </a:r>
          </a:p>
        </p:txBody>
      </p:sp>
      <p:sp>
        <p:nvSpPr>
          <p:cNvPr id="57" name="Line 24"/>
          <p:cNvSpPr>
            <a:spLocks noChangeShapeType="1"/>
          </p:cNvSpPr>
          <p:nvPr/>
        </p:nvSpPr>
        <p:spPr bwMode="auto">
          <a:xfrm>
            <a:off x="5029200" y="3733800"/>
            <a:ext cx="3048000" cy="304800"/>
          </a:xfrm>
          <a:prstGeom prst="line">
            <a:avLst/>
          </a:prstGeom>
          <a:noFill/>
          <a:ln w="12700">
            <a:solidFill>
              <a:srgbClr val="2A004E"/>
            </a:solidFill>
            <a:round/>
            <a:headEnd type="triangle" w="med" len="med"/>
            <a:tailEnd type="triangle" w="med" len="me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58" name="Text Box 25"/>
          <p:cNvSpPr txBox="1">
            <a:spLocks noChangeArrowheads="1"/>
          </p:cNvSpPr>
          <p:nvPr/>
        </p:nvSpPr>
        <p:spPr bwMode="auto">
          <a:xfrm>
            <a:off x="6324600" y="3733800"/>
            <a:ext cx="952500" cy="307975"/>
          </a:xfrm>
          <a:prstGeom prst="rect">
            <a:avLst/>
          </a:prstGeom>
          <a:solidFill>
            <a:schemeClr val="bg1">
              <a:lumMod val="95000"/>
            </a:schemeClr>
          </a:solidFill>
          <a:ln w="12700">
            <a:noFill/>
            <a:miter lim="800000"/>
            <a:headEnd type="none" w="sm" len="sm"/>
            <a:tailEnd type="none" w="sm" len="sm"/>
          </a:ln>
        </p:spPr>
        <p:txBody>
          <a:bodyPr>
            <a:spAutoFit/>
          </a:bodyPr>
          <a:lstStyle/>
          <a:p>
            <a:pPr algn="ctr" eaLnBrk="1" fontAlgn="auto" hangingPunct="1">
              <a:spcBef>
                <a:spcPts val="0"/>
              </a:spcBef>
              <a:spcAft>
                <a:spcPts val="0"/>
              </a:spcAft>
              <a:defRPr/>
            </a:pPr>
            <a:r>
              <a:rPr lang="en-GB" sz="1400" b="1" kern="0" dirty="0">
                <a:solidFill>
                  <a:srgbClr val="0000FF"/>
                </a:solidFill>
                <a:latin typeface="Arial" charset="0"/>
                <a:sym typeface="Symbol"/>
              </a:rPr>
              <a:t></a:t>
            </a:r>
            <a:r>
              <a:rPr lang="en-GB" sz="1400" b="1" kern="0" dirty="0">
                <a:solidFill>
                  <a:srgbClr val="0000FF"/>
                </a:solidFill>
                <a:latin typeface="Arial" charset="0"/>
              </a:rPr>
              <a:t> 900 m</a:t>
            </a:r>
          </a:p>
        </p:txBody>
      </p:sp>
      <p:sp>
        <p:nvSpPr>
          <p:cNvPr id="59" name="Freeform 26"/>
          <p:cNvSpPr>
            <a:spLocks/>
          </p:cNvSpPr>
          <p:nvPr/>
        </p:nvSpPr>
        <p:spPr bwMode="auto">
          <a:xfrm>
            <a:off x="647700" y="2076450"/>
            <a:ext cx="498475" cy="247650"/>
          </a:xfrm>
          <a:custGeom>
            <a:avLst/>
            <a:gdLst>
              <a:gd name="T0" fmla="*/ 0 w 314"/>
              <a:gd name="T1" fmla="*/ 0 h 156"/>
              <a:gd name="T2" fmla="*/ 2147483647 w 314"/>
              <a:gd name="T3" fmla="*/ 2147483647 h 156"/>
              <a:gd name="T4" fmla="*/ 2147483647 w 314"/>
              <a:gd name="T5" fmla="*/ 2147483647 h 156"/>
              <a:gd name="T6" fmla="*/ 2147483647 w 314"/>
              <a:gd name="T7" fmla="*/ 2147483647 h 156"/>
              <a:gd name="T8" fmla="*/ 0 60000 65536"/>
              <a:gd name="T9" fmla="*/ 0 60000 65536"/>
              <a:gd name="T10" fmla="*/ 0 60000 65536"/>
              <a:gd name="T11" fmla="*/ 0 60000 65536"/>
              <a:gd name="T12" fmla="*/ 0 w 314"/>
              <a:gd name="T13" fmla="*/ 0 h 156"/>
              <a:gd name="T14" fmla="*/ 314 w 314"/>
              <a:gd name="T15" fmla="*/ 156 h 156"/>
            </a:gdLst>
            <a:ahLst/>
            <a:cxnLst>
              <a:cxn ang="T8">
                <a:pos x="T0" y="T1"/>
              </a:cxn>
              <a:cxn ang="T9">
                <a:pos x="T2" y="T3"/>
              </a:cxn>
              <a:cxn ang="T10">
                <a:pos x="T4" y="T5"/>
              </a:cxn>
              <a:cxn ang="T11">
                <a:pos x="T6" y="T7"/>
              </a:cxn>
            </a:cxnLst>
            <a:rect l="T12" t="T13" r="T14" b="T15"/>
            <a:pathLst>
              <a:path w="314" h="156">
                <a:moveTo>
                  <a:pt x="0" y="0"/>
                </a:moveTo>
                <a:cubicBezTo>
                  <a:pt x="17" y="7"/>
                  <a:pt x="66" y="26"/>
                  <a:pt x="100" y="42"/>
                </a:cubicBezTo>
                <a:cubicBezTo>
                  <a:pt x="134" y="58"/>
                  <a:pt x="168" y="75"/>
                  <a:pt x="204" y="94"/>
                </a:cubicBezTo>
                <a:cubicBezTo>
                  <a:pt x="240" y="113"/>
                  <a:pt x="291" y="143"/>
                  <a:pt x="314" y="156"/>
                </a:cubicBezTo>
              </a:path>
            </a:pathLst>
          </a:custGeom>
          <a:noFill/>
          <a:ln w="28575">
            <a:solidFill>
              <a:srgbClr val="008000"/>
            </a:solidFill>
            <a:round/>
            <a:headEnd/>
            <a:tailEnd type="arrow" w="med" len="me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60" name="Line 27"/>
          <p:cNvSpPr>
            <a:spLocks noChangeShapeType="1"/>
          </p:cNvSpPr>
          <p:nvPr/>
        </p:nvSpPr>
        <p:spPr bwMode="auto">
          <a:xfrm>
            <a:off x="1600200" y="2590800"/>
            <a:ext cx="228600" cy="152400"/>
          </a:xfrm>
          <a:prstGeom prst="line">
            <a:avLst/>
          </a:prstGeom>
          <a:noFill/>
          <a:ln w="28575">
            <a:solidFill>
              <a:srgbClr val="008000"/>
            </a:solidFill>
            <a:round/>
            <a:headEnd type="none" w="sm" len="sm"/>
            <a:tailEnd type="arrow" w="med" len="me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61" name="Line 28"/>
          <p:cNvSpPr>
            <a:spLocks noChangeShapeType="1"/>
          </p:cNvSpPr>
          <p:nvPr/>
        </p:nvSpPr>
        <p:spPr bwMode="auto">
          <a:xfrm>
            <a:off x="2771775" y="3295650"/>
            <a:ext cx="809625" cy="514350"/>
          </a:xfrm>
          <a:prstGeom prst="line">
            <a:avLst/>
          </a:prstGeom>
          <a:noFill/>
          <a:ln w="28575">
            <a:solidFill>
              <a:srgbClr val="008000"/>
            </a:solidFill>
            <a:round/>
            <a:headEnd type="none" w="sm" len="sm"/>
            <a:tailEnd type="arrow" w="med" len="me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62" name="Oval 29"/>
          <p:cNvSpPr>
            <a:spLocks noChangeArrowheads="1"/>
          </p:cNvSpPr>
          <p:nvPr/>
        </p:nvSpPr>
        <p:spPr bwMode="auto">
          <a:xfrm>
            <a:off x="2743200" y="3276600"/>
            <a:ext cx="76200" cy="76200"/>
          </a:xfrm>
          <a:prstGeom prst="ellipse">
            <a:avLst/>
          </a:prstGeom>
          <a:solidFill>
            <a:srgbClr val="2A004E"/>
          </a:solidFill>
          <a:ln w="12700">
            <a:noFill/>
            <a:round/>
            <a:headEnd type="none" w="sm" len="sm"/>
            <a:tailEnd type="none" w="sm" len="sm"/>
          </a:ln>
        </p:spPr>
        <p:txBody>
          <a:bodyPr wrap="none" anchor="ctr"/>
          <a:lstStyle/>
          <a:p>
            <a:pPr algn="ctr" eaLnBrk="1" fontAlgn="auto" hangingPunct="1">
              <a:spcBef>
                <a:spcPts val="0"/>
              </a:spcBef>
              <a:spcAft>
                <a:spcPts val="0"/>
              </a:spcAft>
              <a:defRPr/>
            </a:pPr>
            <a:endParaRPr lang="en-GB" sz="2400" kern="0">
              <a:solidFill>
                <a:srgbClr val="2A004E"/>
              </a:solidFill>
              <a:latin typeface="Book Antiqua" pitchFamily="18" charset="0"/>
            </a:endParaRPr>
          </a:p>
        </p:txBody>
      </p:sp>
      <p:sp>
        <p:nvSpPr>
          <p:cNvPr id="63" name="Oval 30"/>
          <p:cNvSpPr>
            <a:spLocks noChangeArrowheads="1"/>
          </p:cNvSpPr>
          <p:nvPr/>
        </p:nvSpPr>
        <p:spPr bwMode="auto">
          <a:xfrm>
            <a:off x="1557338" y="2552700"/>
            <a:ext cx="76200" cy="76200"/>
          </a:xfrm>
          <a:prstGeom prst="ellipse">
            <a:avLst/>
          </a:prstGeom>
          <a:solidFill>
            <a:srgbClr val="2A004E"/>
          </a:solidFill>
          <a:ln w="12700">
            <a:noFill/>
            <a:round/>
            <a:headEnd type="none" w="sm" len="sm"/>
            <a:tailEnd type="none" w="sm" len="sm"/>
          </a:ln>
        </p:spPr>
        <p:txBody>
          <a:bodyPr wrap="none" anchor="ctr"/>
          <a:lstStyle/>
          <a:p>
            <a:pPr algn="ctr" eaLnBrk="1" fontAlgn="auto" hangingPunct="1">
              <a:spcBef>
                <a:spcPts val="0"/>
              </a:spcBef>
              <a:spcAft>
                <a:spcPts val="0"/>
              </a:spcAft>
              <a:defRPr/>
            </a:pPr>
            <a:endParaRPr lang="en-GB" sz="2400" kern="0">
              <a:solidFill>
                <a:srgbClr val="2A004E"/>
              </a:solidFill>
              <a:latin typeface="Book Antiqua" pitchFamily="18" charset="0"/>
            </a:endParaRPr>
          </a:p>
        </p:txBody>
      </p:sp>
      <p:sp>
        <p:nvSpPr>
          <p:cNvPr id="64" name="Line 31"/>
          <p:cNvSpPr>
            <a:spLocks noChangeShapeType="1"/>
          </p:cNvSpPr>
          <p:nvPr/>
        </p:nvSpPr>
        <p:spPr bwMode="auto">
          <a:xfrm>
            <a:off x="457200" y="2895600"/>
            <a:ext cx="6248400" cy="3733800"/>
          </a:xfrm>
          <a:prstGeom prst="line">
            <a:avLst/>
          </a:prstGeom>
          <a:noFill/>
          <a:ln w="12700">
            <a:solidFill>
              <a:srgbClr val="2A004E"/>
            </a:solidFill>
            <a:round/>
            <a:headEnd type="triangle" w="med" len="med"/>
            <a:tailEnd type="triangle" w="med" len="me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65" name="Text Box 32"/>
          <p:cNvSpPr txBox="1">
            <a:spLocks noChangeArrowheads="1"/>
          </p:cNvSpPr>
          <p:nvPr/>
        </p:nvSpPr>
        <p:spPr bwMode="auto">
          <a:xfrm>
            <a:off x="3352800" y="5067300"/>
            <a:ext cx="914400" cy="307975"/>
          </a:xfrm>
          <a:prstGeom prst="rect">
            <a:avLst/>
          </a:prstGeom>
          <a:solidFill>
            <a:srgbClr val="FFFFCC"/>
          </a:solidFill>
          <a:ln w="12700">
            <a:noFill/>
            <a:miter lim="800000"/>
            <a:headEnd type="none" w="sm" len="sm"/>
            <a:tailEnd type="none" w="sm" len="sm"/>
          </a:ln>
        </p:spPr>
        <p:txBody>
          <a:bodyPr>
            <a:spAutoFit/>
          </a:bodyPr>
          <a:lstStyle/>
          <a:p>
            <a:pPr algn="ctr" eaLnBrk="1" fontAlgn="auto" hangingPunct="1">
              <a:spcBef>
                <a:spcPts val="0"/>
              </a:spcBef>
              <a:spcAft>
                <a:spcPts val="0"/>
              </a:spcAft>
              <a:defRPr/>
            </a:pPr>
            <a:r>
              <a:rPr lang="en-GB" sz="1400" b="1" kern="0" dirty="0">
                <a:solidFill>
                  <a:srgbClr val="0000FF"/>
                </a:solidFill>
                <a:latin typeface="Arial" charset="0"/>
                <a:sym typeface="Symbol"/>
              </a:rPr>
              <a:t></a:t>
            </a:r>
            <a:r>
              <a:rPr lang="en-GB" sz="1400" b="1" kern="0" dirty="0">
                <a:solidFill>
                  <a:srgbClr val="0000FF"/>
                </a:solidFill>
                <a:latin typeface="Arial" charset="0"/>
              </a:rPr>
              <a:t> 500 m</a:t>
            </a:r>
          </a:p>
        </p:txBody>
      </p:sp>
      <p:sp>
        <p:nvSpPr>
          <p:cNvPr id="66" name="Text Box 33"/>
          <p:cNvSpPr txBox="1">
            <a:spLocks noChangeArrowheads="1"/>
          </p:cNvSpPr>
          <p:nvPr/>
        </p:nvSpPr>
        <p:spPr bwMode="auto">
          <a:xfrm>
            <a:off x="415925" y="3736975"/>
            <a:ext cx="1582738" cy="954088"/>
          </a:xfrm>
          <a:prstGeom prst="rect">
            <a:avLst/>
          </a:prstGeom>
          <a:solidFill>
            <a:schemeClr val="bg1">
              <a:lumMod val="95000"/>
            </a:schemeClr>
          </a:solidFill>
          <a:ln w="12700">
            <a:noFill/>
            <a:miter lim="800000"/>
            <a:headEnd type="none" w="sm" len="sm"/>
            <a:tailEnd type="none" w="sm" len="sm"/>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GB" sz="1400" b="1" kern="0" dirty="0">
                <a:solidFill>
                  <a:srgbClr val="0000FF"/>
                </a:solidFill>
                <a:latin typeface="+mn-lt"/>
              </a:rPr>
              <a:t>15 fast ‘kicker’ magnets deflect the beam to the outside</a:t>
            </a:r>
          </a:p>
        </p:txBody>
      </p:sp>
      <p:sp>
        <p:nvSpPr>
          <p:cNvPr id="53" name="Text Box 20"/>
          <p:cNvSpPr txBox="1">
            <a:spLocks noChangeArrowheads="1"/>
          </p:cNvSpPr>
          <p:nvPr/>
        </p:nvSpPr>
        <p:spPr bwMode="auto">
          <a:xfrm>
            <a:off x="3467100" y="1905000"/>
            <a:ext cx="1828800" cy="738188"/>
          </a:xfrm>
          <a:prstGeom prst="rect">
            <a:avLst/>
          </a:prstGeom>
          <a:solidFill>
            <a:schemeClr val="bg1">
              <a:lumMod val="95000"/>
            </a:schemeClr>
          </a:solidFill>
          <a:ln w="12700">
            <a:noFill/>
            <a:miter lim="800000"/>
            <a:headEnd type="none" w="sm" len="sm"/>
            <a:tailEnd type="none" w="sm" len="sm"/>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GB" sz="1400" b="1" kern="0" dirty="0">
                <a:solidFill>
                  <a:srgbClr val="0000FF"/>
                </a:solidFill>
                <a:latin typeface="+mn-lt"/>
              </a:rPr>
              <a:t>15 septum magnets deflect the beam vertically</a:t>
            </a:r>
          </a:p>
        </p:txBody>
      </p:sp>
      <p:sp>
        <p:nvSpPr>
          <p:cNvPr id="36" name="Text Box 33"/>
          <p:cNvSpPr txBox="1">
            <a:spLocks noChangeArrowheads="1"/>
          </p:cNvSpPr>
          <p:nvPr/>
        </p:nvSpPr>
        <p:spPr bwMode="auto">
          <a:xfrm>
            <a:off x="4010025" y="6073775"/>
            <a:ext cx="1476375" cy="338138"/>
          </a:xfrm>
          <a:prstGeom prst="rect">
            <a:avLst/>
          </a:prstGeom>
          <a:solidFill>
            <a:schemeClr val="bg1"/>
          </a:solidFill>
          <a:ln w="12700">
            <a:solidFill>
              <a:srgbClr val="00B050"/>
            </a:solidFill>
            <a:miter lim="800000"/>
            <a:headEnd type="none" w="sm" len="sm"/>
            <a:tailEnd type="none" w="sm" len="sm"/>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GB" sz="1600" b="1" kern="0" dirty="0">
                <a:solidFill>
                  <a:srgbClr val="00B050"/>
                </a:solidFill>
                <a:latin typeface="+mn-lt"/>
              </a:rPr>
              <a:t>quadrupoles</a:t>
            </a:r>
          </a:p>
        </p:txBody>
      </p:sp>
      <p:sp>
        <p:nvSpPr>
          <p:cNvPr id="37" name="Line 13"/>
          <p:cNvSpPr>
            <a:spLocks noChangeShapeType="1"/>
          </p:cNvSpPr>
          <p:nvPr/>
        </p:nvSpPr>
        <p:spPr bwMode="auto">
          <a:xfrm flipV="1">
            <a:off x="4818063" y="5334000"/>
            <a:ext cx="581025" cy="750888"/>
          </a:xfrm>
          <a:prstGeom prst="line">
            <a:avLst/>
          </a:prstGeom>
          <a:noFill/>
          <a:ln w="19050">
            <a:solidFill>
              <a:srgbClr val="00B050"/>
            </a:solidFill>
            <a:round/>
            <a:headEnd type="none" w="sm" len="sm"/>
            <a:tailEnd type="stealth" w="lg" len="lg"/>
          </a:ln>
        </p:spPr>
        <p:txBody>
          <a:bodyPr wrap="none" anchor="ctr"/>
          <a:lstStyle/>
          <a:p>
            <a:pPr eaLnBrk="1" fontAlgn="auto" hangingPunct="1">
              <a:spcBef>
                <a:spcPts val="0"/>
              </a:spcBef>
              <a:spcAft>
                <a:spcPts val="0"/>
              </a:spcAft>
              <a:defRPr/>
            </a:pPr>
            <a:endParaRPr lang="en-US" kern="0">
              <a:solidFill>
                <a:sysClr val="windowText" lastClr="000000"/>
              </a:solidFill>
            </a:endParaRPr>
          </a:p>
        </p:txBody>
      </p:sp>
      <p:sp>
        <p:nvSpPr>
          <p:cNvPr id="38" name="Line 13"/>
          <p:cNvSpPr>
            <a:spLocks noChangeShapeType="1"/>
          </p:cNvSpPr>
          <p:nvPr/>
        </p:nvSpPr>
        <p:spPr bwMode="auto">
          <a:xfrm flipV="1">
            <a:off x="5497513" y="6002338"/>
            <a:ext cx="1020762" cy="246062"/>
          </a:xfrm>
          <a:prstGeom prst="line">
            <a:avLst/>
          </a:prstGeom>
          <a:noFill/>
          <a:ln w="19050">
            <a:solidFill>
              <a:srgbClr val="00B050"/>
            </a:solidFill>
            <a:round/>
            <a:headEnd type="none" w="sm" len="sm"/>
            <a:tailEnd type="stealth" w="lg" len="lg"/>
          </a:ln>
        </p:spPr>
        <p:txBody>
          <a:bodyPr wrap="none" anchor="ctr"/>
          <a:lstStyle/>
          <a:p>
            <a:pPr eaLnBrk="1" fontAlgn="auto" hangingPunct="1">
              <a:spcBef>
                <a:spcPts val="0"/>
              </a:spcBef>
              <a:spcAft>
                <a:spcPts val="0"/>
              </a:spcAft>
              <a:defRPr/>
            </a:pPr>
            <a:endParaRPr lang="en-US" kern="0">
              <a:solidFill>
                <a:sysClr val="windowText" lastClr="000000"/>
              </a:solidFill>
            </a:endParaRPr>
          </a:p>
        </p:txBody>
      </p:sp>
      <p:sp>
        <p:nvSpPr>
          <p:cNvPr id="2" name="Date Placeholder 1"/>
          <p:cNvSpPr>
            <a:spLocks noGrp="1"/>
          </p:cNvSpPr>
          <p:nvPr>
            <p:ph type="dt" sz="quarter" idx="10"/>
          </p:nvPr>
        </p:nvSpPr>
        <p:spPr/>
        <p:txBody>
          <a:bodyPr/>
          <a:lstStyle/>
          <a:p>
            <a:pPr>
              <a:defRPr/>
            </a:pPr>
            <a:r>
              <a:rPr lang="en-US"/>
              <a:t>January 2017</a:t>
            </a:r>
          </a:p>
        </p:txBody>
      </p:sp>
      <p:sp>
        <p:nvSpPr>
          <p:cNvPr id="3" name="Footer Placeholder 2"/>
          <p:cNvSpPr>
            <a:spLocks noGrp="1"/>
          </p:cNvSpPr>
          <p:nvPr>
            <p:ph type="ftr" sz="quarter" idx="11"/>
          </p:nvPr>
        </p:nvSpPr>
        <p:spPr/>
        <p:txBody>
          <a:bodyPr/>
          <a:lstStyle/>
          <a:p>
            <a:pPr>
              <a:defRPr/>
            </a:pPr>
            <a:r>
              <a:rPr lang="en-GB"/>
              <a:t>USPAS - MPS and operation of LHC - J. Wenninger</a:t>
            </a:r>
            <a:endParaRPr lang="en-US"/>
          </a:p>
        </p:txBody>
      </p:sp>
      <p:sp>
        <p:nvSpPr>
          <p:cNvPr id="4" name="TextBox 3"/>
          <p:cNvSpPr txBox="1"/>
          <p:nvPr/>
        </p:nvSpPr>
        <p:spPr>
          <a:xfrm>
            <a:off x="4938002" y="1009036"/>
            <a:ext cx="3852862" cy="707886"/>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a:spcBef>
                <a:spcPct val="20000"/>
              </a:spcBef>
              <a:spcAft>
                <a:spcPts val="400"/>
              </a:spcAft>
              <a:buClr>
                <a:srgbClr val="0000FF"/>
              </a:buClr>
              <a:buSzPct val="80000"/>
              <a:defRPr/>
            </a:pPr>
            <a:r>
              <a:rPr lang="en-US" sz="2000" i="1" kern="0" dirty="0">
                <a:latin typeface="+mn-lt"/>
              </a:rPr>
              <a:t>A complex system, and yet it must be ultra-highly reliable!</a:t>
            </a:r>
            <a:endParaRPr lang="en-GB" sz="2000" i="1" kern="0" dirty="0">
              <a:latin typeface="+mn-lt"/>
            </a:endParaRPr>
          </a:p>
        </p:txBody>
      </p:sp>
    </p:spTree>
    <p:extLst>
      <p:ext uri="{BB962C8B-B14F-4D97-AF65-F5344CB8AC3E}">
        <p14:creationId xmlns:p14="http://schemas.microsoft.com/office/powerpoint/2010/main" val="3333867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altLang="en-US">
                <a:latin typeface="Arial" charset="0"/>
                <a:cs typeface="Arial" charset="0"/>
              </a:rPr>
              <a:t>LHC dump line</a:t>
            </a:r>
            <a:endParaRPr lang="en-GB" altLang="en-US">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952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5624F761-FB1F-48FF-BE22-C93BADF1161E}" type="slidenum">
              <a:rPr lang="en-US" altLang="en-US" smtClean="0">
                <a:solidFill>
                  <a:srgbClr val="000000"/>
                </a:solidFill>
                <a:cs typeface="Arial" charset="0"/>
              </a:rPr>
              <a:pPr>
                <a:spcBef>
                  <a:spcPct val="0"/>
                </a:spcBef>
                <a:buClrTx/>
                <a:buSzTx/>
                <a:buFontTx/>
                <a:buNone/>
              </a:pPr>
              <a:t>15</a:t>
            </a:fld>
            <a:endParaRPr lang="en-US" altLang="en-US">
              <a:solidFill>
                <a:srgbClr val="000000"/>
              </a:solidFill>
              <a:cs typeface="Arial" charset="0"/>
            </a:endParaRPr>
          </a:p>
        </p:txBody>
      </p:sp>
      <p:pic>
        <p:nvPicPr>
          <p:cNvPr id="6" name="Picture 4" descr="IR6.Dumplin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125" y="722313"/>
            <a:ext cx="7888288"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IR6.Dumpline.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5688" y="722313"/>
            <a:ext cx="4478337" cy="5922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664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sz="2800">
                <a:latin typeface="Arial" charset="0"/>
                <a:cs typeface="Arial" charset="0"/>
              </a:rPr>
              <a:t>The LHC dump block</a:t>
            </a:r>
          </a:p>
        </p:txBody>
      </p:sp>
      <p:sp>
        <p:nvSpPr>
          <p:cNvPr id="96260" name="Footer Placeholder 2"/>
          <p:cNvSpPr txBox="1">
            <a:spLocks/>
          </p:cNvSpPr>
          <p:nvPr/>
        </p:nvSpPr>
        <p:spPr bwMode="auto">
          <a:xfrm>
            <a:off x="4545013" y="6594475"/>
            <a:ext cx="38163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eaLnBrk="1" hangingPunct="1">
              <a:spcBef>
                <a:spcPct val="0"/>
              </a:spcBef>
              <a:buClrTx/>
              <a:buSzTx/>
              <a:buFontTx/>
              <a:buNone/>
            </a:pPr>
            <a:r>
              <a:rPr lang="en-GB" altLang="en-US" sz="1400">
                <a:latin typeface="Comic Sans MS" pitchFamily="66" charset="0"/>
              </a:rPr>
              <a:t>CERN visit McEwen</a:t>
            </a:r>
          </a:p>
        </p:txBody>
      </p:sp>
      <p:sp>
        <p:nvSpPr>
          <p:cNvPr id="96261" name="Slide Number Placeholder 3"/>
          <p:cNvSpPr txBox="1">
            <a:spLocks/>
          </p:cNvSpPr>
          <p:nvPr/>
        </p:nvSpPr>
        <p:spPr bwMode="auto">
          <a:xfrm>
            <a:off x="8374095" y="6501400"/>
            <a:ext cx="67468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lgn="ctr" eaLnBrk="1" hangingPunct="1">
              <a:spcBef>
                <a:spcPct val="0"/>
              </a:spcBef>
              <a:buClrTx/>
              <a:buSzTx/>
              <a:buFontTx/>
              <a:buNone/>
            </a:pPr>
            <a:fld id="{28446A37-3E6E-441E-AE87-37AF4E71A3A6}" type="slidenum">
              <a:rPr lang="en-GB" altLang="en-US" sz="1400">
                <a:latin typeface="Comic Sans MS" pitchFamily="66" charset="0"/>
              </a:rPr>
              <a:pPr algn="ctr" eaLnBrk="1" hangingPunct="1">
                <a:spcBef>
                  <a:spcPct val="0"/>
                </a:spcBef>
                <a:buClrTx/>
                <a:buSzTx/>
                <a:buFontTx/>
                <a:buNone/>
              </a:pPr>
              <a:t>16</a:t>
            </a:fld>
            <a:endParaRPr lang="en-GB" altLang="en-US" sz="1400" dirty="0">
              <a:latin typeface="Comic Sans MS" pitchFamily="66" charset="0"/>
            </a:endParaRPr>
          </a:p>
        </p:txBody>
      </p:sp>
      <p:pic>
        <p:nvPicPr>
          <p:cNvPr id="96262" name="Picture 6" descr="Dum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70" y="1984955"/>
            <a:ext cx="73533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5" descr="Dump-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450" y="779055"/>
            <a:ext cx="36957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p:txBody>
          <a:bodyPr/>
          <a:lstStyle/>
          <a:p>
            <a:pPr>
              <a:defRPr/>
            </a:pPr>
            <a:r>
              <a:rPr lang="en-US"/>
              <a:t>January 2017</a:t>
            </a:r>
          </a:p>
        </p:txBody>
      </p:sp>
      <p:sp>
        <p:nvSpPr>
          <p:cNvPr id="3" name="Footer Placeholder 2"/>
          <p:cNvSpPr>
            <a:spLocks noGrp="1"/>
          </p:cNvSpPr>
          <p:nvPr>
            <p:ph type="ftr" sz="quarter" idx="11"/>
          </p:nvPr>
        </p:nvSpPr>
        <p:spPr/>
        <p:txBody>
          <a:bodyPr/>
          <a:lstStyle/>
          <a:p>
            <a:pPr>
              <a:defRPr/>
            </a:pPr>
            <a:r>
              <a:rPr lang="en-GB"/>
              <a:t>USPAS - MPS and operation of LHC - J. Wenninger</a:t>
            </a:r>
            <a:endParaRPr lang="en-US"/>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4061" y="2353660"/>
            <a:ext cx="2013291" cy="1895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txBox="1">
            <a:spLocks/>
          </p:cNvSpPr>
          <p:nvPr/>
        </p:nvSpPr>
        <p:spPr>
          <a:xfrm>
            <a:off x="4343376" y="892456"/>
            <a:ext cx="4410893" cy="130576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a:lstStyle/>
          <a:p>
            <a:pPr algn="ctr">
              <a:spcBef>
                <a:spcPct val="20000"/>
              </a:spcBef>
              <a:buClr>
                <a:srgbClr val="0000FF"/>
              </a:buClr>
              <a:buSzPct val="80000"/>
              <a:defRPr/>
            </a:pPr>
            <a:r>
              <a:rPr lang="en-GB" kern="0" dirty="0">
                <a:latin typeface="+mn-lt"/>
              </a:rPr>
              <a:t>The dump block is the only LHC element capable of absorbing the nominal beam.</a:t>
            </a:r>
          </a:p>
          <a:p>
            <a:pPr marL="90488" lvl="1" indent="-90488" algn="ctr">
              <a:spcBef>
                <a:spcPct val="20000"/>
              </a:spcBef>
              <a:buClr>
                <a:srgbClr val="0000FF"/>
              </a:buClr>
              <a:buSzPct val="80000"/>
              <a:defRPr/>
            </a:pPr>
            <a:r>
              <a:rPr lang="en-GB" i="1" kern="0" dirty="0">
                <a:solidFill>
                  <a:srgbClr val="0000FF"/>
                </a:solidFill>
                <a:latin typeface="+mn-lt"/>
              </a:rPr>
              <a:t>The beam is swept over dump surface to lower the power density.</a:t>
            </a:r>
          </a:p>
        </p:txBody>
      </p:sp>
      <p:sp>
        <p:nvSpPr>
          <p:cNvPr id="13" name="Content Placeholder 2"/>
          <p:cNvSpPr txBox="1">
            <a:spLocks/>
          </p:cNvSpPr>
          <p:nvPr/>
        </p:nvSpPr>
        <p:spPr>
          <a:xfrm>
            <a:off x="5632427" y="4310245"/>
            <a:ext cx="3392783" cy="111581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a:lstStyle/>
          <a:p>
            <a:pPr algn="ctr">
              <a:spcBef>
                <a:spcPct val="20000"/>
              </a:spcBef>
              <a:buClr>
                <a:srgbClr val="0000FF"/>
              </a:buClr>
              <a:buSzPct val="80000"/>
              <a:defRPr/>
            </a:pPr>
            <a:r>
              <a:rPr lang="en-GB" sz="1600" kern="0" dirty="0">
                <a:solidFill>
                  <a:srgbClr val="FF0000"/>
                </a:solidFill>
                <a:latin typeface="+mn-lt"/>
              </a:rPr>
              <a:t>Without the sweep the beam could drill a hole with a depth of a few meters into the block</a:t>
            </a:r>
            <a:endParaRPr lang="en-GB" sz="1600" kern="0" dirty="0">
              <a:latin typeface="+mn-lt"/>
            </a:endParaRPr>
          </a:p>
          <a:p>
            <a:pPr algn="ctr">
              <a:spcBef>
                <a:spcPct val="20000"/>
              </a:spcBef>
              <a:buClr>
                <a:srgbClr val="0000FF"/>
              </a:buClr>
              <a:buSzPct val="80000"/>
              <a:defRPr/>
            </a:pPr>
            <a:r>
              <a:rPr lang="en-GB" sz="1600" b="1" kern="0" dirty="0">
                <a:solidFill>
                  <a:srgbClr val="FF0000"/>
                </a:solidFill>
                <a:latin typeface="+mn-lt"/>
                <a:sym typeface="Symbol" panose="05050102010706020507" pitchFamily="18" charset="2"/>
              </a:rPr>
              <a:t> </a:t>
            </a:r>
            <a:r>
              <a:rPr lang="en-GB" sz="1600" b="1" kern="0" dirty="0">
                <a:solidFill>
                  <a:srgbClr val="FF0000"/>
                </a:solidFill>
                <a:latin typeface="+mn-lt"/>
              </a:rPr>
              <a:t>Hydro-dynamic tunnelling</a:t>
            </a:r>
          </a:p>
          <a:p>
            <a:pPr algn="ctr">
              <a:spcBef>
                <a:spcPct val="20000"/>
              </a:spcBef>
              <a:buClr>
                <a:srgbClr val="0000FF"/>
              </a:buClr>
              <a:buSzPct val="80000"/>
              <a:defRPr/>
            </a:pPr>
            <a:endParaRPr lang="en-GB" sz="1600" kern="0" dirty="0">
              <a:latin typeface="+mn-lt"/>
            </a:endParaRPr>
          </a:p>
        </p:txBody>
      </p:sp>
      <p:sp>
        <p:nvSpPr>
          <p:cNvPr id="4" name="Slide Number Placeholder 3"/>
          <p:cNvSpPr>
            <a:spLocks noGrp="1"/>
          </p:cNvSpPr>
          <p:nvPr>
            <p:ph type="sldNum" sz="quarter" idx="12"/>
          </p:nvPr>
        </p:nvSpPr>
        <p:spPr/>
        <p:txBody>
          <a:bodyPr/>
          <a:lstStyle/>
          <a:p>
            <a:pPr>
              <a:defRPr/>
            </a:pPr>
            <a:fld id="{C1CD914B-DDCD-4597-A36F-041DA0FD0A8B}" type="slidenum">
              <a:rPr lang="en-US" smtClean="0"/>
              <a:pPr>
                <a:defRPr/>
              </a:pPr>
              <a:t>16</a:t>
            </a:fld>
            <a:endParaRPr lang="en-US"/>
          </a:p>
        </p:txBody>
      </p:sp>
    </p:spTree>
    <p:extLst>
      <p:ext uri="{BB962C8B-B14F-4D97-AF65-F5344CB8AC3E}">
        <p14:creationId xmlns:p14="http://schemas.microsoft.com/office/powerpoint/2010/main" val="196336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GB" altLang="en-US" dirty="0">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dirty="0"/>
          </a:p>
        </p:txBody>
      </p:sp>
      <p:sp>
        <p:nvSpPr>
          <p:cNvPr id="204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368D3CF6-6D77-4179-87E4-07D290C7C2FF}" type="slidenum">
              <a:rPr lang="en-US" altLang="en-US" smtClean="0">
                <a:solidFill>
                  <a:srgbClr val="000000"/>
                </a:solidFill>
                <a:cs typeface="Arial" charset="0"/>
              </a:rPr>
              <a:pPr>
                <a:spcBef>
                  <a:spcPct val="0"/>
                </a:spcBef>
                <a:buClrTx/>
                <a:buSzTx/>
                <a:buFontTx/>
                <a:buNone/>
              </a:pPr>
              <a:t>17</a:t>
            </a:fld>
            <a:endParaRPr lang="en-US" altLang="en-US">
              <a:solidFill>
                <a:srgbClr val="000000"/>
              </a:solidFill>
              <a:cs typeface="Arial" charset="0"/>
            </a:endParaRPr>
          </a:p>
        </p:txBody>
      </p:sp>
      <p:sp>
        <p:nvSpPr>
          <p:cNvPr id="7" name="TextBox 6"/>
          <p:cNvSpPr txBox="1"/>
          <p:nvPr/>
        </p:nvSpPr>
        <p:spPr>
          <a:xfrm>
            <a:off x="922579" y="3275380"/>
            <a:ext cx="7581900" cy="523220"/>
          </a:xfrm>
          <a:prstGeom prst="rect">
            <a:avLst/>
          </a:prstGeom>
          <a:noFill/>
        </p:spPr>
        <p:txBody>
          <a:bodyPr>
            <a:spAutoFit/>
          </a:bodyPr>
          <a:lstStyle/>
          <a:p>
            <a:pPr>
              <a:spcBef>
                <a:spcPts val="1200"/>
              </a:spcBef>
              <a:defRPr/>
            </a:pPr>
            <a:r>
              <a:rPr lang="en-US" sz="2800" b="1" dirty="0">
                <a:solidFill>
                  <a:srgbClr val="0000FF"/>
                </a:solidFill>
                <a:latin typeface="+mn-lt"/>
              </a:rPr>
              <a:t>LHC incident 19</a:t>
            </a:r>
            <a:r>
              <a:rPr lang="en-US" sz="2800" b="1" baseline="30000" dirty="0">
                <a:solidFill>
                  <a:srgbClr val="0000FF"/>
                </a:solidFill>
                <a:latin typeface="+mn-lt"/>
              </a:rPr>
              <a:t>th</a:t>
            </a:r>
            <a:r>
              <a:rPr lang="en-US" sz="2800" b="1" dirty="0">
                <a:solidFill>
                  <a:srgbClr val="0000FF"/>
                </a:solidFill>
                <a:latin typeface="+mn-lt"/>
              </a:rPr>
              <a:t> September 2008</a:t>
            </a:r>
            <a:endParaRPr lang="en-US" sz="2800" b="1" dirty="0">
              <a:solidFill>
                <a:srgbClr val="0000FF">
                  <a:alpha val="34000"/>
                </a:srgbClr>
              </a:solidFill>
              <a:latin typeface="+mn-lt"/>
            </a:endParaRPr>
          </a:p>
        </p:txBody>
      </p:sp>
    </p:spTree>
    <p:extLst>
      <p:ext uri="{BB962C8B-B14F-4D97-AF65-F5344CB8AC3E}">
        <p14:creationId xmlns:p14="http://schemas.microsoft.com/office/powerpoint/2010/main" val="1474960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LHC magnet interconnection</a:t>
            </a:r>
            <a:endParaRPr lang="en-GB"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dirty="0"/>
          </a:p>
        </p:txBody>
      </p:sp>
      <p:sp>
        <p:nvSpPr>
          <p:cNvPr id="5" name="Slide Number Placeholder 4"/>
          <p:cNvSpPr>
            <a:spLocks noGrp="1"/>
          </p:cNvSpPr>
          <p:nvPr>
            <p:ph type="sldNum" sz="quarter" idx="12"/>
          </p:nvPr>
        </p:nvSpPr>
        <p:spPr/>
        <p:txBody>
          <a:bodyPr/>
          <a:lstStyle/>
          <a:p>
            <a:pPr>
              <a:defRPr/>
            </a:pPr>
            <a:fld id="{EE4E98C2-E612-405D-9D9D-D2D7EB854B0E}" type="slidenum">
              <a:rPr lang="en-US" smtClean="0"/>
              <a:pPr>
                <a:defRPr/>
              </a:pPr>
              <a:t>18</a:t>
            </a:fld>
            <a:endParaRPr lang="en-US"/>
          </a:p>
        </p:txBody>
      </p:sp>
      <p:pic>
        <p:nvPicPr>
          <p:cNvPr id="6" name="Picture 5" descr="tunnel_magnet.jpg"/>
          <p:cNvPicPr>
            <a:picLocks noChangeAspect="1"/>
          </p:cNvPicPr>
          <p:nvPr/>
        </p:nvPicPr>
        <p:blipFill>
          <a:blip r:embed="rId2" cstate="print"/>
          <a:srcRect/>
          <a:stretch>
            <a:fillRect/>
          </a:stretch>
        </p:blipFill>
        <p:spPr>
          <a:xfrm>
            <a:off x="654690" y="1086295"/>
            <a:ext cx="8000135" cy="5342699"/>
          </a:xfrm>
          <a:prstGeom prst="rect">
            <a:avLst/>
          </a:prstGeom>
        </p:spPr>
      </p:pic>
      <p:sp>
        <p:nvSpPr>
          <p:cNvPr id="7" name="Oval 6"/>
          <p:cNvSpPr/>
          <p:nvPr/>
        </p:nvSpPr>
        <p:spPr bwMode="auto">
          <a:xfrm>
            <a:off x="725553" y="2392065"/>
            <a:ext cx="4153687" cy="4032525"/>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3343040" y="1047890"/>
            <a:ext cx="5567107" cy="2257974"/>
          </a:xfrm>
          <a:prstGeom prst="rect">
            <a:avLst/>
          </a:prstGeom>
          <a:noFill/>
          <a:ln w="57150">
            <a:solidFill>
              <a:srgbClr val="FFFF00"/>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994455" y="4043480"/>
            <a:ext cx="3533260" cy="1631216"/>
          </a:xfrm>
          <a:prstGeom prst="rect">
            <a:avLst/>
          </a:prstGeom>
          <a:solidFill>
            <a:schemeClr val="tx1">
              <a:lumMod val="95000"/>
              <a:lumOff val="5000"/>
              <a:alpha val="44000"/>
            </a:schemeClr>
          </a:solidFill>
        </p:spPr>
        <p:txBody>
          <a:bodyPr wrap="square" rtlCol="0">
            <a:spAutoFit/>
          </a:bodyPr>
          <a:lstStyle/>
          <a:p>
            <a:pPr algn="ctr">
              <a:spcBef>
                <a:spcPct val="20000"/>
              </a:spcBef>
              <a:spcAft>
                <a:spcPts val="400"/>
              </a:spcAft>
              <a:buClr>
                <a:srgbClr val="0000FF"/>
              </a:buClr>
              <a:buSzPct val="80000"/>
            </a:pPr>
            <a:r>
              <a:rPr lang="en-US" sz="2000" i="1" kern="0" dirty="0">
                <a:solidFill>
                  <a:srgbClr val="FFFF00"/>
                </a:solidFill>
                <a:latin typeface="+mn-lt"/>
              </a:rPr>
              <a:t>On 19</a:t>
            </a:r>
            <a:r>
              <a:rPr lang="en-US" sz="2000" i="1" kern="0" baseline="30000" dirty="0">
                <a:solidFill>
                  <a:srgbClr val="FFFF00"/>
                </a:solidFill>
                <a:latin typeface="+mn-lt"/>
              </a:rPr>
              <a:t>th</a:t>
            </a:r>
            <a:r>
              <a:rPr lang="en-US" sz="2000" i="1" kern="0" dirty="0">
                <a:solidFill>
                  <a:srgbClr val="FFFF00"/>
                </a:solidFill>
                <a:latin typeface="+mn-lt"/>
              </a:rPr>
              <a:t> September  2008 , just 9 days after startup, magnet interconnections became a hot topic of the LHC – until today!</a:t>
            </a:r>
            <a:endParaRPr lang="en-GB" sz="2000" i="1" kern="0" dirty="0">
              <a:solidFill>
                <a:srgbClr val="FFFF00"/>
              </a:solidFill>
              <a:latin typeface="+mn-lt"/>
            </a:endParaRPr>
          </a:p>
        </p:txBody>
      </p:sp>
    </p:spTree>
    <p:extLst>
      <p:ext uri="{BB962C8B-B14F-4D97-AF65-F5344CB8AC3E}">
        <p14:creationId xmlns:p14="http://schemas.microsoft.com/office/powerpoint/2010/main" val="404903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fr-FR" dirty="0"/>
              <a:t>The most serious machine incident</a:t>
            </a: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dirty="0"/>
          </a:p>
        </p:txBody>
      </p:sp>
      <p:sp>
        <p:nvSpPr>
          <p:cNvPr id="163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725C6028-62B6-42AB-ACED-C6CDE2A8F07D}" type="slidenum">
              <a:rPr lang="en-US" altLang="fr-FR" smtClean="0">
                <a:latin typeface="Arial" pitchFamily="34" charset="0"/>
              </a:rPr>
              <a:pPr/>
              <a:t>19</a:t>
            </a:fld>
            <a:endParaRPr lang="en-US" altLang="fr-FR">
              <a:latin typeface="Arial" pitchFamily="34" charset="0"/>
            </a:endParaRPr>
          </a:p>
        </p:txBody>
      </p:sp>
      <p:sp>
        <p:nvSpPr>
          <p:cNvPr id="6" name="Rectangle 3"/>
          <p:cNvSpPr txBox="1">
            <a:spLocks noChangeArrowheads="1"/>
          </p:cNvSpPr>
          <p:nvPr/>
        </p:nvSpPr>
        <p:spPr bwMode="auto">
          <a:xfrm>
            <a:off x="577880" y="1700775"/>
            <a:ext cx="8229600" cy="3886200"/>
          </a:xfrm>
          <a:prstGeom prst="rect">
            <a:avLst/>
          </a:prstGeom>
          <a:noFill/>
          <a:ln w="9525">
            <a:noFill/>
            <a:miter lim="800000"/>
            <a:headEnd/>
            <a:tailEnd/>
          </a:ln>
        </p:spPr>
        <p:txBody>
          <a:bodyPr/>
          <a:lstStyle/>
          <a:p>
            <a:pPr marL="400050" lvl="1" indent="-225425">
              <a:spcBef>
                <a:spcPts val="1200"/>
              </a:spcBef>
              <a:buClr>
                <a:srgbClr val="0000FF"/>
              </a:buClr>
              <a:buSzPct val="80000"/>
              <a:buFont typeface="Wingdings" pitchFamily="2" charset="2"/>
              <a:buChar char="q"/>
              <a:defRPr/>
            </a:pPr>
            <a:r>
              <a:rPr lang="en-US" dirty="0">
                <a:latin typeface="Arial" pitchFamily="34" charset="0"/>
                <a:cs typeface="Arial" pitchFamily="34" charset="0"/>
              </a:rPr>
              <a:t>Last commissioning step of one out of the 8 main dipole electrical circuit in sector 34 : </a:t>
            </a:r>
            <a:r>
              <a:rPr lang="en-US" dirty="0">
                <a:solidFill>
                  <a:srgbClr val="0000FF"/>
                </a:solidFill>
                <a:latin typeface="Arial" pitchFamily="34" charset="0"/>
                <a:cs typeface="Arial" pitchFamily="34" charset="0"/>
              </a:rPr>
              <a:t>ramp to 9.3kA (5.5 TeV)</a:t>
            </a:r>
            <a:r>
              <a:rPr lang="en-US" dirty="0">
                <a:latin typeface="Arial" pitchFamily="34" charset="0"/>
                <a:cs typeface="Arial" pitchFamily="34" charset="0"/>
              </a:rPr>
              <a:t>.</a:t>
            </a:r>
          </a:p>
          <a:p>
            <a:pPr marL="400050" indent="-225425">
              <a:spcBef>
                <a:spcPts val="900"/>
              </a:spcBef>
              <a:buClr>
                <a:srgbClr val="0000FF"/>
              </a:buClr>
              <a:buSzPct val="80000"/>
              <a:buFont typeface="Wingdings" pitchFamily="2" charset="2"/>
              <a:buChar char="q"/>
              <a:defRPr/>
            </a:pPr>
            <a:r>
              <a:rPr lang="en-US" dirty="0">
                <a:latin typeface="Arial" pitchFamily="34" charset="0"/>
                <a:cs typeface="Arial" pitchFamily="34" charset="0"/>
              </a:rPr>
              <a:t>At 8.7kA an electrical fault developed in the </a:t>
            </a:r>
            <a:r>
              <a:rPr lang="en-US" b="1" dirty="0">
                <a:solidFill>
                  <a:srgbClr val="0000FF"/>
                </a:solidFill>
                <a:latin typeface="Arial" pitchFamily="34" charset="0"/>
                <a:cs typeface="Arial" pitchFamily="34" charset="0"/>
              </a:rPr>
              <a:t>dipole bus bar </a:t>
            </a:r>
            <a:r>
              <a:rPr lang="en-US" dirty="0">
                <a:latin typeface="Arial" pitchFamily="34" charset="0"/>
                <a:cs typeface="Arial" pitchFamily="34" charset="0"/>
              </a:rPr>
              <a:t>located in the interconnection between quadrupole Q24.R3 and the neighboring dipole.</a:t>
            </a:r>
            <a:endParaRPr lang="en-GB" dirty="0">
              <a:latin typeface="Arial" pitchFamily="34" charset="0"/>
              <a:cs typeface="Arial" pitchFamily="34" charset="0"/>
            </a:endParaRPr>
          </a:p>
          <a:p>
            <a:pPr marL="635000" indent="-228600">
              <a:spcBef>
                <a:spcPts val="900"/>
              </a:spcBef>
              <a:buClr>
                <a:srgbClr val="0000FF"/>
              </a:buClr>
              <a:buSzPct val="80000"/>
              <a:defRPr/>
            </a:pPr>
            <a:r>
              <a:rPr lang="en-GB" sz="1600" dirty="0">
                <a:latin typeface="Arial" pitchFamily="34" charset="0"/>
                <a:cs typeface="Arial" pitchFamily="34" charset="0"/>
              </a:rPr>
              <a:t>		</a:t>
            </a:r>
            <a:r>
              <a:rPr lang="en-GB" sz="1600" b="1" i="1" dirty="0">
                <a:solidFill>
                  <a:srgbClr val="CC3399"/>
                </a:solidFill>
                <a:latin typeface="Arial" pitchFamily="34" charset="0"/>
                <a:cs typeface="Arial" pitchFamily="34" charset="0"/>
              </a:rPr>
              <a:t>Later correlated to a local resistance of ~220 </a:t>
            </a:r>
            <a:r>
              <a:rPr lang="en-GB" sz="1600" b="1" i="1" dirty="0" err="1">
                <a:solidFill>
                  <a:srgbClr val="CC3399"/>
                </a:solidFill>
                <a:latin typeface="Arial" pitchFamily="34" charset="0"/>
                <a:cs typeface="Arial" pitchFamily="34" charset="0"/>
              </a:rPr>
              <a:t>n</a:t>
            </a:r>
            <a:r>
              <a:rPr lang="en-GB" sz="1600" b="1" i="1" dirty="0" err="1">
                <a:solidFill>
                  <a:srgbClr val="CC3399"/>
                </a:solidFill>
                <a:latin typeface="Symbol" pitchFamily="18" charset="2"/>
                <a:cs typeface="Arial" pitchFamily="34" charset="0"/>
              </a:rPr>
              <a:t>W</a:t>
            </a:r>
            <a:r>
              <a:rPr lang="en-GB" sz="1600" b="1" i="1" dirty="0">
                <a:solidFill>
                  <a:srgbClr val="CC3399"/>
                </a:solidFill>
                <a:latin typeface="Arial" pitchFamily="34" charset="0"/>
                <a:cs typeface="Arial" pitchFamily="34" charset="0"/>
              </a:rPr>
              <a:t> – nominal value 0.35 </a:t>
            </a:r>
            <a:r>
              <a:rPr lang="en-GB" sz="1600" b="1" i="1" dirty="0" err="1">
                <a:solidFill>
                  <a:srgbClr val="CC3399"/>
                </a:solidFill>
                <a:latin typeface="Arial" pitchFamily="34" charset="0"/>
                <a:cs typeface="Arial" pitchFamily="34" charset="0"/>
              </a:rPr>
              <a:t>n</a:t>
            </a:r>
            <a:r>
              <a:rPr lang="en-GB" sz="1600" b="1" i="1" dirty="0" err="1">
                <a:solidFill>
                  <a:srgbClr val="CC3399"/>
                </a:solidFill>
                <a:latin typeface="Symbol" pitchFamily="18" charset="2"/>
                <a:cs typeface="Arial" pitchFamily="34" charset="0"/>
              </a:rPr>
              <a:t>W.</a:t>
            </a:r>
            <a:r>
              <a:rPr lang="en-GB" sz="1600" b="1" i="1" dirty="0">
                <a:solidFill>
                  <a:srgbClr val="CC3399"/>
                </a:solidFill>
                <a:latin typeface="Arial" pitchFamily="34" charset="0"/>
                <a:cs typeface="Arial" pitchFamily="34" charset="0"/>
              </a:rPr>
              <a:t> </a:t>
            </a:r>
          </a:p>
          <a:p>
            <a:pPr marL="400050" indent="-225425">
              <a:spcBef>
                <a:spcPts val="900"/>
              </a:spcBef>
              <a:buClr>
                <a:srgbClr val="0000FF"/>
              </a:buClr>
              <a:buSzPct val="80000"/>
              <a:buFont typeface="Wingdings" pitchFamily="2" charset="2"/>
              <a:buChar char="q"/>
              <a:defRPr/>
            </a:pPr>
            <a:r>
              <a:rPr lang="en-US" dirty="0">
                <a:latin typeface="Arial" pitchFamily="34" charset="0"/>
                <a:cs typeface="Arial" pitchFamily="34" charset="0"/>
              </a:rPr>
              <a:t>An electrical arc developed which punctured the helium enclosure.</a:t>
            </a:r>
          </a:p>
          <a:p>
            <a:pPr marL="400050" indent="-225425">
              <a:spcBef>
                <a:spcPts val="600"/>
              </a:spcBef>
              <a:buClr>
                <a:srgbClr val="0000FF"/>
              </a:buClr>
              <a:buSzPct val="80000"/>
              <a:defRPr/>
            </a:pPr>
            <a:r>
              <a:rPr lang="en-US" dirty="0">
                <a:latin typeface="Arial" pitchFamily="34" charset="0"/>
                <a:cs typeface="Arial" pitchFamily="34" charset="0"/>
              </a:rPr>
              <a:t>		</a:t>
            </a:r>
            <a:r>
              <a:rPr lang="en-US" sz="1600" i="1" dirty="0">
                <a:latin typeface="Arial" pitchFamily="34" charset="0"/>
                <a:cs typeface="Arial" pitchFamily="34" charset="0"/>
              </a:rPr>
              <a:t>Secondary arcs developed along the arc.</a:t>
            </a:r>
          </a:p>
          <a:p>
            <a:pPr marL="400050" indent="-225425">
              <a:spcBef>
                <a:spcPts val="600"/>
              </a:spcBef>
              <a:buClr>
                <a:srgbClr val="0000FF"/>
              </a:buClr>
              <a:buSzPct val="80000"/>
              <a:defRPr/>
            </a:pPr>
            <a:r>
              <a:rPr lang="en-US" sz="1600" i="1" dirty="0">
                <a:latin typeface="Arial" pitchFamily="34" charset="0"/>
                <a:cs typeface="Arial" pitchFamily="34" charset="0"/>
              </a:rPr>
              <a:t>		</a:t>
            </a:r>
            <a:r>
              <a:rPr lang="en-US" sz="1600" b="1" i="1" dirty="0">
                <a:solidFill>
                  <a:srgbClr val="FF0000"/>
                </a:solidFill>
                <a:latin typeface="Arial" pitchFamily="34" charset="0"/>
                <a:cs typeface="Arial" pitchFamily="34" charset="0"/>
              </a:rPr>
              <a:t>Around 400 MJ from a total of 600 MJ stored in the circuit were 	dissipated in the cold-mass and in electrical arcs</a:t>
            </a:r>
            <a:r>
              <a:rPr lang="en-US" sz="1600" i="1" dirty="0">
                <a:latin typeface="Arial" pitchFamily="34" charset="0"/>
                <a:cs typeface="Arial" pitchFamily="34" charset="0"/>
              </a:rPr>
              <a:t>.</a:t>
            </a:r>
          </a:p>
          <a:p>
            <a:pPr marL="400050" indent="-225425">
              <a:spcBef>
                <a:spcPts val="900"/>
              </a:spcBef>
              <a:buClr>
                <a:srgbClr val="0000FF"/>
              </a:buClr>
              <a:buSzPct val="80000"/>
              <a:buFont typeface="Wingdings" pitchFamily="2" charset="2"/>
              <a:buChar char="q"/>
              <a:defRPr/>
            </a:pPr>
            <a:r>
              <a:rPr lang="en-US" dirty="0">
                <a:latin typeface="Arial" pitchFamily="34" charset="0"/>
                <a:cs typeface="Arial" pitchFamily="34" charset="0"/>
              </a:rPr>
              <a:t>Large amounts of Helium were released into the insulating vacuum</a:t>
            </a:r>
            <a:r>
              <a:rPr lang="en-GB" dirty="0">
                <a:latin typeface="Arial" pitchFamily="34" charset="0"/>
                <a:cs typeface="Arial" pitchFamily="34" charset="0"/>
              </a:rPr>
              <a:t>.</a:t>
            </a:r>
          </a:p>
          <a:p>
            <a:pPr marL="635000" indent="-228600">
              <a:spcBef>
                <a:spcPts val="900"/>
              </a:spcBef>
              <a:buClr>
                <a:srgbClr val="0000FF"/>
              </a:buClr>
              <a:buSzPct val="80000"/>
              <a:defRPr/>
            </a:pPr>
            <a:r>
              <a:rPr lang="en-GB" sz="1600" dirty="0">
                <a:latin typeface="Arial" pitchFamily="34" charset="0"/>
                <a:cs typeface="Arial" pitchFamily="34" charset="0"/>
              </a:rPr>
              <a:t>		</a:t>
            </a:r>
            <a:r>
              <a:rPr lang="en-GB" sz="1600" i="1" dirty="0">
                <a:latin typeface="Arial" pitchFamily="34" charset="0"/>
                <a:cs typeface="Arial" pitchFamily="34" charset="0"/>
              </a:rPr>
              <a:t>In total 6 tons of He were released.</a:t>
            </a:r>
          </a:p>
        </p:txBody>
      </p:sp>
      <p:sp>
        <p:nvSpPr>
          <p:cNvPr id="2" name="TextBox 1"/>
          <p:cNvSpPr txBox="1"/>
          <p:nvPr/>
        </p:nvSpPr>
        <p:spPr>
          <a:xfrm>
            <a:off x="908885" y="1047890"/>
            <a:ext cx="5339923" cy="461665"/>
          </a:xfrm>
          <a:prstGeom prst="rect">
            <a:avLst/>
          </a:prstGeom>
        </p:spPr>
        <p:txBody>
          <a:bodyPr wrap="none" rtlCol="0">
            <a:spAutoFit/>
          </a:bodyPr>
          <a:lstStyle/>
          <a:p>
            <a:pPr>
              <a:spcBef>
                <a:spcPct val="20000"/>
              </a:spcBef>
              <a:spcAft>
                <a:spcPts val="400"/>
              </a:spcAft>
              <a:buClr>
                <a:srgbClr val="0000FF"/>
              </a:buClr>
              <a:buSzPct val="80000"/>
            </a:pPr>
            <a:r>
              <a:rPr lang="en-US" sz="2400" kern="0" dirty="0">
                <a:latin typeface="+mn-lt"/>
              </a:rPr>
              <a:t>LHC incident on September 19</a:t>
            </a:r>
            <a:r>
              <a:rPr lang="en-US" sz="2400" kern="0" baseline="30000" dirty="0">
                <a:latin typeface="+mn-lt"/>
              </a:rPr>
              <a:t>th</a:t>
            </a:r>
            <a:r>
              <a:rPr lang="en-US" sz="2400" kern="0" dirty="0">
                <a:latin typeface="+mn-lt"/>
              </a:rPr>
              <a:t> 2008</a:t>
            </a:r>
            <a:endParaRPr lang="fr-FR" sz="2400" kern="0" dirty="0">
              <a:latin typeface="+mn-lt"/>
            </a:endParaRPr>
          </a:p>
        </p:txBody>
      </p:sp>
      <p:sp>
        <p:nvSpPr>
          <p:cNvPr id="8" name="TextBox 7"/>
          <p:cNvSpPr txBox="1"/>
          <p:nvPr/>
        </p:nvSpPr>
        <p:spPr>
          <a:xfrm>
            <a:off x="908885" y="5702189"/>
            <a:ext cx="7547259" cy="461665"/>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rtlCol="0">
            <a:spAutoFit/>
          </a:bodyPr>
          <a:lstStyle/>
          <a:p>
            <a:pPr>
              <a:spcBef>
                <a:spcPct val="20000"/>
              </a:spcBef>
              <a:spcAft>
                <a:spcPts val="400"/>
              </a:spcAft>
              <a:buClr>
                <a:srgbClr val="0000FF"/>
              </a:buClr>
              <a:buSzPct val="80000"/>
            </a:pPr>
            <a:r>
              <a:rPr lang="en-US" sz="2400" kern="0" dirty="0">
                <a:latin typeface="+mn-lt"/>
              </a:rPr>
              <a:t>This incident involved magnet powering, but no beam!</a:t>
            </a:r>
            <a:endParaRPr lang="fr-FR" sz="2400" kern="0" dirty="0">
              <a:latin typeface="+mn-lt"/>
            </a:endParaRPr>
          </a:p>
        </p:txBody>
      </p:sp>
    </p:spTree>
    <p:extLst>
      <p:ext uri="{BB962C8B-B14F-4D97-AF65-F5344CB8AC3E}">
        <p14:creationId xmlns:p14="http://schemas.microsoft.com/office/powerpoint/2010/main" val="2257064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GB" altLang="en-US">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dirty="0"/>
          </a:p>
        </p:txBody>
      </p:sp>
      <p:sp>
        <p:nvSpPr>
          <p:cNvPr id="204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368D3CF6-6D77-4179-87E4-07D290C7C2FF}" type="slidenum">
              <a:rPr lang="en-US" altLang="en-US" smtClean="0">
                <a:solidFill>
                  <a:srgbClr val="000000"/>
                </a:solidFill>
                <a:cs typeface="Arial" charset="0"/>
              </a:rPr>
              <a:pPr>
                <a:spcBef>
                  <a:spcPct val="0"/>
                </a:spcBef>
                <a:buClrTx/>
                <a:buSzTx/>
                <a:buFontTx/>
                <a:buNone/>
              </a:pPr>
              <a:t>2</a:t>
            </a:fld>
            <a:endParaRPr lang="en-US" altLang="en-US">
              <a:solidFill>
                <a:srgbClr val="000000"/>
              </a:solidFill>
              <a:cs typeface="Arial" charset="0"/>
            </a:endParaRPr>
          </a:p>
        </p:txBody>
      </p:sp>
      <p:sp>
        <p:nvSpPr>
          <p:cNvPr id="7" name="TextBox 6"/>
          <p:cNvSpPr txBox="1"/>
          <p:nvPr/>
        </p:nvSpPr>
        <p:spPr>
          <a:xfrm>
            <a:off x="921170" y="1039842"/>
            <a:ext cx="7581900" cy="4031873"/>
          </a:xfrm>
          <a:prstGeom prst="rect">
            <a:avLst/>
          </a:prstGeom>
          <a:noFill/>
        </p:spPr>
        <p:txBody>
          <a:bodyPr>
            <a:spAutoFit/>
          </a:bodyPr>
          <a:lstStyle/>
          <a:p>
            <a:pPr>
              <a:spcBef>
                <a:spcPts val="1200"/>
              </a:spcBef>
              <a:defRPr/>
            </a:pPr>
            <a:r>
              <a:rPr lang="en-US" sz="2800" b="1" dirty="0">
                <a:solidFill>
                  <a:srgbClr val="0000FF"/>
                </a:solidFill>
                <a:latin typeface="+mn-lt"/>
              </a:rPr>
              <a:t>Introduction to LHC</a:t>
            </a:r>
            <a:endParaRPr lang="en-US" sz="2800" b="1" dirty="0">
              <a:solidFill>
                <a:srgbClr val="0000FF">
                  <a:alpha val="34000"/>
                </a:srgbClr>
              </a:solidFill>
              <a:latin typeface="+mn-lt"/>
            </a:endParaRPr>
          </a:p>
          <a:p>
            <a:pPr>
              <a:spcBef>
                <a:spcPts val="1200"/>
              </a:spcBef>
              <a:defRPr/>
            </a:pPr>
            <a:r>
              <a:rPr lang="en-US" sz="2800" b="1" dirty="0">
                <a:solidFill>
                  <a:srgbClr val="0000FF">
                    <a:alpha val="39000"/>
                  </a:srgbClr>
                </a:solidFill>
                <a:latin typeface="+mn-lt"/>
              </a:rPr>
              <a:t>Beam interlock system</a:t>
            </a:r>
          </a:p>
          <a:p>
            <a:pPr lvl="0">
              <a:spcBef>
                <a:spcPts val="1200"/>
              </a:spcBef>
              <a:defRPr/>
            </a:pPr>
            <a:r>
              <a:rPr lang="en-US" sz="2800" b="1" dirty="0">
                <a:solidFill>
                  <a:srgbClr val="0000FF">
                    <a:alpha val="34000"/>
                  </a:srgbClr>
                </a:solidFill>
                <a:latin typeface="Arial"/>
              </a:rPr>
              <a:t>Commissioning</a:t>
            </a:r>
            <a:endParaRPr lang="en-US" sz="2800" b="1" dirty="0">
              <a:solidFill>
                <a:srgbClr val="0000FF">
                  <a:alpha val="39000"/>
                </a:srgbClr>
              </a:solidFill>
              <a:latin typeface="+mn-lt"/>
            </a:endParaRPr>
          </a:p>
          <a:p>
            <a:pPr>
              <a:spcBef>
                <a:spcPts val="1200"/>
              </a:spcBef>
              <a:defRPr/>
            </a:pPr>
            <a:r>
              <a:rPr lang="en-US" sz="2800" b="1" dirty="0">
                <a:solidFill>
                  <a:srgbClr val="0000FF">
                    <a:alpha val="39000"/>
                  </a:srgbClr>
                </a:solidFill>
                <a:latin typeface="+mn-lt"/>
              </a:rPr>
              <a:t>Intensity ramp up</a:t>
            </a:r>
          </a:p>
          <a:p>
            <a:pPr>
              <a:spcBef>
                <a:spcPts val="1200"/>
              </a:spcBef>
              <a:defRPr/>
            </a:pPr>
            <a:r>
              <a:rPr lang="en-US" sz="2800" b="1" dirty="0">
                <a:solidFill>
                  <a:srgbClr val="0000FF">
                    <a:alpha val="44000"/>
                  </a:srgbClr>
                </a:solidFill>
                <a:latin typeface="+mj-lt"/>
              </a:rPr>
              <a:t>Beam losses</a:t>
            </a:r>
          </a:p>
          <a:p>
            <a:pPr>
              <a:spcBef>
                <a:spcPts val="1200"/>
              </a:spcBef>
              <a:defRPr/>
            </a:pPr>
            <a:r>
              <a:rPr lang="en-US" sz="2800" b="1" dirty="0">
                <a:solidFill>
                  <a:srgbClr val="0000FF">
                    <a:alpha val="39000"/>
                  </a:srgbClr>
                </a:solidFill>
                <a:latin typeface="+mn-lt"/>
              </a:rPr>
              <a:t>Machine protection diagnostics &amp; software</a:t>
            </a:r>
          </a:p>
          <a:p>
            <a:pPr>
              <a:spcBef>
                <a:spcPts val="1200"/>
              </a:spcBef>
              <a:defRPr/>
            </a:pPr>
            <a:r>
              <a:rPr lang="en-US" sz="2800" b="1" dirty="0">
                <a:solidFill>
                  <a:srgbClr val="0000FF">
                    <a:alpha val="39000"/>
                  </a:srgbClr>
                </a:solidFill>
                <a:latin typeface="+mn-lt"/>
              </a:rPr>
              <a:t>Conclusions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066800" y="10955"/>
            <a:ext cx="7086600" cy="715963"/>
          </a:xfrm>
        </p:spPr>
        <p:txBody>
          <a:bodyPr/>
          <a:lstStyle/>
          <a:p>
            <a:r>
              <a:rPr lang="en-US" altLang="fr-FR" dirty="0"/>
              <a:t>Helium pressure wave</a:t>
            </a: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184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329BDDFF-C218-4774-AB79-566A25D8E383}" type="slidenum">
              <a:rPr lang="en-US" altLang="fr-FR" smtClean="0">
                <a:latin typeface="Arial" pitchFamily="34" charset="0"/>
              </a:rPr>
              <a:pPr/>
              <a:t>20</a:t>
            </a:fld>
            <a:endParaRPr lang="en-US" altLang="fr-FR">
              <a:latin typeface="Arial" pitchFamily="34" charset="0"/>
            </a:endParaRPr>
          </a:p>
        </p:txBody>
      </p:sp>
      <p:pic>
        <p:nvPicPr>
          <p:cNvPr id="184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371600"/>
            <a:ext cx="84582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bwMode="auto">
          <a:xfrm flipV="1">
            <a:off x="3154363" y="2668588"/>
            <a:ext cx="3284537" cy="3175"/>
          </a:xfrm>
          <a:prstGeom prst="straightConnector1">
            <a:avLst/>
          </a:prstGeom>
          <a:solidFill>
            <a:schemeClr val="accent1"/>
          </a:solidFill>
          <a:ln w="76200" cap="flat" cmpd="sng" algn="ctr">
            <a:solidFill>
              <a:schemeClr val="accent1">
                <a:lumMod val="75000"/>
              </a:schemeClr>
            </a:solidFill>
            <a:prstDash val="solid"/>
            <a:round/>
            <a:headEnd type="none" w="med" len="med"/>
            <a:tailEnd type="triangle" w="med" len="med"/>
          </a:ln>
          <a:effectLst/>
        </p:spPr>
      </p:cxnSp>
      <p:sp>
        <p:nvSpPr>
          <p:cNvPr id="12" name="Explosion 2 11"/>
          <p:cNvSpPr>
            <a:spLocks noChangeArrowheads="1"/>
          </p:cNvSpPr>
          <p:nvPr/>
        </p:nvSpPr>
        <p:spPr bwMode="auto">
          <a:xfrm>
            <a:off x="2628900" y="2476500"/>
            <a:ext cx="495300" cy="419100"/>
          </a:xfrm>
          <a:prstGeom prst="irregularSeal2">
            <a:avLst/>
          </a:prstGeom>
          <a:solidFill>
            <a:srgbClr val="FF0000"/>
          </a:solidFill>
          <a:ln w="9525" algn="ctr">
            <a:solidFill>
              <a:schemeClr val="tx1"/>
            </a:solidFill>
            <a:round/>
            <a:headEnd/>
            <a:tailEnd/>
          </a:ln>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cxnSp>
        <p:nvCxnSpPr>
          <p:cNvPr id="14" name="Straight Arrow Connector 13"/>
          <p:cNvCxnSpPr/>
          <p:nvPr/>
        </p:nvCxnSpPr>
        <p:spPr bwMode="auto">
          <a:xfrm rot="5400000" flipH="1" flipV="1">
            <a:off x="6324601" y="1257300"/>
            <a:ext cx="457200" cy="3175"/>
          </a:xfrm>
          <a:prstGeom prst="straightConnector1">
            <a:avLst/>
          </a:prstGeom>
          <a:solidFill>
            <a:schemeClr val="accent1"/>
          </a:solidFill>
          <a:ln w="38100" cap="flat" cmpd="sng" algn="ctr">
            <a:solidFill>
              <a:schemeClr val="accent1">
                <a:lumMod val="75000"/>
              </a:schemeClr>
            </a:solidFill>
            <a:prstDash val="sysDash"/>
            <a:round/>
            <a:headEnd type="none" w="med" len="med"/>
            <a:tailEnd type="triangle" w="med" len="med"/>
          </a:ln>
          <a:effectLst/>
        </p:spPr>
      </p:cxnSp>
      <p:cxnSp>
        <p:nvCxnSpPr>
          <p:cNvPr id="15" name="Straight Arrow Connector 14"/>
          <p:cNvCxnSpPr/>
          <p:nvPr/>
        </p:nvCxnSpPr>
        <p:spPr bwMode="auto">
          <a:xfrm rot="5400000" flipH="1" flipV="1">
            <a:off x="2667794" y="1218406"/>
            <a:ext cx="457200" cy="1588"/>
          </a:xfrm>
          <a:prstGeom prst="straightConnector1">
            <a:avLst/>
          </a:prstGeom>
          <a:solidFill>
            <a:schemeClr val="accent1"/>
          </a:solidFill>
          <a:ln w="38100" cap="flat" cmpd="sng" algn="ctr">
            <a:solidFill>
              <a:schemeClr val="accent1">
                <a:lumMod val="75000"/>
              </a:schemeClr>
            </a:solidFill>
            <a:prstDash val="sysDash"/>
            <a:round/>
            <a:headEnd type="none" w="med" len="med"/>
            <a:tailEnd type="triangle" w="med" len="med"/>
          </a:ln>
          <a:effectLst/>
        </p:spPr>
      </p:cxnSp>
      <p:sp>
        <p:nvSpPr>
          <p:cNvPr id="18" name="TextBox 17"/>
          <p:cNvSpPr txBox="1"/>
          <p:nvPr/>
        </p:nvSpPr>
        <p:spPr>
          <a:xfrm>
            <a:off x="2438400" y="3048000"/>
            <a:ext cx="6705600" cy="3384003"/>
          </a:xfrm>
          <a:prstGeom prst="rect">
            <a:avLst/>
          </a:prstGeom>
          <a:noFill/>
        </p:spPr>
        <p:txBody>
          <a:bodyPr>
            <a:spAutoFit/>
          </a:bodyPr>
          <a:lstStyle/>
          <a:p>
            <a:pPr marL="635000" indent="-228600">
              <a:spcBef>
                <a:spcPts val="900"/>
              </a:spcBef>
              <a:buClr>
                <a:srgbClr val="0000FF"/>
              </a:buClr>
              <a:buSzPct val="80000"/>
              <a:buFont typeface="Wingdings" pitchFamily="2" charset="2"/>
              <a:buChar char="q"/>
              <a:defRPr/>
            </a:pPr>
            <a:r>
              <a:rPr lang="en-US" dirty="0">
                <a:latin typeface="Arial" pitchFamily="34" charset="0"/>
                <a:cs typeface="Arial" pitchFamily="34" charset="0"/>
              </a:rPr>
              <a:t>Pressure wave propagates along the magnets inside the insulating vacuum enclosure.</a:t>
            </a:r>
          </a:p>
          <a:p>
            <a:pPr marL="635000" indent="-228600">
              <a:spcBef>
                <a:spcPts val="900"/>
              </a:spcBef>
              <a:buClr>
                <a:srgbClr val="0000FF"/>
              </a:buClr>
              <a:buSzPct val="80000"/>
              <a:buFont typeface="Wingdings" pitchFamily="2" charset="2"/>
              <a:buChar char="q"/>
              <a:defRPr/>
            </a:pPr>
            <a:r>
              <a:rPr lang="en-US" dirty="0">
                <a:latin typeface="Arial" pitchFamily="34" charset="0"/>
                <a:cs typeface="Arial" pitchFamily="34" charset="0"/>
              </a:rPr>
              <a:t>Rapid pressure rise :</a:t>
            </a:r>
          </a:p>
          <a:p>
            <a:pPr marL="977900" lvl="1" indent="-228600">
              <a:spcBef>
                <a:spcPct val="20000"/>
              </a:spcBef>
              <a:buFontTx/>
              <a:buChar char="–"/>
              <a:defRPr/>
            </a:pPr>
            <a:r>
              <a:rPr lang="en-US" sz="1600" dirty="0">
                <a:latin typeface="Arial" pitchFamily="34" charset="0"/>
                <a:cs typeface="Arial" pitchFamily="34" charset="0"/>
              </a:rPr>
              <a:t>Self actuating relief valves could not handle the pressure.</a:t>
            </a:r>
          </a:p>
          <a:p>
            <a:pPr marL="977900" lvl="1" indent="-228600">
              <a:spcBef>
                <a:spcPct val="20000"/>
              </a:spcBef>
              <a:defRPr/>
            </a:pPr>
            <a:r>
              <a:rPr lang="en-US" sz="1600" dirty="0">
                <a:latin typeface="Arial" pitchFamily="34" charset="0"/>
                <a:cs typeface="Arial" pitchFamily="34" charset="0"/>
              </a:rPr>
              <a:t>	</a:t>
            </a:r>
            <a:r>
              <a:rPr lang="en-US" sz="1600" i="1" dirty="0">
                <a:solidFill>
                  <a:srgbClr val="CC3399"/>
                </a:solidFill>
                <a:latin typeface="Arial" pitchFamily="34" charset="0"/>
                <a:cs typeface="Arial" pitchFamily="34" charset="0"/>
              </a:rPr>
              <a:t>designed for 2 kg He/s, incident ~ 20 kg/s.</a:t>
            </a:r>
          </a:p>
          <a:p>
            <a:pPr marL="977900" lvl="1" indent="-228600">
              <a:spcBef>
                <a:spcPct val="20000"/>
              </a:spcBef>
              <a:buFontTx/>
              <a:buChar char="–"/>
              <a:defRPr/>
            </a:pPr>
            <a:r>
              <a:rPr lang="en-US" sz="1600" dirty="0">
                <a:latin typeface="Arial" pitchFamily="34" charset="0"/>
                <a:cs typeface="Arial" pitchFamily="34" charset="0"/>
              </a:rPr>
              <a:t>Large forces exerted on the vacuum barriers (every 2 cells).</a:t>
            </a:r>
          </a:p>
          <a:p>
            <a:pPr marL="977900" lvl="1" indent="-228600">
              <a:spcBef>
                <a:spcPct val="20000"/>
              </a:spcBef>
              <a:defRPr/>
            </a:pPr>
            <a:r>
              <a:rPr lang="en-US" sz="1600" dirty="0">
                <a:latin typeface="Arial" pitchFamily="34" charset="0"/>
                <a:cs typeface="Arial" pitchFamily="34" charset="0"/>
              </a:rPr>
              <a:t>	</a:t>
            </a:r>
            <a:r>
              <a:rPr lang="en-US" sz="1600" i="1" dirty="0">
                <a:solidFill>
                  <a:srgbClr val="CC3399"/>
                </a:solidFill>
                <a:latin typeface="Arial" pitchFamily="34" charset="0"/>
                <a:cs typeface="Arial" pitchFamily="34" charset="0"/>
              </a:rPr>
              <a:t>designed for a pressure of 1.5 bar, incident ~ 8 bar.</a:t>
            </a:r>
          </a:p>
          <a:p>
            <a:pPr marL="977900" lvl="1" indent="-228600">
              <a:spcBef>
                <a:spcPct val="20000"/>
              </a:spcBef>
              <a:buFontTx/>
              <a:buChar char="–"/>
              <a:defRPr/>
            </a:pPr>
            <a:r>
              <a:rPr lang="en-US" sz="1600" dirty="0">
                <a:latin typeface="Arial" pitchFamily="34" charset="0"/>
                <a:cs typeface="Arial" pitchFamily="34" charset="0"/>
              </a:rPr>
              <a:t>Several quadrupoles displaced by up to ~50 cm.</a:t>
            </a:r>
          </a:p>
          <a:p>
            <a:pPr marL="977900" lvl="1" indent="-228600">
              <a:spcBef>
                <a:spcPct val="20000"/>
              </a:spcBef>
              <a:buFontTx/>
              <a:buChar char="–"/>
              <a:defRPr/>
            </a:pPr>
            <a:r>
              <a:rPr lang="en-US" sz="1600" dirty="0">
                <a:latin typeface="Arial" pitchFamily="34" charset="0"/>
                <a:cs typeface="Arial" pitchFamily="34" charset="0"/>
              </a:rPr>
              <a:t>Connections to the cryogenic line damaged in some places.</a:t>
            </a:r>
          </a:p>
          <a:p>
            <a:pPr marL="977900" lvl="1" indent="-228600">
              <a:spcBef>
                <a:spcPct val="20000"/>
              </a:spcBef>
              <a:buFontTx/>
              <a:buChar char="–"/>
              <a:defRPr/>
            </a:pPr>
            <a:r>
              <a:rPr lang="en-US" sz="1600" dirty="0">
                <a:latin typeface="Arial" pitchFamily="34" charset="0"/>
                <a:cs typeface="Arial" pitchFamily="34" charset="0"/>
              </a:rPr>
              <a:t>Beam vacuum to atmospheric pressure.</a:t>
            </a:r>
          </a:p>
          <a:p>
            <a:pPr>
              <a:defRPr/>
            </a:pPr>
            <a:endParaRPr lang="en-US" dirty="0"/>
          </a:p>
        </p:txBody>
      </p:sp>
      <p:sp>
        <p:nvSpPr>
          <p:cNvPr id="19" name="Cloud 18"/>
          <p:cNvSpPr/>
          <p:nvPr/>
        </p:nvSpPr>
        <p:spPr bwMode="auto">
          <a:xfrm>
            <a:off x="2552700" y="762000"/>
            <a:ext cx="685800" cy="190500"/>
          </a:xfrm>
          <a:prstGeom prst="cloud">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0" name="Cloud 19"/>
          <p:cNvSpPr/>
          <p:nvPr/>
        </p:nvSpPr>
        <p:spPr bwMode="auto">
          <a:xfrm>
            <a:off x="6210300" y="762000"/>
            <a:ext cx="685800" cy="190500"/>
          </a:xfrm>
          <a:prstGeom prst="cloud">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p>
        </p:txBody>
      </p:sp>
      <p:cxnSp>
        <p:nvCxnSpPr>
          <p:cNvPr id="22" name="Straight Arrow Connector 21"/>
          <p:cNvCxnSpPr/>
          <p:nvPr/>
        </p:nvCxnSpPr>
        <p:spPr bwMode="auto">
          <a:xfrm rot="10800000">
            <a:off x="1255713" y="2651125"/>
            <a:ext cx="1404937" cy="9525"/>
          </a:xfrm>
          <a:prstGeom prst="straightConnector1">
            <a:avLst/>
          </a:prstGeom>
          <a:solidFill>
            <a:schemeClr val="accent1"/>
          </a:solidFill>
          <a:ln w="76200" cap="flat" cmpd="sng" algn="ctr">
            <a:solidFill>
              <a:schemeClr val="accent1">
                <a:lumMod val="75000"/>
              </a:schemeClr>
            </a:solidFill>
            <a:prstDash val="solid"/>
            <a:round/>
            <a:headEnd type="none" w="med" len="med"/>
            <a:tailEnd type="triangle" w="med" len="med"/>
          </a:ln>
          <a:effectLst/>
        </p:spPr>
      </p:cxnSp>
      <p:cxnSp>
        <p:nvCxnSpPr>
          <p:cNvPr id="24" name="Straight Arrow Connector 23"/>
          <p:cNvCxnSpPr/>
          <p:nvPr/>
        </p:nvCxnSpPr>
        <p:spPr bwMode="auto">
          <a:xfrm flipV="1">
            <a:off x="6553200" y="2667000"/>
            <a:ext cx="1600200" cy="1588"/>
          </a:xfrm>
          <a:prstGeom prst="straightConnector1">
            <a:avLst/>
          </a:prstGeom>
          <a:solidFill>
            <a:schemeClr val="accent1"/>
          </a:solidFill>
          <a:ln w="76200" cap="flat" cmpd="sng" algn="ctr">
            <a:solidFill>
              <a:schemeClr val="accent1">
                <a:lumMod val="75000"/>
              </a:schemeClr>
            </a:solidFill>
            <a:prstDash val="solid"/>
            <a:round/>
            <a:headEnd type="none" w="med" len="med"/>
            <a:tailEnd type="triangle" w="med" len="med"/>
          </a:ln>
          <a:effectLst/>
        </p:spPr>
      </p:cxnSp>
      <p:sp>
        <p:nvSpPr>
          <p:cNvPr id="21" name="Chevron 20"/>
          <p:cNvSpPr>
            <a:spLocks noChangeArrowheads="1"/>
          </p:cNvSpPr>
          <p:nvPr/>
        </p:nvSpPr>
        <p:spPr bwMode="auto">
          <a:xfrm>
            <a:off x="8229600" y="2514600"/>
            <a:ext cx="266700" cy="331788"/>
          </a:xfrm>
          <a:prstGeom prst="chevron">
            <a:avLst>
              <a:gd name="adj" fmla="val 50000"/>
            </a:avLst>
          </a:prstGeom>
          <a:solidFill>
            <a:srgbClr val="FFC000"/>
          </a:solidFill>
          <a:ln w="9525" algn="ctr">
            <a:solidFill>
              <a:schemeClr val="tx1"/>
            </a:solidFill>
            <a:round/>
            <a:headEnd/>
            <a:tailEnd/>
          </a:ln>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23" name="Chevron 22"/>
          <p:cNvSpPr>
            <a:spLocks noChangeArrowheads="1"/>
          </p:cNvSpPr>
          <p:nvPr/>
        </p:nvSpPr>
        <p:spPr bwMode="auto">
          <a:xfrm>
            <a:off x="8496300" y="2514600"/>
            <a:ext cx="266700" cy="331788"/>
          </a:xfrm>
          <a:prstGeom prst="chevron">
            <a:avLst>
              <a:gd name="adj" fmla="val 50000"/>
            </a:avLst>
          </a:prstGeom>
          <a:solidFill>
            <a:srgbClr val="FFC000"/>
          </a:solidFill>
          <a:ln w="9525" algn="ctr">
            <a:solidFill>
              <a:schemeClr val="tx1"/>
            </a:solidFill>
            <a:round/>
            <a:headEnd/>
            <a:tailEnd/>
          </a:ln>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26" name="Chevron 25"/>
          <p:cNvSpPr>
            <a:spLocks noChangeArrowheads="1"/>
          </p:cNvSpPr>
          <p:nvPr/>
        </p:nvSpPr>
        <p:spPr bwMode="auto">
          <a:xfrm rot="10800000">
            <a:off x="876300" y="2514600"/>
            <a:ext cx="266700" cy="331788"/>
          </a:xfrm>
          <a:prstGeom prst="chevron">
            <a:avLst>
              <a:gd name="adj" fmla="val 50000"/>
            </a:avLst>
          </a:prstGeom>
          <a:solidFill>
            <a:srgbClr val="FFC000"/>
          </a:solidFill>
          <a:ln w="9525" algn="ctr">
            <a:solidFill>
              <a:schemeClr val="tx1"/>
            </a:solidFill>
            <a:round/>
            <a:headEnd/>
            <a:tailEnd/>
          </a:ln>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
        <p:nvSpPr>
          <p:cNvPr id="27" name="Chevron 26"/>
          <p:cNvSpPr>
            <a:spLocks noChangeArrowheads="1"/>
          </p:cNvSpPr>
          <p:nvPr/>
        </p:nvSpPr>
        <p:spPr bwMode="auto">
          <a:xfrm rot="10800000">
            <a:off x="647700" y="2514600"/>
            <a:ext cx="266700" cy="331788"/>
          </a:xfrm>
          <a:prstGeom prst="chevron">
            <a:avLst>
              <a:gd name="adj" fmla="val 50000"/>
            </a:avLst>
          </a:prstGeom>
          <a:solidFill>
            <a:srgbClr val="FFC000"/>
          </a:solidFill>
          <a:ln w="9525" algn="ctr">
            <a:solidFill>
              <a:schemeClr val="tx1"/>
            </a:solidFill>
            <a:round/>
            <a:headEnd/>
            <a:tailEnd/>
          </a:ln>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endParaRPr lang="fr-FR" altLang="fr-FR"/>
          </a:p>
        </p:txBody>
      </p:sp>
    </p:spTree>
    <p:extLst>
      <p:ext uri="{BB962C8B-B14F-4D97-AF65-F5344CB8AC3E}">
        <p14:creationId xmlns:p14="http://schemas.microsoft.com/office/powerpoint/2010/main" val="1414485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9" presetID="55"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strVal val="#ppt_w*0.70"/>
                                          </p:val>
                                        </p:tav>
                                        <p:tav tm="100000">
                                          <p:val>
                                            <p:strVal val="#ppt_w"/>
                                          </p:val>
                                        </p:tav>
                                      </p:tavLst>
                                    </p:anim>
                                    <p:anim calcmode="lin" valueType="num">
                                      <p:cBhvr>
                                        <p:cTn id="12" dur="1000" fill="hold"/>
                                        <p:tgtEl>
                                          <p:spTgt spid="12"/>
                                        </p:tgtEl>
                                        <p:attrNameLst>
                                          <p:attrName>ppt_h</p:attrName>
                                        </p:attrNameLst>
                                      </p:cBhvr>
                                      <p:tavLst>
                                        <p:tav tm="0">
                                          <p:val>
                                            <p:strVal val="#ppt_h"/>
                                          </p:val>
                                        </p:tav>
                                        <p:tav tm="100000">
                                          <p:val>
                                            <p:strVal val="#ppt_h"/>
                                          </p:val>
                                        </p:tav>
                                      </p:tavLst>
                                    </p:anim>
                                    <p:animEffect transition="in" filter="fade">
                                      <p:cBhvr>
                                        <p:cTn id="13" dur="1000"/>
                                        <p:tgtEl>
                                          <p:spTgt spid="12"/>
                                        </p:tgtEl>
                                      </p:cBhvr>
                                    </p:animEffect>
                                  </p:childTnLst>
                                </p:cTn>
                              </p:par>
                              <p:par>
                                <p:cTn id="14" presetID="5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strVal val="#ppt_w*0.70"/>
                                          </p:val>
                                        </p:tav>
                                        <p:tav tm="100000">
                                          <p:val>
                                            <p:strVal val="#ppt_w"/>
                                          </p:val>
                                        </p:tav>
                                      </p:tavLst>
                                    </p:anim>
                                    <p:anim calcmode="lin" valueType="num">
                                      <p:cBhvr>
                                        <p:cTn id="17" dur="1000" fill="hold"/>
                                        <p:tgtEl>
                                          <p:spTgt spid="9"/>
                                        </p:tgtEl>
                                        <p:attrNameLst>
                                          <p:attrName>ppt_h</p:attrName>
                                        </p:attrNameLst>
                                      </p:cBhvr>
                                      <p:tavLst>
                                        <p:tav tm="0">
                                          <p:val>
                                            <p:strVal val="#ppt_h"/>
                                          </p:val>
                                        </p:tav>
                                        <p:tav tm="100000">
                                          <p:val>
                                            <p:strVal val="#ppt_h"/>
                                          </p:val>
                                        </p:tav>
                                      </p:tavLst>
                                    </p:anim>
                                    <p:animEffect transition="in" filter="fade">
                                      <p:cBhvr>
                                        <p:cTn id="18" dur="1000"/>
                                        <p:tgtEl>
                                          <p:spTgt spid="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 calcmode="lin" valueType="num">
                                      <p:cBhvr additive="base">
                                        <p:cTn id="23"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8">
                                            <p:txEl>
                                              <p:pRg st="2" end="2"/>
                                            </p:txEl>
                                          </p:spTgt>
                                        </p:tgtEl>
                                        <p:attrNameLst>
                                          <p:attrName>style.visibility</p:attrName>
                                        </p:attrNameLst>
                                      </p:cBhvr>
                                      <p:to>
                                        <p:strVal val="visible"/>
                                      </p:to>
                                    </p:set>
                                    <p:anim calcmode="lin" valueType="num">
                                      <p:cBhvr additive="base">
                                        <p:cTn id="29"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8">
                                            <p:txEl>
                                              <p:pRg st="3" end="3"/>
                                            </p:txEl>
                                          </p:spTgt>
                                        </p:tgtEl>
                                        <p:attrNameLst>
                                          <p:attrName>style.visibility</p:attrName>
                                        </p:attrNameLst>
                                      </p:cBhvr>
                                      <p:to>
                                        <p:strVal val="visible"/>
                                      </p:to>
                                    </p:set>
                                    <p:anim calcmode="lin" valueType="num">
                                      <p:cBhvr additive="base">
                                        <p:cTn id="33"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
                                            <p:txEl>
                                              <p:pRg st="3" end="3"/>
                                            </p:txEl>
                                          </p:spTgt>
                                        </p:tgtEl>
                                        <p:attrNameLst>
                                          <p:attrName>ppt_y</p:attrName>
                                        </p:attrNameLst>
                                      </p:cBhvr>
                                      <p:tavLst>
                                        <p:tav tm="0">
                                          <p:val>
                                            <p:strVal val="1+#ppt_h/2"/>
                                          </p:val>
                                        </p:tav>
                                        <p:tav tm="100000">
                                          <p:val>
                                            <p:strVal val="#ppt_y"/>
                                          </p:val>
                                        </p:tav>
                                      </p:tavLst>
                                    </p:anim>
                                  </p:childTnLst>
                                </p:cTn>
                              </p:par>
                              <p:par>
                                <p:cTn id="35" presetID="55"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strVal val="#ppt_w*0.70"/>
                                          </p:val>
                                        </p:tav>
                                        <p:tav tm="100000">
                                          <p:val>
                                            <p:strVal val="#ppt_w"/>
                                          </p:val>
                                        </p:tav>
                                      </p:tavLst>
                                    </p:anim>
                                    <p:anim calcmode="lin" valueType="num">
                                      <p:cBhvr>
                                        <p:cTn id="38" dur="1000" fill="hold"/>
                                        <p:tgtEl>
                                          <p:spTgt spid="15"/>
                                        </p:tgtEl>
                                        <p:attrNameLst>
                                          <p:attrName>ppt_h</p:attrName>
                                        </p:attrNameLst>
                                      </p:cBhvr>
                                      <p:tavLst>
                                        <p:tav tm="0">
                                          <p:val>
                                            <p:strVal val="#ppt_h"/>
                                          </p:val>
                                        </p:tav>
                                        <p:tav tm="100000">
                                          <p:val>
                                            <p:strVal val="#ppt_h"/>
                                          </p:val>
                                        </p:tav>
                                      </p:tavLst>
                                    </p:anim>
                                    <p:animEffect transition="in" filter="fade">
                                      <p:cBhvr>
                                        <p:cTn id="39" dur="1000"/>
                                        <p:tgtEl>
                                          <p:spTgt spid="15"/>
                                        </p:tgtEl>
                                      </p:cBhvr>
                                    </p:animEffect>
                                  </p:childTnLst>
                                </p:cTn>
                              </p:par>
                              <p:par>
                                <p:cTn id="40" presetID="55"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0.70"/>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1000" fill="hold"/>
                                        <p:tgtEl>
                                          <p:spTgt spid="19"/>
                                        </p:tgtEl>
                                        <p:attrNameLst>
                                          <p:attrName>ppt_w</p:attrName>
                                        </p:attrNameLst>
                                      </p:cBhvr>
                                      <p:tavLst>
                                        <p:tav tm="0">
                                          <p:val>
                                            <p:strVal val="#ppt_w*0.70"/>
                                          </p:val>
                                        </p:tav>
                                        <p:tav tm="100000">
                                          <p:val>
                                            <p:strVal val="#ppt_w"/>
                                          </p:val>
                                        </p:tav>
                                      </p:tavLst>
                                    </p:anim>
                                    <p:anim calcmode="lin" valueType="num">
                                      <p:cBhvr>
                                        <p:cTn id="48" dur="1000" fill="hold"/>
                                        <p:tgtEl>
                                          <p:spTgt spid="19"/>
                                        </p:tgtEl>
                                        <p:attrNameLst>
                                          <p:attrName>ppt_h</p:attrName>
                                        </p:attrNameLst>
                                      </p:cBhvr>
                                      <p:tavLst>
                                        <p:tav tm="0">
                                          <p:val>
                                            <p:strVal val="#ppt_h"/>
                                          </p:val>
                                        </p:tav>
                                        <p:tav tm="100000">
                                          <p:val>
                                            <p:strVal val="#ppt_h"/>
                                          </p:val>
                                        </p:tav>
                                      </p:tavLst>
                                    </p:anim>
                                    <p:animEffect transition="in" filter="fade">
                                      <p:cBhvr>
                                        <p:cTn id="49" dur="1000"/>
                                        <p:tgtEl>
                                          <p:spTgt spid="19"/>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1000" fill="hold"/>
                                        <p:tgtEl>
                                          <p:spTgt spid="20"/>
                                        </p:tgtEl>
                                        <p:attrNameLst>
                                          <p:attrName>ppt_w</p:attrName>
                                        </p:attrNameLst>
                                      </p:cBhvr>
                                      <p:tavLst>
                                        <p:tav tm="0">
                                          <p:val>
                                            <p:strVal val="#ppt_w*0.70"/>
                                          </p:val>
                                        </p:tav>
                                        <p:tav tm="100000">
                                          <p:val>
                                            <p:strVal val="#ppt_w"/>
                                          </p:val>
                                        </p:tav>
                                      </p:tavLst>
                                    </p:anim>
                                    <p:anim calcmode="lin" valueType="num">
                                      <p:cBhvr>
                                        <p:cTn id="53" dur="1000" fill="hold"/>
                                        <p:tgtEl>
                                          <p:spTgt spid="20"/>
                                        </p:tgtEl>
                                        <p:attrNameLst>
                                          <p:attrName>ppt_h</p:attrName>
                                        </p:attrNameLst>
                                      </p:cBhvr>
                                      <p:tavLst>
                                        <p:tav tm="0">
                                          <p:val>
                                            <p:strVal val="#ppt_h"/>
                                          </p:val>
                                        </p:tav>
                                        <p:tav tm="100000">
                                          <p:val>
                                            <p:strVal val="#ppt_h"/>
                                          </p:val>
                                        </p:tav>
                                      </p:tavLst>
                                    </p:anim>
                                    <p:animEffect transition="in" filter="fade">
                                      <p:cBhvr>
                                        <p:cTn id="54" dur="1000"/>
                                        <p:tgtEl>
                                          <p:spTgt spid="2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18">
                                            <p:txEl>
                                              <p:pRg st="4" end="4"/>
                                            </p:txEl>
                                          </p:spTgt>
                                        </p:tgtEl>
                                        <p:attrNameLst>
                                          <p:attrName>style.visibility</p:attrName>
                                        </p:attrNameLst>
                                      </p:cBhvr>
                                      <p:to>
                                        <p:strVal val="visible"/>
                                      </p:to>
                                    </p:set>
                                    <p:anim calcmode="lin" valueType="num">
                                      <p:cBhvr additive="base">
                                        <p:cTn id="59"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8">
                                            <p:txEl>
                                              <p:pRg st="4" end="4"/>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8">
                                            <p:txEl>
                                              <p:pRg st="5" end="5"/>
                                            </p:txEl>
                                          </p:spTgt>
                                        </p:tgtEl>
                                        <p:attrNameLst>
                                          <p:attrName>style.visibility</p:attrName>
                                        </p:attrNameLst>
                                      </p:cBhvr>
                                      <p:to>
                                        <p:strVal val="visible"/>
                                      </p:to>
                                    </p:set>
                                    <p:anim calcmode="lin" valueType="num">
                                      <p:cBhvr additive="base">
                                        <p:cTn id="63" dur="500" fill="hold"/>
                                        <p:tgtEl>
                                          <p:spTgt spid="18">
                                            <p:txEl>
                                              <p:pRg st="5" end="5"/>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8">
                                            <p:txEl>
                                              <p:pRg st="5" end="5"/>
                                            </p:txEl>
                                          </p:spTgt>
                                        </p:tgtEl>
                                        <p:attrNameLst>
                                          <p:attrName>ppt_y</p:attrName>
                                        </p:attrNameLst>
                                      </p:cBhvr>
                                      <p:tavLst>
                                        <p:tav tm="0">
                                          <p:val>
                                            <p:strVal val="1+#ppt_h/2"/>
                                          </p:val>
                                        </p:tav>
                                        <p:tav tm="100000">
                                          <p:val>
                                            <p:strVal val="#ppt_y"/>
                                          </p:val>
                                        </p:tav>
                                      </p:tavLst>
                                    </p:anim>
                                  </p:childTnLst>
                                </p:cTn>
                              </p:par>
                              <p:par>
                                <p:cTn id="65" presetID="55"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1000" fill="hold"/>
                                        <p:tgtEl>
                                          <p:spTgt spid="22"/>
                                        </p:tgtEl>
                                        <p:attrNameLst>
                                          <p:attrName>ppt_w</p:attrName>
                                        </p:attrNameLst>
                                      </p:cBhvr>
                                      <p:tavLst>
                                        <p:tav tm="0">
                                          <p:val>
                                            <p:strVal val="#ppt_w*0.70"/>
                                          </p:val>
                                        </p:tav>
                                        <p:tav tm="100000">
                                          <p:val>
                                            <p:strVal val="#ppt_w"/>
                                          </p:val>
                                        </p:tav>
                                      </p:tavLst>
                                    </p:anim>
                                    <p:anim calcmode="lin" valueType="num">
                                      <p:cBhvr>
                                        <p:cTn id="68" dur="1000" fill="hold"/>
                                        <p:tgtEl>
                                          <p:spTgt spid="22"/>
                                        </p:tgtEl>
                                        <p:attrNameLst>
                                          <p:attrName>ppt_h</p:attrName>
                                        </p:attrNameLst>
                                      </p:cBhvr>
                                      <p:tavLst>
                                        <p:tav tm="0">
                                          <p:val>
                                            <p:strVal val="#ppt_h"/>
                                          </p:val>
                                        </p:tav>
                                        <p:tav tm="100000">
                                          <p:val>
                                            <p:strVal val="#ppt_h"/>
                                          </p:val>
                                        </p:tav>
                                      </p:tavLst>
                                    </p:anim>
                                    <p:animEffect transition="in" filter="fade">
                                      <p:cBhvr>
                                        <p:cTn id="69" dur="1000"/>
                                        <p:tgtEl>
                                          <p:spTgt spid="22"/>
                                        </p:tgtEl>
                                      </p:cBhvr>
                                    </p:animEffect>
                                  </p:childTnLst>
                                </p:cTn>
                              </p:par>
                              <p:par>
                                <p:cTn id="70" presetID="1" presetClass="entr" presetSubtype="0"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childTnLst>
                                </p:cTn>
                              </p:par>
                              <p:par>
                                <p:cTn id="74" presetID="55" presetClass="entr" presetSubtype="0" fill="hold" nodeType="with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p:cTn id="76" dur="1000" fill="hold"/>
                                        <p:tgtEl>
                                          <p:spTgt spid="24"/>
                                        </p:tgtEl>
                                        <p:attrNameLst>
                                          <p:attrName>ppt_w</p:attrName>
                                        </p:attrNameLst>
                                      </p:cBhvr>
                                      <p:tavLst>
                                        <p:tav tm="0">
                                          <p:val>
                                            <p:strVal val="#ppt_w*0.70"/>
                                          </p:val>
                                        </p:tav>
                                        <p:tav tm="100000">
                                          <p:val>
                                            <p:strVal val="#ppt_w"/>
                                          </p:val>
                                        </p:tav>
                                      </p:tavLst>
                                    </p:anim>
                                    <p:anim calcmode="lin" valueType="num">
                                      <p:cBhvr>
                                        <p:cTn id="77" dur="1000" fill="hold"/>
                                        <p:tgtEl>
                                          <p:spTgt spid="24"/>
                                        </p:tgtEl>
                                        <p:attrNameLst>
                                          <p:attrName>ppt_h</p:attrName>
                                        </p:attrNameLst>
                                      </p:cBhvr>
                                      <p:tavLst>
                                        <p:tav tm="0">
                                          <p:val>
                                            <p:strVal val="#ppt_h"/>
                                          </p:val>
                                        </p:tav>
                                        <p:tav tm="100000">
                                          <p:val>
                                            <p:strVal val="#ppt_h"/>
                                          </p:val>
                                        </p:tav>
                                      </p:tavLst>
                                    </p:anim>
                                    <p:animEffect transition="in" filter="fade">
                                      <p:cBhvr>
                                        <p:cTn id="78" dur="1000"/>
                                        <p:tgtEl>
                                          <p:spTgt spid="24"/>
                                        </p:tgtEl>
                                      </p:cBhvr>
                                    </p:animEffect>
                                  </p:childTnLst>
                                </p:cTn>
                              </p:par>
                              <p:par>
                                <p:cTn id="79" presetID="1" presetClass="entr" presetSubtype="0"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4" fill="hold" nodeType="clickEffect">
                                  <p:stCondLst>
                                    <p:cond delay="0"/>
                                  </p:stCondLst>
                                  <p:childTnLst>
                                    <p:set>
                                      <p:cBhvr>
                                        <p:cTn id="86" dur="1" fill="hold">
                                          <p:stCondLst>
                                            <p:cond delay="0"/>
                                          </p:stCondLst>
                                        </p:cTn>
                                        <p:tgtEl>
                                          <p:spTgt spid="18">
                                            <p:txEl>
                                              <p:pRg st="6" end="6"/>
                                            </p:txEl>
                                          </p:spTgt>
                                        </p:tgtEl>
                                        <p:attrNameLst>
                                          <p:attrName>style.visibility</p:attrName>
                                        </p:attrNameLst>
                                      </p:cBhvr>
                                      <p:to>
                                        <p:strVal val="visible"/>
                                      </p:to>
                                    </p:set>
                                    <p:anim calcmode="lin" valueType="num">
                                      <p:cBhvr additive="base">
                                        <p:cTn id="87" dur="500" fill="hold"/>
                                        <p:tgtEl>
                                          <p:spTgt spid="18">
                                            <p:txEl>
                                              <p:pRg st="6" end="6"/>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18">
                                            <p:txEl>
                                              <p:pRg st="6" end="6"/>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8">
                                            <p:txEl>
                                              <p:pRg st="7" end="7"/>
                                            </p:txEl>
                                          </p:spTgt>
                                        </p:tgtEl>
                                        <p:attrNameLst>
                                          <p:attrName>style.visibility</p:attrName>
                                        </p:attrNameLst>
                                      </p:cBhvr>
                                      <p:to>
                                        <p:strVal val="visible"/>
                                      </p:to>
                                    </p:set>
                                    <p:anim calcmode="lin" valueType="num">
                                      <p:cBhvr additive="base">
                                        <p:cTn id="91" dur="500" fill="hold"/>
                                        <p:tgtEl>
                                          <p:spTgt spid="18">
                                            <p:txEl>
                                              <p:pRg st="7" end="7"/>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8">
                                            <p:txEl>
                                              <p:pRg st="7" end="7"/>
                                            </p:txEl>
                                          </p:spTgt>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8">
                                            <p:txEl>
                                              <p:pRg st="8" end="8"/>
                                            </p:txEl>
                                          </p:spTgt>
                                        </p:tgtEl>
                                        <p:attrNameLst>
                                          <p:attrName>style.visibility</p:attrName>
                                        </p:attrNameLst>
                                      </p:cBhvr>
                                      <p:to>
                                        <p:strVal val="visible"/>
                                      </p:to>
                                    </p:set>
                                    <p:anim calcmode="lin" valueType="num">
                                      <p:cBhvr additive="base">
                                        <p:cTn id="95" dur="500" fill="hold"/>
                                        <p:tgtEl>
                                          <p:spTgt spid="18">
                                            <p:txEl>
                                              <p:pRg st="8" end="8"/>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1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20" grpId="0" animBg="1"/>
      <p:bldP spid="21" grpId="0" animBg="1"/>
      <p:bldP spid="23" grpId="0" animBg="1"/>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latin typeface="Arial" charset="0"/>
                <a:cs typeface="Arial" charset="0"/>
              </a:rPr>
              <a:t>Release of 600 MJ at LHC  </a:t>
            </a:r>
            <a:endParaRPr lang="en-GB" altLang="en-US">
              <a:latin typeface="Arial" charset="0"/>
              <a:cs typeface="Arial" charset="0"/>
            </a:endParaRPr>
          </a:p>
        </p:txBody>
      </p:sp>
      <p:grpSp>
        <p:nvGrpSpPr>
          <p:cNvPr id="4" name="Group 3"/>
          <p:cNvGrpSpPr>
            <a:grpSpLocks/>
          </p:cNvGrpSpPr>
          <p:nvPr/>
        </p:nvGrpSpPr>
        <p:grpSpPr bwMode="auto">
          <a:xfrm>
            <a:off x="385763" y="1970088"/>
            <a:ext cx="4997450" cy="3252787"/>
            <a:chOff x="59873" y="2220694"/>
            <a:chExt cx="4997998" cy="3252148"/>
          </a:xfrm>
        </p:grpSpPr>
        <p:pic>
          <p:nvPicPr>
            <p:cNvPr id="69647" name="Picture 2" descr="http://inapcache.boston.com/universal/site_graphics/blogs/bigpicture/lhc_11_20/l03_00811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85" y="2234642"/>
              <a:ext cx="4993486" cy="32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8" name="TextBox 7"/>
            <p:cNvSpPr txBox="1">
              <a:spLocks noChangeArrowheads="1"/>
            </p:cNvSpPr>
            <p:nvPr/>
          </p:nvSpPr>
          <p:spPr bwMode="auto">
            <a:xfrm>
              <a:off x="59873" y="2220694"/>
              <a:ext cx="3419526" cy="40011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r>
                <a:rPr lang="en-US" altLang="en-US" sz="2000">
                  <a:solidFill>
                    <a:srgbClr val="C00000"/>
                  </a:solidFill>
                </a:rPr>
                <a:t>Arcing in the interconnection</a:t>
              </a:r>
            </a:p>
          </p:txBody>
        </p:sp>
      </p:grpSp>
      <p:sp>
        <p:nvSpPr>
          <p:cNvPr id="15" name="TextBox 14"/>
          <p:cNvSpPr txBox="1"/>
          <p:nvPr/>
        </p:nvSpPr>
        <p:spPr>
          <a:xfrm>
            <a:off x="792163" y="5322888"/>
            <a:ext cx="2359025" cy="708025"/>
          </a:xfrm>
          <a:prstGeom prst="rect">
            <a:avLst/>
          </a:prstGeom>
          <a:solidFill>
            <a:srgbClr val="FFFF99"/>
          </a:solidFill>
          <a:effectLst>
            <a:outerShdw blurRad="50800" dist="38100" dir="2700000" algn="tl" rotWithShape="0">
              <a:prstClr val="black">
                <a:alpha val="40000"/>
              </a:prstClr>
            </a:outerShdw>
          </a:effectLst>
        </p:spPr>
        <p:txBody>
          <a:bodyPr>
            <a:spAutoFit/>
          </a:bodyPr>
          <a:lstStyle/>
          <a:p>
            <a:pPr algn="ctr">
              <a:spcBef>
                <a:spcPct val="20000"/>
              </a:spcBef>
              <a:spcAft>
                <a:spcPts val="400"/>
              </a:spcAft>
              <a:buClr>
                <a:srgbClr val="0000FF"/>
              </a:buClr>
              <a:buSzPct val="80000"/>
              <a:defRPr/>
            </a:pPr>
            <a:r>
              <a:rPr lang="en-US" sz="2000" kern="0" dirty="0">
                <a:solidFill>
                  <a:srgbClr val="0000FF"/>
                </a:solidFill>
                <a:latin typeface="Arial"/>
              </a:rPr>
              <a:t>53 magnets had to be repaired</a:t>
            </a:r>
          </a:p>
        </p:txBody>
      </p:sp>
      <p:sp>
        <p:nvSpPr>
          <p:cNvPr id="16" name="TextBox 15"/>
          <p:cNvSpPr txBox="1"/>
          <p:nvPr/>
        </p:nvSpPr>
        <p:spPr>
          <a:xfrm>
            <a:off x="563868" y="939229"/>
            <a:ext cx="8386302" cy="646331"/>
          </a:xfrm>
          <a:prstGeom prst="rect">
            <a:avLst/>
          </a:prstGeom>
          <a:noFill/>
          <a:ln>
            <a:noFill/>
          </a:ln>
        </p:spPr>
        <p:txBody>
          <a:bodyPr wrap="square">
            <a:spAutoFit/>
          </a:bodyPr>
          <a:lstStyle/>
          <a:p>
            <a:pPr>
              <a:spcBef>
                <a:spcPct val="20000"/>
              </a:spcBef>
              <a:spcAft>
                <a:spcPts val="400"/>
              </a:spcAft>
              <a:buClr>
                <a:srgbClr val="0000FF"/>
              </a:buClr>
              <a:buSzPct val="80000"/>
              <a:defRPr/>
            </a:pPr>
            <a:r>
              <a:rPr lang="en-US" kern="0" dirty="0">
                <a:solidFill>
                  <a:srgbClr val="000000"/>
                </a:solidFill>
                <a:latin typeface="Arial"/>
              </a:rPr>
              <a:t>The Helium pressure wave damaged ~600 m of LHC, polluting the beam vacuum over more than 2 km. </a:t>
            </a:r>
            <a:endParaRPr lang="en-GB" b="1" kern="0" dirty="0">
              <a:solidFill>
                <a:srgbClr val="000000"/>
              </a:solidFill>
              <a:latin typeface="Arial"/>
            </a:endParaRPr>
          </a:p>
        </p:txBody>
      </p:sp>
      <p:grpSp>
        <p:nvGrpSpPr>
          <p:cNvPr id="3" name="Group 2"/>
          <p:cNvGrpSpPr>
            <a:grpSpLocks/>
          </p:cNvGrpSpPr>
          <p:nvPr/>
        </p:nvGrpSpPr>
        <p:grpSpPr bwMode="auto">
          <a:xfrm>
            <a:off x="3360738" y="2563813"/>
            <a:ext cx="2646362" cy="3540125"/>
            <a:chOff x="3036007" y="2814129"/>
            <a:chExt cx="2645002" cy="3539883"/>
          </a:xfrm>
        </p:grpSpPr>
        <p:pic>
          <p:nvPicPr>
            <p:cNvPr id="696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6007" y="2814129"/>
              <a:ext cx="2645002" cy="35336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9646" name="Rectangle 16"/>
            <p:cNvSpPr>
              <a:spLocks noChangeArrowheads="1"/>
            </p:cNvSpPr>
            <p:nvPr/>
          </p:nvSpPr>
          <p:spPr bwMode="auto">
            <a:xfrm>
              <a:off x="3036007" y="5953902"/>
              <a:ext cx="1821332" cy="400110"/>
            </a:xfrm>
            <a:prstGeom prst="rect">
              <a:avLst/>
            </a:prstGeom>
            <a:solidFill>
              <a:srgbClr val="FFFFCC"/>
            </a:solidFill>
            <a:ln w="9525">
              <a:solidFill>
                <a:srgbClr val="FFFF99"/>
              </a:solidFill>
              <a:miter lim="800000"/>
              <a:headEnd/>
              <a:tailEnd/>
            </a:ln>
          </p:spPr>
          <p:txBody>
            <a:bodyPr wrap="none">
              <a:spAutoFit/>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r>
                <a:rPr lang="en-US" altLang="en-US" sz="2000">
                  <a:solidFill>
                    <a:srgbClr val="C00000"/>
                  </a:solidFill>
                </a:rPr>
                <a:t>Over-pressure</a:t>
              </a:r>
            </a:p>
          </p:txBody>
        </p:sp>
      </p:grpSp>
      <p:grpSp>
        <p:nvGrpSpPr>
          <p:cNvPr id="9" name="Group 8"/>
          <p:cNvGrpSpPr>
            <a:grpSpLocks/>
          </p:cNvGrpSpPr>
          <p:nvPr/>
        </p:nvGrpSpPr>
        <p:grpSpPr bwMode="auto">
          <a:xfrm>
            <a:off x="5314950" y="2382838"/>
            <a:ext cx="4075113" cy="3067050"/>
            <a:chOff x="4961384" y="3026246"/>
            <a:chExt cx="4075112" cy="3067050"/>
          </a:xfrm>
        </p:grpSpPr>
        <p:pic>
          <p:nvPicPr>
            <p:cNvPr id="696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1384" y="3026246"/>
              <a:ext cx="4075112"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4" name="TextBox 9"/>
            <p:cNvSpPr txBox="1">
              <a:spLocks noChangeArrowheads="1"/>
            </p:cNvSpPr>
            <p:nvPr/>
          </p:nvSpPr>
          <p:spPr bwMode="auto">
            <a:xfrm>
              <a:off x="6215401" y="3026246"/>
              <a:ext cx="2621230" cy="40011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r>
                <a:rPr lang="en-US" altLang="en-US" sz="2000">
                  <a:solidFill>
                    <a:srgbClr val="C00000"/>
                  </a:solidFill>
                </a:rPr>
                <a:t>Magnet displacement</a:t>
              </a:r>
            </a:p>
          </p:txBody>
        </p:sp>
      </p:grpSp>
      <p:sp>
        <p:nvSpPr>
          <p:cNvPr id="2" name="Date Placeholder 1"/>
          <p:cNvSpPr>
            <a:spLocks noGrp="1"/>
          </p:cNvSpPr>
          <p:nvPr>
            <p:ph type="dt" sz="quarter" idx="10"/>
          </p:nvPr>
        </p:nvSpPr>
        <p:spPr/>
        <p:txBody>
          <a:bodyPr/>
          <a:lstStyle/>
          <a:p>
            <a:pPr>
              <a:defRPr/>
            </a:pPr>
            <a:r>
              <a:rPr lang="en-US"/>
              <a:t>January 2017</a:t>
            </a:r>
          </a:p>
        </p:txBody>
      </p:sp>
      <p:sp>
        <p:nvSpPr>
          <p:cNvPr id="5" name="Footer Placeholder 4"/>
          <p:cNvSpPr>
            <a:spLocks noGrp="1"/>
          </p:cNvSpPr>
          <p:nvPr>
            <p:ph type="ftr" sz="quarter" idx="11"/>
          </p:nvPr>
        </p:nvSpPr>
        <p:spPr/>
        <p:txBody>
          <a:bodyPr/>
          <a:lstStyle/>
          <a:p>
            <a:pPr>
              <a:defRPr/>
            </a:pPr>
            <a:r>
              <a:rPr lang="en-GB"/>
              <a:t>USPAS - MPS and operation of LHC - J. Wenninger</a:t>
            </a:r>
            <a:endParaRPr lang="en-US"/>
          </a:p>
        </p:txBody>
      </p:sp>
      <p:sp>
        <p:nvSpPr>
          <p:cNvPr id="696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8BBD2F57-948C-4E92-BA15-D25524EE5DC9}" type="slidenum">
              <a:rPr lang="en-US" altLang="en-US" smtClean="0">
                <a:solidFill>
                  <a:srgbClr val="000000"/>
                </a:solidFill>
                <a:cs typeface="Arial" charset="0"/>
              </a:rPr>
              <a:pPr>
                <a:spcBef>
                  <a:spcPct val="0"/>
                </a:spcBef>
                <a:buClrTx/>
                <a:buSzTx/>
                <a:buFontTx/>
                <a:buNone/>
              </a:pPr>
              <a:t>21</a:t>
            </a:fld>
            <a:endParaRPr lang="en-US" altLang="en-US">
              <a:solidFill>
                <a:srgbClr val="000000"/>
              </a:solidFill>
              <a:cs typeface="Arial" charset="0"/>
            </a:endParaRPr>
          </a:p>
        </p:txBody>
      </p:sp>
    </p:spTree>
    <p:extLst>
      <p:ext uri="{BB962C8B-B14F-4D97-AF65-F5344CB8AC3E}">
        <p14:creationId xmlns:p14="http://schemas.microsoft.com/office/powerpoint/2010/main" val="4078435432"/>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66800" y="0"/>
            <a:ext cx="7086600" cy="715963"/>
          </a:xfrm>
        </p:spPr>
        <p:txBody>
          <a:bodyPr/>
          <a:lstStyle/>
          <a:p>
            <a:r>
              <a:rPr lang="en-US" altLang="fr-FR"/>
              <a:t>Collateral damage : beam vacuum</a:t>
            </a: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215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689F84B5-804A-4E2C-B7AF-736E2E227044}" type="slidenum">
              <a:rPr lang="en-US" altLang="fr-FR" smtClean="0">
                <a:latin typeface="Arial" pitchFamily="34" charset="0"/>
              </a:rPr>
              <a:pPr/>
              <a:t>22</a:t>
            </a:fld>
            <a:endParaRPr lang="en-US" altLang="fr-FR">
              <a:latin typeface="Arial" pitchFamily="34" charset="0"/>
            </a:endParaRPr>
          </a:p>
        </p:txBody>
      </p:sp>
      <p:pic>
        <p:nvPicPr>
          <p:cNvPr id="215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 y="1333500"/>
            <a:ext cx="87249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Rectangle 7"/>
          <p:cNvSpPr>
            <a:spLocks noChangeArrowheads="1"/>
          </p:cNvSpPr>
          <p:nvPr/>
        </p:nvSpPr>
        <p:spPr bwMode="auto">
          <a:xfrm>
            <a:off x="469900" y="1384300"/>
            <a:ext cx="2781300" cy="800100"/>
          </a:xfrm>
          <a:prstGeom prst="rect">
            <a:avLst/>
          </a:prstGeom>
          <a:solidFill>
            <a:schemeClr val="accent1"/>
          </a:solidFill>
          <a:ln w="9525" algn="ctr">
            <a:solidFill>
              <a:schemeClr val="tx1"/>
            </a:solidFill>
            <a:round/>
            <a:headEnd/>
            <a:tailEnd/>
          </a:ln>
        </p:spPr>
        <p:txBody>
          <a:bodyPr/>
          <a:lstStyle/>
          <a:p>
            <a:pPr algn="ctr">
              <a:defRPr/>
            </a:pPr>
            <a:r>
              <a:rPr lang="en-US" sz="1600" dirty="0">
                <a:latin typeface="+mn-lt"/>
              </a:rPr>
              <a:t>Beam screen with clean Copper surface.</a:t>
            </a:r>
          </a:p>
        </p:txBody>
      </p:sp>
      <p:sp>
        <p:nvSpPr>
          <p:cNvPr id="22536" name="Rectangle 8"/>
          <p:cNvSpPr>
            <a:spLocks noChangeArrowheads="1"/>
          </p:cNvSpPr>
          <p:nvPr/>
        </p:nvSpPr>
        <p:spPr bwMode="auto">
          <a:xfrm>
            <a:off x="3378200" y="1384300"/>
            <a:ext cx="2857500" cy="800100"/>
          </a:xfrm>
          <a:prstGeom prst="rect">
            <a:avLst/>
          </a:prstGeom>
          <a:solidFill>
            <a:schemeClr val="accent1"/>
          </a:solidFill>
          <a:ln w="9525" algn="ctr">
            <a:solidFill>
              <a:schemeClr val="tx1"/>
            </a:solidFill>
            <a:round/>
            <a:headEnd/>
            <a:tailEnd/>
          </a:ln>
        </p:spPr>
        <p:txBody>
          <a:bodyPr/>
          <a:lstStyle/>
          <a:p>
            <a:pPr algn="ctr">
              <a:defRPr/>
            </a:pPr>
            <a:r>
              <a:rPr lang="en-US" sz="1600" dirty="0">
                <a:latin typeface="+mn-lt"/>
              </a:rPr>
              <a:t>Beam screen contaminated with </a:t>
            </a:r>
            <a:r>
              <a:rPr lang="en-US" sz="1600" u="sng" dirty="0">
                <a:solidFill>
                  <a:srgbClr val="0000FF"/>
                </a:solidFill>
                <a:latin typeface="+mn-lt"/>
              </a:rPr>
              <a:t>multi-layer magnet insulation debris</a:t>
            </a:r>
            <a:r>
              <a:rPr lang="en-US" sz="1600" dirty="0">
                <a:latin typeface="+mn-lt"/>
              </a:rPr>
              <a:t>.</a:t>
            </a:r>
          </a:p>
        </p:txBody>
      </p:sp>
      <p:sp>
        <p:nvSpPr>
          <p:cNvPr id="22537" name="Rectangle 9"/>
          <p:cNvSpPr>
            <a:spLocks noChangeArrowheads="1"/>
          </p:cNvSpPr>
          <p:nvPr/>
        </p:nvSpPr>
        <p:spPr bwMode="auto">
          <a:xfrm>
            <a:off x="6286500" y="1371600"/>
            <a:ext cx="2819400" cy="827088"/>
          </a:xfrm>
          <a:prstGeom prst="rect">
            <a:avLst/>
          </a:prstGeom>
          <a:solidFill>
            <a:schemeClr val="accent1"/>
          </a:solidFill>
          <a:ln w="9525" algn="ctr">
            <a:solidFill>
              <a:schemeClr val="tx1"/>
            </a:solidFill>
            <a:round/>
            <a:headEnd/>
            <a:tailEnd/>
          </a:ln>
        </p:spPr>
        <p:txBody>
          <a:bodyPr/>
          <a:lstStyle/>
          <a:p>
            <a:pPr algn="ctr">
              <a:defRPr/>
            </a:pPr>
            <a:r>
              <a:rPr lang="en-US" sz="1600" dirty="0">
                <a:latin typeface="+mn-lt"/>
              </a:rPr>
              <a:t>Beam screen contaminated with </a:t>
            </a:r>
            <a:r>
              <a:rPr lang="en-US" sz="1600" u="sng" dirty="0">
                <a:solidFill>
                  <a:srgbClr val="0000FF"/>
                </a:solidFill>
                <a:latin typeface="+mn-lt"/>
              </a:rPr>
              <a:t>sooth</a:t>
            </a:r>
            <a:r>
              <a:rPr lang="en-US" sz="1600" dirty="0">
                <a:latin typeface="+mn-lt"/>
              </a:rPr>
              <a:t>.</a:t>
            </a:r>
          </a:p>
        </p:txBody>
      </p:sp>
      <p:sp>
        <p:nvSpPr>
          <p:cNvPr id="10" name="TextBox 9"/>
          <p:cNvSpPr txBox="1"/>
          <p:nvPr/>
        </p:nvSpPr>
        <p:spPr>
          <a:xfrm>
            <a:off x="3429000" y="5867400"/>
            <a:ext cx="2747963" cy="369888"/>
          </a:xfrm>
          <a:prstGeom prst="rect">
            <a:avLst/>
          </a:prstGeom>
          <a:noFill/>
        </p:spPr>
        <p:txBody>
          <a:bodyPr wrap="none">
            <a:spAutoFit/>
          </a:bodyPr>
          <a:lstStyle/>
          <a:p>
            <a:pPr>
              <a:defRPr/>
            </a:pPr>
            <a:r>
              <a:rPr lang="en-US" b="1" dirty="0">
                <a:solidFill>
                  <a:srgbClr val="0000FF"/>
                </a:solidFill>
                <a:latin typeface="+mn-lt"/>
                <a:sym typeface="Symbol"/>
              </a:rPr>
              <a:t> 6</a:t>
            </a:r>
            <a:r>
              <a:rPr lang="en-US" b="1" dirty="0">
                <a:solidFill>
                  <a:srgbClr val="0000FF"/>
                </a:solidFill>
                <a:latin typeface="+mn-lt"/>
              </a:rPr>
              <a:t>0% of the chambers </a:t>
            </a:r>
          </a:p>
        </p:txBody>
      </p:sp>
      <p:sp>
        <p:nvSpPr>
          <p:cNvPr id="11" name="TextBox 10"/>
          <p:cNvSpPr txBox="1"/>
          <p:nvPr/>
        </p:nvSpPr>
        <p:spPr>
          <a:xfrm>
            <a:off x="6396038" y="5867400"/>
            <a:ext cx="2747962" cy="369888"/>
          </a:xfrm>
          <a:prstGeom prst="rect">
            <a:avLst/>
          </a:prstGeom>
          <a:noFill/>
        </p:spPr>
        <p:txBody>
          <a:bodyPr wrap="none">
            <a:spAutoFit/>
          </a:bodyPr>
          <a:lstStyle/>
          <a:p>
            <a:pPr>
              <a:defRPr/>
            </a:pPr>
            <a:r>
              <a:rPr lang="en-US" b="1" dirty="0">
                <a:solidFill>
                  <a:srgbClr val="0000FF"/>
                </a:solidFill>
                <a:latin typeface="+mn-lt"/>
                <a:sym typeface="Symbol"/>
              </a:rPr>
              <a:t> 20</a:t>
            </a:r>
            <a:r>
              <a:rPr lang="en-US" b="1" dirty="0">
                <a:solidFill>
                  <a:srgbClr val="0000FF"/>
                </a:solidFill>
                <a:latin typeface="+mn-lt"/>
              </a:rPr>
              <a:t>% of the chambers </a:t>
            </a:r>
          </a:p>
        </p:txBody>
      </p:sp>
      <p:sp>
        <p:nvSpPr>
          <p:cNvPr id="13" name="TextBox 12"/>
          <p:cNvSpPr txBox="1"/>
          <p:nvPr/>
        </p:nvSpPr>
        <p:spPr>
          <a:xfrm>
            <a:off x="1562100" y="838200"/>
            <a:ext cx="6237288" cy="369888"/>
          </a:xfrm>
          <a:prstGeom prst="rect">
            <a:avLst/>
          </a:prstGeom>
          <a:noFill/>
        </p:spPr>
        <p:txBody>
          <a:bodyPr wrap="none">
            <a:spAutoFit/>
          </a:bodyPr>
          <a:lstStyle/>
          <a:p>
            <a:pPr>
              <a:defRPr/>
            </a:pPr>
            <a:r>
              <a:rPr lang="en-US" i="1" dirty="0">
                <a:latin typeface="+mn-lt"/>
              </a:rPr>
              <a:t>Beam vacuum affected over entire 2.7 km length of the arc.</a:t>
            </a:r>
          </a:p>
        </p:txBody>
      </p:sp>
    </p:spTree>
    <p:extLst>
      <p:ext uri="{BB962C8B-B14F-4D97-AF65-F5344CB8AC3E}">
        <p14:creationId xmlns:p14="http://schemas.microsoft.com/office/powerpoint/2010/main" val="839200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Consequences</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a:xfrm rot="16200000">
            <a:off x="-2133600" y="2927169"/>
            <a:ext cx="4610100" cy="342900"/>
          </a:xfrm>
        </p:spPr>
        <p:txBody>
          <a:bodyPr/>
          <a:lstStyle/>
          <a:p>
            <a:pPr>
              <a:defRPr/>
            </a:pPr>
            <a:r>
              <a:rPr lang="en-GB" dirty="0"/>
              <a:t>USPAS - MPS and operation of LHC - J. </a:t>
            </a:r>
            <a:r>
              <a:rPr lang="en-GB" dirty="0" err="1"/>
              <a:t>Wenninger</a:t>
            </a:r>
            <a:endParaRPr lang="en-US" dirty="0"/>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23</a:t>
            </a:fld>
            <a:endParaRPr lang="en-US"/>
          </a:p>
        </p:txBody>
      </p:sp>
      <p:sp>
        <p:nvSpPr>
          <p:cNvPr id="6" name="TextBox 5"/>
          <p:cNvSpPr txBox="1"/>
          <p:nvPr/>
        </p:nvSpPr>
        <p:spPr>
          <a:xfrm>
            <a:off x="573744" y="1815990"/>
            <a:ext cx="8257075" cy="2698175"/>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US" sz="2000" kern="0" dirty="0">
                <a:latin typeface="+mn-lt"/>
              </a:rPr>
              <a:t>Machine down for more than 1 year for repair and re-commissioning,</a:t>
            </a:r>
          </a:p>
          <a:p>
            <a:pPr marL="227013" indent="-227013">
              <a:spcBef>
                <a:spcPct val="20000"/>
              </a:spcBef>
              <a:spcAft>
                <a:spcPts val="400"/>
              </a:spcAft>
              <a:buClr>
                <a:srgbClr val="0000FF"/>
              </a:buClr>
              <a:buSzPct val="80000"/>
              <a:buFont typeface="Wingdings" pitchFamily="2" charset="2"/>
              <a:buChar char="q"/>
            </a:pPr>
            <a:r>
              <a:rPr lang="en-US" sz="2000" b="1" kern="0" dirty="0">
                <a:latin typeface="+mn-lt"/>
              </a:rPr>
              <a:t>Major upgrades to protection system of the magnets </a:t>
            </a:r>
            <a:r>
              <a:rPr lang="en-US" sz="2000" kern="0" dirty="0">
                <a:latin typeface="+mn-lt"/>
              </a:rPr>
              <a:t>(surveillance of the bus-bars),</a:t>
            </a:r>
          </a:p>
          <a:p>
            <a:pPr marL="227013" indent="-227013">
              <a:spcBef>
                <a:spcPct val="20000"/>
              </a:spcBef>
              <a:spcAft>
                <a:spcPts val="400"/>
              </a:spcAft>
              <a:buClr>
                <a:srgbClr val="0000FF"/>
              </a:buClr>
              <a:buSzPct val="80000"/>
              <a:buFont typeface="Wingdings" pitchFamily="2" charset="2"/>
              <a:buChar char="q"/>
            </a:pPr>
            <a:r>
              <a:rPr lang="en-US" sz="2000" kern="0" dirty="0">
                <a:latin typeface="+mn-lt"/>
              </a:rPr>
              <a:t>Major upgrades to pressure release systems and magnet anchoring,</a:t>
            </a:r>
          </a:p>
          <a:p>
            <a:pPr marL="227013" indent="-227013">
              <a:spcBef>
                <a:spcPct val="20000"/>
              </a:spcBef>
              <a:spcAft>
                <a:spcPts val="400"/>
              </a:spcAft>
              <a:buClr>
                <a:srgbClr val="0000FF"/>
              </a:buClr>
              <a:buSzPct val="80000"/>
              <a:buFont typeface="Wingdings" pitchFamily="2" charset="2"/>
              <a:buChar char="q"/>
            </a:pPr>
            <a:r>
              <a:rPr lang="en-US" sz="2000" kern="0" dirty="0">
                <a:latin typeface="+mn-lt"/>
              </a:rPr>
              <a:t>Limitation of the machine energy to 3.5 (later 4) TeV instead of 7 TeV,</a:t>
            </a:r>
          </a:p>
          <a:p>
            <a:pPr marL="227013" indent="-227013">
              <a:spcBef>
                <a:spcPct val="20000"/>
              </a:spcBef>
              <a:spcAft>
                <a:spcPts val="400"/>
              </a:spcAft>
              <a:buClr>
                <a:srgbClr val="0000FF"/>
              </a:buClr>
              <a:buSzPct val="80000"/>
              <a:buFont typeface="Wingdings" pitchFamily="2" charset="2"/>
              <a:buChar char="q"/>
            </a:pPr>
            <a:r>
              <a:rPr lang="en-US" sz="2000" kern="0" dirty="0">
                <a:latin typeface="+mn-lt"/>
              </a:rPr>
              <a:t>Almost 2 years long shutdown (2013-2014) to repair all magnet interconnections.</a:t>
            </a:r>
          </a:p>
        </p:txBody>
      </p:sp>
      <p:pic>
        <p:nvPicPr>
          <p:cNvPr id="3074" name="Picture 2" descr="http://knowledgeoverflow.com/wp-content/uploads/2012/06/sad-smiley-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095" y="971080"/>
            <a:ext cx="803270" cy="797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162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Dipole training campaign</a:t>
            </a:r>
          </a:p>
        </p:txBody>
      </p:sp>
      <p:sp>
        <p:nvSpPr>
          <p:cNvPr id="3" name="Date Placeholder 2"/>
          <p:cNvSpPr>
            <a:spLocks noGrp="1"/>
          </p:cNvSpPr>
          <p:nvPr>
            <p:ph type="dt" sz="half" idx="10"/>
          </p:nvPr>
        </p:nvSpPr>
        <p:spPr/>
        <p:txBody>
          <a:bodyPr/>
          <a:lstStyle/>
          <a:p>
            <a:r>
              <a:rPr lang="en-US"/>
              <a:t>January 2017</a:t>
            </a:r>
            <a:endParaRPr lang="en-US" dirty="0"/>
          </a:p>
        </p:txBody>
      </p:sp>
      <p:sp>
        <p:nvSpPr>
          <p:cNvPr id="4" name="Footer Placeholder 3"/>
          <p:cNvSpPr>
            <a:spLocks noGrp="1"/>
          </p:cNvSpPr>
          <p:nvPr>
            <p:ph type="ftr" sz="quarter" idx="11"/>
          </p:nvPr>
        </p:nvSpPr>
        <p:spPr/>
        <p:txBody>
          <a:bodyPr/>
          <a:lstStyle/>
          <a:p>
            <a:r>
              <a:rPr lang="en-GB"/>
              <a:t>USPAS - MPS and operation of LHC - J. Wenninger</a:t>
            </a:r>
            <a:endParaRPr lang="en-US" dirty="0"/>
          </a:p>
        </p:txBody>
      </p:sp>
      <p:sp>
        <p:nvSpPr>
          <p:cNvPr id="5" name="Slide Number Placeholder 4"/>
          <p:cNvSpPr>
            <a:spLocks noGrp="1"/>
          </p:cNvSpPr>
          <p:nvPr>
            <p:ph type="sldNum" sz="quarter" idx="12"/>
          </p:nvPr>
        </p:nvSpPr>
        <p:spPr/>
        <p:txBody>
          <a:bodyPr/>
          <a:lstStyle/>
          <a:p>
            <a:fld id="{8A37C28D-FCB0-477D-82D3-62143F2DA843}" type="slidenum">
              <a:rPr lang="en-US" smtClean="0"/>
              <a:pPr/>
              <a:t>24</a:t>
            </a:fld>
            <a:endParaRPr lang="en-US" dirty="0"/>
          </a:p>
        </p:txBody>
      </p:sp>
      <p:pic>
        <p:nvPicPr>
          <p:cNvPr id="6" name="Picture 5"/>
          <p:cNvPicPr>
            <a:picLocks noChangeAspect="1"/>
          </p:cNvPicPr>
          <p:nvPr/>
        </p:nvPicPr>
        <p:blipFill>
          <a:blip r:embed="rId2"/>
          <a:stretch>
            <a:fillRect/>
          </a:stretch>
        </p:blipFill>
        <p:spPr>
          <a:xfrm>
            <a:off x="1384385" y="3599805"/>
            <a:ext cx="6105938" cy="310558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TextBox 7"/>
          <p:cNvSpPr txBox="1"/>
          <p:nvPr/>
        </p:nvSpPr>
        <p:spPr>
          <a:xfrm>
            <a:off x="436771" y="845460"/>
            <a:ext cx="8513399" cy="2560701"/>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US" kern="0" dirty="0">
                <a:latin typeface="+mn-lt"/>
              </a:rPr>
              <a:t>The LHC dipole magnets suffer from ‘de-training’ after warm up – in particular the magnets of one of the three firms – cause not understood.</a:t>
            </a:r>
          </a:p>
          <a:p>
            <a:pPr marL="227013" indent="-227013">
              <a:spcBef>
                <a:spcPct val="20000"/>
              </a:spcBef>
              <a:spcAft>
                <a:spcPts val="400"/>
              </a:spcAft>
              <a:buClr>
                <a:srgbClr val="0000FF"/>
              </a:buClr>
              <a:buSzPct val="80000"/>
              <a:buFont typeface="Wingdings" pitchFamily="2" charset="2"/>
              <a:buChar char="q"/>
            </a:pPr>
            <a:r>
              <a:rPr lang="en-US" kern="0" dirty="0">
                <a:latin typeface="+mn-lt"/>
              </a:rPr>
              <a:t>The 1232 main dipole magnets had to be trained for 6.5 </a:t>
            </a:r>
            <a:r>
              <a:rPr lang="en-US" kern="0" dirty="0" err="1">
                <a:latin typeface="+mn-lt"/>
              </a:rPr>
              <a:t>TeV</a:t>
            </a:r>
            <a:r>
              <a:rPr lang="en-US" kern="0" dirty="0">
                <a:latin typeface="+mn-lt"/>
              </a:rPr>
              <a:t> operation. 2-3 training quenches could be performed for each sector in 24 hours, limited by the recovery time of the cryogenic system.</a:t>
            </a:r>
          </a:p>
          <a:p>
            <a:pPr marL="227013" indent="-227013">
              <a:spcBef>
                <a:spcPct val="20000"/>
              </a:spcBef>
              <a:spcAft>
                <a:spcPts val="400"/>
              </a:spcAft>
              <a:buClr>
                <a:srgbClr val="0000FF"/>
              </a:buClr>
              <a:buSzPct val="80000"/>
              <a:buFont typeface="Wingdings" pitchFamily="2" charset="2"/>
              <a:buChar char="q"/>
            </a:pPr>
            <a:r>
              <a:rPr lang="en-US" kern="0" dirty="0">
                <a:latin typeface="+mn-lt"/>
              </a:rPr>
              <a:t>Just over150 training quenches were required to bring the LHC to 6.5 + </a:t>
            </a:r>
            <a:r>
              <a:rPr lang="en-US" kern="0" dirty="0">
                <a:latin typeface="Symbol" panose="05050102010706020507" pitchFamily="18" charset="2"/>
              </a:rPr>
              <a:t>e</a:t>
            </a:r>
            <a:r>
              <a:rPr lang="en-US" kern="0" dirty="0">
                <a:latin typeface="+mn-lt"/>
              </a:rPr>
              <a:t> </a:t>
            </a:r>
            <a:r>
              <a:rPr lang="en-US" kern="0" dirty="0" err="1">
                <a:latin typeface="+mn-lt"/>
              </a:rPr>
              <a:t>TeV</a:t>
            </a:r>
            <a:r>
              <a:rPr lang="en-US" kern="0" dirty="0">
                <a:latin typeface="+mn-lt"/>
              </a:rPr>
              <a:t>.</a:t>
            </a:r>
          </a:p>
          <a:p>
            <a:pPr marL="628650" lvl="1" indent="-273050">
              <a:spcBef>
                <a:spcPct val="20000"/>
              </a:spcBef>
              <a:spcAft>
                <a:spcPts val="400"/>
              </a:spcAft>
              <a:buClr>
                <a:srgbClr val="0000FF"/>
              </a:buClr>
              <a:buSzPct val="80000"/>
              <a:buFont typeface="Courier New" panose="02070309020205020404" pitchFamily="49" charset="0"/>
              <a:buChar char="o"/>
            </a:pPr>
            <a:r>
              <a:rPr lang="en-US" sz="1600" i="1" kern="0" dirty="0">
                <a:solidFill>
                  <a:srgbClr val="0000FF"/>
                </a:solidFill>
                <a:latin typeface="Arial"/>
              </a:rPr>
              <a:t>The large spread in number of quenches between the eight sectors (arcs) is due to the mixture of magnets from the 3 producers.</a:t>
            </a:r>
          </a:p>
        </p:txBody>
      </p:sp>
    </p:spTree>
    <p:extLst>
      <p:ext uri="{BB962C8B-B14F-4D97-AF65-F5344CB8AC3E}">
        <p14:creationId xmlns:p14="http://schemas.microsoft.com/office/powerpoint/2010/main" val="2412218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LHC energy evolution</a:t>
            </a:r>
            <a:endParaRPr lang="en-GB"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EE4E98C2-E612-405D-9D9D-D2D7EB854B0E}" type="slidenum">
              <a:rPr lang="en-US" smtClean="0"/>
              <a:pPr>
                <a:defRPr/>
              </a:pPr>
              <a:t>25</a:t>
            </a:fld>
            <a:endParaRPr lang="en-US"/>
          </a:p>
        </p:txBody>
      </p:sp>
      <p:sp>
        <p:nvSpPr>
          <p:cNvPr id="26" name="Down Arrow 25"/>
          <p:cNvSpPr/>
          <p:nvPr/>
        </p:nvSpPr>
        <p:spPr bwMode="auto">
          <a:xfrm rot="10800000">
            <a:off x="654690" y="1393535"/>
            <a:ext cx="230431" cy="4938186"/>
          </a:xfrm>
          <a:prstGeom prst="downArrow">
            <a:avLst/>
          </a:prstGeom>
          <a:solidFill>
            <a:srgbClr val="0000FF"/>
          </a:solidFill>
          <a:ln w="9525" cap="flat" cmpd="sng" algn="ctr">
            <a:solidFill>
              <a:srgbClr val="0000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sp>
        <p:nvSpPr>
          <p:cNvPr id="27" name="TextBox 26"/>
          <p:cNvSpPr txBox="1"/>
          <p:nvPr/>
        </p:nvSpPr>
        <p:spPr>
          <a:xfrm>
            <a:off x="347450" y="1055874"/>
            <a:ext cx="1449436" cy="338554"/>
          </a:xfrm>
          <a:prstGeom prst="rect">
            <a:avLst/>
          </a:prstGeom>
        </p:spPr>
        <p:txBody>
          <a:bodyPr wrap="none" rtlCol="0">
            <a:spAutoFit/>
          </a:bodyPr>
          <a:lstStyle/>
          <a:p>
            <a:pPr>
              <a:spcBef>
                <a:spcPct val="20000"/>
              </a:spcBef>
              <a:spcAft>
                <a:spcPts val="400"/>
              </a:spcAft>
              <a:buClr>
                <a:srgbClr val="0000FF"/>
              </a:buClr>
              <a:buSzPct val="80000"/>
            </a:pPr>
            <a:r>
              <a:rPr lang="en-US" sz="1600" b="1" kern="0" dirty="0">
                <a:solidFill>
                  <a:srgbClr val="0000FF"/>
                </a:solidFill>
                <a:latin typeface="+mn-lt"/>
              </a:rPr>
              <a:t>Energy (</a:t>
            </a:r>
            <a:r>
              <a:rPr lang="en-US" sz="1600" b="1" kern="0" dirty="0" err="1">
                <a:solidFill>
                  <a:srgbClr val="0000FF"/>
                </a:solidFill>
                <a:latin typeface="+mn-lt"/>
              </a:rPr>
              <a:t>TeV</a:t>
            </a:r>
            <a:r>
              <a:rPr lang="en-US" sz="1600" b="1" kern="0" dirty="0">
                <a:solidFill>
                  <a:srgbClr val="0000FF"/>
                </a:solidFill>
                <a:latin typeface="+mn-lt"/>
              </a:rPr>
              <a:t>)</a:t>
            </a:r>
            <a:endParaRPr lang="en-GB" sz="1600" b="1" kern="0" dirty="0">
              <a:solidFill>
                <a:srgbClr val="0000FF"/>
              </a:solidFill>
              <a:latin typeface="+mn-lt"/>
            </a:endParaRPr>
          </a:p>
        </p:txBody>
      </p:sp>
      <p:grpSp>
        <p:nvGrpSpPr>
          <p:cNvPr id="47" name="Group 46"/>
          <p:cNvGrpSpPr/>
          <p:nvPr/>
        </p:nvGrpSpPr>
        <p:grpSpPr>
          <a:xfrm>
            <a:off x="885122" y="1899891"/>
            <a:ext cx="1997058" cy="415364"/>
            <a:chOff x="885122" y="1899891"/>
            <a:chExt cx="1997058" cy="415364"/>
          </a:xfrm>
        </p:grpSpPr>
        <p:cxnSp>
          <p:nvCxnSpPr>
            <p:cNvPr id="29" name="Straight Connector 28"/>
            <p:cNvCxnSpPr/>
            <p:nvPr/>
          </p:nvCxnSpPr>
          <p:spPr bwMode="auto">
            <a:xfrm>
              <a:off x="885122" y="2276850"/>
              <a:ext cx="966695" cy="0"/>
            </a:xfrm>
            <a:prstGeom prst="line">
              <a:avLst/>
            </a:prstGeom>
            <a:solidFill>
              <a:schemeClr val="accent1"/>
            </a:solidFill>
            <a:ln w="76200"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cxnSp>
        <p:sp>
          <p:nvSpPr>
            <p:cNvPr id="30" name="TextBox 29"/>
            <p:cNvSpPr txBox="1"/>
            <p:nvPr/>
          </p:nvSpPr>
          <p:spPr>
            <a:xfrm>
              <a:off x="1077145" y="1899891"/>
              <a:ext cx="731290" cy="338554"/>
            </a:xfrm>
            <a:prstGeom prst="rect">
              <a:avLst/>
            </a:prstGeom>
          </p:spPr>
          <p:txBody>
            <a:bodyPr wrap="none" rtlCol="0">
              <a:spAutoFit/>
            </a:bodyPr>
            <a:lstStyle/>
            <a:p>
              <a:pPr>
                <a:spcBef>
                  <a:spcPct val="20000"/>
                </a:spcBef>
                <a:spcAft>
                  <a:spcPts val="400"/>
                </a:spcAft>
                <a:buClr>
                  <a:srgbClr val="0000FF"/>
                </a:buClr>
                <a:buSzPct val="80000"/>
              </a:pPr>
              <a:r>
                <a:rPr lang="en-US" sz="1600" b="1" kern="0" dirty="0">
                  <a:solidFill>
                    <a:srgbClr val="0070C0"/>
                  </a:solidFill>
                  <a:latin typeface="+mn-lt"/>
                </a:rPr>
                <a:t>7 </a:t>
              </a:r>
              <a:r>
                <a:rPr lang="en-US" sz="1600" b="1" kern="0" dirty="0" err="1">
                  <a:solidFill>
                    <a:srgbClr val="0070C0"/>
                  </a:solidFill>
                  <a:latin typeface="+mn-lt"/>
                </a:rPr>
                <a:t>TeV</a:t>
              </a:r>
              <a:endParaRPr lang="en-GB" sz="1600" b="1" kern="0" dirty="0">
                <a:solidFill>
                  <a:srgbClr val="0070C0"/>
                </a:solidFill>
                <a:latin typeface="+mn-lt"/>
              </a:endParaRPr>
            </a:p>
          </p:txBody>
        </p:sp>
        <p:sp>
          <p:nvSpPr>
            <p:cNvPr id="32" name="TextBox 31"/>
            <p:cNvSpPr txBox="1"/>
            <p:nvPr/>
          </p:nvSpPr>
          <p:spPr>
            <a:xfrm>
              <a:off x="1979369" y="1945923"/>
              <a:ext cx="902811" cy="369332"/>
            </a:xfrm>
            <a:prstGeom prst="rect">
              <a:avLst/>
            </a:prstGeom>
          </p:spPr>
          <p:txBody>
            <a:bodyPr wrap="none" rtlCol="0">
              <a:spAutoFit/>
            </a:bodyPr>
            <a:lstStyle/>
            <a:p>
              <a:pPr>
                <a:spcBef>
                  <a:spcPct val="20000"/>
                </a:spcBef>
                <a:spcAft>
                  <a:spcPts val="400"/>
                </a:spcAft>
                <a:buClr>
                  <a:srgbClr val="0000FF"/>
                </a:buClr>
                <a:buSzPct val="80000"/>
              </a:pPr>
              <a:r>
                <a:rPr lang="en-US" i="1" kern="0" dirty="0">
                  <a:latin typeface="+mn-lt"/>
                </a:rPr>
                <a:t>Design</a:t>
              </a:r>
              <a:endParaRPr lang="en-GB" i="1" kern="0" dirty="0">
                <a:latin typeface="+mn-lt"/>
              </a:endParaRPr>
            </a:p>
          </p:txBody>
        </p:sp>
      </p:grpSp>
      <p:grpSp>
        <p:nvGrpSpPr>
          <p:cNvPr id="46" name="Group 45"/>
          <p:cNvGrpSpPr/>
          <p:nvPr/>
        </p:nvGrpSpPr>
        <p:grpSpPr>
          <a:xfrm>
            <a:off x="1576410" y="2622495"/>
            <a:ext cx="2976680" cy="646331"/>
            <a:chOff x="1614229" y="2622495"/>
            <a:chExt cx="2976680" cy="646331"/>
          </a:xfrm>
        </p:grpSpPr>
        <p:cxnSp>
          <p:nvCxnSpPr>
            <p:cNvPr id="33" name="Straight Connector 32"/>
            <p:cNvCxnSpPr/>
            <p:nvPr/>
          </p:nvCxnSpPr>
          <p:spPr bwMode="auto">
            <a:xfrm>
              <a:off x="1691039" y="3121760"/>
              <a:ext cx="551814" cy="0"/>
            </a:xfrm>
            <a:prstGeom prst="line">
              <a:avLst/>
            </a:prstGeom>
            <a:solidFill>
              <a:schemeClr val="accent1"/>
            </a:solidFill>
            <a:ln w="76200"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cxnSp>
        <p:sp>
          <p:nvSpPr>
            <p:cNvPr id="34" name="TextBox 33"/>
            <p:cNvSpPr txBox="1"/>
            <p:nvPr/>
          </p:nvSpPr>
          <p:spPr>
            <a:xfrm>
              <a:off x="1614229" y="2744801"/>
              <a:ext cx="731290" cy="338554"/>
            </a:xfrm>
            <a:prstGeom prst="rect">
              <a:avLst/>
            </a:prstGeom>
          </p:spPr>
          <p:txBody>
            <a:bodyPr wrap="none" rtlCol="0">
              <a:spAutoFit/>
            </a:bodyPr>
            <a:lstStyle/>
            <a:p>
              <a:pPr>
                <a:spcBef>
                  <a:spcPct val="20000"/>
                </a:spcBef>
                <a:spcAft>
                  <a:spcPts val="400"/>
                </a:spcAft>
                <a:buClr>
                  <a:srgbClr val="0000FF"/>
                </a:buClr>
                <a:buSzPct val="80000"/>
              </a:pPr>
              <a:r>
                <a:rPr lang="en-US" sz="1600" b="1" kern="0" dirty="0">
                  <a:solidFill>
                    <a:srgbClr val="0070C0"/>
                  </a:solidFill>
                  <a:latin typeface="+mn-lt"/>
                </a:rPr>
                <a:t>5 </a:t>
              </a:r>
              <a:r>
                <a:rPr lang="en-US" sz="1600" b="1" kern="0" dirty="0" err="1">
                  <a:solidFill>
                    <a:srgbClr val="0070C0"/>
                  </a:solidFill>
                  <a:latin typeface="+mn-lt"/>
                </a:rPr>
                <a:t>TeV</a:t>
              </a:r>
              <a:endParaRPr lang="en-GB" sz="1600" b="1" kern="0" dirty="0">
                <a:solidFill>
                  <a:srgbClr val="0070C0"/>
                </a:solidFill>
                <a:latin typeface="+mn-lt"/>
              </a:endParaRPr>
            </a:p>
          </p:txBody>
        </p:sp>
        <p:sp>
          <p:nvSpPr>
            <p:cNvPr id="35" name="TextBox 34"/>
            <p:cNvSpPr txBox="1"/>
            <p:nvPr/>
          </p:nvSpPr>
          <p:spPr>
            <a:xfrm>
              <a:off x="2305519" y="2622495"/>
              <a:ext cx="2285390" cy="646331"/>
            </a:xfrm>
            <a:prstGeom prst="rect">
              <a:avLst/>
            </a:prstGeom>
          </p:spPr>
          <p:txBody>
            <a:bodyPr wrap="square" rtlCol="0">
              <a:spAutoFit/>
            </a:bodyPr>
            <a:lstStyle/>
            <a:p>
              <a:pPr algn="ctr">
                <a:spcBef>
                  <a:spcPct val="20000"/>
                </a:spcBef>
                <a:spcAft>
                  <a:spcPts val="400"/>
                </a:spcAft>
                <a:buClr>
                  <a:srgbClr val="0000FF"/>
                </a:buClr>
                <a:buSzPct val="80000"/>
              </a:pPr>
              <a:r>
                <a:rPr lang="en-US" i="1" kern="0" dirty="0">
                  <a:latin typeface="+mn-lt"/>
                </a:rPr>
                <a:t>Magnet de-training after installation</a:t>
              </a:r>
              <a:endParaRPr lang="en-GB" i="1" kern="0" dirty="0">
                <a:latin typeface="+mn-lt"/>
              </a:endParaRPr>
            </a:p>
          </p:txBody>
        </p:sp>
      </p:grpSp>
      <p:grpSp>
        <p:nvGrpSpPr>
          <p:cNvPr id="45" name="Group 44"/>
          <p:cNvGrpSpPr/>
          <p:nvPr/>
        </p:nvGrpSpPr>
        <p:grpSpPr>
          <a:xfrm>
            <a:off x="802682" y="3582620"/>
            <a:ext cx="2271523" cy="923330"/>
            <a:chOff x="1089207" y="3582620"/>
            <a:chExt cx="2271523" cy="923330"/>
          </a:xfrm>
        </p:grpSpPr>
        <p:cxnSp>
          <p:nvCxnSpPr>
            <p:cNvPr id="36" name="Straight Connector 35"/>
            <p:cNvCxnSpPr/>
            <p:nvPr/>
          </p:nvCxnSpPr>
          <p:spPr bwMode="auto">
            <a:xfrm>
              <a:off x="2491559" y="4038145"/>
              <a:ext cx="811857" cy="5336"/>
            </a:xfrm>
            <a:prstGeom prst="line">
              <a:avLst/>
            </a:prstGeom>
            <a:solidFill>
              <a:schemeClr val="accent1"/>
            </a:solidFill>
            <a:ln w="76200"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cxnSp>
        <p:sp>
          <p:nvSpPr>
            <p:cNvPr id="37" name="TextBox 36"/>
            <p:cNvSpPr txBox="1"/>
            <p:nvPr/>
          </p:nvSpPr>
          <p:spPr>
            <a:xfrm>
              <a:off x="2457919" y="3666521"/>
              <a:ext cx="902811" cy="338554"/>
            </a:xfrm>
            <a:prstGeom prst="rect">
              <a:avLst/>
            </a:prstGeom>
          </p:spPr>
          <p:txBody>
            <a:bodyPr wrap="none" rtlCol="0">
              <a:spAutoFit/>
            </a:bodyPr>
            <a:lstStyle/>
            <a:p>
              <a:pPr>
                <a:spcBef>
                  <a:spcPct val="20000"/>
                </a:spcBef>
                <a:spcAft>
                  <a:spcPts val="400"/>
                </a:spcAft>
                <a:buClr>
                  <a:srgbClr val="0000FF"/>
                </a:buClr>
                <a:buSzPct val="80000"/>
              </a:pPr>
              <a:r>
                <a:rPr lang="en-US" sz="1600" b="1" kern="0" dirty="0">
                  <a:solidFill>
                    <a:srgbClr val="0070C0"/>
                  </a:solidFill>
                  <a:latin typeface="+mn-lt"/>
                </a:rPr>
                <a:t>3.5 </a:t>
              </a:r>
              <a:r>
                <a:rPr lang="en-US" sz="1600" b="1" kern="0" dirty="0" err="1">
                  <a:solidFill>
                    <a:srgbClr val="0070C0"/>
                  </a:solidFill>
                  <a:latin typeface="+mn-lt"/>
                </a:rPr>
                <a:t>TeV</a:t>
              </a:r>
              <a:endParaRPr lang="en-GB" sz="1600" b="1" kern="0" dirty="0">
                <a:solidFill>
                  <a:srgbClr val="0070C0"/>
                </a:solidFill>
                <a:latin typeface="+mn-lt"/>
              </a:endParaRPr>
            </a:p>
          </p:txBody>
        </p:sp>
        <p:sp>
          <p:nvSpPr>
            <p:cNvPr id="38" name="TextBox 37"/>
            <p:cNvSpPr txBox="1"/>
            <p:nvPr/>
          </p:nvSpPr>
          <p:spPr>
            <a:xfrm>
              <a:off x="1089207" y="3582620"/>
              <a:ext cx="1388208" cy="923330"/>
            </a:xfrm>
            <a:prstGeom prst="rect">
              <a:avLst/>
            </a:prstGeom>
          </p:spPr>
          <p:txBody>
            <a:bodyPr wrap="square" rtlCol="0">
              <a:spAutoFit/>
            </a:bodyPr>
            <a:lstStyle/>
            <a:p>
              <a:pPr algn="ctr">
                <a:spcBef>
                  <a:spcPct val="20000"/>
                </a:spcBef>
                <a:spcAft>
                  <a:spcPts val="0"/>
                </a:spcAft>
                <a:buClr>
                  <a:srgbClr val="0000FF"/>
                </a:buClr>
                <a:buSzPct val="80000"/>
              </a:pPr>
              <a:r>
                <a:rPr lang="en-US" i="1" kern="0" dirty="0">
                  <a:latin typeface="+mn-lt"/>
                </a:rPr>
                <a:t>Joint problems,</a:t>
              </a:r>
            </a:p>
            <a:p>
              <a:pPr algn="ctr">
                <a:spcBef>
                  <a:spcPts val="0"/>
                </a:spcBef>
                <a:spcAft>
                  <a:spcPts val="400"/>
                </a:spcAft>
                <a:buClr>
                  <a:srgbClr val="0000FF"/>
                </a:buClr>
                <a:buSzPct val="80000"/>
              </a:pPr>
              <a:r>
                <a:rPr lang="en-US" i="1" kern="0" dirty="0">
                  <a:latin typeface="+mn-lt"/>
                </a:rPr>
                <a:t>incident</a:t>
              </a:r>
              <a:endParaRPr lang="en-GB" i="1" kern="0" dirty="0">
                <a:latin typeface="+mn-lt"/>
              </a:endParaRPr>
            </a:p>
          </p:txBody>
        </p:sp>
      </p:grpSp>
      <p:grpSp>
        <p:nvGrpSpPr>
          <p:cNvPr id="48" name="Group 47"/>
          <p:cNvGrpSpPr/>
          <p:nvPr/>
        </p:nvGrpSpPr>
        <p:grpSpPr>
          <a:xfrm>
            <a:off x="844274" y="4619555"/>
            <a:ext cx="2955785" cy="646331"/>
            <a:chOff x="-192661" y="4849985"/>
            <a:chExt cx="2955785" cy="646331"/>
          </a:xfrm>
        </p:grpSpPr>
        <p:cxnSp>
          <p:nvCxnSpPr>
            <p:cNvPr id="39" name="Straight Connector 38"/>
            <p:cNvCxnSpPr/>
            <p:nvPr/>
          </p:nvCxnSpPr>
          <p:spPr bwMode="auto">
            <a:xfrm>
              <a:off x="1979956" y="5464465"/>
              <a:ext cx="470314" cy="0"/>
            </a:xfrm>
            <a:prstGeom prst="line">
              <a:avLst/>
            </a:prstGeom>
            <a:solidFill>
              <a:schemeClr val="accent1"/>
            </a:solidFill>
            <a:ln w="76200"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cxnSp>
        <p:sp>
          <p:nvSpPr>
            <p:cNvPr id="40" name="TextBox 39"/>
            <p:cNvSpPr txBox="1"/>
            <p:nvPr/>
          </p:nvSpPr>
          <p:spPr>
            <a:xfrm>
              <a:off x="1746499" y="5042010"/>
              <a:ext cx="1016625" cy="338554"/>
            </a:xfrm>
            <a:prstGeom prst="rect">
              <a:avLst/>
            </a:prstGeom>
          </p:spPr>
          <p:txBody>
            <a:bodyPr wrap="none" rtlCol="0">
              <a:spAutoFit/>
            </a:bodyPr>
            <a:lstStyle/>
            <a:p>
              <a:pPr>
                <a:spcBef>
                  <a:spcPct val="20000"/>
                </a:spcBef>
                <a:spcAft>
                  <a:spcPts val="400"/>
                </a:spcAft>
                <a:buClr>
                  <a:srgbClr val="0000FF"/>
                </a:buClr>
                <a:buSzPct val="80000"/>
              </a:pPr>
              <a:r>
                <a:rPr lang="en-US" sz="1600" b="1" kern="0" dirty="0">
                  <a:solidFill>
                    <a:srgbClr val="0070C0"/>
                  </a:solidFill>
                  <a:latin typeface="+mn-lt"/>
                </a:rPr>
                <a:t>1.18 </a:t>
              </a:r>
              <a:r>
                <a:rPr lang="en-US" sz="1600" b="1" kern="0" dirty="0" err="1">
                  <a:solidFill>
                    <a:srgbClr val="0070C0"/>
                  </a:solidFill>
                  <a:latin typeface="+mn-lt"/>
                </a:rPr>
                <a:t>TeV</a:t>
              </a:r>
              <a:endParaRPr lang="en-GB" sz="1600" b="1" kern="0" dirty="0">
                <a:solidFill>
                  <a:srgbClr val="0070C0"/>
                </a:solidFill>
                <a:latin typeface="+mn-lt"/>
              </a:endParaRPr>
            </a:p>
          </p:txBody>
        </p:sp>
        <p:sp>
          <p:nvSpPr>
            <p:cNvPr id="41" name="TextBox 40"/>
            <p:cNvSpPr txBox="1"/>
            <p:nvPr/>
          </p:nvSpPr>
          <p:spPr>
            <a:xfrm>
              <a:off x="-192661" y="4849985"/>
              <a:ext cx="1615451" cy="646331"/>
            </a:xfrm>
            <a:prstGeom prst="rect">
              <a:avLst/>
            </a:prstGeom>
          </p:spPr>
          <p:txBody>
            <a:bodyPr wrap="square" rtlCol="0">
              <a:spAutoFit/>
            </a:bodyPr>
            <a:lstStyle/>
            <a:p>
              <a:pPr algn="ctr">
                <a:spcBef>
                  <a:spcPct val="20000"/>
                </a:spcBef>
                <a:spcAft>
                  <a:spcPts val="400"/>
                </a:spcAft>
                <a:buClr>
                  <a:srgbClr val="0000FF"/>
                </a:buClr>
                <a:buSzPct val="80000"/>
              </a:pPr>
              <a:r>
                <a:rPr lang="en-US" i="1" kern="0" dirty="0">
                  <a:latin typeface="+mn-lt"/>
                </a:rPr>
                <a:t>Consolidation delays</a:t>
              </a:r>
              <a:endParaRPr lang="en-GB" i="1" kern="0" dirty="0">
                <a:latin typeface="+mn-lt"/>
              </a:endParaRPr>
            </a:p>
          </p:txBody>
        </p:sp>
      </p:grpSp>
      <p:sp>
        <p:nvSpPr>
          <p:cNvPr id="42" name="Down Arrow 41"/>
          <p:cNvSpPr/>
          <p:nvPr/>
        </p:nvSpPr>
        <p:spPr bwMode="auto">
          <a:xfrm rot="16200000">
            <a:off x="4354626" y="2904385"/>
            <a:ext cx="253529" cy="7017313"/>
          </a:xfrm>
          <a:prstGeom prst="downArrow">
            <a:avLst/>
          </a:prstGeom>
          <a:solidFill>
            <a:schemeClr val="bg1">
              <a:lumMod val="5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sp>
        <p:nvSpPr>
          <p:cNvPr id="44" name="TextBox 43"/>
          <p:cNvSpPr txBox="1"/>
          <p:nvPr/>
        </p:nvSpPr>
        <p:spPr>
          <a:xfrm>
            <a:off x="1000335" y="5886920"/>
            <a:ext cx="639919" cy="338554"/>
          </a:xfrm>
          <a:prstGeom prst="rect">
            <a:avLst/>
          </a:prstGeom>
        </p:spPr>
        <p:txBody>
          <a:bodyPr wrap="none" rtlCol="0">
            <a:spAutoFit/>
          </a:bodyPr>
          <a:lstStyle/>
          <a:p>
            <a:pPr>
              <a:spcBef>
                <a:spcPct val="20000"/>
              </a:spcBef>
              <a:spcAft>
                <a:spcPts val="400"/>
              </a:spcAft>
              <a:buClr>
                <a:srgbClr val="0000FF"/>
              </a:buClr>
              <a:buSzPct val="80000"/>
            </a:pPr>
            <a:r>
              <a:rPr lang="en-US" sz="1600" b="1" i="1" kern="0" dirty="0">
                <a:latin typeface="+mn-lt"/>
              </a:rPr>
              <a:t>2007</a:t>
            </a:r>
            <a:endParaRPr lang="en-GB" sz="1600" b="1" i="1" kern="0" dirty="0">
              <a:latin typeface="+mn-lt"/>
            </a:endParaRPr>
          </a:p>
        </p:txBody>
      </p:sp>
      <p:sp>
        <p:nvSpPr>
          <p:cNvPr id="49" name="TextBox 48"/>
          <p:cNvSpPr txBox="1"/>
          <p:nvPr/>
        </p:nvSpPr>
        <p:spPr>
          <a:xfrm>
            <a:off x="1768435" y="5886920"/>
            <a:ext cx="639919" cy="338554"/>
          </a:xfrm>
          <a:prstGeom prst="rect">
            <a:avLst/>
          </a:prstGeom>
        </p:spPr>
        <p:txBody>
          <a:bodyPr wrap="none" rtlCol="0">
            <a:spAutoFit/>
          </a:bodyPr>
          <a:lstStyle/>
          <a:p>
            <a:pPr>
              <a:spcBef>
                <a:spcPct val="20000"/>
              </a:spcBef>
              <a:spcAft>
                <a:spcPts val="400"/>
              </a:spcAft>
              <a:buClr>
                <a:srgbClr val="0000FF"/>
              </a:buClr>
              <a:buSzPct val="80000"/>
            </a:pPr>
            <a:r>
              <a:rPr lang="en-US" sz="1600" b="1" i="1" kern="0" dirty="0">
                <a:latin typeface="+mn-lt"/>
              </a:rPr>
              <a:t>2008</a:t>
            </a:r>
            <a:endParaRPr lang="en-GB" sz="1600" b="1" i="1" kern="0" dirty="0">
              <a:latin typeface="+mn-lt"/>
            </a:endParaRPr>
          </a:p>
        </p:txBody>
      </p:sp>
      <p:sp>
        <p:nvSpPr>
          <p:cNvPr id="50" name="TextBox 49"/>
          <p:cNvSpPr txBox="1"/>
          <p:nvPr/>
        </p:nvSpPr>
        <p:spPr>
          <a:xfrm>
            <a:off x="2574940" y="5886920"/>
            <a:ext cx="639919" cy="338554"/>
          </a:xfrm>
          <a:prstGeom prst="rect">
            <a:avLst/>
          </a:prstGeom>
        </p:spPr>
        <p:txBody>
          <a:bodyPr wrap="none" rtlCol="0">
            <a:spAutoFit/>
          </a:bodyPr>
          <a:lstStyle/>
          <a:p>
            <a:pPr>
              <a:spcBef>
                <a:spcPct val="20000"/>
              </a:spcBef>
              <a:spcAft>
                <a:spcPts val="400"/>
              </a:spcAft>
              <a:buClr>
                <a:srgbClr val="0000FF"/>
              </a:buClr>
              <a:buSzPct val="80000"/>
            </a:pPr>
            <a:r>
              <a:rPr lang="en-US" sz="1600" b="1" i="1" kern="0" dirty="0">
                <a:latin typeface="+mn-lt"/>
              </a:rPr>
              <a:t>2009</a:t>
            </a:r>
            <a:endParaRPr lang="en-GB" sz="1600" b="1" i="1" kern="0" dirty="0">
              <a:latin typeface="+mn-lt"/>
            </a:endParaRPr>
          </a:p>
        </p:txBody>
      </p:sp>
      <p:sp>
        <p:nvSpPr>
          <p:cNvPr id="51" name="TextBox 50"/>
          <p:cNvSpPr txBox="1"/>
          <p:nvPr/>
        </p:nvSpPr>
        <p:spPr>
          <a:xfrm>
            <a:off x="3419850" y="5886920"/>
            <a:ext cx="639919" cy="338554"/>
          </a:xfrm>
          <a:prstGeom prst="rect">
            <a:avLst/>
          </a:prstGeom>
        </p:spPr>
        <p:txBody>
          <a:bodyPr wrap="none" rtlCol="0">
            <a:spAutoFit/>
          </a:bodyPr>
          <a:lstStyle/>
          <a:p>
            <a:pPr>
              <a:spcBef>
                <a:spcPct val="20000"/>
              </a:spcBef>
              <a:spcAft>
                <a:spcPts val="400"/>
              </a:spcAft>
              <a:buClr>
                <a:srgbClr val="0000FF"/>
              </a:buClr>
              <a:buSzPct val="80000"/>
            </a:pPr>
            <a:r>
              <a:rPr lang="en-US" sz="1600" b="1" i="1" kern="0" dirty="0">
                <a:latin typeface="+mn-lt"/>
              </a:rPr>
              <a:t>2010</a:t>
            </a:r>
            <a:endParaRPr lang="en-GB" sz="1600" b="1" i="1" kern="0" dirty="0">
              <a:latin typeface="+mn-lt"/>
            </a:endParaRPr>
          </a:p>
        </p:txBody>
      </p:sp>
      <p:sp>
        <p:nvSpPr>
          <p:cNvPr id="52" name="TextBox 51"/>
          <p:cNvSpPr txBox="1"/>
          <p:nvPr/>
        </p:nvSpPr>
        <p:spPr>
          <a:xfrm>
            <a:off x="4341570" y="5886920"/>
            <a:ext cx="639919" cy="338554"/>
          </a:xfrm>
          <a:prstGeom prst="rect">
            <a:avLst/>
          </a:prstGeom>
        </p:spPr>
        <p:txBody>
          <a:bodyPr wrap="none" rtlCol="0">
            <a:spAutoFit/>
          </a:bodyPr>
          <a:lstStyle/>
          <a:p>
            <a:pPr>
              <a:spcBef>
                <a:spcPct val="20000"/>
              </a:spcBef>
              <a:spcAft>
                <a:spcPts val="400"/>
              </a:spcAft>
              <a:buClr>
                <a:srgbClr val="0000FF"/>
              </a:buClr>
              <a:buSzPct val="80000"/>
            </a:pPr>
            <a:r>
              <a:rPr lang="en-US" sz="1600" b="1" i="1" kern="0" dirty="0">
                <a:latin typeface="+mn-lt"/>
              </a:rPr>
              <a:t>2011</a:t>
            </a:r>
            <a:endParaRPr lang="en-GB" sz="1600" b="1" i="1" kern="0" dirty="0">
              <a:latin typeface="+mn-lt"/>
            </a:endParaRPr>
          </a:p>
        </p:txBody>
      </p:sp>
      <p:sp>
        <p:nvSpPr>
          <p:cNvPr id="53" name="TextBox 52"/>
          <p:cNvSpPr txBox="1"/>
          <p:nvPr/>
        </p:nvSpPr>
        <p:spPr>
          <a:xfrm>
            <a:off x="5263290" y="5886920"/>
            <a:ext cx="639919" cy="338554"/>
          </a:xfrm>
          <a:prstGeom prst="rect">
            <a:avLst/>
          </a:prstGeom>
        </p:spPr>
        <p:txBody>
          <a:bodyPr wrap="none" rtlCol="0">
            <a:spAutoFit/>
          </a:bodyPr>
          <a:lstStyle/>
          <a:p>
            <a:pPr>
              <a:spcBef>
                <a:spcPct val="20000"/>
              </a:spcBef>
              <a:spcAft>
                <a:spcPts val="400"/>
              </a:spcAft>
              <a:buClr>
                <a:srgbClr val="0000FF"/>
              </a:buClr>
              <a:buSzPct val="80000"/>
            </a:pPr>
            <a:r>
              <a:rPr lang="en-US" sz="1600" b="1" i="1" kern="0" dirty="0">
                <a:latin typeface="+mn-lt"/>
              </a:rPr>
              <a:t>2012</a:t>
            </a:r>
            <a:endParaRPr lang="en-GB" sz="1600" b="1" i="1" kern="0" dirty="0">
              <a:latin typeface="+mn-lt"/>
            </a:endParaRPr>
          </a:p>
        </p:txBody>
      </p:sp>
      <p:sp>
        <p:nvSpPr>
          <p:cNvPr id="54" name="TextBox 53"/>
          <p:cNvSpPr txBox="1"/>
          <p:nvPr/>
        </p:nvSpPr>
        <p:spPr>
          <a:xfrm>
            <a:off x="6146605" y="5886920"/>
            <a:ext cx="639919" cy="338554"/>
          </a:xfrm>
          <a:prstGeom prst="rect">
            <a:avLst/>
          </a:prstGeom>
        </p:spPr>
        <p:txBody>
          <a:bodyPr wrap="none" rtlCol="0">
            <a:spAutoFit/>
          </a:bodyPr>
          <a:lstStyle/>
          <a:p>
            <a:pPr>
              <a:spcBef>
                <a:spcPct val="20000"/>
              </a:spcBef>
              <a:spcAft>
                <a:spcPts val="400"/>
              </a:spcAft>
              <a:buClr>
                <a:srgbClr val="0000FF"/>
              </a:buClr>
              <a:buSzPct val="80000"/>
            </a:pPr>
            <a:r>
              <a:rPr lang="en-US" sz="1600" b="1" i="1" kern="0" dirty="0">
                <a:latin typeface="+mn-lt"/>
              </a:rPr>
              <a:t>2013</a:t>
            </a:r>
            <a:endParaRPr lang="en-GB" sz="1600" b="1" i="1" kern="0" dirty="0">
              <a:latin typeface="+mn-lt"/>
            </a:endParaRPr>
          </a:p>
        </p:txBody>
      </p:sp>
      <p:sp>
        <p:nvSpPr>
          <p:cNvPr id="55" name="TextBox 54"/>
          <p:cNvSpPr txBox="1"/>
          <p:nvPr/>
        </p:nvSpPr>
        <p:spPr>
          <a:xfrm>
            <a:off x="6953110" y="5886920"/>
            <a:ext cx="639919" cy="338554"/>
          </a:xfrm>
          <a:prstGeom prst="rect">
            <a:avLst/>
          </a:prstGeom>
        </p:spPr>
        <p:txBody>
          <a:bodyPr wrap="none" rtlCol="0">
            <a:spAutoFit/>
          </a:bodyPr>
          <a:lstStyle/>
          <a:p>
            <a:pPr>
              <a:spcBef>
                <a:spcPct val="20000"/>
              </a:spcBef>
              <a:spcAft>
                <a:spcPts val="400"/>
              </a:spcAft>
              <a:buClr>
                <a:srgbClr val="0000FF"/>
              </a:buClr>
              <a:buSzPct val="80000"/>
            </a:pPr>
            <a:r>
              <a:rPr lang="en-US" sz="1600" b="1" i="1" kern="0" dirty="0">
                <a:latin typeface="+mn-lt"/>
              </a:rPr>
              <a:t>2014</a:t>
            </a:r>
            <a:endParaRPr lang="en-GB" sz="1600" b="1" i="1" kern="0" dirty="0">
              <a:latin typeface="+mn-lt"/>
            </a:endParaRPr>
          </a:p>
        </p:txBody>
      </p:sp>
      <p:sp>
        <p:nvSpPr>
          <p:cNvPr id="56" name="TextBox 55"/>
          <p:cNvSpPr txBox="1"/>
          <p:nvPr/>
        </p:nvSpPr>
        <p:spPr>
          <a:xfrm>
            <a:off x="7734176" y="5886920"/>
            <a:ext cx="639919" cy="338554"/>
          </a:xfrm>
          <a:prstGeom prst="rect">
            <a:avLst/>
          </a:prstGeom>
        </p:spPr>
        <p:txBody>
          <a:bodyPr wrap="none" rtlCol="0">
            <a:spAutoFit/>
          </a:bodyPr>
          <a:lstStyle/>
          <a:p>
            <a:pPr>
              <a:spcBef>
                <a:spcPct val="20000"/>
              </a:spcBef>
              <a:spcAft>
                <a:spcPts val="400"/>
              </a:spcAft>
              <a:buClr>
                <a:srgbClr val="0000FF"/>
              </a:buClr>
              <a:buSzPct val="80000"/>
            </a:pPr>
            <a:r>
              <a:rPr lang="en-US" sz="1600" b="1" i="1" kern="0" dirty="0">
                <a:latin typeface="+mn-lt"/>
              </a:rPr>
              <a:t>2015</a:t>
            </a:r>
            <a:endParaRPr lang="en-GB" sz="1600" b="1" i="1" kern="0" dirty="0">
              <a:latin typeface="+mn-lt"/>
            </a:endParaRPr>
          </a:p>
        </p:txBody>
      </p:sp>
      <p:grpSp>
        <p:nvGrpSpPr>
          <p:cNvPr id="57" name="Group 56"/>
          <p:cNvGrpSpPr/>
          <p:nvPr/>
        </p:nvGrpSpPr>
        <p:grpSpPr>
          <a:xfrm>
            <a:off x="3487205" y="3666521"/>
            <a:ext cx="1737680" cy="761009"/>
            <a:chOff x="2091905" y="3661186"/>
            <a:chExt cx="1737680" cy="761009"/>
          </a:xfrm>
        </p:grpSpPr>
        <p:cxnSp>
          <p:nvCxnSpPr>
            <p:cNvPr id="58" name="Straight Connector 57"/>
            <p:cNvCxnSpPr/>
            <p:nvPr/>
          </p:nvCxnSpPr>
          <p:spPr bwMode="auto">
            <a:xfrm flipV="1">
              <a:off x="2091905" y="4038145"/>
              <a:ext cx="1494284" cy="1"/>
            </a:xfrm>
            <a:prstGeom prst="line">
              <a:avLst/>
            </a:prstGeom>
            <a:solidFill>
              <a:schemeClr val="accent1"/>
            </a:solidFill>
            <a:ln w="76200"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cxnSp>
        <p:sp>
          <p:nvSpPr>
            <p:cNvPr id="59" name="TextBox 58"/>
            <p:cNvSpPr txBox="1"/>
            <p:nvPr/>
          </p:nvSpPr>
          <p:spPr>
            <a:xfrm>
              <a:off x="2389104" y="3661186"/>
              <a:ext cx="902811" cy="338554"/>
            </a:xfrm>
            <a:prstGeom prst="rect">
              <a:avLst/>
            </a:prstGeom>
          </p:spPr>
          <p:txBody>
            <a:bodyPr wrap="none" rtlCol="0">
              <a:spAutoFit/>
            </a:bodyPr>
            <a:lstStyle/>
            <a:p>
              <a:pPr>
                <a:spcBef>
                  <a:spcPct val="20000"/>
                </a:spcBef>
                <a:spcAft>
                  <a:spcPts val="400"/>
                </a:spcAft>
                <a:buClr>
                  <a:srgbClr val="0000FF"/>
                </a:buClr>
                <a:buSzPct val="80000"/>
              </a:pPr>
              <a:r>
                <a:rPr lang="en-US" sz="1600" b="1" kern="0" dirty="0">
                  <a:solidFill>
                    <a:srgbClr val="0070C0"/>
                  </a:solidFill>
                  <a:latin typeface="+mn-lt"/>
                </a:rPr>
                <a:t>3.5 </a:t>
              </a:r>
              <a:r>
                <a:rPr lang="en-US" sz="1600" b="1" kern="0" dirty="0" err="1">
                  <a:solidFill>
                    <a:srgbClr val="0070C0"/>
                  </a:solidFill>
                  <a:latin typeface="+mn-lt"/>
                </a:rPr>
                <a:t>TeV</a:t>
              </a:r>
              <a:endParaRPr lang="en-GB" sz="1600" b="1" kern="0" dirty="0">
                <a:solidFill>
                  <a:srgbClr val="0070C0"/>
                </a:solidFill>
                <a:latin typeface="+mn-lt"/>
              </a:endParaRPr>
            </a:p>
          </p:txBody>
        </p:sp>
        <p:sp>
          <p:nvSpPr>
            <p:cNvPr id="60" name="TextBox 59"/>
            <p:cNvSpPr txBox="1"/>
            <p:nvPr/>
          </p:nvSpPr>
          <p:spPr>
            <a:xfrm>
              <a:off x="2112861" y="4052863"/>
              <a:ext cx="1716724" cy="369332"/>
            </a:xfrm>
            <a:prstGeom prst="rect">
              <a:avLst/>
            </a:prstGeom>
          </p:spPr>
          <p:txBody>
            <a:bodyPr wrap="square" rtlCol="0">
              <a:spAutoFit/>
            </a:bodyPr>
            <a:lstStyle/>
            <a:p>
              <a:pPr algn="ctr">
                <a:spcBef>
                  <a:spcPct val="20000"/>
                </a:spcBef>
                <a:spcAft>
                  <a:spcPts val="400"/>
                </a:spcAft>
                <a:buClr>
                  <a:srgbClr val="0000FF"/>
                </a:buClr>
                <a:buSzPct val="80000"/>
              </a:pPr>
              <a:r>
                <a:rPr lang="en-US" i="1" kern="0" dirty="0">
                  <a:latin typeface="+mn-lt"/>
                </a:rPr>
                <a:t>Operation</a:t>
              </a:r>
              <a:endParaRPr lang="en-GB" i="1" kern="0" dirty="0">
                <a:latin typeface="+mn-lt"/>
              </a:endParaRPr>
            </a:p>
          </p:txBody>
        </p:sp>
      </p:grpSp>
      <p:grpSp>
        <p:nvGrpSpPr>
          <p:cNvPr id="61" name="Group 60"/>
          <p:cNvGrpSpPr/>
          <p:nvPr/>
        </p:nvGrpSpPr>
        <p:grpSpPr>
          <a:xfrm>
            <a:off x="4802430" y="3128851"/>
            <a:ext cx="1884284" cy="761009"/>
            <a:chOff x="1939745" y="3661186"/>
            <a:chExt cx="1884284" cy="761009"/>
          </a:xfrm>
        </p:grpSpPr>
        <p:cxnSp>
          <p:nvCxnSpPr>
            <p:cNvPr id="62" name="Straight Connector 61"/>
            <p:cNvCxnSpPr/>
            <p:nvPr/>
          </p:nvCxnSpPr>
          <p:spPr bwMode="auto">
            <a:xfrm>
              <a:off x="2236418" y="4038145"/>
              <a:ext cx="1239527" cy="0"/>
            </a:xfrm>
            <a:prstGeom prst="line">
              <a:avLst/>
            </a:prstGeom>
            <a:solidFill>
              <a:schemeClr val="accent1"/>
            </a:solidFill>
            <a:ln w="76200"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cxnSp>
        <p:sp>
          <p:nvSpPr>
            <p:cNvPr id="63" name="TextBox 62"/>
            <p:cNvSpPr txBox="1"/>
            <p:nvPr/>
          </p:nvSpPr>
          <p:spPr>
            <a:xfrm>
              <a:off x="2477415" y="3661186"/>
              <a:ext cx="731290" cy="338554"/>
            </a:xfrm>
            <a:prstGeom prst="rect">
              <a:avLst/>
            </a:prstGeom>
          </p:spPr>
          <p:txBody>
            <a:bodyPr wrap="none" rtlCol="0">
              <a:spAutoFit/>
            </a:bodyPr>
            <a:lstStyle/>
            <a:p>
              <a:pPr>
                <a:spcBef>
                  <a:spcPct val="20000"/>
                </a:spcBef>
                <a:spcAft>
                  <a:spcPts val="400"/>
                </a:spcAft>
                <a:buClr>
                  <a:srgbClr val="0000FF"/>
                </a:buClr>
                <a:buSzPct val="80000"/>
              </a:pPr>
              <a:r>
                <a:rPr lang="en-US" sz="1600" b="1" kern="0" dirty="0">
                  <a:solidFill>
                    <a:srgbClr val="0070C0"/>
                  </a:solidFill>
                  <a:latin typeface="+mn-lt"/>
                </a:rPr>
                <a:t>4 </a:t>
              </a:r>
              <a:r>
                <a:rPr lang="en-US" sz="1600" b="1" kern="0" dirty="0" err="1">
                  <a:solidFill>
                    <a:srgbClr val="0070C0"/>
                  </a:solidFill>
                  <a:latin typeface="+mn-lt"/>
                </a:rPr>
                <a:t>TeV</a:t>
              </a:r>
              <a:endParaRPr lang="en-GB" sz="1600" b="1" kern="0" dirty="0">
                <a:solidFill>
                  <a:srgbClr val="0070C0"/>
                </a:solidFill>
                <a:latin typeface="+mn-lt"/>
              </a:endParaRPr>
            </a:p>
          </p:txBody>
        </p:sp>
        <p:sp>
          <p:nvSpPr>
            <p:cNvPr id="64" name="TextBox 63"/>
            <p:cNvSpPr txBox="1"/>
            <p:nvPr/>
          </p:nvSpPr>
          <p:spPr>
            <a:xfrm>
              <a:off x="1939745" y="4052863"/>
              <a:ext cx="1884284" cy="369332"/>
            </a:xfrm>
            <a:prstGeom prst="rect">
              <a:avLst/>
            </a:prstGeom>
          </p:spPr>
          <p:txBody>
            <a:bodyPr wrap="square" rtlCol="0">
              <a:spAutoFit/>
            </a:bodyPr>
            <a:lstStyle/>
            <a:p>
              <a:pPr algn="ctr">
                <a:spcBef>
                  <a:spcPct val="20000"/>
                </a:spcBef>
                <a:spcAft>
                  <a:spcPts val="400"/>
                </a:spcAft>
                <a:buClr>
                  <a:srgbClr val="0000FF"/>
                </a:buClr>
                <a:buSzPct val="80000"/>
              </a:pPr>
              <a:r>
                <a:rPr lang="en-US" i="1" kern="0" dirty="0">
                  <a:latin typeface="+mn-lt"/>
                </a:rPr>
                <a:t>Operation</a:t>
              </a:r>
              <a:endParaRPr lang="en-GB" i="1" kern="0" dirty="0">
                <a:latin typeface="+mn-lt"/>
              </a:endParaRPr>
            </a:p>
          </p:txBody>
        </p:sp>
      </p:grpSp>
      <p:grpSp>
        <p:nvGrpSpPr>
          <p:cNvPr id="65" name="Group 64"/>
          <p:cNvGrpSpPr/>
          <p:nvPr/>
        </p:nvGrpSpPr>
        <p:grpSpPr>
          <a:xfrm>
            <a:off x="6492250" y="1355130"/>
            <a:ext cx="2265895" cy="1075340"/>
            <a:chOff x="1369075" y="2962805"/>
            <a:chExt cx="2265895" cy="1075340"/>
          </a:xfrm>
        </p:grpSpPr>
        <p:cxnSp>
          <p:nvCxnSpPr>
            <p:cNvPr id="66" name="Straight Connector 65"/>
            <p:cNvCxnSpPr/>
            <p:nvPr/>
          </p:nvCxnSpPr>
          <p:spPr bwMode="auto">
            <a:xfrm>
              <a:off x="2491559" y="4038145"/>
              <a:ext cx="813077" cy="0"/>
            </a:xfrm>
            <a:prstGeom prst="line">
              <a:avLst/>
            </a:prstGeom>
            <a:solidFill>
              <a:schemeClr val="accent1"/>
            </a:solidFill>
            <a:ln w="76200"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cxnSp>
        <p:sp>
          <p:nvSpPr>
            <p:cNvPr id="67" name="TextBox 66"/>
            <p:cNvSpPr txBox="1"/>
            <p:nvPr/>
          </p:nvSpPr>
          <p:spPr>
            <a:xfrm>
              <a:off x="2400605" y="3661186"/>
              <a:ext cx="960519" cy="338554"/>
            </a:xfrm>
            <a:prstGeom prst="rect">
              <a:avLst/>
            </a:prstGeom>
          </p:spPr>
          <p:txBody>
            <a:bodyPr wrap="none" rtlCol="0">
              <a:spAutoFit/>
            </a:bodyPr>
            <a:lstStyle/>
            <a:p>
              <a:pPr>
                <a:spcBef>
                  <a:spcPct val="20000"/>
                </a:spcBef>
                <a:spcAft>
                  <a:spcPts val="400"/>
                </a:spcAft>
                <a:buClr>
                  <a:srgbClr val="0000FF"/>
                </a:buClr>
                <a:buSzPct val="80000"/>
              </a:pPr>
              <a:r>
                <a:rPr lang="en-US" sz="1600" b="1" kern="0">
                  <a:solidFill>
                    <a:srgbClr val="0070C0"/>
                  </a:solidFill>
                  <a:latin typeface="+mn-lt"/>
                </a:rPr>
                <a:t> </a:t>
              </a:r>
              <a:r>
                <a:rPr lang="en-US" sz="1600" b="1" kern="0" dirty="0">
                  <a:solidFill>
                    <a:srgbClr val="0070C0"/>
                  </a:solidFill>
                  <a:latin typeface="+mn-lt"/>
                </a:rPr>
                <a:t>6.5 </a:t>
              </a:r>
              <a:r>
                <a:rPr lang="en-US" sz="1600" b="1" kern="0" dirty="0" err="1">
                  <a:solidFill>
                    <a:srgbClr val="0070C0"/>
                  </a:solidFill>
                  <a:latin typeface="+mn-lt"/>
                </a:rPr>
                <a:t>TeV</a:t>
              </a:r>
              <a:endParaRPr lang="en-GB" sz="1600" b="1" kern="0" dirty="0">
                <a:solidFill>
                  <a:srgbClr val="0070C0"/>
                </a:solidFill>
                <a:latin typeface="+mn-lt"/>
              </a:endParaRPr>
            </a:p>
          </p:txBody>
        </p:sp>
        <p:sp>
          <p:nvSpPr>
            <p:cNvPr id="68" name="TextBox 67"/>
            <p:cNvSpPr txBox="1"/>
            <p:nvPr/>
          </p:nvSpPr>
          <p:spPr>
            <a:xfrm>
              <a:off x="1369075" y="2962805"/>
              <a:ext cx="2265895" cy="646331"/>
            </a:xfrm>
            <a:prstGeom prst="rect">
              <a:avLst/>
            </a:prstGeom>
          </p:spPr>
          <p:txBody>
            <a:bodyPr wrap="square" rtlCol="0">
              <a:spAutoFit/>
            </a:bodyPr>
            <a:lstStyle/>
            <a:p>
              <a:pPr algn="ctr">
                <a:spcBef>
                  <a:spcPct val="20000"/>
                </a:spcBef>
                <a:spcAft>
                  <a:spcPts val="400"/>
                </a:spcAft>
                <a:buClr>
                  <a:srgbClr val="0000FF"/>
                </a:buClr>
                <a:buSzPct val="80000"/>
              </a:pPr>
              <a:r>
                <a:rPr lang="en-US" i="1" kern="0" dirty="0">
                  <a:latin typeface="+mn-lt"/>
                </a:rPr>
                <a:t>Consolidation of all interconnections</a:t>
              </a:r>
              <a:endParaRPr lang="en-GB" i="1" kern="0" dirty="0">
                <a:latin typeface="+mn-lt"/>
              </a:endParaRPr>
            </a:p>
          </p:txBody>
        </p:sp>
      </p:grpSp>
      <p:sp>
        <p:nvSpPr>
          <p:cNvPr id="80" name="Down Arrow 79"/>
          <p:cNvSpPr/>
          <p:nvPr/>
        </p:nvSpPr>
        <p:spPr bwMode="auto">
          <a:xfrm>
            <a:off x="1192360" y="2377347"/>
            <a:ext cx="252918" cy="706008"/>
          </a:xfrm>
          <a:prstGeom prst="downArrow">
            <a:avLst/>
          </a:prstGeom>
          <a:solidFill>
            <a:srgbClr val="FF0000"/>
          </a:solidFill>
          <a:ln w="9525"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sp>
        <p:nvSpPr>
          <p:cNvPr id="82" name="Down Arrow 81"/>
          <p:cNvSpPr/>
          <p:nvPr/>
        </p:nvSpPr>
        <p:spPr bwMode="auto">
          <a:xfrm>
            <a:off x="1922055" y="3260662"/>
            <a:ext cx="252918" cy="706008"/>
          </a:xfrm>
          <a:prstGeom prst="downArrow">
            <a:avLst/>
          </a:prstGeom>
          <a:solidFill>
            <a:srgbClr val="FF0000"/>
          </a:solidFill>
          <a:ln w="9525"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sp>
        <p:nvSpPr>
          <p:cNvPr id="83" name="Down Arrow 82"/>
          <p:cNvSpPr/>
          <p:nvPr/>
        </p:nvSpPr>
        <p:spPr bwMode="auto">
          <a:xfrm>
            <a:off x="2437237" y="4182381"/>
            <a:ext cx="252918" cy="1051653"/>
          </a:xfrm>
          <a:prstGeom prst="downArrow">
            <a:avLst/>
          </a:prstGeom>
          <a:solidFill>
            <a:srgbClr val="FF0000"/>
          </a:solidFill>
          <a:ln w="9525" cap="flat" cmpd="sng" algn="ctr">
            <a:solidFill>
              <a:srgbClr val="CC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sp>
        <p:nvSpPr>
          <p:cNvPr id="84" name="Down Arrow 83"/>
          <p:cNvSpPr/>
          <p:nvPr/>
        </p:nvSpPr>
        <p:spPr bwMode="auto">
          <a:xfrm flipV="1">
            <a:off x="3453456" y="4158695"/>
            <a:ext cx="235229" cy="649063"/>
          </a:xfrm>
          <a:prstGeom prst="downArrow">
            <a:avLst/>
          </a:prstGeom>
          <a:solidFill>
            <a:srgbClr val="00B050"/>
          </a:solidFill>
          <a:ln w="9525" cap="flat" cmpd="sng" algn="ctr">
            <a:solidFill>
              <a:srgbClr val="008E4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sp>
        <p:nvSpPr>
          <p:cNvPr id="85" name="Down Arrow 84"/>
          <p:cNvSpPr/>
          <p:nvPr/>
        </p:nvSpPr>
        <p:spPr bwMode="auto">
          <a:xfrm flipV="1">
            <a:off x="4863874" y="3602563"/>
            <a:ext cx="235229" cy="324532"/>
          </a:xfrm>
          <a:prstGeom prst="downArrow">
            <a:avLst/>
          </a:prstGeom>
          <a:solidFill>
            <a:srgbClr val="00B050"/>
          </a:solidFill>
          <a:ln w="9525" cap="flat" cmpd="sng" algn="ctr">
            <a:solidFill>
              <a:srgbClr val="008E4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sp>
        <p:nvSpPr>
          <p:cNvPr id="86" name="Down Arrow 85"/>
          <p:cNvSpPr/>
          <p:nvPr/>
        </p:nvSpPr>
        <p:spPr bwMode="auto">
          <a:xfrm flipV="1">
            <a:off x="7936520" y="2545684"/>
            <a:ext cx="235229" cy="929205"/>
          </a:xfrm>
          <a:prstGeom prst="downArrow">
            <a:avLst/>
          </a:prstGeom>
          <a:solidFill>
            <a:srgbClr val="00B050"/>
          </a:solidFill>
          <a:ln w="9525" cap="flat" cmpd="sng" algn="ctr">
            <a:solidFill>
              <a:srgbClr val="008E4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sp>
        <p:nvSpPr>
          <p:cNvPr id="6" name="TextBox 5"/>
          <p:cNvSpPr txBox="1"/>
          <p:nvPr/>
        </p:nvSpPr>
        <p:spPr>
          <a:xfrm>
            <a:off x="6425868" y="3582620"/>
            <a:ext cx="1429101" cy="923330"/>
          </a:xfrm>
          <a:prstGeom prst="rect">
            <a:avLst/>
          </a:prstGeom>
          <a:solidFill>
            <a:schemeClr val="bg1">
              <a:lumMod val="95000"/>
            </a:schemeClr>
          </a:solidFill>
        </p:spPr>
        <p:txBody>
          <a:bodyPr wrap="square" rtlCol="0">
            <a:spAutoFit/>
          </a:bodyPr>
          <a:lstStyle/>
          <a:p>
            <a:pPr algn="ctr">
              <a:spcBef>
                <a:spcPct val="20000"/>
              </a:spcBef>
              <a:spcAft>
                <a:spcPts val="400"/>
              </a:spcAft>
              <a:buClr>
                <a:srgbClr val="0000FF"/>
              </a:buClr>
              <a:buSzPct val="80000"/>
            </a:pPr>
            <a:r>
              <a:rPr lang="en-US" i="1" kern="0" dirty="0">
                <a:latin typeface="+mn-lt"/>
              </a:rPr>
              <a:t>Long Shutdown 1 (</a:t>
            </a:r>
            <a:r>
              <a:rPr lang="en-US" b="1" i="1" kern="0" dirty="0">
                <a:latin typeface="+mn-lt"/>
              </a:rPr>
              <a:t>LS1</a:t>
            </a:r>
            <a:r>
              <a:rPr lang="en-US" i="1" kern="0" dirty="0">
                <a:latin typeface="+mn-lt"/>
              </a:rPr>
              <a:t>)</a:t>
            </a:r>
            <a:endParaRPr lang="en-GB" i="1" kern="0" dirty="0">
              <a:latin typeface="+mn-lt"/>
            </a:endParaRPr>
          </a:p>
        </p:txBody>
      </p:sp>
      <p:sp>
        <p:nvSpPr>
          <p:cNvPr id="69" name="TextBox 68"/>
          <p:cNvSpPr txBox="1"/>
          <p:nvPr/>
        </p:nvSpPr>
        <p:spPr>
          <a:xfrm>
            <a:off x="4917645" y="2498580"/>
            <a:ext cx="2152019" cy="584775"/>
          </a:xfrm>
          <a:prstGeom prst="rect">
            <a:avLst/>
          </a:prstGeom>
        </p:spPr>
        <p:txBody>
          <a:bodyPr wrap="square" rtlCol="0">
            <a:spAutoFit/>
          </a:bodyPr>
          <a:lstStyle/>
          <a:p>
            <a:pPr algn="ctr">
              <a:spcBef>
                <a:spcPts val="0"/>
              </a:spcBef>
              <a:spcAft>
                <a:spcPts val="400"/>
              </a:spcAft>
              <a:buClr>
                <a:srgbClr val="0000FF"/>
              </a:buClr>
              <a:buSzPct val="80000"/>
            </a:pPr>
            <a:r>
              <a:rPr lang="en-US" sz="1600" i="1" kern="0" dirty="0">
                <a:latin typeface="+mn-lt"/>
              </a:rPr>
              <a:t>Energy increase </a:t>
            </a:r>
            <a:r>
              <a:rPr lang="en-US" sz="1600" i="1" kern="0" dirty="0">
                <a:latin typeface="+mn-lt"/>
                <a:sym typeface="Symbol"/>
              </a:rPr>
              <a:t> no quench at 3.5 TeV</a:t>
            </a:r>
            <a:endParaRPr lang="en-GB" sz="1600" i="1" kern="0" dirty="0">
              <a:latin typeface="+mn-lt"/>
            </a:endParaRPr>
          </a:p>
        </p:txBody>
      </p:sp>
    </p:spTree>
    <p:extLst>
      <p:ext uri="{BB962C8B-B14F-4D97-AF65-F5344CB8AC3E}">
        <p14:creationId xmlns:p14="http://schemas.microsoft.com/office/powerpoint/2010/main" val="1398184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GB" altLang="en-US">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dirty="0"/>
          </a:p>
        </p:txBody>
      </p:sp>
      <p:sp>
        <p:nvSpPr>
          <p:cNvPr id="204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368D3CF6-6D77-4179-87E4-07D290C7C2FF}" type="slidenum">
              <a:rPr lang="en-US" altLang="en-US" smtClean="0">
                <a:solidFill>
                  <a:srgbClr val="000000"/>
                </a:solidFill>
                <a:cs typeface="Arial" charset="0"/>
              </a:rPr>
              <a:pPr>
                <a:spcBef>
                  <a:spcPct val="0"/>
                </a:spcBef>
                <a:buClrTx/>
                <a:buSzTx/>
                <a:buFontTx/>
                <a:buNone/>
              </a:pPr>
              <a:t>26</a:t>
            </a:fld>
            <a:endParaRPr lang="en-US" altLang="en-US">
              <a:solidFill>
                <a:srgbClr val="000000"/>
              </a:solidFill>
              <a:cs typeface="Arial" charset="0"/>
            </a:endParaRPr>
          </a:p>
        </p:txBody>
      </p:sp>
      <p:sp>
        <p:nvSpPr>
          <p:cNvPr id="7" name="TextBox 6"/>
          <p:cNvSpPr txBox="1"/>
          <p:nvPr/>
        </p:nvSpPr>
        <p:spPr>
          <a:xfrm>
            <a:off x="921170" y="1039842"/>
            <a:ext cx="7581900" cy="4031873"/>
          </a:xfrm>
          <a:prstGeom prst="rect">
            <a:avLst/>
          </a:prstGeom>
          <a:noFill/>
        </p:spPr>
        <p:txBody>
          <a:bodyPr>
            <a:spAutoFit/>
          </a:bodyPr>
          <a:lstStyle/>
          <a:p>
            <a:pPr>
              <a:spcBef>
                <a:spcPts val="1200"/>
              </a:spcBef>
              <a:defRPr/>
            </a:pPr>
            <a:r>
              <a:rPr lang="en-US" sz="2800" b="1" dirty="0">
                <a:solidFill>
                  <a:srgbClr val="0000FF">
                    <a:alpha val="39000"/>
                  </a:srgbClr>
                </a:solidFill>
                <a:latin typeface="+mn-lt"/>
              </a:rPr>
              <a:t>Introduction to LHC</a:t>
            </a:r>
          </a:p>
          <a:p>
            <a:pPr>
              <a:spcBef>
                <a:spcPts val="1200"/>
              </a:spcBef>
              <a:defRPr/>
            </a:pPr>
            <a:r>
              <a:rPr lang="en-US" sz="2800" b="1" dirty="0">
                <a:solidFill>
                  <a:srgbClr val="0000FF"/>
                </a:solidFill>
                <a:latin typeface="+mn-lt"/>
              </a:rPr>
              <a:t>Beam interlock system</a:t>
            </a:r>
          </a:p>
          <a:p>
            <a:pPr lvl="0">
              <a:spcBef>
                <a:spcPts val="1200"/>
              </a:spcBef>
              <a:defRPr/>
            </a:pPr>
            <a:r>
              <a:rPr lang="en-US" sz="2800" b="1" dirty="0">
                <a:solidFill>
                  <a:srgbClr val="0000FF">
                    <a:alpha val="34000"/>
                  </a:srgbClr>
                </a:solidFill>
                <a:latin typeface="Arial"/>
              </a:rPr>
              <a:t>Commissioning</a:t>
            </a:r>
            <a:endParaRPr lang="en-US" sz="2800" b="1" dirty="0">
              <a:solidFill>
                <a:srgbClr val="0000FF">
                  <a:alpha val="39000"/>
                </a:srgbClr>
              </a:solidFill>
              <a:latin typeface="+mn-lt"/>
            </a:endParaRPr>
          </a:p>
          <a:p>
            <a:pPr>
              <a:spcBef>
                <a:spcPts val="1200"/>
              </a:spcBef>
              <a:defRPr/>
            </a:pPr>
            <a:r>
              <a:rPr lang="en-US" sz="2800" b="1" dirty="0">
                <a:solidFill>
                  <a:srgbClr val="0000FF">
                    <a:alpha val="39000"/>
                  </a:srgbClr>
                </a:solidFill>
                <a:latin typeface="+mn-lt"/>
              </a:rPr>
              <a:t>Intensity ramp up</a:t>
            </a:r>
          </a:p>
          <a:p>
            <a:pPr>
              <a:spcBef>
                <a:spcPts val="1200"/>
              </a:spcBef>
              <a:defRPr/>
            </a:pPr>
            <a:r>
              <a:rPr lang="en-US" sz="2800" b="1" dirty="0">
                <a:solidFill>
                  <a:srgbClr val="0000FF">
                    <a:alpha val="44000"/>
                  </a:srgbClr>
                </a:solidFill>
                <a:latin typeface="+mj-lt"/>
              </a:rPr>
              <a:t>Beam losses</a:t>
            </a:r>
          </a:p>
          <a:p>
            <a:pPr>
              <a:spcBef>
                <a:spcPts val="1200"/>
              </a:spcBef>
              <a:defRPr/>
            </a:pPr>
            <a:r>
              <a:rPr lang="en-US" sz="2800" b="1" dirty="0">
                <a:solidFill>
                  <a:srgbClr val="0000FF">
                    <a:alpha val="39000"/>
                  </a:srgbClr>
                </a:solidFill>
                <a:latin typeface="+mn-lt"/>
              </a:rPr>
              <a:t>Machine protection </a:t>
            </a:r>
            <a:r>
              <a:rPr lang="en-US" sz="2800" b="1" dirty="0">
                <a:solidFill>
                  <a:srgbClr val="0000FF">
                    <a:alpha val="39000"/>
                  </a:srgbClr>
                </a:solidFill>
                <a:latin typeface="Arial"/>
              </a:rPr>
              <a:t>diagnostics &amp; software</a:t>
            </a:r>
            <a:endParaRPr lang="en-US" sz="2800" b="1" dirty="0">
              <a:solidFill>
                <a:srgbClr val="0000FF">
                  <a:alpha val="39000"/>
                </a:srgbClr>
              </a:solidFill>
              <a:latin typeface="+mn-lt"/>
            </a:endParaRPr>
          </a:p>
          <a:p>
            <a:pPr>
              <a:spcBef>
                <a:spcPts val="1200"/>
              </a:spcBef>
              <a:defRPr/>
            </a:pPr>
            <a:r>
              <a:rPr lang="en-US" sz="2800" b="1" dirty="0">
                <a:solidFill>
                  <a:srgbClr val="0000FF">
                    <a:alpha val="39000"/>
                  </a:srgbClr>
                </a:solidFill>
                <a:latin typeface="+mn-lt"/>
              </a:rPr>
              <a:t>Conclusions</a:t>
            </a:r>
          </a:p>
        </p:txBody>
      </p:sp>
    </p:spTree>
    <p:extLst>
      <p:ext uri="{BB962C8B-B14F-4D97-AF65-F5344CB8AC3E}">
        <p14:creationId xmlns:p14="http://schemas.microsoft.com/office/powerpoint/2010/main" val="2653030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LHC MPS design</a:t>
            </a:r>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27</a:t>
            </a:fld>
            <a:endParaRPr lang="en-US"/>
          </a:p>
        </p:txBody>
      </p:sp>
      <p:sp>
        <p:nvSpPr>
          <p:cNvPr id="6" name="TextBox 5"/>
          <p:cNvSpPr txBox="1"/>
          <p:nvPr/>
        </p:nvSpPr>
        <p:spPr>
          <a:xfrm>
            <a:off x="560657" y="927977"/>
            <a:ext cx="8346440" cy="3600986"/>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GB" sz="2000" kern="0" dirty="0">
                <a:latin typeface="+mn-lt"/>
              </a:rPr>
              <a:t>To design the LHC MPS we used ‘intuitively’ a systems approach:</a:t>
            </a:r>
          </a:p>
          <a:p>
            <a:pPr marL="742950" lvl="1" indent="-285750">
              <a:spcBef>
                <a:spcPct val="20000"/>
              </a:spcBef>
              <a:spcAft>
                <a:spcPts val="400"/>
              </a:spcAft>
              <a:buClr>
                <a:srgbClr val="0000FF"/>
              </a:buClr>
              <a:buSzPct val="80000"/>
              <a:buFont typeface="Courier New" panose="02070309020205020404" pitchFamily="49" charset="0"/>
              <a:buChar char="o"/>
            </a:pPr>
            <a:r>
              <a:rPr lang="en-GB" sz="1600" i="1" kern="0" dirty="0">
                <a:solidFill>
                  <a:srgbClr val="0000FF"/>
                </a:solidFill>
                <a:latin typeface="+mn-lt"/>
              </a:rPr>
              <a:t>Break up the LHC into logical systems, identify failure modes,</a:t>
            </a:r>
          </a:p>
          <a:p>
            <a:pPr marL="742950" lvl="1" indent="-285750">
              <a:spcBef>
                <a:spcPct val="20000"/>
              </a:spcBef>
              <a:spcAft>
                <a:spcPts val="400"/>
              </a:spcAft>
              <a:buClr>
                <a:srgbClr val="0000FF"/>
              </a:buClr>
              <a:buSzPct val="80000"/>
              <a:buFont typeface="Courier New" panose="02070309020205020404" pitchFamily="49" charset="0"/>
              <a:buChar char="o"/>
            </a:pPr>
            <a:r>
              <a:rPr lang="en-GB" sz="1600" i="1" kern="0" dirty="0">
                <a:solidFill>
                  <a:srgbClr val="0000FF"/>
                </a:solidFill>
                <a:latin typeface="+mn-lt"/>
              </a:rPr>
              <a:t>Estimate failure properties (time constants, beam loss rates </a:t>
            </a:r>
            <a:r>
              <a:rPr lang="en-GB" sz="1600" i="1" kern="0" dirty="0" err="1">
                <a:solidFill>
                  <a:srgbClr val="0000FF"/>
                </a:solidFill>
                <a:latin typeface="+mn-lt"/>
              </a:rPr>
              <a:t>etc</a:t>
            </a:r>
            <a:r>
              <a:rPr lang="en-GB" sz="1600" i="1" kern="0" dirty="0">
                <a:solidFill>
                  <a:srgbClr val="0000FF"/>
                </a:solidFill>
                <a:latin typeface="+mn-lt"/>
              </a:rPr>
              <a:t>) and identify protective measures,</a:t>
            </a:r>
          </a:p>
          <a:p>
            <a:pPr marL="742950" lvl="1" indent="-285750">
              <a:spcBef>
                <a:spcPct val="20000"/>
              </a:spcBef>
              <a:spcAft>
                <a:spcPts val="400"/>
              </a:spcAft>
              <a:buClr>
                <a:srgbClr val="0000FF"/>
              </a:buClr>
              <a:buSzPct val="80000"/>
              <a:buFont typeface="Courier New" panose="02070309020205020404" pitchFamily="49" charset="0"/>
              <a:buChar char="o"/>
            </a:pPr>
            <a:r>
              <a:rPr lang="en-GB" sz="1600" i="1" kern="0" dirty="0">
                <a:solidFill>
                  <a:srgbClr val="0000FF"/>
                </a:solidFill>
                <a:latin typeface="+mn-lt"/>
              </a:rPr>
              <a:t>Establish a classification of failure types and of the most critical failures,</a:t>
            </a:r>
          </a:p>
          <a:p>
            <a:pPr marL="742950" lvl="1" indent="-285750">
              <a:spcBef>
                <a:spcPct val="20000"/>
              </a:spcBef>
              <a:spcAft>
                <a:spcPts val="400"/>
              </a:spcAft>
              <a:buClr>
                <a:srgbClr val="0000FF"/>
              </a:buClr>
              <a:buSzPct val="80000"/>
              <a:buFont typeface="Courier New" panose="02070309020205020404" pitchFamily="49" charset="0"/>
              <a:buChar char="o"/>
            </a:pPr>
            <a:r>
              <a:rPr lang="en-GB" sz="1600" b="1" i="1" kern="0" dirty="0">
                <a:solidFill>
                  <a:srgbClr val="00642D"/>
                </a:solidFill>
                <a:latin typeface="+mn-lt"/>
              </a:rPr>
              <a:t>Ensure that for critical failures there is more than one protection level</a:t>
            </a:r>
            <a:r>
              <a:rPr lang="en-GB" sz="1600" i="1" kern="0" dirty="0">
                <a:solidFill>
                  <a:srgbClr val="0000FF"/>
                </a:solidFill>
                <a:latin typeface="+mn-lt"/>
              </a:rPr>
              <a:t>.</a:t>
            </a:r>
          </a:p>
          <a:p>
            <a:pPr marL="227013" indent="-227013">
              <a:spcBef>
                <a:spcPct val="20000"/>
              </a:spcBef>
              <a:spcAft>
                <a:spcPts val="400"/>
              </a:spcAft>
              <a:buClr>
                <a:srgbClr val="0000FF"/>
              </a:buClr>
              <a:buSzPct val="80000"/>
              <a:buFont typeface="Wingdings" pitchFamily="2" charset="2"/>
              <a:buChar char="q"/>
            </a:pPr>
            <a:r>
              <a:rPr lang="en-GB" sz="2000" kern="0" dirty="0">
                <a:latin typeface="+mn-lt"/>
              </a:rPr>
              <a:t>We did not immediate build long failure trees for every element – too much effort and time.</a:t>
            </a:r>
          </a:p>
          <a:p>
            <a:pPr marL="742950" lvl="1" indent="-285750">
              <a:spcBef>
                <a:spcPct val="20000"/>
              </a:spcBef>
              <a:spcAft>
                <a:spcPts val="400"/>
              </a:spcAft>
              <a:buClr>
                <a:srgbClr val="0000FF"/>
              </a:buClr>
              <a:buSzPct val="80000"/>
              <a:buFont typeface="Courier New" panose="02070309020205020404" pitchFamily="49" charset="0"/>
              <a:buChar char="o"/>
            </a:pPr>
            <a:r>
              <a:rPr lang="en-GB" sz="1600" i="1" kern="0" dirty="0">
                <a:solidFill>
                  <a:srgbClr val="0000FF"/>
                </a:solidFill>
                <a:latin typeface="+mn-lt"/>
              </a:rPr>
              <a:t>This was only done for a limited number of critical systems like beam loss monitoring , beam interlock and beam dumping systems to design internal redundancy, monitoring needs etc. </a:t>
            </a:r>
          </a:p>
        </p:txBody>
      </p:sp>
      <p:sp>
        <p:nvSpPr>
          <p:cNvPr id="7" name="TextBox 6"/>
          <p:cNvSpPr txBox="1"/>
          <p:nvPr/>
        </p:nvSpPr>
        <p:spPr>
          <a:xfrm>
            <a:off x="560657" y="4709364"/>
            <a:ext cx="7929456" cy="707886"/>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GB" sz="2000" kern="0" dirty="0">
                <a:latin typeface="+mn-lt"/>
              </a:rPr>
              <a:t>Such a system level approach to safety is now becoming much more common for </a:t>
            </a:r>
            <a:r>
              <a:rPr lang="en-GB" sz="2000" b="1" kern="0" dirty="0">
                <a:latin typeface="+mn-lt"/>
              </a:rPr>
              <a:t>complex systems </a:t>
            </a:r>
            <a:r>
              <a:rPr lang="en-GB" sz="2000" kern="0" dirty="0">
                <a:latin typeface="+mn-lt"/>
              </a:rPr>
              <a:t>– ‘STPA’.</a:t>
            </a:r>
          </a:p>
        </p:txBody>
      </p:sp>
      <p:sp>
        <p:nvSpPr>
          <p:cNvPr id="8" name="Rectangle 7"/>
          <p:cNvSpPr/>
          <p:nvPr/>
        </p:nvSpPr>
        <p:spPr>
          <a:xfrm>
            <a:off x="800100" y="6093023"/>
            <a:ext cx="7450570" cy="307777"/>
          </a:xfrm>
          <a:prstGeom prst="rect">
            <a:avLst/>
          </a:prstGeom>
        </p:spPr>
        <p:txBody>
          <a:bodyPr wrap="square">
            <a:spAutoFit/>
          </a:bodyPr>
          <a:lstStyle/>
          <a:p>
            <a:r>
              <a:rPr lang="da-DK" sz="1400" i="1" dirty="0">
                <a:latin typeface="NimbusRomNo9L-Regu"/>
              </a:rPr>
              <a:t>R. Schmidt et al., </a:t>
            </a:r>
            <a:r>
              <a:rPr lang="da-DK" sz="1400" i="1" dirty="0">
                <a:latin typeface="NimbusRomNo9L-ReguItal"/>
              </a:rPr>
              <a:t>New J. Phys. </a:t>
            </a:r>
            <a:r>
              <a:rPr lang="da-DK" sz="1400" i="1" dirty="0">
                <a:latin typeface="NimbusRomNo9L-Medi"/>
              </a:rPr>
              <a:t>8 </a:t>
            </a:r>
            <a:r>
              <a:rPr lang="da-DK" sz="1400" i="1" dirty="0">
                <a:latin typeface="NimbusRomNo9L-Regu"/>
              </a:rPr>
              <a:t>(2006) 290. http://dx.doi.org/10.1088/1367-2630/8/11/290</a:t>
            </a:r>
            <a:endParaRPr lang="en-GB" sz="1400" i="1" dirty="0"/>
          </a:p>
        </p:txBody>
      </p:sp>
    </p:spTree>
    <p:extLst>
      <p:ext uri="{BB962C8B-B14F-4D97-AF65-F5344CB8AC3E}">
        <p14:creationId xmlns:p14="http://schemas.microsoft.com/office/powerpoint/2010/main" val="2109586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MPS inputs</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28</a:t>
            </a:fld>
            <a:endParaRPr lang="en-US"/>
          </a:p>
        </p:txBody>
      </p:sp>
      <p:sp>
        <p:nvSpPr>
          <p:cNvPr id="7" name="TextBox 6"/>
          <p:cNvSpPr txBox="1"/>
          <p:nvPr/>
        </p:nvSpPr>
        <p:spPr>
          <a:xfrm>
            <a:off x="622139" y="855865"/>
            <a:ext cx="8066632" cy="1346010"/>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US" kern="0" dirty="0">
                <a:latin typeface="+mn-lt"/>
              </a:rPr>
              <a:t>The LHC beam interlock system (BIS) has ~200 inputs from client systems. </a:t>
            </a:r>
          </a:p>
          <a:p>
            <a:pPr marL="227013" indent="-227013">
              <a:spcBef>
                <a:spcPct val="20000"/>
              </a:spcBef>
              <a:spcAft>
                <a:spcPts val="400"/>
              </a:spcAft>
              <a:buClr>
                <a:srgbClr val="0000FF"/>
              </a:buClr>
              <a:buSzPct val="80000"/>
              <a:buFont typeface="Wingdings" pitchFamily="2" charset="2"/>
              <a:buChar char="q"/>
            </a:pPr>
            <a:r>
              <a:rPr lang="en-US" kern="0" dirty="0">
                <a:latin typeface="+mn-lt"/>
              </a:rPr>
              <a:t>Behind each input there can be many individual tests / interlocks.</a:t>
            </a:r>
          </a:p>
          <a:p>
            <a:pPr marL="742950" lvl="1" indent="-285750">
              <a:spcBef>
                <a:spcPct val="20000"/>
              </a:spcBef>
              <a:spcAft>
                <a:spcPts val="400"/>
              </a:spcAft>
              <a:buClr>
                <a:srgbClr val="0000FF"/>
              </a:buClr>
              <a:buSzPct val="80000"/>
              <a:buFont typeface="Courier New" panose="02070309020205020404" pitchFamily="49" charset="0"/>
              <a:buChar char="o"/>
            </a:pPr>
            <a:r>
              <a:rPr lang="en-US" sz="1600" i="1" kern="0" dirty="0">
                <a:solidFill>
                  <a:srgbClr val="0000FF"/>
                </a:solidFill>
                <a:latin typeface="+mn-lt"/>
              </a:rPr>
              <a:t>For example the BLM or super-conducting magnet protection systems provide a summary signal for 1/8 of the LHC.</a:t>
            </a:r>
            <a:endParaRPr lang="fr-FR" sz="1600" i="1" kern="0" dirty="0">
              <a:solidFill>
                <a:srgbClr val="0000FF"/>
              </a:solidFill>
              <a:latin typeface="+mn-lt"/>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221" y="2413464"/>
            <a:ext cx="5517257" cy="430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33201" y="4473026"/>
            <a:ext cx="1963999" cy="33855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rtlCol="0">
            <a:spAutoFit/>
          </a:bodyPr>
          <a:lstStyle/>
          <a:p>
            <a:pPr>
              <a:spcBef>
                <a:spcPct val="20000"/>
              </a:spcBef>
              <a:spcAft>
                <a:spcPts val="400"/>
              </a:spcAft>
              <a:buClr>
                <a:srgbClr val="0000FF"/>
              </a:buClr>
              <a:buSzPct val="80000"/>
            </a:pPr>
            <a:r>
              <a:rPr lang="en-US" sz="1600" b="1" kern="0" dirty="0">
                <a:latin typeface="+mn-lt"/>
              </a:rPr>
              <a:t>Magnet protection</a:t>
            </a:r>
            <a:endParaRPr lang="fr-FR" sz="1600" b="1" kern="0" dirty="0">
              <a:latin typeface="+mn-lt"/>
            </a:endParaRPr>
          </a:p>
        </p:txBody>
      </p:sp>
      <p:cxnSp>
        <p:nvCxnSpPr>
          <p:cNvPr id="10" name="Straight Arrow Connector 9"/>
          <p:cNvCxnSpPr>
            <a:stCxn id="6" idx="0"/>
          </p:cNvCxnSpPr>
          <p:nvPr/>
        </p:nvCxnSpPr>
        <p:spPr bwMode="auto">
          <a:xfrm flipV="1">
            <a:off x="2215201" y="4002000"/>
            <a:ext cx="981999" cy="471026"/>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spTree>
    <p:extLst>
      <p:ext uri="{BB962C8B-B14F-4D97-AF65-F5344CB8AC3E}">
        <p14:creationId xmlns:p14="http://schemas.microsoft.com/office/powerpoint/2010/main" val="40410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BIS layout</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29</a:t>
            </a:fld>
            <a:endParaRPr lang="en-US"/>
          </a:p>
        </p:txBody>
      </p:sp>
      <p:pic>
        <p:nvPicPr>
          <p:cNvPr id="4098" name="Picture 2" descr="\\cern.ch\dfs\Users\j\jwenning\Documents\Talks\CAS-MP\image0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55" y="1393535"/>
            <a:ext cx="5306762" cy="36768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35571" y="971080"/>
            <a:ext cx="3209245" cy="5059847"/>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GB" sz="1600" kern="0" dirty="0">
                <a:latin typeface="+mn-lt"/>
              </a:rPr>
              <a:t>17 </a:t>
            </a:r>
            <a:r>
              <a:rPr lang="en-GB" sz="1600" b="1" kern="0" dirty="0">
                <a:latin typeface="+mn-lt"/>
              </a:rPr>
              <a:t>Beam Interlock Controller </a:t>
            </a:r>
            <a:r>
              <a:rPr lang="en-GB" sz="1600" kern="0" dirty="0">
                <a:latin typeface="+mn-lt"/>
              </a:rPr>
              <a:t>(</a:t>
            </a:r>
            <a:r>
              <a:rPr lang="en-GB" sz="1600" b="1" kern="0" dirty="0">
                <a:latin typeface="+mn-lt"/>
              </a:rPr>
              <a:t>BIC</a:t>
            </a:r>
            <a:r>
              <a:rPr lang="en-GB" sz="1600" kern="0" dirty="0">
                <a:latin typeface="+mn-lt"/>
              </a:rPr>
              <a:t>) units with up to 14 client inputs.</a:t>
            </a:r>
          </a:p>
          <a:p>
            <a:pPr marL="227013" indent="-227013">
              <a:spcBef>
                <a:spcPct val="20000"/>
              </a:spcBef>
              <a:spcAft>
                <a:spcPts val="400"/>
              </a:spcAft>
              <a:buClr>
                <a:srgbClr val="0000FF"/>
              </a:buClr>
              <a:buSzPct val="80000"/>
              <a:buFont typeface="Wingdings" pitchFamily="2" charset="2"/>
              <a:buChar char="q"/>
            </a:pPr>
            <a:r>
              <a:rPr lang="en-GB" sz="1600" kern="0" dirty="0">
                <a:latin typeface="+mn-lt"/>
              </a:rPr>
              <a:t>There are 2 BIC units in each LHC access point, plus one unit in the control room.</a:t>
            </a:r>
          </a:p>
          <a:p>
            <a:pPr marL="227013" indent="-227013">
              <a:spcBef>
                <a:spcPct val="20000"/>
              </a:spcBef>
              <a:spcAft>
                <a:spcPts val="400"/>
              </a:spcAft>
              <a:buClr>
                <a:srgbClr val="0000FF"/>
              </a:buClr>
              <a:buSzPct val="80000"/>
              <a:buFont typeface="Wingdings" pitchFamily="2" charset="2"/>
              <a:buChar char="q"/>
            </a:pPr>
            <a:r>
              <a:rPr lang="en-GB" sz="1600" kern="0" dirty="0">
                <a:latin typeface="+mn-lt"/>
              </a:rPr>
              <a:t>The BIC units are connected together by optical fibre links – </a:t>
            </a:r>
            <a:r>
              <a:rPr lang="en-GB" sz="1600" b="1" kern="0" dirty="0">
                <a:latin typeface="+mn-lt"/>
              </a:rPr>
              <a:t>beam permit loops (BPL)</a:t>
            </a:r>
            <a:r>
              <a:rPr lang="en-GB" sz="1600" kern="0" dirty="0">
                <a:latin typeface="+mn-lt"/>
              </a:rPr>
              <a:t>.</a:t>
            </a:r>
          </a:p>
          <a:p>
            <a:pPr marL="227013" indent="-227013">
              <a:spcBef>
                <a:spcPct val="20000"/>
              </a:spcBef>
              <a:spcAft>
                <a:spcPts val="400"/>
              </a:spcAft>
              <a:buClr>
                <a:srgbClr val="0000FF"/>
              </a:buClr>
              <a:buSzPct val="80000"/>
              <a:buFont typeface="Wingdings" pitchFamily="2" charset="2"/>
              <a:buChar char="q"/>
            </a:pPr>
            <a:r>
              <a:rPr lang="en-GB" sz="1600" kern="0" dirty="0">
                <a:latin typeface="+mn-lt"/>
              </a:rPr>
              <a:t>There are 4 independent BPLs, 2 BPLs for each beam.</a:t>
            </a:r>
          </a:p>
          <a:p>
            <a:pPr marL="452438" lvl="1" indent="-187325">
              <a:spcBef>
                <a:spcPct val="20000"/>
              </a:spcBef>
              <a:spcAft>
                <a:spcPts val="400"/>
              </a:spcAft>
              <a:buClr>
                <a:srgbClr val="0000FF"/>
              </a:buClr>
              <a:buSzPct val="80000"/>
              <a:buFont typeface="Courier New" panose="02070309020205020404" pitchFamily="49" charset="0"/>
              <a:buChar char="o"/>
            </a:pPr>
            <a:r>
              <a:rPr lang="en-GB" sz="1400" i="1" kern="0" dirty="0">
                <a:solidFill>
                  <a:srgbClr val="0000FF"/>
                </a:solidFill>
                <a:latin typeface="+mn-lt"/>
              </a:rPr>
              <a:t>The loops of the 2 beams can be coupled together.</a:t>
            </a:r>
          </a:p>
          <a:p>
            <a:pPr marL="227013" indent="-227013">
              <a:spcBef>
                <a:spcPct val="20000"/>
              </a:spcBef>
              <a:spcAft>
                <a:spcPts val="400"/>
              </a:spcAft>
              <a:buClr>
                <a:srgbClr val="0000FF"/>
              </a:buClr>
              <a:buSzPct val="80000"/>
              <a:buFont typeface="Wingdings" pitchFamily="2" charset="2"/>
              <a:buChar char="q"/>
            </a:pPr>
            <a:r>
              <a:rPr lang="en-GB" sz="1600" kern="0" dirty="0">
                <a:latin typeface="+mn-lt"/>
              </a:rPr>
              <a:t>For each beam, the loop signals propagate in clockwise and anti-clockwise directions.</a:t>
            </a:r>
          </a:p>
          <a:p>
            <a:pPr marL="452438" lvl="1" indent="-187325">
              <a:spcBef>
                <a:spcPct val="20000"/>
              </a:spcBef>
              <a:spcAft>
                <a:spcPts val="400"/>
              </a:spcAft>
              <a:buClr>
                <a:srgbClr val="0000FF"/>
              </a:buClr>
              <a:buSzPct val="80000"/>
              <a:buFont typeface="Courier New" panose="02070309020205020404" pitchFamily="49" charset="0"/>
              <a:buChar char="o"/>
            </a:pPr>
            <a:r>
              <a:rPr lang="en-GB" sz="1400" i="1" kern="0" dirty="0">
                <a:solidFill>
                  <a:srgbClr val="0000FF"/>
                </a:solidFill>
                <a:latin typeface="+mn-lt"/>
              </a:rPr>
              <a:t>Reduces the time delay to the dump.</a:t>
            </a:r>
          </a:p>
        </p:txBody>
      </p:sp>
      <p:sp>
        <p:nvSpPr>
          <p:cNvPr id="6" name="TextBox 5"/>
          <p:cNvSpPr txBox="1"/>
          <p:nvPr/>
        </p:nvSpPr>
        <p:spPr>
          <a:xfrm>
            <a:off x="1000335" y="5494576"/>
            <a:ext cx="2342308" cy="338554"/>
          </a:xfrm>
          <a:prstGeom prst="rect">
            <a:avLst/>
          </a:prstGeom>
        </p:spPr>
        <p:txBody>
          <a:bodyPr wrap="none" rtlCol="0">
            <a:spAutoFit/>
          </a:bodyPr>
          <a:lstStyle/>
          <a:p>
            <a:pPr>
              <a:spcBef>
                <a:spcPct val="20000"/>
              </a:spcBef>
              <a:spcAft>
                <a:spcPts val="400"/>
              </a:spcAft>
              <a:buClr>
                <a:srgbClr val="0000FF"/>
              </a:buClr>
              <a:buSzPct val="80000"/>
            </a:pPr>
            <a:r>
              <a:rPr lang="en-GB" sz="1600" i="1" kern="0" dirty="0">
                <a:latin typeface="+mn-lt"/>
              </a:rPr>
              <a:t>Revolution period 89 </a:t>
            </a:r>
            <a:r>
              <a:rPr lang="en-GB" sz="1600" i="1" kern="0" dirty="0" err="1">
                <a:latin typeface="Symbol" panose="05050102010706020507" pitchFamily="18" charset="2"/>
              </a:rPr>
              <a:t>m</a:t>
            </a:r>
            <a:r>
              <a:rPr lang="en-GB" sz="1600" i="1" kern="0" dirty="0" err="1">
                <a:latin typeface="+mn-lt"/>
              </a:rPr>
              <a:t>s</a:t>
            </a:r>
            <a:endParaRPr lang="en-GB" sz="1600" i="1" kern="0" dirty="0">
              <a:latin typeface="+mn-lt"/>
            </a:endParaRPr>
          </a:p>
        </p:txBody>
      </p:sp>
    </p:spTree>
    <p:extLst>
      <p:ext uri="{BB962C8B-B14F-4D97-AF65-F5344CB8AC3E}">
        <p14:creationId xmlns:p14="http://schemas.microsoft.com/office/powerpoint/2010/main" val="3953660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Hadron colliders</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3</a:t>
            </a:fld>
            <a:endParaRPr lang="en-US"/>
          </a:p>
        </p:txBody>
      </p:sp>
      <p:sp>
        <p:nvSpPr>
          <p:cNvPr id="6" name="TextBox 5"/>
          <p:cNvSpPr txBox="1"/>
          <p:nvPr/>
        </p:nvSpPr>
        <p:spPr>
          <a:xfrm>
            <a:off x="635943" y="775939"/>
            <a:ext cx="8275821" cy="1819985"/>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US" sz="2000" kern="0" dirty="0">
                <a:latin typeface="+mn-lt"/>
              </a:rPr>
              <a:t>The LHC is the latest in the series of the large hadron colliders after the ISR, SPS, </a:t>
            </a:r>
            <a:r>
              <a:rPr lang="en-US" sz="2000" kern="0" dirty="0" err="1">
                <a:latin typeface="+mn-lt"/>
              </a:rPr>
              <a:t>Tevatron</a:t>
            </a:r>
            <a:r>
              <a:rPr lang="en-US" sz="2000" kern="0" dirty="0">
                <a:latin typeface="+mn-lt"/>
              </a:rPr>
              <a:t>, HERA and RHIC.</a:t>
            </a:r>
          </a:p>
          <a:p>
            <a:pPr marL="227013" indent="-227013">
              <a:spcBef>
                <a:spcPct val="20000"/>
              </a:spcBef>
              <a:spcAft>
                <a:spcPts val="400"/>
              </a:spcAft>
              <a:buClr>
                <a:srgbClr val="0000FF"/>
              </a:buClr>
              <a:buSzPct val="80000"/>
              <a:buFont typeface="Wingdings" pitchFamily="2" charset="2"/>
              <a:buChar char="q"/>
            </a:pPr>
            <a:r>
              <a:rPr lang="en-US" sz="2000" kern="0" dirty="0">
                <a:latin typeface="+mn-lt"/>
              </a:rPr>
              <a:t>The LHC pushes </a:t>
            </a:r>
            <a:r>
              <a:rPr lang="en-US" sz="2000" kern="0" dirty="0">
                <a:solidFill>
                  <a:srgbClr val="00B050"/>
                </a:solidFill>
                <a:latin typeface="+mn-lt"/>
              </a:rPr>
              <a:t>the luminosity frontier by a factor ~25 </a:t>
            </a:r>
            <a:r>
              <a:rPr lang="en-US" sz="2000" kern="0" dirty="0">
                <a:latin typeface="+mn-lt"/>
              </a:rPr>
              <a:t>and the </a:t>
            </a:r>
            <a:r>
              <a:rPr lang="en-US" sz="2000" kern="0" dirty="0">
                <a:solidFill>
                  <a:srgbClr val="CC3399"/>
                </a:solidFill>
                <a:latin typeface="+mn-lt"/>
              </a:rPr>
              <a:t>energy frontier by a factor ~7 </a:t>
            </a:r>
            <a:r>
              <a:rPr lang="en-US" sz="2000" kern="0" dirty="0">
                <a:latin typeface="+mn-lt"/>
              </a:rPr>
              <a:t>(almost !).</a:t>
            </a:r>
          </a:p>
          <a:p>
            <a:pPr marL="800100" lvl="1" indent="-342900">
              <a:spcBef>
                <a:spcPct val="20000"/>
              </a:spcBef>
              <a:spcAft>
                <a:spcPts val="400"/>
              </a:spcAft>
              <a:buClr>
                <a:srgbClr val="0000FF"/>
              </a:buClr>
              <a:buSzPct val="80000"/>
              <a:buFont typeface="Courier New" panose="02070309020205020404" pitchFamily="49" charset="0"/>
              <a:buChar char="o"/>
            </a:pPr>
            <a:r>
              <a:rPr lang="en-US" i="1" kern="0" dirty="0">
                <a:solidFill>
                  <a:srgbClr val="0000FF"/>
                </a:solidFill>
                <a:latin typeface="+mn-lt"/>
              </a:rPr>
              <a:t>The luminosity gain is mainly achieved with very high beam intensity.</a:t>
            </a:r>
            <a:endParaRPr lang="fr-FR" i="1" kern="0" dirty="0">
              <a:solidFill>
                <a:srgbClr val="0000FF"/>
              </a:solidFill>
              <a:latin typeface="+mn-lt"/>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740" y="2608696"/>
            <a:ext cx="7488975" cy="3739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530655" y="6291671"/>
            <a:ext cx="1040670" cy="307777"/>
          </a:xfrm>
          <a:prstGeom prst="rect">
            <a:avLst/>
          </a:prstGeom>
          <a:solidFill>
            <a:schemeClr val="bg1">
              <a:lumMod val="95000"/>
            </a:schemeClr>
          </a:solidFill>
        </p:spPr>
        <p:txBody>
          <a:bodyPr wrap="none" rtlCol="0">
            <a:spAutoFit/>
          </a:bodyPr>
          <a:lstStyle/>
          <a:p>
            <a:pPr>
              <a:spcBef>
                <a:spcPct val="20000"/>
              </a:spcBef>
              <a:spcAft>
                <a:spcPts val="400"/>
              </a:spcAft>
              <a:buClr>
                <a:srgbClr val="0000FF"/>
              </a:buClr>
              <a:buSzPct val="80000"/>
            </a:pPr>
            <a:r>
              <a:rPr lang="en-US" sz="1400" i="1" kern="0" dirty="0">
                <a:latin typeface="+mn-lt"/>
              </a:rPr>
              <a:t>W. Fischer</a:t>
            </a:r>
            <a:endParaRPr lang="fr-FR" sz="1400" i="1" kern="0" dirty="0">
              <a:latin typeface="+mn-lt"/>
            </a:endParaRPr>
          </a:p>
        </p:txBody>
      </p:sp>
      <p:sp>
        <p:nvSpPr>
          <p:cNvPr id="8" name="Down Arrow 7"/>
          <p:cNvSpPr/>
          <p:nvPr/>
        </p:nvSpPr>
        <p:spPr bwMode="auto">
          <a:xfrm rot="10800000">
            <a:off x="5097785" y="5824656"/>
            <a:ext cx="242315" cy="489204"/>
          </a:xfrm>
          <a:prstGeom prst="downArrow">
            <a:avLst/>
          </a:prstGeom>
          <a:solidFill>
            <a:srgbClr val="92D050"/>
          </a:solidFill>
          <a:ln w="9525"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10" name="Down Arrow 9"/>
          <p:cNvSpPr/>
          <p:nvPr/>
        </p:nvSpPr>
        <p:spPr bwMode="auto">
          <a:xfrm rot="18666631">
            <a:off x="5100916" y="3074012"/>
            <a:ext cx="125360" cy="457614"/>
          </a:xfrm>
          <a:prstGeom prst="downArrow">
            <a:avLst/>
          </a:prstGeom>
          <a:solidFill>
            <a:srgbClr val="FF0000"/>
          </a:solidFill>
          <a:ln w="9525" cap="flat" cmpd="sng" algn="ctr">
            <a:solidFill>
              <a:srgbClr val="C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9" name="TextBox 8"/>
          <p:cNvSpPr txBox="1"/>
          <p:nvPr/>
        </p:nvSpPr>
        <p:spPr>
          <a:xfrm>
            <a:off x="3832376" y="2961963"/>
            <a:ext cx="1117614" cy="338554"/>
          </a:xfrm>
          <a:prstGeom prst="rect">
            <a:avLst/>
          </a:prstGeom>
        </p:spPr>
        <p:txBody>
          <a:bodyPr wrap="none" rtlCol="0">
            <a:spAutoFit/>
          </a:bodyPr>
          <a:lstStyle/>
          <a:p>
            <a:pPr>
              <a:spcBef>
                <a:spcPct val="20000"/>
              </a:spcBef>
              <a:spcAft>
                <a:spcPts val="400"/>
              </a:spcAft>
              <a:buClr>
                <a:srgbClr val="0000FF"/>
              </a:buClr>
              <a:buSzPct val="80000"/>
            </a:pPr>
            <a:r>
              <a:rPr lang="en-US" sz="1600" b="1" i="1" kern="0" dirty="0">
                <a:solidFill>
                  <a:srgbClr val="FF0000"/>
                </a:solidFill>
                <a:latin typeface="+mn-lt"/>
              </a:rPr>
              <a:t>LHC 2016</a:t>
            </a:r>
            <a:endParaRPr lang="fr-FR" sz="1600" b="1" i="1" kern="0" dirty="0">
              <a:solidFill>
                <a:srgbClr val="FF0000"/>
              </a:solidFill>
              <a:latin typeface="+mn-lt"/>
            </a:endParaRPr>
          </a:p>
        </p:txBody>
      </p:sp>
    </p:spTree>
    <p:extLst>
      <p:ext uri="{BB962C8B-B14F-4D97-AF65-F5344CB8AC3E}">
        <p14:creationId xmlns:p14="http://schemas.microsoft.com/office/powerpoint/2010/main" val="2857103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BIS layout</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30</a:t>
            </a:fld>
            <a:endParaRPr lang="en-US"/>
          </a:p>
        </p:txBody>
      </p:sp>
      <p:pic>
        <p:nvPicPr>
          <p:cNvPr id="4098" name="Picture 2" descr="\\cern.ch\dfs\Users\j\jwenning\Documents\Talks\CAS-MP\image0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84" y="1283098"/>
            <a:ext cx="5258865" cy="36436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698" y="5113458"/>
            <a:ext cx="5612002" cy="159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087859" y="3579729"/>
            <a:ext cx="2899425" cy="58477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ctr">
              <a:spcBef>
                <a:spcPct val="20000"/>
              </a:spcBef>
              <a:spcAft>
                <a:spcPts val="400"/>
              </a:spcAft>
              <a:buClr>
                <a:srgbClr val="0000FF"/>
              </a:buClr>
              <a:buSzPct val="80000"/>
              <a:defRPr/>
            </a:pPr>
            <a:r>
              <a:rPr lang="en-US" sz="1600" kern="0" dirty="0">
                <a:latin typeface="+mn-lt"/>
              </a:rPr>
              <a:t>At the LHC the dump delay can reach ~3 turns ~300 </a:t>
            </a:r>
            <a:r>
              <a:rPr lang="en-US" sz="1600" kern="0" dirty="0" err="1">
                <a:latin typeface="Symbol" panose="05050102010706020507" pitchFamily="18" charset="2"/>
              </a:rPr>
              <a:t>m</a:t>
            </a:r>
            <a:r>
              <a:rPr lang="en-US" sz="1600" kern="0" dirty="0" err="1">
                <a:latin typeface="+mn-lt"/>
              </a:rPr>
              <a:t>s</a:t>
            </a:r>
            <a:endParaRPr lang="en-GB" sz="1600" kern="0" dirty="0">
              <a:latin typeface="+mn-lt"/>
            </a:endParaRPr>
          </a:p>
        </p:txBody>
      </p:sp>
      <p:sp>
        <p:nvSpPr>
          <p:cNvPr id="12" name="TextBox 11"/>
          <p:cNvSpPr txBox="1"/>
          <p:nvPr/>
        </p:nvSpPr>
        <p:spPr>
          <a:xfrm>
            <a:off x="5932950" y="919918"/>
            <a:ext cx="3209245" cy="2408865"/>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GB" sz="1600" kern="0" dirty="0">
                <a:latin typeface="+mn-lt"/>
              </a:rPr>
              <a:t>The BPLs are connected to the LHC beam dumping system: a dump is trigger as soon as the signal of a single BPL is stopped.</a:t>
            </a:r>
          </a:p>
          <a:p>
            <a:pPr marL="227013" indent="-227013">
              <a:spcBef>
                <a:spcPct val="20000"/>
              </a:spcBef>
              <a:spcAft>
                <a:spcPts val="400"/>
              </a:spcAft>
              <a:buClr>
                <a:srgbClr val="0000FF"/>
              </a:buClr>
              <a:buSzPct val="80000"/>
              <a:buFont typeface="Wingdings" pitchFamily="2" charset="2"/>
              <a:buChar char="q"/>
            </a:pPr>
            <a:r>
              <a:rPr lang="en-GB" sz="1600" kern="0" dirty="0">
                <a:latin typeface="+mn-lt"/>
              </a:rPr>
              <a:t>The BPLs are also connected to the LHC injection and SPS extraction interlock systems (same hardware design).</a:t>
            </a:r>
          </a:p>
        </p:txBody>
      </p:sp>
    </p:spTree>
    <p:extLst>
      <p:ext uri="{BB962C8B-B14F-4D97-AF65-F5344CB8AC3E}">
        <p14:creationId xmlns:p14="http://schemas.microsoft.com/office/powerpoint/2010/main" val="1186175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fr-FR" dirty="0">
                <a:latin typeface="Arial" charset="0"/>
                <a:cs typeface="Arial" charset="0"/>
              </a:rPr>
              <a:t>Masking – the safe beam concept</a:t>
            </a:r>
            <a:endParaRPr lang="fr-FR" altLang="fr-FR" dirty="0">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327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D2CFC188-6CEF-4C19-B28B-798866E51DAE}" type="slidenum">
              <a:rPr lang="en-US" altLang="fr-FR" smtClean="0">
                <a:solidFill>
                  <a:srgbClr val="000000"/>
                </a:solidFill>
                <a:cs typeface="Arial" charset="0"/>
              </a:rPr>
              <a:pPr>
                <a:spcBef>
                  <a:spcPct val="0"/>
                </a:spcBef>
                <a:buClrTx/>
                <a:buSzTx/>
                <a:buFontTx/>
                <a:buNone/>
              </a:pPr>
              <a:t>31</a:t>
            </a:fld>
            <a:endParaRPr lang="en-US" altLang="fr-FR">
              <a:solidFill>
                <a:srgbClr val="000000"/>
              </a:solidFill>
              <a:cs typeface="Arial" charset="0"/>
            </a:endParaRPr>
          </a:p>
        </p:txBody>
      </p:sp>
      <p:sp>
        <p:nvSpPr>
          <p:cNvPr id="6" name="TextBox 5"/>
          <p:cNvSpPr txBox="1"/>
          <p:nvPr/>
        </p:nvSpPr>
        <p:spPr>
          <a:xfrm>
            <a:off x="501070" y="1047890"/>
            <a:ext cx="8333885" cy="4493538"/>
          </a:xfrm>
          <a:prstGeom prst="rect">
            <a:avLst/>
          </a:prstGeom>
        </p:spPr>
        <p:txBody>
          <a:bodyPr wrap="square">
            <a:spAutoFit/>
          </a:bodyPr>
          <a:lstStyle/>
          <a:p>
            <a:pPr marL="227013" indent="-227013">
              <a:spcBef>
                <a:spcPct val="20000"/>
              </a:spcBef>
              <a:spcAft>
                <a:spcPts val="400"/>
              </a:spcAft>
              <a:buClr>
                <a:srgbClr val="0000FF"/>
              </a:buClr>
              <a:buSzPct val="80000"/>
              <a:buFont typeface="Wingdings" pitchFamily="2" charset="2"/>
              <a:buChar char="q"/>
              <a:defRPr/>
            </a:pPr>
            <a:r>
              <a:rPr lang="en-US" sz="2000" kern="0" dirty="0">
                <a:latin typeface="+mn-lt"/>
              </a:rPr>
              <a:t>Already at the design phase of the LHC MPS the need of masking interlocks in certain phases was recognized.</a:t>
            </a:r>
          </a:p>
          <a:p>
            <a:pPr marL="531813" lvl="1" indent="-258763">
              <a:spcBef>
                <a:spcPct val="2000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Flexibility for commissioning and setting up.</a:t>
            </a:r>
          </a:p>
          <a:p>
            <a:pPr marL="227013" indent="-227013">
              <a:spcBef>
                <a:spcPct val="20000"/>
              </a:spcBef>
              <a:spcAft>
                <a:spcPts val="400"/>
              </a:spcAft>
              <a:buClr>
                <a:srgbClr val="0000FF"/>
              </a:buClr>
              <a:buSzPct val="80000"/>
              <a:buFont typeface="Wingdings" pitchFamily="2" charset="2"/>
              <a:buChar char="q"/>
              <a:defRPr/>
            </a:pPr>
            <a:r>
              <a:rPr lang="en-US" sz="2000" kern="0" dirty="0">
                <a:latin typeface="+mn-lt"/>
              </a:rPr>
              <a:t>To avoid masking interlocks by raising thresholds, opening tolerances for many components (risk of errors during the reversal), the concept of </a:t>
            </a:r>
            <a:r>
              <a:rPr lang="en-US" sz="2000" b="1" kern="0" dirty="0">
                <a:latin typeface="+mn-lt"/>
              </a:rPr>
              <a:t>Setup Beam (= almost safe, low risk) </a:t>
            </a:r>
            <a:r>
              <a:rPr lang="en-US" sz="2000" kern="0" dirty="0">
                <a:latin typeface="+mn-lt"/>
              </a:rPr>
              <a:t>was introduced.</a:t>
            </a:r>
          </a:p>
          <a:p>
            <a:pPr marL="533400" lvl="1" indent="-266700">
              <a:spcBef>
                <a:spcPct val="20000"/>
              </a:spcBef>
              <a:spcAft>
                <a:spcPts val="400"/>
              </a:spcAft>
              <a:buClr>
                <a:srgbClr val="0000FF"/>
              </a:buClr>
              <a:buSzPct val="80000"/>
              <a:buFont typeface="Courier New" panose="02070309020205020404" pitchFamily="49" charset="0"/>
              <a:buChar char="o"/>
              <a:defRPr/>
            </a:pPr>
            <a:r>
              <a:rPr lang="en-US" kern="0" dirty="0">
                <a:solidFill>
                  <a:srgbClr val="0000FF"/>
                </a:solidFill>
                <a:latin typeface="+mn-lt"/>
              </a:rPr>
              <a:t>A setup beam should not be able (have low risk) to damage accelerator components. </a:t>
            </a:r>
          </a:p>
          <a:p>
            <a:pPr marL="533400" lvl="1" indent="-266700">
              <a:spcBef>
                <a:spcPct val="20000"/>
              </a:spcBef>
              <a:spcAft>
                <a:spcPts val="400"/>
              </a:spcAft>
              <a:buClr>
                <a:srgbClr val="0000FF"/>
              </a:buClr>
              <a:buSzPct val="80000"/>
              <a:buFont typeface="Courier New" panose="02070309020205020404" pitchFamily="49" charset="0"/>
              <a:buChar char="o"/>
              <a:defRPr/>
            </a:pPr>
            <a:r>
              <a:rPr lang="en-US" kern="0" dirty="0">
                <a:solidFill>
                  <a:srgbClr val="0000FF"/>
                </a:solidFill>
                <a:latin typeface="+mn-lt"/>
              </a:rPr>
              <a:t>The corresponding intensity limit depends on the beam energy (and emittance). </a:t>
            </a:r>
            <a:r>
              <a:rPr lang="en-US" kern="0" dirty="0">
                <a:solidFill>
                  <a:srgbClr val="FF0000"/>
                </a:solidFill>
                <a:latin typeface="+mn-lt"/>
              </a:rPr>
              <a:t>It also depends on the material !</a:t>
            </a:r>
          </a:p>
          <a:p>
            <a:pPr marL="901700" lvl="2" indent="-274638">
              <a:spcBef>
                <a:spcPct val="20000"/>
              </a:spcBef>
              <a:spcAft>
                <a:spcPts val="400"/>
              </a:spcAft>
              <a:buSzPct val="120000"/>
              <a:buFont typeface="Arial" panose="020B0604020202020204" pitchFamily="34" charset="0"/>
              <a:buChar char="˗"/>
              <a:defRPr/>
            </a:pPr>
            <a:r>
              <a:rPr lang="en-US" kern="0" dirty="0">
                <a:latin typeface="+mn-lt"/>
              </a:rPr>
              <a:t>But a Setup Beam may quench magnets!</a:t>
            </a:r>
          </a:p>
          <a:p>
            <a:pPr marL="901700" lvl="2" indent="-274638">
              <a:spcBef>
                <a:spcPct val="20000"/>
              </a:spcBef>
              <a:spcAft>
                <a:spcPts val="400"/>
              </a:spcAft>
              <a:buSzPct val="120000"/>
              <a:buFont typeface="Arial" panose="020B0604020202020204" pitchFamily="34" charset="0"/>
              <a:buChar char="˗"/>
              <a:defRPr/>
            </a:pPr>
            <a:r>
              <a:rPr lang="en-US" kern="0" dirty="0">
                <a:latin typeface="+mn-lt"/>
              </a:rPr>
              <a:t>The Setup Beam must be defined for a reference material: Copper is used for the LHC.</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5"/>
          <p:cNvSpPr>
            <a:spLocks noGrp="1" noChangeArrowheads="1"/>
          </p:cNvSpPr>
          <p:nvPr>
            <p:ph type="title"/>
          </p:nvPr>
        </p:nvSpPr>
        <p:spPr/>
        <p:txBody>
          <a:bodyPr/>
          <a:lstStyle/>
          <a:p>
            <a:pPr eaLnBrk="1" hangingPunct="1"/>
            <a:r>
              <a:rPr lang="en-GB" altLang="en-US" sz="2800" dirty="0">
                <a:latin typeface="Arial" charset="0"/>
                <a:cs typeface="Arial" charset="0"/>
              </a:rPr>
              <a:t>SPS experiment : damage at 450 </a:t>
            </a:r>
            <a:r>
              <a:rPr lang="en-GB" altLang="en-US" sz="2800" dirty="0" err="1">
                <a:latin typeface="Arial" charset="0"/>
                <a:cs typeface="Arial" charset="0"/>
              </a:rPr>
              <a:t>GeV</a:t>
            </a:r>
            <a:endParaRPr lang="en-GB" altLang="en-US" sz="2000" dirty="0">
              <a:latin typeface="Arial" charset="0"/>
              <a:cs typeface="Arial" charset="0"/>
            </a:endParaRPr>
          </a:p>
        </p:txBody>
      </p:sp>
      <p:sp>
        <p:nvSpPr>
          <p:cNvPr id="104450" name="Rectangle 3"/>
          <p:cNvSpPr>
            <a:spLocks noGrp="1" noChangeArrowheads="1"/>
          </p:cNvSpPr>
          <p:nvPr>
            <p:ph type="body" idx="4294967295"/>
          </p:nvPr>
        </p:nvSpPr>
        <p:spPr>
          <a:xfrm>
            <a:off x="291338" y="841374"/>
            <a:ext cx="4776788" cy="2132013"/>
          </a:xfrm>
        </p:spPr>
        <p:txBody>
          <a:bodyPr/>
          <a:lstStyle/>
          <a:p>
            <a:pPr eaLnBrk="1" hangingPunct="1">
              <a:buFontTx/>
              <a:buNone/>
              <a:defRPr/>
            </a:pPr>
            <a:r>
              <a:rPr lang="en-GB" sz="2000" dirty="0"/>
              <a:t>Controlled SPS experiment / protons.</a:t>
            </a:r>
          </a:p>
          <a:p>
            <a:pPr marL="533400" indent="-266700" eaLnBrk="1" hangingPunct="1">
              <a:defRPr/>
            </a:pPr>
            <a:r>
              <a:rPr lang="en-US" dirty="0"/>
              <a:t>Energy 450 </a:t>
            </a:r>
            <a:r>
              <a:rPr lang="en-US" dirty="0" err="1"/>
              <a:t>GeV</a:t>
            </a:r>
            <a:r>
              <a:rPr lang="en-US" dirty="0"/>
              <a:t>, </a:t>
            </a:r>
          </a:p>
          <a:p>
            <a:pPr marL="533400" indent="-266700" eaLnBrk="1" hangingPunct="1">
              <a:defRPr/>
            </a:pPr>
            <a:r>
              <a:rPr lang="en-GB" dirty="0"/>
              <a:t>Beam area </a:t>
            </a:r>
            <a:r>
              <a:rPr lang="en-GB" dirty="0" err="1">
                <a:cs typeface="Arial" charset="0"/>
              </a:rPr>
              <a:t>σ</a:t>
            </a:r>
            <a:r>
              <a:rPr lang="en-GB" baseline="-25000" dirty="0" err="1">
                <a:cs typeface="Arial" charset="0"/>
              </a:rPr>
              <a:t>x</a:t>
            </a:r>
            <a:r>
              <a:rPr lang="en-GB" dirty="0">
                <a:cs typeface="Arial" charset="0"/>
              </a:rPr>
              <a:t> x </a:t>
            </a:r>
            <a:r>
              <a:rPr lang="en-GB" dirty="0" err="1">
                <a:cs typeface="Arial" charset="0"/>
              </a:rPr>
              <a:t>σ</a:t>
            </a:r>
            <a:r>
              <a:rPr lang="en-GB" baseline="-25000" dirty="0" err="1">
                <a:cs typeface="Arial" charset="0"/>
              </a:rPr>
              <a:t>y</a:t>
            </a:r>
            <a:r>
              <a:rPr lang="en-GB" baseline="-25000" dirty="0">
                <a:cs typeface="Arial" charset="0"/>
              </a:rPr>
              <a:t> </a:t>
            </a:r>
            <a:r>
              <a:rPr lang="en-GB" dirty="0">
                <a:cs typeface="Arial" charset="0"/>
              </a:rPr>
              <a:t>= 1.1 x 0.6 mm</a:t>
            </a:r>
            <a:r>
              <a:rPr lang="en-GB" baseline="30000" dirty="0">
                <a:cs typeface="Arial" charset="0"/>
              </a:rPr>
              <a:t>2</a:t>
            </a:r>
            <a:r>
              <a:rPr lang="en-GB" dirty="0">
                <a:cs typeface="Arial" charset="0"/>
              </a:rPr>
              <a:t>,</a:t>
            </a:r>
            <a:endParaRPr lang="en-GB" dirty="0"/>
          </a:p>
          <a:p>
            <a:pPr marL="533400" indent="-266700" eaLnBrk="1" hangingPunct="1">
              <a:buClr>
                <a:srgbClr val="FF0000"/>
              </a:buClr>
              <a:defRPr/>
            </a:pPr>
            <a:r>
              <a:rPr lang="en-GB" dirty="0">
                <a:solidFill>
                  <a:srgbClr val="FF0000"/>
                </a:solidFill>
              </a:rPr>
              <a:t>Damage limit for copper at 2</a:t>
            </a:r>
            <a:r>
              <a:rPr lang="en-GB" dirty="0">
                <a:solidFill>
                  <a:srgbClr val="FF0000"/>
                </a:solidFill>
                <a:sym typeface="Symbol" pitchFamily="18" charset="2"/>
              </a:rPr>
              <a:t>×</a:t>
            </a:r>
            <a:r>
              <a:rPr lang="en-GB" dirty="0">
                <a:solidFill>
                  <a:srgbClr val="FF0000"/>
                </a:solidFill>
              </a:rPr>
              <a:t>10</a:t>
            </a:r>
            <a:r>
              <a:rPr lang="en-GB" baseline="30000" dirty="0">
                <a:solidFill>
                  <a:srgbClr val="FF0000"/>
                </a:solidFill>
              </a:rPr>
              <a:t>12  </a:t>
            </a:r>
            <a:r>
              <a:rPr lang="en-GB" dirty="0">
                <a:solidFill>
                  <a:srgbClr val="FF0000"/>
                </a:solidFill>
              </a:rPr>
              <a:t>p.</a:t>
            </a:r>
          </a:p>
          <a:p>
            <a:pPr marL="533400" indent="-266700" eaLnBrk="1" hangingPunct="1">
              <a:defRPr/>
            </a:pPr>
            <a:r>
              <a:rPr lang="en-GB" dirty="0">
                <a:solidFill>
                  <a:srgbClr val="0000FF"/>
                </a:solidFill>
              </a:rPr>
              <a:t>No damage to stainless steel</a:t>
            </a:r>
            <a:r>
              <a:rPr lang="en-GB" dirty="0"/>
              <a:t>.</a:t>
            </a:r>
          </a:p>
        </p:txBody>
      </p:sp>
      <p:sp>
        <p:nvSpPr>
          <p:cNvPr id="1274891" name="Rectangle 11"/>
          <p:cNvSpPr>
            <a:spLocks noChangeArrowheads="1"/>
          </p:cNvSpPr>
          <p:nvPr/>
        </p:nvSpPr>
        <p:spPr bwMode="auto">
          <a:xfrm>
            <a:off x="5124905" y="4187825"/>
            <a:ext cx="3902075" cy="1353450"/>
          </a:xfrm>
          <a:prstGeom prst="rect">
            <a:avLst/>
          </a:prstGeom>
          <a:solidFill>
            <a:schemeClr val="bg1">
              <a:lumMod val="95000"/>
            </a:schemeClr>
          </a:solidFill>
          <a:ln w="9525">
            <a:solidFill>
              <a:srgbClr val="663300"/>
            </a:solidFill>
            <a:miter lim="800000"/>
            <a:headEnd/>
            <a:tailEnd/>
          </a:ln>
          <a:effectLst>
            <a:outerShdw blurRad="50800" dist="38100" dir="2700000" algn="tl" rotWithShape="0">
              <a:prstClr val="black">
                <a:alpha val="40000"/>
              </a:prstClr>
            </a:outerShdw>
          </a:effectLst>
        </p:spPr>
        <p:txBody>
          <a:bodyPr lIns="92075" tIns="46038" rIns="92075" bIns="46038"/>
          <a:lstStyle/>
          <a:p>
            <a:pPr marL="342900" indent="-342900">
              <a:lnSpc>
                <a:spcPct val="95000"/>
              </a:lnSpc>
              <a:spcBef>
                <a:spcPct val="40000"/>
              </a:spcBef>
              <a:buSzPct val="80000"/>
              <a:buFont typeface="Wingdings" panose="05000000000000000000" pitchFamily="2" charset="2"/>
              <a:buChar char="q"/>
              <a:defRPr/>
            </a:pPr>
            <a:r>
              <a:rPr lang="en-GB" sz="2000" dirty="0">
                <a:solidFill>
                  <a:srgbClr val="0000FF"/>
                </a:solidFill>
                <a:latin typeface="Arial"/>
              </a:rPr>
              <a:t>Damage onset is ~200 kJ,             </a:t>
            </a:r>
            <a:r>
              <a:rPr lang="en-GB" dirty="0">
                <a:solidFill>
                  <a:srgbClr val="0000FF"/>
                </a:solidFill>
                <a:latin typeface="+mj-lt"/>
              </a:rPr>
              <a:t>&lt; 0.1 % of a nominal LHC beam.</a:t>
            </a:r>
          </a:p>
          <a:p>
            <a:pPr marL="342900" indent="-342900">
              <a:lnSpc>
                <a:spcPct val="95000"/>
              </a:lnSpc>
              <a:spcBef>
                <a:spcPct val="40000"/>
              </a:spcBef>
              <a:buSzPct val="80000"/>
              <a:buFont typeface="Wingdings" panose="05000000000000000000" pitchFamily="2" charset="2"/>
              <a:buChar char="q"/>
              <a:defRPr/>
            </a:pPr>
            <a:r>
              <a:rPr lang="en-GB" sz="2000" dirty="0">
                <a:solidFill>
                  <a:srgbClr val="0000FF"/>
                </a:solidFill>
                <a:latin typeface="+mj-lt"/>
              </a:rPr>
              <a:t>Impact D: </a:t>
            </a:r>
            <a:r>
              <a:rPr lang="en-GB" sz="2000" dirty="0">
                <a:solidFill>
                  <a:srgbClr val="0000FF"/>
                </a:solidFill>
                <a:latin typeface="+mj-lt"/>
                <a:sym typeface="Symbol"/>
              </a:rPr>
              <a:t> 1/3 of a </a:t>
            </a:r>
            <a:r>
              <a:rPr lang="en-GB" sz="2000" dirty="0">
                <a:solidFill>
                  <a:srgbClr val="0000FF"/>
                </a:solidFill>
                <a:latin typeface="+mj-lt"/>
              </a:rPr>
              <a:t>nominal LHC injection.</a:t>
            </a:r>
          </a:p>
        </p:txBody>
      </p:sp>
      <p:grpSp>
        <p:nvGrpSpPr>
          <p:cNvPr id="30725" name="Group 2"/>
          <p:cNvGrpSpPr>
            <a:grpSpLocks/>
          </p:cNvGrpSpPr>
          <p:nvPr/>
        </p:nvGrpSpPr>
        <p:grpSpPr bwMode="auto">
          <a:xfrm>
            <a:off x="460912" y="2968625"/>
            <a:ext cx="4495138" cy="3279775"/>
            <a:chOff x="4246418" y="981075"/>
            <a:chExt cx="4876800" cy="3657600"/>
          </a:xfrm>
        </p:grpSpPr>
        <p:pic>
          <p:nvPicPr>
            <p:cNvPr id="30755" name="Picture 7" descr="DSCN13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6418" y="981075"/>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6" name="Line 8"/>
            <p:cNvSpPr>
              <a:spLocks noChangeShapeType="1"/>
            </p:cNvSpPr>
            <p:nvPr/>
          </p:nvSpPr>
          <p:spPr bwMode="auto">
            <a:xfrm flipV="1">
              <a:off x="4284663" y="4438650"/>
              <a:ext cx="4248150" cy="22225"/>
            </a:xfrm>
            <a:prstGeom prst="line">
              <a:avLst/>
            </a:prstGeom>
            <a:noFill/>
            <a:ln w="114300">
              <a:solidFill>
                <a:srgbClr val="FFFF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0757" name="Line 9"/>
            <p:cNvSpPr>
              <a:spLocks noChangeShapeType="1"/>
            </p:cNvSpPr>
            <p:nvPr/>
          </p:nvSpPr>
          <p:spPr bwMode="auto">
            <a:xfrm flipV="1">
              <a:off x="4284663" y="4437063"/>
              <a:ext cx="4176712" cy="22225"/>
            </a:xfrm>
            <a:prstGeom prst="line">
              <a:avLst/>
            </a:prstGeom>
            <a:noFill/>
            <a:ln w="1905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04457" name="Text Box 10"/>
            <p:cNvSpPr txBox="1">
              <a:spLocks noChangeArrowheads="1"/>
            </p:cNvSpPr>
            <p:nvPr/>
          </p:nvSpPr>
          <p:spPr bwMode="auto">
            <a:xfrm>
              <a:off x="5843983" y="4220866"/>
              <a:ext cx="816364" cy="377091"/>
            </a:xfrm>
            <a:prstGeom prst="rect">
              <a:avLst/>
            </a:prstGeom>
            <a:solidFill>
              <a:schemeClr val="tx1">
                <a:lumMod val="95000"/>
                <a:lumOff val="5000"/>
              </a:schemeClr>
            </a:solidFill>
            <a:ln w="9525">
              <a:solidFill>
                <a:srgbClr val="996633"/>
              </a:solidFill>
              <a:miter lim="800000"/>
              <a:headEnd/>
              <a:tailEnd/>
            </a:ln>
          </p:spPr>
          <p:txBody>
            <a:bodyPr wrap="none">
              <a:spAutoFit/>
            </a:bodyPr>
            <a:lstStyle/>
            <a:p>
              <a:pPr>
                <a:defRPr/>
              </a:pPr>
              <a:r>
                <a:rPr lang="en-US" dirty="0">
                  <a:solidFill>
                    <a:srgbClr val="FFFF00"/>
                  </a:solidFill>
                </a:rPr>
                <a:t>25 cm</a:t>
              </a:r>
            </a:p>
          </p:txBody>
        </p:sp>
        <p:sp>
          <p:nvSpPr>
            <p:cNvPr id="30759" name="Line 12"/>
            <p:cNvSpPr>
              <a:spLocks noChangeShapeType="1"/>
            </p:cNvSpPr>
            <p:nvPr/>
          </p:nvSpPr>
          <p:spPr bwMode="auto">
            <a:xfrm>
              <a:off x="4290158" y="3484396"/>
              <a:ext cx="2279649" cy="0"/>
            </a:xfrm>
            <a:prstGeom prst="line">
              <a:avLst/>
            </a:prstGeom>
            <a:noFill/>
            <a:ln w="38100">
              <a:solidFill>
                <a:srgbClr val="FF0000"/>
              </a:solidFill>
              <a:round/>
              <a:headEnd type="none" w="sm" len="sm"/>
              <a:tailEnd type="stealth" w="lg" len="med"/>
            </a:ln>
            <a:extLst>
              <a:ext uri="{909E8E84-426E-40DD-AFC4-6F175D3DCCD1}">
                <a14:hiddenFill xmlns:a14="http://schemas.microsoft.com/office/drawing/2010/main">
                  <a:noFill/>
                </a14:hiddenFill>
              </a:ext>
            </a:extLst>
          </p:spPr>
          <p:txBody>
            <a:bodyPr/>
            <a:lstStyle/>
            <a:p>
              <a:endParaRPr lang="fr-FR"/>
            </a:p>
          </p:txBody>
        </p:sp>
      </p:grpSp>
      <p:grpSp>
        <p:nvGrpSpPr>
          <p:cNvPr id="6" name="Group 5"/>
          <p:cNvGrpSpPr>
            <a:grpSpLocks/>
          </p:cNvGrpSpPr>
          <p:nvPr/>
        </p:nvGrpSpPr>
        <p:grpSpPr bwMode="auto">
          <a:xfrm>
            <a:off x="5110163" y="933450"/>
            <a:ext cx="3881437" cy="2998788"/>
            <a:chOff x="5110162" y="932675"/>
            <a:chExt cx="3881438" cy="2998788"/>
          </a:xfrm>
        </p:grpSpPr>
        <p:pic>
          <p:nvPicPr>
            <p:cNvPr id="30751" name="Picture 4" descr="DSC_0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0163" y="932675"/>
              <a:ext cx="3881437" cy="2998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2" name="Line 5"/>
            <p:cNvSpPr>
              <a:spLocks noChangeShapeType="1"/>
            </p:cNvSpPr>
            <p:nvPr/>
          </p:nvSpPr>
          <p:spPr bwMode="auto">
            <a:xfrm flipV="1">
              <a:off x="5110162" y="3708173"/>
              <a:ext cx="3739727" cy="0"/>
            </a:xfrm>
            <a:prstGeom prst="line">
              <a:avLst/>
            </a:prstGeom>
            <a:noFill/>
            <a:ln w="12700">
              <a:solidFill>
                <a:srgbClr val="FFC000"/>
              </a:solidFill>
              <a:round/>
              <a:headEnd type="stealth" w="lg" len="med"/>
              <a:tailEnd type="stealth" w="lg" len="med"/>
            </a:ln>
            <a:extLst>
              <a:ext uri="{909E8E84-426E-40DD-AFC4-6F175D3DCCD1}">
                <a14:hiddenFill xmlns:a14="http://schemas.microsoft.com/office/drawing/2010/main">
                  <a:noFill/>
                </a14:hiddenFill>
              </a:ext>
            </a:extLst>
          </p:spPr>
          <p:txBody>
            <a:bodyPr/>
            <a:lstStyle/>
            <a:p>
              <a:endParaRPr lang="fr-FR"/>
            </a:p>
          </p:txBody>
        </p:sp>
        <p:sp>
          <p:nvSpPr>
            <p:cNvPr id="104453" name="Text Box 6"/>
            <p:cNvSpPr txBox="1">
              <a:spLocks noChangeArrowheads="1"/>
            </p:cNvSpPr>
            <p:nvPr/>
          </p:nvSpPr>
          <p:spPr bwMode="auto">
            <a:xfrm>
              <a:off x="8161338" y="3328213"/>
              <a:ext cx="688975" cy="376237"/>
            </a:xfrm>
            <a:prstGeom prst="rect">
              <a:avLst/>
            </a:prstGeom>
            <a:noFill/>
            <a:ln w="9525">
              <a:noFill/>
              <a:miter lim="800000"/>
              <a:headEnd/>
              <a:tailEnd/>
            </a:ln>
          </p:spPr>
          <p:txBody>
            <a:bodyPr wrap="none">
              <a:spAutoFit/>
            </a:bodyPr>
            <a:lstStyle/>
            <a:p>
              <a:pPr>
                <a:defRPr/>
              </a:pPr>
              <a:r>
                <a:rPr lang="en-US" dirty="0">
                  <a:solidFill>
                    <a:srgbClr val="FFC000"/>
                  </a:solidFill>
                  <a:latin typeface="+mj-lt"/>
                </a:rPr>
                <a:t>6 cm</a:t>
              </a:r>
            </a:p>
          </p:txBody>
        </p:sp>
        <p:sp>
          <p:nvSpPr>
            <p:cNvPr id="4" name="Text Box 5"/>
            <p:cNvSpPr txBox="1">
              <a:spLocks noChangeArrowheads="1"/>
            </p:cNvSpPr>
            <p:nvPr/>
          </p:nvSpPr>
          <p:spPr bwMode="auto">
            <a:xfrm>
              <a:off x="5553074" y="2774175"/>
              <a:ext cx="259080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defRPr/>
              </a:pPr>
              <a:r>
                <a:rPr lang="en-US" altLang="en-US" sz="2000" dirty="0">
                  <a:solidFill>
                    <a:srgbClr val="FFFF00"/>
                  </a:solidFill>
                  <a:latin typeface="+mj-lt"/>
                </a:rPr>
                <a:t> A       B      D      C</a:t>
              </a:r>
            </a:p>
          </p:txBody>
        </p:sp>
      </p:grpSp>
      <p:graphicFrame>
        <p:nvGraphicFramePr>
          <p:cNvPr id="17" name="Group 28"/>
          <p:cNvGraphicFramePr>
            <a:graphicFrameLocks noGrp="1"/>
          </p:cNvGraphicFramePr>
          <p:nvPr/>
        </p:nvGraphicFramePr>
        <p:xfrm>
          <a:off x="6262688" y="1023938"/>
          <a:ext cx="2514600" cy="1598611"/>
        </p:xfrm>
        <a:graphic>
          <a:graphicData uri="http://schemas.openxmlformats.org/drawingml/2006/table">
            <a:tbl>
              <a:tblPr/>
              <a:tblGrid>
                <a:gridCol w="1052512">
                  <a:extLst>
                    <a:ext uri="{9D8B030D-6E8A-4147-A177-3AD203B41FA5}">
                      <a16:colId xmlns:a16="http://schemas.microsoft.com/office/drawing/2014/main" val="20000"/>
                    </a:ext>
                  </a:extLst>
                </a:gridCol>
                <a:gridCol w="1462088">
                  <a:extLst>
                    <a:ext uri="{9D8B030D-6E8A-4147-A177-3AD203B41FA5}">
                      <a16:colId xmlns:a16="http://schemas.microsoft.com/office/drawing/2014/main" val="20001"/>
                    </a:ext>
                  </a:extLst>
                </a:gridCol>
              </a:tblGrid>
              <a:tr h="379227">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Tx/>
                        <a:buNone/>
                        <a:tabLst/>
                      </a:pPr>
                      <a:r>
                        <a:rPr kumimoji="0" lang="en-US" sz="1400" b="1" i="0" u="none" strike="noStrike" cap="none" normalizeH="0" baseline="0" dirty="0">
                          <a:ln>
                            <a:noFill/>
                          </a:ln>
                          <a:solidFill>
                            <a:srgbClr val="FFFF00"/>
                          </a:solidFill>
                          <a:effectLst/>
                          <a:latin typeface="+mj-lt"/>
                        </a:rPr>
                        <a:t>Shot</a:t>
                      </a:r>
                    </a:p>
                  </a:txBody>
                  <a:tcPr marT="45727" marB="45727" horzOverflow="overflow">
                    <a:lnL w="12700" cap="flat" cmpd="sng" algn="ctr">
                      <a:solidFill>
                        <a:srgbClr val="FFFF00"/>
                      </a:solidFill>
                      <a:prstDash val="solid"/>
                      <a:miter lim="800000"/>
                      <a:headEnd type="none" w="sm" len="sm"/>
                      <a:tailEnd type="none" w="sm" len="sm"/>
                    </a:lnL>
                    <a:lnR w="12700" cap="flat" cmpd="sng" algn="ctr">
                      <a:solidFill>
                        <a:srgbClr val="FFFF00"/>
                      </a:solidFill>
                      <a:prstDash val="solid"/>
                      <a:miter lim="800000"/>
                      <a:headEnd type="none" w="sm" len="sm"/>
                      <a:tailEnd type="none" w="sm" len="sm"/>
                    </a:lnR>
                    <a:lnT w="12700" cap="flat" cmpd="sng" algn="ctr">
                      <a:solidFill>
                        <a:srgbClr val="FFFF00"/>
                      </a:solidFill>
                      <a:prstDash val="solid"/>
                      <a:miter lim="800000"/>
                      <a:headEnd type="none" w="sm" len="sm"/>
                      <a:tailEnd type="none" w="sm" len="sm"/>
                    </a:lnT>
                    <a:lnB w="12700" cap="flat" cmpd="sng" algn="ctr">
                      <a:solidFill>
                        <a:srgbClr val="FFFF00"/>
                      </a:solidFill>
                      <a:prstDash val="solid"/>
                      <a:miter lim="800000"/>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Tx/>
                        <a:buNone/>
                        <a:tabLst/>
                      </a:pPr>
                      <a:r>
                        <a:rPr kumimoji="0" lang="en-US" sz="1400" b="1" i="0" u="none" strike="noStrike" cap="none" normalizeH="0" baseline="0">
                          <a:ln>
                            <a:noFill/>
                          </a:ln>
                          <a:solidFill>
                            <a:srgbClr val="FFFF00"/>
                          </a:solidFill>
                          <a:effectLst/>
                          <a:latin typeface="+mj-lt"/>
                        </a:rPr>
                        <a:t>Intensity / p+</a:t>
                      </a:r>
                    </a:p>
                  </a:txBody>
                  <a:tcPr marT="45727" marB="45727" horzOverflow="overflow">
                    <a:lnL w="12700" cap="flat" cmpd="sng" algn="ctr">
                      <a:solidFill>
                        <a:srgbClr val="FFFF00"/>
                      </a:solidFill>
                      <a:prstDash val="solid"/>
                      <a:miter lim="800000"/>
                      <a:headEnd type="none" w="sm" len="sm"/>
                      <a:tailEnd type="none" w="sm" len="sm"/>
                    </a:lnL>
                    <a:lnR w="12700" cap="flat" cmpd="sng" algn="ctr">
                      <a:solidFill>
                        <a:srgbClr val="FFFF00"/>
                      </a:solidFill>
                      <a:prstDash val="solid"/>
                      <a:miter lim="800000"/>
                      <a:headEnd type="none" w="sm" len="sm"/>
                      <a:tailEnd type="none" w="sm" len="sm"/>
                    </a:lnR>
                    <a:lnT w="12700" cap="flat" cmpd="sng" algn="ctr">
                      <a:solidFill>
                        <a:srgbClr val="FFFF00"/>
                      </a:solidFill>
                      <a:prstDash val="solid"/>
                      <a:miter lim="800000"/>
                      <a:headEnd type="none" w="sm" len="sm"/>
                      <a:tailEnd type="none" w="sm" len="sm"/>
                    </a:lnT>
                    <a:lnB w="12700" cap="flat" cmpd="sng" algn="ctr">
                      <a:solidFill>
                        <a:srgbClr val="FFFF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0"/>
                  </a:ext>
                </a:extLst>
              </a:tr>
              <a:tr h="304846">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Tx/>
                        <a:buNone/>
                        <a:tabLst/>
                      </a:pPr>
                      <a:r>
                        <a:rPr kumimoji="0" lang="en-US" sz="1400" b="1" i="0" u="none" strike="noStrike" cap="none" normalizeH="0" baseline="0">
                          <a:ln>
                            <a:noFill/>
                          </a:ln>
                          <a:solidFill>
                            <a:srgbClr val="FFFF00"/>
                          </a:solidFill>
                          <a:effectLst/>
                          <a:latin typeface="+mj-lt"/>
                        </a:rPr>
                        <a:t>A</a:t>
                      </a:r>
                    </a:p>
                  </a:txBody>
                  <a:tcPr marT="45727" marB="45727" horzOverflow="overflow">
                    <a:lnL w="12700" cap="flat" cmpd="sng" algn="ctr">
                      <a:solidFill>
                        <a:srgbClr val="FFFF00"/>
                      </a:solidFill>
                      <a:prstDash val="solid"/>
                      <a:miter lim="800000"/>
                      <a:headEnd type="none" w="sm" len="sm"/>
                      <a:tailEnd type="none" w="sm" len="sm"/>
                    </a:lnL>
                    <a:lnR w="12700" cap="flat" cmpd="sng" algn="ctr">
                      <a:solidFill>
                        <a:srgbClr val="FFFF00"/>
                      </a:solidFill>
                      <a:prstDash val="solid"/>
                      <a:miter lim="800000"/>
                      <a:headEnd type="none" w="sm" len="sm"/>
                      <a:tailEnd type="none" w="sm" len="sm"/>
                    </a:lnR>
                    <a:lnT w="12700" cap="flat" cmpd="sng" algn="ctr">
                      <a:solidFill>
                        <a:srgbClr val="FFFF00"/>
                      </a:solidFill>
                      <a:prstDash val="solid"/>
                      <a:miter lim="800000"/>
                      <a:headEnd type="none" w="sm" len="sm"/>
                      <a:tailEnd type="none" w="sm" len="sm"/>
                    </a:lnT>
                    <a:lnB w="12700" cap="flat" cmpd="sng" algn="ctr">
                      <a:solidFill>
                        <a:srgbClr val="FFFF00"/>
                      </a:solidFill>
                      <a:prstDash val="solid"/>
                      <a:miter lim="800000"/>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Tx/>
                        <a:buNone/>
                        <a:tabLst/>
                      </a:pPr>
                      <a:r>
                        <a:rPr kumimoji="0" lang="en-US" sz="1400" b="1" i="0" u="none" strike="noStrike" cap="none" normalizeH="0" baseline="0" dirty="0">
                          <a:ln>
                            <a:noFill/>
                          </a:ln>
                          <a:solidFill>
                            <a:srgbClr val="FFFF00"/>
                          </a:solidFill>
                          <a:effectLst/>
                          <a:latin typeface="+mj-lt"/>
                        </a:rPr>
                        <a:t>1.2×10</a:t>
                      </a:r>
                      <a:r>
                        <a:rPr kumimoji="0" lang="en-US" sz="1400" b="1" i="0" u="none" strike="noStrike" cap="none" normalizeH="0" baseline="30000" dirty="0">
                          <a:ln>
                            <a:noFill/>
                          </a:ln>
                          <a:solidFill>
                            <a:srgbClr val="FFFF00"/>
                          </a:solidFill>
                          <a:effectLst/>
                          <a:latin typeface="+mj-lt"/>
                        </a:rPr>
                        <a:t>12</a:t>
                      </a:r>
                    </a:p>
                  </a:txBody>
                  <a:tcPr marT="45727" marB="45727" horzOverflow="overflow">
                    <a:lnL w="12700" cap="flat" cmpd="sng" algn="ctr">
                      <a:solidFill>
                        <a:srgbClr val="FFFF00"/>
                      </a:solidFill>
                      <a:prstDash val="solid"/>
                      <a:miter lim="800000"/>
                      <a:headEnd type="none" w="sm" len="sm"/>
                      <a:tailEnd type="none" w="sm" len="sm"/>
                    </a:lnL>
                    <a:lnR w="12700" cap="flat" cmpd="sng" algn="ctr">
                      <a:solidFill>
                        <a:srgbClr val="FFFF00"/>
                      </a:solidFill>
                      <a:prstDash val="solid"/>
                      <a:miter lim="800000"/>
                      <a:headEnd type="none" w="sm" len="sm"/>
                      <a:tailEnd type="none" w="sm" len="sm"/>
                    </a:lnR>
                    <a:lnT w="12700" cap="flat" cmpd="sng" algn="ctr">
                      <a:solidFill>
                        <a:srgbClr val="FFFF00"/>
                      </a:solidFill>
                      <a:prstDash val="solid"/>
                      <a:miter lim="800000"/>
                      <a:headEnd type="none" w="sm" len="sm"/>
                      <a:tailEnd type="none" w="sm" len="sm"/>
                    </a:lnT>
                    <a:lnB w="12700" cap="flat" cmpd="sng" algn="ctr">
                      <a:solidFill>
                        <a:srgbClr val="FFFF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1"/>
                  </a:ext>
                </a:extLst>
              </a:tr>
              <a:tr h="304846">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Tx/>
                        <a:buNone/>
                        <a:tabLst/>
                      </a:pPr>
                      <a:r>
                        <a:rPr kumimoji="0" lang="en-US" sz="1400" b="1" i="0" u="none" strike="noStrike" cap="none" normalizeH="0" baseline="0">
                          <a:ln>
                            <a:noFill/>
                          </a:ln>
                          <a:solidFill>
                            <a:srgbClr val="FFFF00"/>
                          </a:solidFill>
                          <a:effectLst/>
                          <a:latin typeface="+mj-lt"/>
                        </a:rPr>
                        <a:t>B</a:t>
                      </a:r>
                    </a:p>
                  </a:txBody>
                  <a:tcPr marT="45727" marB="45727" horzOverflow="overflow">
                    <a:lnL w="12700" cap="flat" cmpd="sng" algn="ctr">
                      <a:solidFill>
                        <a:srgbClr val="FFFF00"/>
                      </a:solidFill>
                      <a:prstDash val="solid"/>
                      <a:miter lim="800000"/>
                      <a:headEnd type="none" w="sm" len="sm"/>
                      <a:tailEnd type="none" w="sm" len="sm"/>
                    </a:lnL>
                    <a:lnR w="12700" cap="flat" cmpd="sng" algn="ctr">
                      <a:solidFill>
                        <a:srgbClr val="FFFF00"/>
                      </a:solidFill>
                      <a:prstDash val="solid"/>
                      <a:miter lim="800000"/>
                      <a:headEnd type="none" w="sm" len="sm"/>
                      <a:tailEnd type="none" w="sm" len="sm"/>
                    </a:lnR>
                    <a:lnT w="12700" cap="flat" cmpd="sng" algn="ctr">
                      <a:solidFill>
                        <a:srgbClr val="FFFF00"/>
                      </a:solidFill>
                      <a:prstDash val="solid"/>
                      <a:miter lim="800000"/>
                      <a:headEnd type="none" w="sm" len="sm"/>
                      <a:tailEnd type="none" w="sm" len="sm"/>
                    </a:lnT>
                    <a:lnB w="12700" cap="flat" cmpd="sng" algn="ctr">
                      <a:solidFill>
                        <a:srgbClr val="FFFF00"/>
                      </a:solidFill>
                      <a:prstDash val="solid"/>
                      <a:miter lim="800000"/>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Tx/>
                        <a:buNone/>
                        <a:tabLst/>
                      </a:pPr>
                      <a:r>
                        <a:rPr kumimoji="0" lang="en-US" sz="1400" b="1" i="0" u="none" strike="noStrike" cap="none" normalizeH="0" baseline="0">
                          <a:ln>
                            <a:noFill/>
                          </a:ln>
                          <a:solidFill>
                            <a:srgbClr val="FFFF00"/>
                          </a:solidFill>
                          <a:effectLst/>
                          <a:latin typeface="+mj-lt"/>
                        </a:rPr>
                        <a:t>2.4×10</a:t>
                      </a:r>
                      <a:r>
                        <a:rPr kumimoji="0" lang="en-US" sz="1400" b="1" i="0" u="none" strike="noStrike" cap="none" normalizeH="0" baseline="30000">
                          <a:ln>
                            <a:noFill/>
                          </a:ln>
                          <a:solidFill>
                            <a:srgbClr val="FFFF00"/>
                          </a:solidFill>
                          <a:effectLst/>
                          <a:latin typeface="+mj-lt"/>
                        </a:rPr>
                        <a:t>12</a:t>
                      </a:r>
                    </a:p>
                  </a:txBody>
                  <a:tcPr marT="45727" marB="45727" horzOverflow="overflow">
                    <a:lnL w="12700" cap="flat" cmpd="sng" algn="ctr">
                      <a:solidFill>
                        <a:srgbClr val="FFFF00"/>
                      </a:solidFill>
                      <a:prstDash val="solid"/>
                      <a:miter lim="800000"/>
                      <a:headEnd type="none" w="sm" len="sm"/>
                      <a:tailEnd type="none" w="sm" len="sm"/>
                    </a:lnL>
                    <a:lnR w="12700" cap="flat" cmpd="sng" algn="ctr">
                      <a:solidFill>
                        <a:srgbClr val="FFFF00"/>
                      </a:solidFill>
                      <a:prstDash val="solid"/>
                      <a:miter lim="800000"/>
                      <a:headEnd type="none" w="sm" len="sm"/>
                      <a:tailEnd type="none" w="sm" len="sm"/>
                    </a:lnR>
                    <a:lnT w="12700" cap="flat" cmpd="sng" algn="ctr">
                      <a:solidFill>
                        <a:srgbClr val="FFFF00"/>
                      </a:solidFill>
                      <a:prstDash val="solid"/>
                      <a:miter lim="800000"/>
                      <a:headEnd type="none" w="sm" len="sm"/>
                      <a:tailEnd type="none" w="sm" len="sm"/>
                    </a:lnT>
                    <a:lnB w="12700" cap="flat" cmpd="sng" algn="ctr">
                      <a:solidFill>
                        <a:srgbClr val="FFFF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2"/>
                  </a:ext>
                </a:extLst>
              </a:tr>
              <a:tr h="304846">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Tx/>
                        <a:buNone/>
                        <a:tabLst/>
                      </a:pPr>
                      <a:r>
                        <a:rPr kumimoji="0" lang="en-US" sz="1400" b="1" i="0" u="none" strike="noStrike" cap="none" normalizeH="0" baseline="0">
                          <a:ln>
                            <a:noFill/>
                          </a:ln>
                          <a:solidFill>
                            <a:srgbClr val="FFFF00"/>
                          </a:solidFill>
                          <a:effectLst/>
                          <a:latin typeface="+mj-lt"/>
                        </a:rPr>
                        <a:t>C</a:t>
                      </a:r>
                    </a:p>
                  </a:txBody>
                  <a:tcPr marT="45727" marB="45727" horzOverflow="overflow">
                    <a:lnL w="12700" cap="flat" cmpd="sng" algn="ctr">
                      <a:solidFill>
                        <a:srgbClr val="FFFF00"/>
                      </a:solidFill>
                      <a:prstDash val="solid"/>
                      <a:miter lim="800000"/>
                      <a:headEnd type="none" w="sm" len="sm"/>
                      <a:tailEnd type="none" w="sm" len="sm"/>
                    </a:lnL>
                    <a:lnR w="12700" cap="flat" cmpd="sng" algn="ctr">
                      <a:solidFill>
                        <a:srgbClr val="FFFF00"/>
                      </a:solidFill>
                      <a:prstDash val="solid"/>
                      <a:miter lim="800000"/>
                      <a:headEnd type="none" w="sm" len="sm"/>
                      <a:tailEnd type="none" w="sm" len="sm"/>
                    </a:lnR>
                    <a:lnT w="12700" cap="flat" cmpd="sng" algn="ctr">
                      <a:solidFill>
                        <a:srgbClr val="FFFF00"/>
                      </a:solidFill>
                      <a:prstDash val="solid"/>
                      <a:miter lim="800000"/>
                      <a:headEnd type="none" w="sm" len="sm"/>
                      <a:tailEnd type="none" w="sm" len="sm"/>
                    </a:lnT>
                    <a:lnB w="12700" cap="flat" cmpd="sng" algn="ctr">
                      <a:solidFill>
                        <a:srgbClr val="FFFF00"/>
                      </a:solidFill>
                      <a:prstDash val="solid"/>
                      <a:miter lim="800000"/>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Tx/>
                        <a:buNone/>
                        <a:tabLst/>
                      </a:pPr>
                      <a:r>
                        <a:rPr kumimoji="0" lang="en-US" sz="1400" b="1" i="0" u="none" strike="noStrike" cap="none" normalizeH="0" baseline="0">
                          <a:ln>
                            <a:noFill/>
                          </a:ln>
                          <a:solidFill>
                            <a:srgbClr val="FFFF00"/>
                          </a:solidFill>
                          <a:effectLst/>
                          <a:latin typeface="+mj-lt"/>
                        </a:rPr>
                        <a:t>4.8×10</a:t>
                      </a:r>
                      <a:r>
                        <a:rPr kumimoji="0" lang="en-US" sz="1400" b="1" i="0" u="none" strike="noStrike" cap="none" normalizeH="0" baseline="30000">
                          <a:ln>
                            <a:noFill/>
                          </a:ln>
                          <a:solidFill>
                            <a:srgbClr val="FFFF00"/>
                          </a:solidFill>
                          <a:effectLst/>
                          <a:latin typeface="+mj-lt"/>
                        </a:rPr>
                        <a:t>12</a:t>
                      </a:r>
                    </a:p>
                  </a:txBody>
                  <a:tcPr marT="45727" marB="45727" horzOverflow="overflow">
                    <a:lnL w="12700" cap="flat" cmpd="sng" algn="ctr">
                      <a:solidFill>
                        <a:srgbClr val="FFFF00"/>
                      </a:solidFill>
                      <a:prstDash val="solid"/>
                      <a:miter lim="800000"/>
                      <a:headEnd type="none" w="sm" len="sm"/>
                      <a:tailEnd type="none" w="sm" len="sm"/>
                    </a:lnL>
                    <a:lnR w="12700" cap="flat" cmpd="sng" algn="ctr">
                      <a:solidFill>
                        <a:srgbClr val="FFFF00"/>
                      </a:solidFill>
                      <a:prstDash val="solid"/>
                      <a:miter lim="800000"/>
                      <a:headEnd type="none" w="sm" len="sm"/>
                      <a:tailEnd type="none" w="sm" len="sm"/>
                    </a:lnR>
                    <a:lnT w="12700" cap="flat" cmpd="sng" algn="ctr">
                      <a:solidFill>
                        <a:srgbClr val="FFFF00"/>
                      </a:solidFill>
                      <a:prstDash val="solid"/>
                      <a:miter lim="800000"/>
                      <a:headEnd type="none" w="sm" len="sm"/>
                      <a:tailEnd type="none" w="sm" len="sm"/>
                    </a:lnT>
                    <a:lnB w="12700" cap="flat" cmpd="sng" algn="ctr">
                      <a:solidFill>
                        <a:srgbClr val="FFFF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3"/>
                  </a:ext>
                </a:extLst>
              </a:tr>
              <a:tr h="304846">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Tx/>
                        <a:buNone/>
                        <a:tabLst/>
                      </a:pPr>
                      <a:r>
                        <a:rPr kumimoji="0" lang="en-US" sz="1400" b="1" i="0" u="none" strike="noStrike" cap="none" normalizeH="0" baseline="0" dirty="0">
                          <a:ln>
                            <a:noFill/>
                          </a:ln>
                          <a:solidFill>
                            <a:srgbClr val="FFFF00"/>
                          </a:solidFill>
                          <a:effectLst/>
                          <a:latin typeface="+mj-lt"/>
                        </a:rPr>
                        <a:t>D</a:t>
                      </a:r>
                    </a:p>
                  </a:txBody>
                  <a:tcPr marT="45727" marB="45727" horzOverflow="overflow">
                    <a:lnL w="12700" cap="flat" cmpd="sng" algn="ctr">
                      <a:solidFill>
                        <a:srgbClr val="FFFF00"/>
                      </a:solidFill>
                      <a:prstDash val="solid"/>
                      <a:miter lim="800000"/>
                      <a:headEnd type="none" w="sm" len="sm"/>
                      <a:tailEnd type="none" w="sm" len="sm"/>
                    </a:lnL>
                    <a:lnR w="12700" cap="flat" cmpd="sng" algn="ctr">
                      <a:solidFill>
                        <a:srgbClr val="FFFF00"/>
                      </a:solidFill>
                      <a:prstDash val="solid"/>
                      <a:miter lim="800000"/>
                      <a:headEnd type="none" w="sm" len="sm"/>
                      <a:tailEnd type="none" w="sm" len="sm"/>
                    </a:lnR>
                    <a:lnT w="12700" cap="flat" cmpd="sng" algn="ctr">
                      <a:solidFill>
                        <a:srgbClr val="FFFF00"/>
                      </a:solidFill>
                      <a:prstDash val="solid"/>
                      <a:miter lim="800000"/>
                      <a:headEnd type="none" w="sm" len="sm"/>
                      <a:tailEnd type="none" w="sm" len="sm"/>
                    </a:lnT>
                    <a:lnB w="12700" cap="flat" cmpd="sng" algn="ctr">
                      <a:solidFill>
                        <a:srgbClr val="FFFF00"/>
                      </a:solidFill>
                      <a:prstDash val="solid"/>
                      <a:miter lim="800000"/>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Tx/>
                        <a:buFontTx/>
                        <a:buNone/>
                        <a:tabLst/>
                      </a:pPr>
                      <a:r>
                        <a:rPr kumimoji="0" lang="en-US" sz="1400" b="1" i="0" u="none" strike="noStrike" cap="none" normalizeH="0" baseline="0" dirty="0">
                          <a:ln>
                            <a:noFill/>
                          </a:ln>
                          <a:solidFill>
                            <a:srgbClr val="FFFF00"/>
                          </a:solidFill>
                          <a:effectLst/>
                          <a:latin typeface="+mj-lt"/>
                        </a:rPr>
                        <a:t>7.2×10</a:t>
                      </a:r>
                      <a:r>
                        <a:rPr kumimoji="0" lang="en-US" sz="1400" b="1" i="0" u="none" strike="noStrike" cap="none" normalizeH="0" baseline="30000" dirty="0">
                          <a:ln>
                            <a:noFill/>
                          </a:ln>
                          <a:solidFill>
                            <a:srgbClr val="FFFF00"/>
                          </a:solidFill>
                          <a:effectLst/>
                          <a:latin typeface="+mj-lt"/>
                        </a:rPr>
                        <a:t>12</a:t>
                      </a:r>
                    </a:p>
                  </a:txBody>
                  <a:tcPr marT="45727" marB="45727" horzOverflow="overflow">
                    <a:lnL w="12700" cap="flat" cmpd="sng" algn="ctr">
                      <a:solidFill>
                        <a:srgbClr val="FFFF00"/>
                      </a:solidFill>
                      <a:prstDash val="solid"/>
                      <a:miter lim="800000"/>
                      <a:headEnd type="none" w="sm" len="sm"/>
                      <a:tailEnd type="none" w="sm" len="sm"/>
                    </a:lnL>
                    <a:lnR w="12700" cap="flat" cmpd="sng" algn="ctr">
                      <a:solidFill>
                        <a:srgbClr val="FFFF00"/>
                      </a:solidFill>
                      <a:prstDash val="solid"/>
                      <a:miter lim="800000"/>
                      <a:headEnd type="none" w="sm" len="sm"/>
                      <a:tailEnd type="none" w="sm" len="sm"/>
                    </a:lnR>
                    <a:lnT w="12700" cap="flat" cmpd="sng" algn="ctr">
                      <a:solidFill>
                        <a:srgbClr val="FFFF00"/>
                      </a:solidFill>
                      <a:prstDash val="solid"/>
                      <a:miter lim="800000"/>
                      <a:headEnd type="none" w="sm" len="sm"/>
                      <a:tailEnd type="none" w="sm" len="sm"/>
                    </a:lnT>
                    <a:lnB w="12700" cap="flat" cmpd="sng" algn="ctr">
                      <a:solidFill>
                        <a:srgbClr val="FFFF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 name="Rectangle 4"/>
          <p:cNvSpPr/>
          <p:nvPr/>
        </p:nvSpPr>
        <p:spPr>
          <a:xfrm>
            <a:off x="2429665" y="2973387"/>
            <a:ext cx="2641600" cy="584200"/>
          </a:xfrm>
          <a:prstGeom prst="rect">
            <a:avLst/>
          </a:prstGeom>
          <a:solidFill>
            <a:schemeClr val="bg1"/>
          </a:solidFill>
        </p:spPr>
        <p:txBody>
          <a:bodyPr>
            <a:spAutoFit/>
          </a:bodyPr>
          <a:lstStyle/>
          <a:p>
            <a:pPr algn="ctr">
              <a:defRPr/>
            </a:pPr>
            <a:r>
              <a:rPr lang="en-AU" sz="1600" kern="0" dirty="0">
                <a:latin typeface="+mj-lt"/>
              </a:rPr>
              <a:t>Special target (sandwich of Tin, Steel, Copper plates) </a:t>
            </a:r>
            <a:endParaRPr lang="en-GB" sz="1600" dirty="0">
              <a:latin typeface="+mj-lt"/>
            </a:endParaRPr>
          </a:p>
        </p:txBody>
      </p:sp>
      <p:sp>
        <p:nvSpPr>
          <p:cNvPr id="2" name="Date Placeholder 1"/>
          <p:cNvSpPr>
            <a:spLocks noGrp="1"/>
          </p:cNvSpPr>
          <p:nvPr>
            <p:ph type="dt" sz="quarter" idx="10"/>
          </p:nvPr>
        </p:nvSpPr>
        <p:spPr/>
        <p:txBody>
          <a:bodyPr/>
          <a:lstStyle/>
          <a:p>
            <a:pPr>
              <a:defRPr/>
            </a:pPr>
            <a:r>
              <a:rPr lang="en-US"/>
              <a:t>January 2017</a:t>
            </a:r>
          </a:p>
        </p:txBody>
      </p:sp>
      <p:sp>
        <p:nvSpPr>
          <p:cNvPr id="3" name="Footer Placeholder 2"/>
          <p:cNvSpPr>
            <a:spLocks noGrp="1"/>
          </p:cNvSpPr>
          <p:nvPr>
            <p:ph type="ftr" sz="quarter" idx="11"/>
          </p:nvPr>
        </p:nvSpPr>
        <p:spPr/>
        <p:txBody>
          <a:bodyPr/>
          <a:lstStyle/>
          <a:p>
            <a:pPr>
              <a:defRPr/>
            </a:pPr>
            <a:r>
              <a:rPr lang="en-GB"/>
              <a:t>USPAS - MPS and operation of LHC - J. Wenninger</a:t>
            </a:r>
            <a:endParaRPr lang="en-US"/>
          </a:p>
        </p:txBody>
      </p:sp>
      <p:sp>
        <p:nvSpPr>
          <p:cNvPr id="3075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84FDDFA3-55CB-4081-8115-2A60C103D9F7}" type="slidenum">
              <a:rPr lang="en-US" altLang="en-US" smtClean="0">
                <a:solidFill>
                  <a:srgbClr val="000000"/>
                </a:solidFill>
                <a:cs typeface="Arial" charset="0"/>
              </a:rPr>
              <a:pPr>
                <a:spcBef>
                  <a:spcPct val="0"/>
                </a:spcBef>
                <a:buClrTx/>
                <a:buSzTx/>
                <a:buFontTx/>
                <a:buNone/>
              </a:pPr>
              <a:t>32</a:t>
            </a:fld>
            <a:endParaRPr lang="en-US" altLang="en-US">
              <a:solidFill>
                <a:srgbClr val="000000"/>
              </a:solidFill>
              <a:cs typeface="Arial" charset="0"/>
            </a:endParaRPr>
          </a:p>
        </p:txBody>
      </p:sp>
      <p:pic>
        <p:nvPicPr>
          <p:cNvPr id="23" name="Picture 13" descr="DSCN096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045" y="2584419"/>
            <a:ext cx="2203243" cy="165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411628"/>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Setup Beam Flag for LHC</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33</a:t>
            </a:fld>
            <a:endParaRPr lang="en-US"/>
          </a:p>
        </p:txBody>
      </p:sp>
      <p:sp>
        <p:nvSpPr>
          <p:cNvPr id="6" name="TextBox 5"/>
          <p:cNvSpPr txBox="1"/>
          <p:nvPr/>
        </p:nvSpPr>
        <p:spPr>
          <a:xfrm>
            <a:off x="654690" y="855865"/>
            <a:ext cx="8333885" cy="1384995"/>
          </a:xfrm>
          <a:prstGeom prst="rect">
            <a:avLst/>
          </a:prstGeom>
        </p:spPr>
        <p:txBody>
          <a:bodyPr wrap="square">
            <a:spAutoFit/>
          </a:bodyPr>
          <a:lstStyle/>
          <a:p>
            <a:pPr marL="227013" indent="-227013">
              <a:spcBef>
                <a:spcPct val="20000"/>
              </a:spcBef>
              <a:spcAft>
                <a:spcPts val="400"/>
              </a:spcAft>
              <a:buClr>
                <a:srgbClr val="0000FF"/>
              </a:buClr>
              <a:buSzPct val="80000"/>
              <a:buFont typeface="Wingdings" pitchFamily="2" charset="2"/>
              <a:buChar char="q"/>
              <a:defRPr/>
            </a:pPr>
            <a:r>
              <a:rPr lang="en-US" sz="2000" kern="0" dirty="0">
                <a:latin typeface="+mn-lt"/>
              </a:rPr>
              <a:t>The simulations predicted the scaling law with beam energy E:</a:t>
            </a:r>
          </a:p>
          <a:p>
            <a:pPr marL="742950" lvl="1" indent="-285750">
              <a:spcBef>
                <a:spcPts val="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sym typeface="Wingdings" panose="05000000000000000000" pitchFamily="2" charset="2"/>
              </a:rPr>
              <a:t>Larger energy </a:t>
            </a:r>
            <a:r>
              <a:rPr lang="en-US" i="1" kern="0" dirty="0">
                <a:solidFill>
                  <a:srgbClr val="0000FF"/>
                </a:solidFill>
                <a:latin typeface="+mn-lt"/>
              </a:rPr>
              <a:t>deposition </a:t>
            </a:r>
            <a:r>
              <a:rPr lang="en-US" i="1" kern="0" dirty="0">
                <a:solidFill>
                  <a:srgbClr val="0000FF"/>
                </a:solidFill>
                <a:latin typeface="+mn-lt"/>
                <a:sym typeface="Wingdings" panose="05000000000000000000" pitchFamily="2" charset="2"/>
              </a:rPr>
              <a:t> scaling </a:t>
            </a:r>
            <a:r>
              <a:rPr lang="en-US" i="1" kern="0" dirty="0">
                <a:solidFill>
                  <a:srgbClr val="0000FF"/>
                </a:solidFill>
                <a:latin typeface="+mn-lt"/>
              </a:rPr>
              <a:t>~ 1/E,</a:t>
            </a:r>
          </a:p>
          <a:p>
            <a:pPr marL="742950" lvl="1" indent="-285750">
              <a:spcBef>
                <a:spcPts val="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Smaller emittance </a:t>
            </a:r>
            <a:r>
              <a:rPr lang="en-US" i="1" kern="0" dirty="0">
                <a:solidFill>
                  <a:srgbClr val="0000FF"/>
                </a:solidFill>
                <a:latin typeface="+mn-lt"/>
                <a:sym typeface="Wingdings" panose="05000000000000000000" pitchFamily="2" charset="2"/>
              </a:rPr>
              <a:t> beam area ~ 1/E,</a:t>
            </a:r>
          </a:p>
          <a:p>
            <a:pPr marL="742950" lvl="1" indent="-285750">
              <a:spcBef>
                <a:spcPts val="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sym typeface="Wingdings" panose="05000000000000000000" pitchFamily="2" charset="2"/>
              </a:rPr>
              <a:t>Longer showers (~ log E)   some dilution. </a:t>
            </a:r>
            <a:endParaRPr lang="en-US" i="1" kern="0" dirty="0">
              <a:solidFill>
                <a:srgbClr val="0000FF"/>
              </a:solidFill>
              <a:latin typeface="+mn-lt"/>
            </a:endParaRPr>
          </a:p>
        </p:txBody>
      </p:sp>
      <p:sp>
        <p:nvSpPr>
          <p:cNvPr id="7" name="TextBox 6"/>
          <p:cNvSpPr txBox="1"/>
          <p:nvPr/>
        </p:nvSpPr>
        <p:spPr>
          <a:xfrm>
            <a:off x="616285" y="3337413"/>
            <a:ext cx="8333885" cy="2895152"/>
          </a:xfrm>
          <a:prstGeom prst="rect">
            <a:avLst/>
          </a:prstGeom>
        </p:spPr>
        <p:txBody>
          <a:bodyPr wrap="square">
            <a:spAutoFit/>
          </a:bodyPr>
          <a:lstStyle/>
          <a:p>
            <a:pPr marL="227013" indent="-227013">
              <a:spcBef>
                <a:spcPct val="20000"/>
              </a:spcBef>
              <a:spcAft>
                <a:spcPts val="400"/>
              </a:spcAft>
              <a:buClr>
                <a:srgbClr val="0000FF"/>
              </a:buClr>
              <a:buSzPct val="80000"/>
              <a:buFont typeface="Wingdings" pitchFamily="2" charset="2"/>
              <a:buChar char="q"/>
              <a:defRPr/>
            </a:pPr>
            <a:r>
              <a:rPr lang="en-US" sz="2000" kern="0" dirty="0">
                <a:latin typeface="+mn-lt"/>
              </a:rPr>
              <a:t>This equation was implemented in a dedicated Safe Machine System (SMP). The SMP system is connected to reliable BCTs and energy sources (based on the dipole fields – 4-fold redundancy).</a:t>
            </a:r>
          </a:p>
          <a:p>
            <a:pPr marL="531813" lvl="1" indent="-176213">
              <a:spcBef>
                <a:spcPct val="2000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Generates the </a:t>
            </a:r>
            <a:r>
              <a:rPr lang="en-US" b="1" i="1" kern="0" dirty="0">
                <a:solidFill>
                  <a:srgbClr val="0000FF"/>
                </a:solidFill>
                <a:latin typeface="+mn-lt"/>
              </a:rPr>
              <a:t>SBF</a:t>
            </a:r>
            <a:r>
              <a:rPr lang="en-US" i="1" kern="0" dirty="0">
                <a:solidFill>
                  <a:srgbClr val="0000FF"/>
                </a:solidFill>
                <a:latin typeface="+mn-lt"/>
              </a:rPr>
              <a:t> (</a:t>
            </a:r>
            <a:r>
              <a:rPr lang="en-US" b="1" i="1" kern="0" dirty="0">
                <a:solidFill>
                  <a:srgbClr val="0000FF"/>
                </a:solidFill>
                <a:latin typeface="+mn-lt"/>
              </a:rPr>
              <a:t>Setup Beam Flag</a:t>
            </a:r>
            <a:r>
              <a:rPr lang="en-US" i="1" kern="0" dirty="0">
                <a:solidFill>
                  <a:srgbClr val="0000FF"/>
                </a:solidFill>
                <a:latin typeface="+mn-lt"/>
              </a:rPr>
              <a:t>) </a:t>
            </a:r>
            <a:r>
              <a:rPr lang="en-US" i="1" kern="0" dirty="0">
                <a:solidFill>
                  <a:srgbClr val="0000FF"/>
                </a:solidFill>
                <a:latin typeface="+mn-lt"/>
                <a:sym typeface="Wingdings" panose="05000000000000000000" pitchFamily="2" charset="2"/>
              </a:rPr>
              <a:t> distributed to the BIS.</a:t>
            </a:r>
          </a:p>
          <a:p>
            <a:pPr marL="531813" lvl="2" indent="-176213">
              <a:spcBef>
                <a:spcPct val="20000"/>
              </a:spcBef>
              <a:spcAft>
                <a:spcPts val="400"/>
              </a:spcAft>
              <a:buClr>
                <a:srgbClr val="00B050"/>
              </a:buClr>
              <a:buSzPct val="80000"/>
              <a:buFont typeface="Courier New" panose="02070309020205020404" pitchFamily="49" charset="0"/>
              <a:buChar char="o"/>
              <a:defRPr/>
            </a:pPr>
            <a:r>
              <a:rPr lang="en-US" kern="0" dirty="0">
                <a:solidFill>
                  <a:srgbClr val="00B050"/>
                </a:solidFill>
                <a:latin typeface="Arial"/>
              </a:rPr>
              <a:t>SBF true = setup beam </a:t>
            </a:r>
            <a:r>
              <a:rPr lang="en-US" kern="0" dirty="0">
                <a:solidFill>
                  <a:srgbClr val="00B050"/>
                </a:solidFill>
                <a:latin typeface="Arial"/>
                <a:sym typeface="Wingdings" panose="05000000000000000000" pitchFamily="2" charset="2"/>
              </a:rPr>
              <a:t> </a:t>
            </a:r>
            <a:r>
              <a:rPr lang="en-US" kern="0" dirty="0">
                <a:solidFill>
                  <a:srgbClr val="00B050"/>
                </a:solidFill>
                <a:latin typeface="Arial"/>
              </a:rPr>
              <a:t>‘</a:t>
            </a:r>
            <a:r>
              <a:rPr lang="en-US" kern="0" dirty="0" err="1">
                <a:solidFill>
                  <a:srgbClr val="00B050"/>
                </a:solidFill>
                <a:latin typeface="Arial"/>
              </a:rPr>
              <a:t>maskable</a:t>
            </a:r>
            <a:r>
              <a:rPr lang="en-US" kern="0" dirty="0">
                <a:solidFill>
                  <a:srgbClr val="00B050"/>
                </a:solidFill>
                <a:latin typeface="Arial"/>
              </a:rPr>
              <a:t>’ channels can be masked.</a:t>
            </a:r>
          </a:p>
          <a:p>
            <a:pPr marL="531813" lvl="2" indent="-176213">
              <a:spcBef>
                <a:spcPct val="20000"/>
              </a:spcBef>
              <a:spcAft>
                <a:spcPts val="400"/>
              </a:spcAft>
              <a:buClr>
                <a:srgbClr val="FF0000"/>
              </a:buClr>
              <a:buSzPct val="80000"/>
              <a:buFont typeface="Courier New" panose="02070309020205020404" pitchFamily="49" charset="0"/>
              <a:buChar char="o"/>
              <a:defRPr/>
            </a:pPr>
            <a:r>
              <a:rPr lang="en-US" kern="0" dirty="0">
                <a:solidFill>
                  <a:srgbClr val="FF0000"/>
                </a:solidFill>
                <a:latin typeface="Arial"/>
              </a:rPr>
              <a:t>SBF false = unsafe beam </a:t>
            </a:r>
            <a:r>
              <a:rPr lang="en-US" kern="0" dirty="0">
                <a:solidFill>
                  <a:srgbClr val="FF0000"/>
                </a:solidFill>
                <a:latin typeface="Arial"/>
                <a:sym typeface="Wingdings" panose="05000000000000000000" pitchFamily="2" charset="2"/>
              </a:rPr>
              <a:t> </a:t>
            </a:r>
            <a:r>
              <a:rPr lang="en-US" kern="0" dirty="0">
                <a:solidFill>
                  <a:srgbClr val="FF0000"/>
                </a:solidFill>
                <a:latin typeface="Arial"/>
              </a:rPr>
              <a:t>no channel may be masked. </a:t>
            </a:r>
            <a:endParaRPr lang="en-US" i="1" kern="0" dirty="0">
              <a:solidFill>
                <a:srgbClr val="0000FF"/>
              </a:solidFill>
              <a:latin typeface="+mn-lt"/>
            </a:endParaRPr>
          </a:p>
          <a:p>
            <a:pPr marL="227013" indent="-227013">
              <a:spcBef>
                <a:spcPct val="20000"/>
              </a:spcBef>
              <a:spcAft>
                <a:spcPts val="400"/>
              </a:spcAft>
              <a:buClr>
                <a:srgbClr val="0000FF"/>
              </a:buClr>
              <a:buSzPct val="80000"/>
              <a:buFont typeface="Wingdings" pitchFamily="2" charset="2"/>
              <a:buChar char="q"/>
              <a:defRPr/>
            </a:pPr>
            <a:r>
              <a:rPr lang="en-US" sz="2000" kern="0" dirty="0">
                <a:latin typeface="+mn-lt"/>
              </a:rPr>
              <a:t>The beam interlock system is configured to allow masking certain classes of interlocks (</a:t>
            </a:r>
            <a:r>
              <a:rPr lang="en-US" sz="2000" kern="0" dirty="0" err="1">
                <a:latin typeface="+mn-lt"/>
              </a:rPr>
              <a:t>maskable</a:t>
            </a:r>
            <a:r>
              <a:rPr lang="en-US" sz="2000" kern="0" dirty="0">
                <a:latin typeface="+mn-lt"/>
              </a:rPr>
              <a:t>) when the SBF is true.</a:t>
            </a:r>
          </a:p>
        </p:txBody>
      </p:sp>
      <p:graphicFrame>
        <p:nvGraphicFramePr>
          <p:cNvPr id="9" name="Object 8"/>
          <p:cNvGraphicFramePr>
            <a:graphicFrameLocks noChangeAspect="1"/>
          </p:cNvGraphicFramePr>
          <p:nvPr>
            <p:extLst>
              <p:ext uri="{D42A27DB-BD31-4B8C-83A1-F6EECF244321}">
                <p14:modId xmlns:p14="http://schemas.microsoft.com/office/powerpoint/2010/main" val="2604036411"/>
              </p:ext>
            </p:extLst>
          </p:nvPr>
        </p:nvGraphicFramePr>
        <p:xfrm>
          <a:off x="3381445" y="2412445"/>
          <a:ext cx="3174013" cy="815545"/>
        </p:xfrm>
        <a:graphic>
          <a:graphicData uri="http://schemas.openxmlformats.org/presentationml/2006/ole">
            <mc:AlternateContent xmlns:mc="http://schemas.openxmlformats.org/markup-compatibility/2006">
              <mc:Choice xmlns:v="urn:schemas-microsoft-com:vml" Requires="v">
                <p:oleObj spid="_x0000_s4127" name="Equation" r:id="rId3" imgW="1828800" imgH="469800" progId="Equation.3">
                  <p:embed/>
                </p:oleObj>
              </mc:Choice>
              <mc:Fallback>
                <p:oleObj name="Equation" r:id="rId3" imgW="1828800" imgH="469800" progId="Equation.3">
                  <p:embed/>
                  <p:pic>
                    <p:nvPicPr>
                      <p:cNvPr id="0" name=""/>
                      <p:cNvPicPr/>
                      <p:nvPr/>
                    </p:nvPicPr>
                    <p:blipFill>
                      <a:blip r:embed="rId4"/>
                      <a:stretch>
                        <a:fillRect/>
                      </a:stretch>
                    </p:blipFill>
                    <p:spPr>
                      <a:xfrm>
                        <a:off x="3381445" y="2412445"/>
                        <a:ext cx="3174013" cy="815545"/>
                      </a:xfrm>
                      <a:prstGeom prst="rect">
                        <a:avLst/>
                      </a:prstGeom>
                      <a:solidFill>
                        <a:schemeClr val="accent5"/>
                      </a:solidFill>
                    </p:spPr>
                  </p:pic>
                </p:oleObj>
              </mc:Fallback>
            </mc:AlternateContent>
          </a:graphicData>
        </a:graphic>
      </p:graphicFrame>
      <p:sp>
        <p:nvSpPr>
          <p:cNvPr id="8" name="Right Arrow 7"/>
          <p:cNvSpPr/>
          <p:nvPr/>
        </p:nvSpPr>
        <p:spPr bwMode="auto">
          <a:xfrm>
            <a:off x="2190890" y="2670969"/>
            <a:ext cx="1075340" cy="345645"/>
          </a:xfrm>
          <a:prstGeom prst="righ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Tree>
    <p:extLst>
      <p:ext uri="{BB962C8B-B14F-4D97-AF65-F5344CB8AC3E}">
        <p14:creationId xmlns:p14="http://schemas.microsoft.com/office/powerpoint/2010/main" val="2108099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dirty="0">
                <a:latin typeface="Arial" charset="0"/>
                <a:cs typeface="Arial" charset="0"/>
              </a:rPr>
              <a:t>And then operation starts…</a:t>
            </a:r>
            <a:endParaRPr lang="en-GB" altLang="en-US" dirty="0">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dirty="0"/>
          </a:p>
        </p:txBody>
      </p:sp>
      <p:sp>
        <p:nvSpPr>
          <p:cNvPr id="43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E678AF40-E6A0-42C3-A506-CC8F6D7E3FFF}" type="slidenum">
              <a:rPr lang="en-US" altLang="en-US" smtClean="0">
                <a:solidFill>
                  <a:srgbClr val="000000"/>
                </a:solidFill>
                <a:cs typeface="Arial" charset="0"/>
              </a:rPr>
              <a:pPr>
                <a:spcBef>
                  <a:spcPct val="0"/>
                </a:spcBef>
                <a:buClrTx/>
                <a:buSzTx/>
                <a:buFontTx/>
                <a:buNone/>
              </a:pPr>
              <a:t>34</a:t>
            </a:fld>
            <a:endParaRPr lang="en-US" altLang="en-US">
              <a:solidFill>
                <a:srgbClr val="000000"/>
              </a:solidFill>
              <a:cs typeface="Arial" charset="0"/>
            </a:endParaRPr>
          </a:p>
        </p:txBody>
      </p:sp>
      <p:sp>
        <p:nvSpPr>
          <p:cNvPr id="6" name="TextBox 5"/>
          <p:cNvSpPr txBox="1"/>
          <p:nvPr/>
        </p:nvSpPr>
        <p:spPr>
          <a:xfrm>
            <a:off x="469020" y="894270"/>
            <a:ext cx="8348085" cy="2353465"/>
          </a:xfrm>
          <a:prstGeom prst="rect">
            <a:avLst/>
          </a:prstGeom>
        </p:spPr>
        <p:txBody>
          <a:bodyPr wrap="square">
            <a:spAutoFit/>
          </a:bodyPr>
          <a:lstStyle/>
          <a:p>
            <a:pPr marL="227013" indent="-227013">
              <a:spcBef>
                <a:spcPct val="20000"/>
              </a:spcBef>
              <a:spcAft>
                <a:spcPts val="400"/>
              </a:spcAft>
              <a:buClr>
                <a:srgbClr val="0000FF"/>
              </a:buClr>
              <a:buSzPct val="80000"/>
              <a:buFont typeface="Wingdings" pitchFamily="2" charset="2"/>
              <a:buChar char="q"/>
              <a:defRPr/>
            </a:pPr>
            <a:r>
              <a:rPr lang="en-US" sz="1600" kern="0" dirty="0">
                <a:latin typeface="+mn-lt"/>
              </a:rPr>
              <a:t>When LHC operation started, it was realized setting up the machine accurately required </a:t>
            </a:r>
            <a:r>
              <a:rPr lang="en-US" sz="1600" kern="0" dirty="0">
                <a:solidFill>
                  <a:srgbClr val="0000FF"/>
                </a:solidFill>
                <a:latin typeface="+mn-lt"/>
              </a:rPr>
              <a:t>bunches with nominal intensities N ~ 10</a:t>
            </a:r>
            <a:r>
              <a:rPr lang="en-US" sz="1600" kern="0" baseline="30000" dirty="0">
                <a:solidFill>
                  <a:srgbClr val="0000FF"/>
                </a:solidFill>
                <a:latin typeface="+mn-lt"/>
              </a:rPr>
              <a:t>11</a:t>
            </a:r>
            <a:r>
              <a:rPr lang="en-US" sz="1600" kern="0" dirty="0">
                <a:solidFill>
                  <a:srgbClr val="0000FF"/>
                </a:solidFill>
                <a:latin typeface="+mn-lt"/>
              </a:rPr>
              <a:t> p/b</a:t>
            </a:r>
            <a:r>
              <a:rPr lang="en-US" sz="1600" kern="0" dirty="0">
                <a:latin typeface="+mn-lt"/>
              </a:rPr>
              <a:t> – the low intensity probe bunches induce systematic errors that are not desired for collimator setup.</a:t>
            </a:r>
          </a:p>
          <a:p>
            <a:pPr marL="800100" lvl="1" indent="-342900">
              <a:spcBef>
                <a:spcPct val="20000"/>
              </a:spcBef>
              <a:spcAft>
                <a:spcPts val="400"/>
              </a:spcAft>
              <a:buClr>
                <a:srgbClr val="0000FF"/>
              </a:buClr>
              <a:buSzPct val="80000"/>
              <a:buFont typeface="Courier New" panose="02070309020205020404" pitchFamily="49" charset="0"/>
              <a:buChar char="o"/>
              <a:defRPr/>
            </a:pPr>
            <a:r>
              <a:rPr lang="en-US" sz="1400" i="1" kern="0" dirty="0">
                <a:solidFill>
                  <a:srgbClr val="0000FF"/>
                </a:solidFill>
                <a:latin typeface="+mn-lt"/>
              </a:rPr>
              <a:t>Quality of the BPM measurements – beam instrumentation !</a:t>
            </a:r>
          </a:p>
          <a:p>
            <a:pPr marL="227013" indent="-227013">
              <a:spcBef>
                <a:spcPct val="20000"/>
              </a:spcBef>
              <a:spcAft>
                <a:spcPts val="400"/>
              </a:spcAft>
              <a:buClr>
                <a:srgbClr val="0000FF"/>
              </a:buClr>
              <a:buSzPct val="80000"/>
              <a:buFont typeface="Wingdings" pitchFamily="2" charset="2"/>
              <a:buChar char="q"/>
              <a:defRPr/>
            </a:pPr>
            <a:r>
              <a:rPr lang="en-US" sz="1600" kern="0" dirty="0">
                <a:latin typeface="+mn-lt"/>
              </a:rPr>
              <a:t>Since the SBF limit was below that value in the range 3 </a:t>
            </a:r>
            <a:r>
              <a:rPr lang="en-US" sz="1600" kern="0" dirty="0" err="1">
                <a:latin typeface="+mn-lt"/>
              </a:rPr>
              <a:t>TeV</a:t>
            </a:r>
            <a:r>
              <a:rPr lang="en-US" sz="1600" kern="0" dirty="0">
                <a:latin typeface="+mn-lt"/>
              </a:rPr>
              <a:t> - 7 </a:t>
            </a:r>
            <a:r>
              <a:rPr lang="en-US" sz="1600" kern="0" dirty="0" err="1">
                <a:latin typeface="+mn-lt"/>
              </a:rPr>
              <a:t>TeV</a:t>
            </a:r>
            <a:r>
              <a:rPr lang="en-US" sz="1600" kern="0" dirty="0">
                <a:latin typeface="+mn-lt"/>
              </a:rPr>
              <a:t>, we had to be able to relax the limit in some cases.</a:t>
            </a:r>
          </a:p>
          <a:p>
            <a:pPr marL="742950" lvl="1" indent="-285750">
              <a:spcBef>
                <a:spcPct val="20000"/>
              </a:spcBef>
              <a:spcAft>
                <a:spcPts val="400"/>
              </a:spcAft>
              <a:buClr>
                <a:srgbClr val="0000FF"/>
              </a:buClr>
              <a:buSzPct val="80000"/>
              <a:buFont typeface="Courier New" panose="02070309020205020404" pitchFamily="49" charset="0"/>
              <a:buChar char="o"/>
              <a:defRPr/>
            </a:pPr>
            <a:r>
              <a:rPr lang="en-US" sz="1400" b="1" i="1" kern="0" dirty="0">
                <a:solidFill>
                  <a:srgbClr val="FF0000"/>
                </a:solidFill>
                <a:latin typeface="+mn-lt"/>
              </a:rPr>
              <a:t>Defined a relaxed limit </a:t>
            </a:r>
            <a:r>
              <a:rPr lang="en-US" sz="1400" i="1" kern="0" dirty="0">
                <a:solidFill>
                  <a:srgbClr val="FF0000"/>
                </a:solidFill>
                <a:latin typeface="+mn-lt"/>
              </a:rPr>
              <a:t>(another equation), but with restricted usage.</a:t>
            </a:r>
          </a:p>
          <a:p>
            <a:pPr marL="742950" lvl="1" indent="-285750">
              <a:spcBef>
                <a:spcPct val="20000"/>
              </a:spcBef>
              <a:spcAft>
                <a:spcPts val="400"/>
              </a:spcAft>
              <a:buClr>
                <a:srgbClr val="0000FF"/>
              </a:buClr>
              <a:buSzPct val="80000"/>
              <a:buFont typeface="Courier New" panose="02070309020205020404" pitchFamily="49" charset="0"/>
              <a:buChar char="o"/>
              <a:defRPr/>
            </a:pPr>
            <a:r>
              <a:rPr lang="en-US" sz="1400" i="1" kern="0" dirty="0">
                <a:solidFill>
                  <a:srgbClr val="0000FF"/>
                </a:solidFill>
                <a:latin typeface="+mn-lt"/>
              </a:rPr>
              <a:t>Accepted a limited increase of the risk in order to improve setup quality.</a:t>
            </a:r>
          </a:p>
        </p:txBody>
      </p:sp>
      <p:pic>
        <p:nvPicPr>
          <p:cNvPr id="2" name="Picture 1"/>
          <p:cNvPicPr>
            <a:picLocks noChangeAspect="1"/>
          </p:cNvPicPr>
          <p:nvPr/>
        </p:nvPicPr>
        <p:blipFill>
          <a:blip r:embed="rId2"/>
          <a:stretch>
            <a:fillRect/>
          </a:stretch>
        </p:blipFill>
        <p:spPr>
          <a:xfrm>
            <a:off x="1922055" y="3355165"/>
            <a:ext cx="5261485" cy="326508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If it does not work</a:t>
            </a:r>
          </a:p>
        </p:txBody>
      </p:sp>
      <p:sp>
        <p:nvSpPr>
          <p:cNvPr id="5" name="Footer Placeholder 4"/>
          <p:cNvSpPr>
            <a:spLocks noGrp="1"/>
          </p:cNvSpPr>
          <p:nvPr>
            <p:ph type="ftr" sz="quarter" idx="11"/>
          </p:nvPr>
        </p:nvSpPr>
        <p:spPr/>
        <p:txBody>
          <a:bodyPr/>
          <a:lstStyle/>
          <a:p>
            <a:pPr>
              <a:defRPr/>
            </a:pPr>
            <a:r>
              <a:rPr lang="en-GB"/>
              <a:t>USPAS - MPS and operation of LHC - J. Wenninger</a:t>
            </a:r>
            <a:endParaRPr lang="en-US" dirty="0"/>
          </a:p>
        </p:txBody>
      </p:sp>
      <p:sp>
        <p:nvSpPr>
          <p:cNvPr id="4" name="Slide Number Placeholder 3"/>
          <p:cNvSpPr>
            <a:spLocks noGrp="1"/>
          </p:cNvSpPr>
          <p:nvPr>
            <p:ph type="sldNum" sz="quarter" idx="12"/>
          </p:nvPr>
        </p:nvSpPr>
        <p:spPr/>
        <p:txBody>
          <a:bodyPr/>
          <a:lstStyle/>
          <a:p>
            <a:pPr>
              <a:defRPr/>
            </a:pPr>
            <a:fld id="{5B323B86-08EC-4CDC-8EBA-29C23F69F8B1}" type="slidenum">
              <a:rPr lang="en-US" smtClean="0"/>
              <a:pPr>
                <a:defRPr/>
              </a:pPr>
              <a:t>35</a:t>
            </a:fld>
            <a:endParaRPr lang="en-US"/>
          </a:p>
        </p:txBody>
      </p:sp>
      <p:sp>
        <p:nvSpPr>
          <p:cNvPr id="3" name="Content Placeholder 2"/>
          <p:cNvSpPr>
            <a:spLocks noGrp="1"/>
          </p:cNvSpPr>
          <p:nvPr>
            <p:ph idx="4294967295"/>
          </p:nvPr>
        </p:nvSpPr>
        <p:spPr>
          <a:xfrm>
            <a:off x="501070" y="800100"/>
            <a:ext cx="8372290" cy="1399940"/>
          </a:xfrm>
        </p:spPr>
        <p:txBody>
          <a:bodyPr/>
          <a:lstStyle/>
          <a:p>
            <a:r>
              <a:rPr lang="en-GB" sz="2000" dirty="0"/>
              <a:t>In case the operator request a beam dump trigger and it does not work…. Nobody wants to be on that shift !</a:t>
            </a:r>
          </a:p>
          <a:p>
            <a:pPr lvl="1">
              <a:buFont typeface="Courier New" panose="02070309020205020404" pitchFamily="49" charset="0"/>
              <a:buChar char="o"/>
            </a:pPr>
            <a:r>
              <a:rPr lang="en-GB" sz="1800" dirty="0">
                <a:solidFill>
                  <a:srgbClr val="0000FF"/>
                </a:solidFill>
              </a:rPr>
              <a:t>We have foreseen emergency actions (depends on why it did not work).</a:t>
            </a:r>
          </a:p>
          <a:p>
            <a:pPr lvl="1">
              <a:buFont typeface="Courier New" panose="02070309020205020404" pitchFamily="49" charset="0"/>
              <a:buChar char="o"/>
            </a:pPr>
            <a:r>
              <a:rPr lang="en-GB" sz="1800" dirty="0">
                <a:solidFill>
                  <a:srgbClr val="FF0000"/>
                </a:solidFill>
              </a:rPr>
              <a:t>Only for dumps that are initiated by the operation crew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790" y="2392065"/>
            <a:ext cx="5760750" cy="3911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ate Placeholder 5"/>
          <p:cNvSpPr>
            <a:spLocks noGrp="1"/>
          </p:cNvSpPr>
          <p:nvPr>
            <p:ph type="dt" sz="half" idx="10"/>
          </p:nvPr>
        </p:nvSpPr>
        <p:spPr/>
        <p:txBody>
          <a:bodyPr/>
          <a:lstStyle/>
          <a:p>
            <a:pPr>
              <a:defRPr/>
            </a:pPr>
            <a:r>
              <a:rPr lang="en-US"/>
              <a:t>January 2017</a:t>
            </a:r>
          </a:p>
        </p:txBody>
      </p:sp>
    </p:spTree>
    <p:extLst>
      <p:ext uri="{BB962C8B-B14F-4D97-AF65-F5344CB8AC3E}">
        <p14:creationId xmlns:p14="http://schemas.microsoft.com/office/powerpoint/2010/main" val="4158143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GB" altLang="en-US">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dirty="0"/>
          </a:p>
        </p:txBody>
      </p:sp>
      <p:sp>
        <p:nvSpPr>
          <p:cNvPr id="204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368D3CF6-6D77-4179-87E4-07D290C7C2FF}" type="slidenum">
              <a:rPr lang="en-US" altLang="en-US" smtClean="0">
                <a:solidFill>
                  <a:srgbClr val="000000"/>
                </a:solidFill>
                <a:cs typeface="Arial" charset="0"/>
              </a:rPr>
              <a:pPr>
                <a:spcBef>
                  <a:spcPct val="0"/>
                </a:spcBef>
                <a:buClrTx/>
                <a:buSzTx/>
                <a:buFontTx/>
                <a:buNone/>
              </a:pPr>
              <a:t>36</a:t>
            </a:fld>
            <a:endParaRPr lang="en-US" altLang="en-US">
              <a:solidFill>
                <a:srgbClr val="000000"/>
              </a:solidFill>
              <a:cs typeface="Arial" charset="0"/>
            </a:endParaRPr>
          </a:p>
        </p:txBody>
      </p:sp>
      <p:sp>
        <p:nvSpPr>
          <p:cNvPr id="7" name="TextBox 6"/>
          <p:cNvSpPr txBox="1"/>
          <p:nvPr/>
        </p:nvSpPr>
        <p:spPr>
          <a:xfrm>
            <a:off x="921170" y="1039842"/>
            <a:ext cx="7581900" cy="4031873"/>
          </a:xfrm>
          <a:prstGeom prst="rect">
            <a:avLst/>
          </a:prstGeom>
          <a:noFill/>
        </p:spPr>
        <p:txBody>
          <a:bodyPr>
            <a:spAutoFit/>
          </a:bodyPr>
          <a:lstStyle/>
          <a:p>
            <a:pPr>
              <a:spcBef>
                <a:spcPts val="1200"/>
              </a:spcBef>
              <a:defRPr/>
            </a:pPr>
            <a:r>
              <a:rPr lang="en-US" sz="2800" b="1" dirty="0">
                <a:solidFill>
                  <a:srgbClr val="0000FF">
                    <a:alpha val="38000"/>
                  </a:srgbClr>
                </a:solidFill>
                <a:latin typeface="+mn-lt"/>
              </a:rPr>
              <a:t>Introduction to LHC</a:t>
            </a:r>
          </a:p>
          <a:p>
            <a:pPr>
              <a:spcBef>
                <a:spcPts val="1200"/>
              </a:spcBef>
              <a:defRPr/>
            </a:pPr>
            <a:r>
              <a:rPr lang="en-US" sz="2800" b="1" dirty="0">
                <a:solidFill>
                  <a:srgbClr val="0000FF">
                    <a:alpha val="39000"/>
                  </a:srgbClr>
                </a:solidFill>
                <a:latin typeface="+mn-lt"/>
              </a:rPr>
              <a:t>Beam interlock system</a:t>
            </a:r>
          </a:p>
          <a:p>
            <a:pPr lvl="0">
              <a:spcBef>
                <a:spcPts val="1200"/>
              </a:spcBef>
              <a:defRPr/>
            </a:pPr>
            <a:r>
              <a:rPr lang="en-US" sz="2800" b="1" dirty="0">
                <a:solidFill>
                  <a:srgbClr val="0000FF"/>
                </a:solidFill>
                <a:latin typeface="Arial"/>
              </a:rPr>
              <a:t>Commissioning</a:t>
            </a:r>
            <a:endParaRPr lang="en-US" sz="2800" b="1" dirty="0">
              <a:solidFill>
                <a:srgbClr val="0000FF"/>
              </a:solidFill>
              <a:latin typeface="+mn-lt"/>
            </a:endParaRPr>
          </a:p>
          <a:p>
            <a:pPr>
              <a:spcBef>
                <a:spcPts val="1200"/>
              </a:spcBef>
              <a:defRPr/>
            </a:pPr>
            <a:r>
              <a:rPr lang="en-US" sz="2800" b="1" dirty="0">
                <a:solidFill>
                  <a:srgbClr val="0000FF">
                    <a:alpha val="39000"/>
                  </a:srgbClr>
                </a:solidFill>
                <a:latin typeface="+mn-lt"/>
              </a:rPr>
              <a:t>Intensity ramp up</a:t>
            </a:r>
          </a:p>
          <a:p>
            <a:pPr>
              <a:spcBef>
                <a:spcPts val="1200"/>
              </a:spcBef>
              <a:defRPr/>
            </a:pPr>
            <a:r>
              <a:rPr lang="en-US" sz="2800" b="1" dirty="0">
                <a:solidFill>
                  <a:srgbClr val="0000FF">
                    <a:alpha val="44000"/>
                  </a:srgbClr>
                </a:solidFill>
                <a:latin typeface="+mj-lt"/>
              </a:rPr>
              <a:t>Beam losses</a:t>
            </a:r>
          </a:p>
          <a:p>
            <a:pPr>
              <a:spcBef>
                <a:spcPts val="1200"/>
              </a:spcBef>
              <a:defRPr/>
            </a:pPr>
            <a:r>
              <a:rPr lang="en-US" sz="2800" b="1" dirty="0">
                <a:solidFill>
                  <a:srgbClr val="0000FF">
                    <a:alpha val="39000"/>
                  </a:srgbClr>
                </a:solidFill>
                <a:latin typeface="+mn-lt"/>
              </a:rPr>
              <a:t>Machine protection </a:t>
            </a:r>
            <a:r>
              <a:rPr lang="en-US" sz="2800" b="1" dirty="0">
                <a:solidFill>
                  <a:srgbClr val="0000FF">
                    <a:alpha val="39000"/>
                  </a:srgbClr>
                </a:solidFill>
                <a:latin typeface="+mj-lt"/>
              </a:rPr>
              <a:t>diagnostics &amp; software </a:t>
            </a:r>
          </a:p>
          <a:p>
            <a:pPr>
              <a:spcBef>
                <a:spcPts val="1200"/>
              </a:spcBef>
              <a:defRPr/>
            </a:pPr>
            <a:r>
              <a:rPr lang="en-US" sz="2800" b="1" dirty="0">
                <a:solidFill>
                  <a:srgbClr val="0000FF">
                    <a:alpha val="39000"/>
                  </a:srgbClr>
                </a:solidFill>
                <a:latin typeface="+mn-lt"/>
              </a:rPr>
              <a:t>Conclusions</a:t>
            </a:r>
          </a:p>
        </p:txBody>
      </p:sp>
    </p:spTree>
    <p:extLst>
      <p:ext uri="{BB962C8B-B14F-4D97-AF65-F5344CB8AC3E}">
        <p14:creationId xmlns:p14="http://schemas.microsoft.com/office/powerpoint/2010/main" val="2653030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 at LHC</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37</a:t>
            </a:fld>
            <a:endParaRPr lang="en-US"/>
          </a:p>
        </p:txBody>
      </p:sp>
      <p:sp>
        <p:nvSpPr>
          <p:cNvPr id="6" name="TextBox 5"/>
          <p:cNvSpPr txBox="1"/>
          <p:nvPr/>
        </p:nvSpPr>
        <p:spPr>
          <a:xfrm>
            <a:off x="577880" y="971080"/>
            <a:ext cx="8333885" cy="4016484"/>
          </a:xfrm>
          <a:prstGeom prst="rect">
            <a:avLst/>
          </a:prstGeom>
        </p:spPr>
        <p:txBody>
          <a:bodyPr wrap="square">
            <a:spAutoFit/>
          </a:bodyPr>
          <a:lstStyle/>
          <a:p>
            <a:pPr marL="227013" indent="-227013">
              <a:spcBef>
                <a:spcPct val="20000"/>
              </a:spcBef>
              <a:spcAft>
                <a:spcPts val="400"/>
              </a:spcAft>
              <a:buClr>
                <a:srgbClr val="0000FF"/>
              </a:buClr>
              <a:buSzPct val="80000"/>
              <a:buFont typeface="Wingdings" pitchFamily="2" charset="2"/>
              <a:buChar char="q"/>
              <a:defRPr/>
            </a:pPr>
            <a:r>
              <a:rPr lang="en-US" kern="0" dirty="0">
                <a:latin typeface="+mn-lt"/>
              </a:rPr>
              <a:t>The MPS activities of the LHC were organized since 2000 inside a Machine Protection Working Group (later changed to Machine Protection Panel - MPP).</a:t>
            </a:r>
          </a:p>
          <a:p>
            <a:pPr marL="742950" lvl="1" indent="-285750">
              <a:spcBef>
                <a:spcPts val="0"/>
              </a:spcBef>
              <a:spcAft>
                <a:spcPts val="600"/>
              </a:spcAft>
              <a:buClr>
                <a:srgbClr val="0000FF"/>
              </a:buClr>
              <a:buSzPct val="80000"/>
              <a:buFont typeface="Courier New" panose="02070309020205020404" pitchFamily="49" charset="0"/>
              <a:buChar char="o"/>
              <a:defRPr/>
            </a:pPr>
            <a:r>
              <a:rPr lang="en-US" sz="1600" i="1" kern="0" dirty="0">
                <a:solidFill>
                  <a:srgbClr val="0000FF"/>
                </a:solidFill>
                <a:latin typeface="+mn-lt"/>
              </a:rPr>
              <a:t>Design and follow up of implementation, issues and performance,</a:t>
            </a:r>
          </a:p>
          <a:p>
            <a:pPr marL="742950" lvl="1" indent="-285750">
              <a:spcBef>
                <a:spcPts val="0"/>
              </a:spcBef>
              <a:spcAft>
                <a:spcPts val="600"/>
              </a:spcAft>
              <a:buClr>
                <a:srgbClr val="0000FF"/>
              </a:buClr>
              <a:buSzPct val="80000"/>
              <a:buFont typeface="Courier New" panose="02070309020205020404" pitchFamily="49" charset="0"/>
              <a:buChar char="o"/>
              <a:defRPr/>
            </a:pPr>
            <a:r>
              <a:rPr lang="en-US" sz="1600" i="1" kern="0" dirty="0">
                <a:solidFill>
                  <a:srgbClr val="0000FF"/>
                </a:solidFill>
                <a:latin typeface="+mn-lt"/>
              </a:rPr>
              <a:t>Collaboration of all groups concerned by MPS.</a:t>
            </a:r>
          </a:p>
          <a:p>
            <a:pPr marL="285750" indent="-285750">
              <a:spcBef>
                <a:spcPts val="1200"/>
              </a:spcBef>
              <a:spcAft>
                <a:spcPts val="400"/>
              </a:spcAft>
              <a:buClr>
                <a:srgbClr val="0000FF"/>
              </a:buClr>
              <a:buSzPct val="80000"/>
              <a:buFont typeface="Wingdings" panose="05000000000000000000" pitchFamily="2" charset="2"/>
              <a:buChar char="q"/>
              <a:defRPr/>
            </a:pPr>
            <a:r>
              <a:rPr lang="en-US" kern="0" dirty="0">
                <a:latin typeface="+mn-lt"/>
              </a:rPr>
              <a:t>With the startup approaching an </a:t>
            </a:r>
            <a:r>
              <a:rPr lang="en-US" i="1" kern="0" dirty="0">
                <a:solidFill>
                  <a:srgbClr val="CC3399"/>
                </a:solidFill>
                <a:latin typeface="+mn-lt"/>
              </a:rPr>
              <a:t>executive body </a:t>
            </a:r>
            <a:r>
              <a:rPr lang="en-US" kern="0" dirty="0">
                <a:latin typeface="+mn-lt"/>
              </a:rPr>
              <a:t>was created, the </a:t>
            </a:r>
            <a:r>
              <a:rPr lang="en-US" i="1" kern="0" dirty="0">
                <a:solidFill>
                  <a:srgbClr val="CC3399"/>
                </a:solidFill>
                <a:latin typeface="+mn-lt"/>
              </a:rPr>
              <a:t>restricted MPP </a:t>
            </a:r>
            <a:r>
              <a:rPr lang="en-US" kern="0" dirty="0">
                <a:latin typeface="+mn-lt"/>
              </a:rPr>
              <a:t>(</a:t>
            </a:r>
            <a:r>
              <a:rPr lang="en-US" i="1" kern="0" dirty="0" err="1">
                <a:solidFill>
                  <a:srgbClr val="CC3399"/>
                </a:solidFill>
                <a:latin typeface="+mn-lt"/>
              </a:rPr>
              <a:t>rMPP</a:t>
            </a:r>
            <a:r>
              <a:rPr lang="en-US" kern="0" dirty="0">
                <a:latin typeface="+mn-lt"/>
              </a:rPr>
              <a:t>) with representatives of the core MPS system.</a:t>
            </a:r>
          </a:p>
          <a:p>
            <a:pPr marL="285750" indent="-285750">
              <a:spcBef>
                <a:spcPts val="1200"/>
              </a:spcBef>
              <a:spcAft>
                <a:spcPts val="400"/>
              </a:spcAft>
              <a:buClr>
                <a:srgbClr val="0000FF"/>
              </a:buClr>
              <a:buSzPct val="80000"/>
              <a:buFont typeface="Wingdings" panose="05000000000000000000" pitchFamily="2" charset="2"/>
              <a:buChar char="q"/>
              <a:defRPr/>
            </a:pPr>
            <a:r>
              <a:rPr lang="en-US" kern="0" dirty="0">
                <a:latin typeface="+mn-lt"/>
              </a:rPr>
              <a:t>The </a:t>
            </a:r>
            <a:r>
              <a:rPr lang="en-US" kern="0" dirty="0" err="1">
                <a:latin typeface="+mn-lt"/>
              </a:rPr>
              <a:t>rMPP</a:t>
            </a:r>
            <a:r>
              <a:rPr lang="en-US" kern="0" dirty="0">
                <a:latin typeface="+mn-lt"/>
              </a:rPr>
              <a:t> takes decisions related to MPS (example : BLM threshold changes), steers the intensity ramp up of the machine, reviews and authorizes beam experiments. The </a:t>
            </a:r>
            <a:r>
              <a:rPr lang="en-US" kern="0" dirty="0" err="1">
                <a:latin typeface="+mn-lt"/>
              </a:rPr>
              <a:t>rMPP</a:t>
            </a:r>
            <a:r>
              <a:rPr lang="en-US" kern="0" dirty="0">
                <a:latin typeface="+mn-lt"/>
              </a:rPr>
              <a:t> also follows up on non-conformities (for example degraded operation).</a:t>
            </a:r>
          </a:p>
          <a:p>
            <a:pPr marL="736600" lvl="2" indent="-285750">
              <a:spcBef>
                <a:spcPts val="0"/>
              </a:spcBef>
              <a:spcAft>
                <a:spcPts val="600"/>
              </a:spcAft>
              <a:buSzPct val="80000"/>
              <a:buFont typeface="Wingdings" panose="05000000000000000000" pitchFamily="2" charset="2"/>
              <a:buChar char="Ø"/>
              <a:defRPr/>
            </a:pPr>
            <a:r>
              <a:rPr lang="en-US" sz="1600" kern="0" dirty="0">
                <a:solidFill>
                  <a:srgbClr val="0000FF"/>
                </a:solidFill>
                <a:latin typeface="Arial"/>
              </a:rPr>
              <a:t>Recommendations </a:t>
            </a:r>
            <a:r>
              <a:rPr lang="en-US" sz="1600" kern="0" dirty="0">
                <a:solidFill>
                  <a:srgbClr val="0000FF"/>
                </a:solidFill>
                <a:latin typeface="+mn-lt"/>
              </a:rPr>
              <a:t>are submitted to the CERN management</a:t>
            </a:r>
            <a:r>
              <a:rPr lang="en-US" i="1" kern="0" dirty="0">
                <a:solidFill>
                  <a:srgbClr val="0000FF"/>
                </a:solidFill>
                <a:latin typeface="+mn-lt"/>
              </a:rPr>
              <a:t>.</a:t>
            </a:r>
          </a:p>
          <a:p>
            <a:pPr marL="736600" lvl="2" indent="-285750">
              <a:spcBef>
                <a:spcPts val="0"/>
              </a:spcBef>
              <a:spcAft>
                <a:spcPts val="600"/>
              </a:spcAft>
              <a:buSzPct val="80000"/>
              <a:buFont typeface="Wingdings" panose="05000000000000000000" pitchFamily="2" charset="2"/>
              <a:buChar char="Ø"/>
              <a:defRPr/>
            </a:pPr>
            <a:r>
              <a:rPr lang="en-US" sz="1600" kern="0" dirty="0">
                <a:solidFill>
                  <a:srgbClr val="0000FF"/>
                </a:solidFill>
                <a:latin typeface="+mn-lt"/>
              </a:rPr>
              <a:t>In general the recommendations are accepted.</a:t>
            </a:r>
          </a:p>
        </p:txBody>
      </p:sp>
    </p:spTree>
    <p:extLst>
      <p:ext uri="{BB962C8B-B14F-4D97-AF65-F5344CB8AC3E}">
        <p14:creationId xmlns:p14="http://schemas.microsoft.com/office/powerpoint/2010/main" val="19274399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fr-FR" dirty="0">
                <a:latin typeface="Arial" charset="0"/>
                <a:cs typeface="Arial" charset="0"/>
              </a:rPr>
              <a:t>Commissioning - procedures</a:t>
            </a:r>
            <a:endParaRPr lang="fr-FR" altLang="fr-FR" dirty="0">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256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F7A54E72-5435-42B4-B63A-CD24EAC91EFB}" type="slidenum">
              <a:rPr lang="en-US" altLang="fr-FR" smtClean="0">
                <a:solidFill>
                  <a:srgbClr val="000000"/>
                </a:solidFill>
                <a:cs typeface="Arial" charset="0"/>
              </a:rPr>
              <a:pPr>
                <a:spcBef>
                  <a:spcPct val="0"/>
                </a:spcBef>
                <a:buClrTx/>
                <a:buSzTx/>
                <a:buFontTx/>
                <a:buNone/>
              </a:pPr>
              <a:t>38</a:t>
            </a:fld>
            <a:endParaRPr lang="en-US" altLang="fr-FR">
              <a:solidFill>
                <a:srgbClr val="000000"/>
              </a:solidFill>
              <a:cs typeface="Arial" charset="0"/>
            </a:endParaRPr>
          </a:p>
        </p:txBody>
      </p:sp>
      <p:sp>
        <p:nvSpPr>
          <p:cNvPr id="6" name="TextBox 5"/>
          <p:cNvSpPr txBox="1"/>
          <p:nvPr/>
        </p:nvSpPr>
        <p:spPr>
          <a:xfrm>
            <a:off x="601277" y="932675"/>
            <a:ext cx="8310487" cy="2658164"/>
          </a:xfrm>
          <a:prstGeom prst="rect">
            <a:avLst/>
          </a:prstGeom>
        </p:spPr>
        <p:txBody>
          <a:bodyPr wrap="square">
            <a:spAutoFit/>
          </a:bodyPr>
          <a:lstStyle/>
          <a:p>
            <a:pPr marL="227013" indent="-227013">
              <a:spcBef>
                <a:spcPct val="20000"/>
              </a:spcBef>
              <a:spcAft>
                <a:spcPts val="400"/>
              </a:spcAft>
              <a:buClr>
                <a:srgbClr val="0000FF"/>
              </a:buClr>
              <a:buSzPct val="80000"/>
              <a:buFont typeface="Wingdings" pitchFamily="2" charset="2"/>
              <a:buChar char="q"/>
              <a:defRPr/>
            </a:pPr>
            <a:r>
              <a:rPr lang="en-US" kern="0" dirty="0">
                <a:latin typeface="+mn-lt"/>
              </a:rPr>
              <a:t>Before the machine startup, procedures were developed for the commissioning of the machine protection sub-systems.</a:t>
            </a:r>
          </a:p>
          <a:p>
            <a:pPr marL="742950" lvl="1" indent="-285750">
              <a:spcBef>
                <a:spcPct val="20000"/>
              </a:spcBef>
              <a:spcAft>
                <a:spcPts val="400"/>
              </a:spcAft>
              <a:buClr>
                <a:srgbClr val="0000FF"/>
              </a:buClr>
              <a:buSzPct val="80000"/>
              <a:buFont typeface="Courier New" panose="02070309020205020404" pitchFamily="49" charset="0"/>
              <a:buChar char="o"/>
              <a:defRPr/>
            </a:pPr>
            <a:r>
              <a:rPr lang="en-US" sz="1600" i="1" kern="0" dirty="0">
                <a:solidFill>
                  <a:srgbClr val="0000FF"/>
                </a:solidFill>
                <a:latin typeface="+mn-lt"/>
              </a:rPr>
              <a:t>Update regularly to reflect changes in the systems or new tests.</a:t>
            </a:r>
          </a:p>
          <a:p>
            <a:pPr marL="227013" indent="-227013">
              <a:spcBef>
                <a:spcPct val="20000"/>
              </a:spcBef>
              <a:spcAft>
                <a:spcPts val="400"/>
              </a:spcAft>
              <a:buClr>
                <a:srgbClr val="0000FF"/>
              </a:buClr>
              <a:buSzPct val="80000"/>
              <a:buFont typeface="Wingdings" pitchFamily="2" charset="2"/>
              <a:buChar char="q"/>
              <a:defRPr/>
            </a:pPr>
            <a:r>
              <a:rPr lang="en-US" kern="0" dirty="0">
                <a:latin typeface="+mn-lt"/>
              </a:rPr>
              <a:t>The procedures contain test descriptions and frequency of tests.</a:t>
            </a:r>
          </a:p>
          <a:p>
            <a:pPr marL="227013" indent="-227013">
              <a:spcBef>
                <a:spcPct val="20000"/>
              </a:spcBef>
              <a:spcAft>
                <a:spcPts val="400"/>
              </a:spcAft>
              <a:buClr>
                <a:srgbClr val="0000FF"/>
              </a:buClr>
              <a:buSzPct val="80000"/>
              <a:buFont typeface="Wingdings" pitchFamily="2" charset="2"/>
              <a:buChar char="q"/>
              <a:defRPr/>
            </a:pPr>
            <a:r>
              <a:rPr lang="en-US" kern="0" dirty="0">
                <a:latin typeface="+mn-lt"/>
              </a:rPr>
              <a:t>The procedures were translated into a series of individual tests to be performed on the machine:</a:t>
            </a:r>
          </a:p>
          <a:p>
            <a:pPr marL="800100" lvl="1" indent="-342900">
              <a:spcBef>
                <a:spcPts val="0"/>
              </a:spcBef>
              <a:spcAft>
                <a:spcPts val="600"/>
              </a:spcAft>
              <a:buClr>
                <a:srgbClr val="0000FF"/>
              </a:buClr>
              <a:buSzPct val="80000"/>
              <a:buFont typeface="Courier New" panose="02070309020205020404" pitchFamily="49" charset="0"/>
              <a:buChar char="o"/>
              <a:defRPr/>
            </a:pPr>
            <a:r>
              <a:rPr lang="en-US" sz="1600" i="1" kern="0" dirty="0">
                <a:solidFill>
                  <a:srgbClr val="0000FF"/>
                </a:solidFill>
                <a:latin typeface="+mn-lt"/>
              </a:rPr>
              <a:t>Without beam,</a:t>
            </a:r>
          </a:p>
          <a:p>
            <a:pPr marL="800100" lvl="1" indent="-342900">
              <a:spcBef>
                <a:spcPts val="0"/>
              </a:spcBef>
              <a:spcAft>
                <a:spcPts val="600"/>
              </a:spcAft>
              <a:buClr>
                <a:srgbClr val="0000FF"/>
              </a:buClr>
              <a:buSzPct val="80000"/>
              <a:buFont typeface="Courier New" panose="02070309020205020404" pitchFamily="49" charset="0"/>
              <a:buChar char="o"/>
              <a:defRPr/>
            </a:pPr>
            <a:r>
              <a:rPr lang="en-US" sz="1600" i="1" kern="0" dirty="0">
                <a:solidFill>
                  <a:srgbClr val="0000FF"/>
                </a:solidFill>
                <a:latin typeface="+mn-lt"/>
              </a:rPr>
              <a:t>With beam – if required for different intensity steps.</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78" y="3999036"/>
            <a:ext cx="2895382" cy="1899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6660" y="4350720"/>
            <a:ext cx="2987360" cy="1855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4700" y="3851455"/>
            <a:ext cx="2891194" cy="166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Tracking</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39</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740" y="3625951"/>
            <a:ext cx="5165360" cy="3036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77880" y="932675"/>
            <a:ext cx="8141522" cy="2560701"/>
          </a:xfrm>
          <a:prstGeom prst="rect">
            <a:avLst/>
          </a:prstGeom>
        </p:spPr>
        <p:txBody>
          <a:bodyPr wrap="square">
            <a:spAutoFit/>
          </a:bodyPr>
          <a:lstStyle/>
          <a:p>
            <a:pPr marL="227013" indent="-227013">
              <a:spcBef>
                <a:spcPct val="20000"/>
              </a:spcBef>
              <a:spcAft>
                <a:spcPts val="400"/>
              </a:spcAft>
              <a:buClr>
                <a:srgbClr val="0000FF"/>
              </a:buClr>
              <a:buSzPct val="80000"/>
              <a:buFont typeface="Wingdings" pitchFamily="2" charset="2"/>
              <a:buChar char="q"/>
              <a:defRPr/>
            </a:pPr>
            <a:r>
              <a:rPr lang="en-US" kern="0" dirty="0">
                <a:latin typeface="+mn-lt"/>
              </a:rPr>
              <a:t>The tests are documented and tracked partly on WEB pages, partly by an automated system (next slide).</a:t>
            </a:r>
          </a:p>
          <a:p>
            <a:pPr marL="227013" indent="-227013">
              <a:spcBef>
                <a:spcPct val="20000"/>
              </a:spcBef>
              <a:spcAft>
                <a:spcPts val="400"/>
              </a:spcAft>
              <a:buClr>
                <a:srgbClr val="0000FF"/>
              </a:buClr>
              <a:buSzPct val="80000"/>
              <a:buFont typeface="Wingdings" pitchFamily="2" charset="2"/>
              <a:buChar char="q"/>
              <a:defRPr/>
            </a:pPr>
            <a:r>
              <a:rPr lang="en-US" kern="0" dirty="0">
                <a:latin typeface="+mn-lt"/>
              </a:rPr>
              <a:t>One MPS expert is in charge of checking that all tests required for a certain machine phase are have been executed by the experts.</a:t>
            </a:r>
          </a:p>
          <a:p>
            <a:pPr marL="742950" lvl="1" indent="-285750">
              <a:spcBef>
                <a:spcPct val="20000"/>
              </a:spcBef>
              <a:spcAft>
                <a:spcPts val="400"/>
              </a:spcAft>
              <a:buClr>
                <a:srgbClr val="0000FF"/>
              </a:buClr>
              <a:buSzPct val="80000"/>
              <a:buFont typeface="Courier New" panose="02070309020205020404" pitchFamily="49" charset="0"/>
              <a:buChar char="o"/>
              <a:defRPr/>
            </a:pPr>
            <a:r>
              <a:rPr lang="en-US" sz="1600" i="1" kern="0" dirty="0">
                <a:solidFill>
                  <a:srgbClr val="0000FF"/>
                </a:solidFill>
                <a:latin typeface="+mn-lt"/>
              </a:rPr>
              <a:t>Note that it is generally the system expert that executes the tests for his system – no independence.</a:t>
            </a:r>
          </a:p>
          <a:p>
            <a:pPr marL="227013" indent="-227013">
              <a:spcBef>
                <a:spcPct val="20000"/>
              </a:spcBef>
              <a:spcAft>
                <a:spcPts val="400"/>
              </a:spcAft>
              <a:buClr>
                <a:srgbClr val="0000FF"/>
              </a:buClr>
              <a:buSzPct val="80000"/>
              <a:buFont typeface="Wingdings" pitchFamily="2" charset="2"/>
              <a:buChar char="q"/>
              <a:defRPr/>
            </a:pPr>
            <a:r>
              <a:rPr lang="en-US" kern="0" dirty="0">
                <a:latin typeface="+mn-lt"/>
              </a:rPr>
              <a:t>During the commissioning the experts involved in </a:t>
            </a:r>
            <a:r>
              <a:rPr lang="en-US" kern="0" dirty="0" err="1">
                <a:latin typeface="+mn-lt"/>
              </a:rPr>
              <a:t>rMPP</a:t>
            </a:r>
            <a:r>
              <a:rPr lang="en-US" kern="0" dirty="0">
                <a:latin typeface="+mn-lt"/>
              </a:rPr>
              <a:t> update and approve checklists to track the situation and document non-conformities.</a:t>
            </a:r>
          </a:p>
        </p:txBody>
      </p:sp>
    </p:spTree>
    <p:extLst>
      <p:ext uri="{BB962C8B-B14F-4D97-AF65-F5344CB8AC3E}">
        <p14:creationId xmlns:p14="http://schemas.microsoft.com/office/powerpoint/2010/main" val="1145030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Collider Luminosity</a:t>
            </a:r>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4</a:t>
            </a:fld>
            <a:endParaRPr lang="en-US"/>
          </a:p>
        </p:txBody>
      </p:sp>
      <p:sp>
        <p:nvSpPr>
          <p:cNvPr id="6" name="Rectangle 3"/>
          <p:cNvSpPr txBox="1">
            <a:spLocks noChangeArrowheads="1"/>
          </p:cNvSpPr>
          <p:nvPr/>
        </p:nvSpPr>
        <p:spPr>
          <a:xfrm>
            <a:off x="565215" y="873126"/>
            <a:ext cx="8185150" cy="1019674"/>
          </a:xfrm>
          <a:prstGeom prst="rect">
            <a:avLst/>
          </a:prstGeom>
          <a:ln>
            <a:noFill/>
          </a:ln>
        </p:spPr>
        <p:txBody>
          <a:bodyPr/>
          <a:lstStyle/>
          <a:p>
            <a:pPr>
              <a:spcBef>
                <a:spcPct val="20000"/>
              </a:spcBef>
              <a:buFont typeface="Monotype Sorts" pitchFamily="2" charset="2"/>
              <a:buNone/>
              <a:defRPr/>
            </a:pPr>
            <a:r>
              <a:rPr lang="de-DE" sz="2000" kern="0" dirty="0">
                <a:latin typeface="Helvetica" pitchFamily="34" charset="0"/>
                <a:cs typeface="Helvetica" pitchFamily="34" charset="0"/>
              </a:rPr>
              <a:t>The key parameter for the experiments is the event rate dN/dt. For a physics process with </a:t>
            </a:r>
            <a:r>
              <a:rPr lang="de-DE" sz="2000" i="1" u="sng" kern="0" dirty="0">
                <a:latin typeface="Helvetica" pitchFamily="34" charset="0"/>
                <a:cs typeface="Helvetica" pitchFamily="34" charset="0"/>
              </a:rPr>
              <a:t>cross-section </a:t>
            </a:r>
            <a:r>
              <a:rPr lang="de-DE" sz="2000" i="1" u="sng" kern="0" dirty="0">
                <a:latin typeface="Symbol" pitchFamily="18" charset="2"/>
                <a:cs typeface="Helvetica" pitchFamily="34" charset="0"/>
              </a:rPr>
              <a:t>s</a:t>
            </a:r>
            <a:r>
              <a:rPr lang="de-DE" sz="2000" kern="0" dirty="0">
                <a:latin typeface="Helvetica" pitchFamily="34" charset="0"/>
                <a:cs typeface="Helvetica" pitchFamily="34" charset="0"/>
              </a:rPr>
              <a:t>  it is proprotional to the collider </a:t>
            </a:r>
            <a:r>
              <a:rPr lang="de-DE" sz="2000" b="1" u="sng" kern="0" dirty="0">
                <a:solidFill>
                  <a:srgbClr val="008E40"/>
                </a:solidFill>
                <a:latin typeface="Helvetica" pitchFamily="34" charset="0"/>
                <a:cs typeface="Helvetica" pitchFamily="34" charset="0"/>
              </a:rPr>
              <a:t>Luminosity </a:t>
            </a:r>
            <a:r>
              <a:rPr lang="de-DE" sz="2000" b="1" i="1" u="sng" kern="0" dirty="0">
                <a:solidFill>
                  <a:srgbClr val="008E40"/>
                </a:solidFill>
                <a:latin typeface="Helvetica" pitchFamily="34" charset="0"/>
                <a:cs typeface="Helvetica" pitchFamily="34" charset="0"/>
              </a:rPr>
              <a:t>L</a:t>
            </a:r>
            <a:r>
              <a:rPr lang="de-DE" sz="2000" kern="0" dirty="0">
                <a:latin typeface="Helvetica" pitchFamily="34" charset="0"/>
                <a:cs typeface="Helvetica" pitchFamily="34" charset="0"/>
              </a:rPr>
              <a:t>:</a:t>
            </a:r>
          </a:p>
        </p:txBody>
      </p:sp>
      <p:graphicFrame>
        <p:nvGraphicFramePr>
          <p:cNvPr id="7" name="Object 5"/>
          <p:cNvGraphicFramePr>
            <a:graphicFrameLocks noChangeAspect="1"/>
          </p:cNvGraphicFramePr>
          <p:nvPr>
            <p:extLst/>
          </p:nvPr>
        </p:nvGraphicFramePr>
        <p:xfrm>
          <a:off x="3368675" y="1758950"/>
          <a:ext cx="2624138" cy="561975"/>
        </p:xfrm>
        <a:graphic>
          <a:graphicData uri="http://schemas.openxmlformats.org/presentationml/2006/ole">
            <mc:AlternateContent xmlns:mc="http://schemas.openxmlformats.org/markup-compatibility/2006">
              <mc:Choice xmlns:v="urn:schemas-microsoft-com:vml" Requires="v">
                <p:oleObj spid="_x0000_s3149" name="Equation" r:id="rId3" imgW="825480" imgH="177480" progId="Equation.3">
                  <p:embed/>
                </p:oleObj>
              </mc:Choice>
              <mc:Fallback>
                <p:oleObj name="Equation" r:id="rId3" imgW="825480" imgH="177480" progId="Equation.3">
                  <p:embed/>
                  <p:pic>
                    <p:nvPicPr>
                      <p:cNvPr id="0" name=""/>
                      <p:cNvPicPr>
                        <a:picLocks noChangeAspect="1" noChangeArrowheads="1"/>
                      </p:cNvPicPr>
                      <p:nvPr/>
                    </p:nvPicPr>
                    <p:blipFill>
                      <a:blip r:embed="rId4"/>
                      <a:srcRect/>
                      <a:stretch>
                        <a:fillRect/>
                      </a:stretch>
                    </p:blipFill>
                    <p:spPr bwMode="auto">
                      <a:xfrm>
                        <a:off x="3368675" y="1758950"/>
                        <a:ext cx="2624138" cy="5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 name="Group 7"/>
          <p:cNvGrpSpPr/>
          <p:nvPr/>
        </p:nvGrpSpPr>
        <p:grpSpPr>
          <a:xfrm>
            <a:off x="1892630" y="2584090"/>
            <a:ext cx="5530320" cy="1341646"/>
            <a:chOff x="2344510" y="2414409"/>
            <a:chExt cx="5530320" cy="1341646"/>
          </a:xfrm>
        </p:grpSpPr>
        <p:cxnSp>
          <p:nvCxnSpPr>
            <p:cNvPr id="9" name="Straight Connector 8"/>
            <p:cNvCxnSpPr/>
            <p:nvPr/>
          </p:nvCxnSpPr>
          <p:spPr bwMode="auto">
            <a:xfrm>
              <a:off x="2882180" y="3006546"/>
              <a:ext cx="49926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0" name="Group 9"/>
            <p:cNvGrpSpPr/>
            <p:nvPr/>
          </p:nvGrpSpPr>
          <p:grpSpPr>
            <a:xfrm>
              <a:off x="2344510" y="2814519"/>
              <a:ext cx="2496325" cy="384052"/>
              <a:chOff x="616285" y="2814519"/>
              <a:chExt cx="2496325" cy="384052"/>
            </a:xfrm>
          </p:grpSpPr>
          <p:grpSp>
            <p:nvGrpSpPr>
              <p:cNvPr id="23" name="Group 22"/>
              <p:cNvGrpSpPr/>
              <p:nvPr/>
            </p:nvGrpSpPr>
            <p:grpSpPr>
              <a:xfrm>
                <a:off x="1230765" y="2814519"/>
                <a:ext cx="1881845" cy="384052"/>
                <a:chOff x="1230765" y="2814519"/>
                <a:chExt cx="1881845" cy="384052"/>
              </a:xfrm>
            </p:grpSpPr>
            <p:sp>
              <p:nvSpPr>
                <p:cNvPr id="25" name="Flowchart: Direct Access Storage 24"/>
                <p:cNvSpPr/>
                <p:nvPr/>
              </p:nvSpPr>
              <p:spPr bwMode="auto">
                <a:xfrm rot="10800000">
                  <a:off x="1230765" y="2814521"/>
                  <a:ext cx="1881845" cy="384050"/>
                </a:xfrm>
                <a:prstGeom prst="flowChartMagneticDrum">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sp>
              <p:nvSpPr>
                <p:cNvPr id="26" name="Flowchart: Connector 25"/>
                <p:cNvSpPr/>
                <p:nvPr/>
              </p:nvSpPr>
              <p:spPr bwMode="auto">
                <a:xfrm>
                  <a:off x="1233289" y="2814519"/>
                  <a:ext cx="688766" cy="384051"/>
                </a:xfrm>
                <a:prstGeom prst="flowChartConnector">
                  <a:avLst/>
                </a:prstGeom>
                <a:pattFill prst="ltDnDiag">
                  <a:fgClr>
                    <a:srgbClr val="0000FF"/>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grpSp>
          <p:cxnSp>
            <p:nvCxnSpPr>
              <p:cNvPr id="24" name="Straight Connector 23"/>
              <p:cNvCxnSpPr/>
              <p:nvPr/>
            </p:nvCxnSpPr>
            <p:spPr bwMode="auto">
              <a:xfrm>
                <a:off x="616285" y="3006546"/>
                <a:ext cx="96138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1" name="Group 10"/>
            <p:cNvGrpSpPr/>
            <p:nvPr/>
          </p:nvGrpSpPr>
          <p:grpSpPr>
            <a:xfrm>
              <a:off x="5224885" y="2814520"/>
              <a:ext cx="2336799" cy="384052"/>
              <a:chOff x="5224885" y="2814520"/>
              <a:chExt cx="2336799" cy="384052"/>
            </a:xfrm>
          </p:grpSpPr>
          <p:grpSp>
            <p:nvGrpSpPr>
              <p:cNvPr id="19" name="Group 18"/>
              <p:cNvGrpSpPr/>
              <p:nvPr/>
            </p:nvGrpSpPr>
            <p:grpSpPr>
              <a:xfrm>
                <a:off x="5677315" y="2814520"/>
                <a:ext cx="1884369" cy="384052"/>
                <a:chOff x="3801376" y="2814520"/>
                <a:chExt cx="1884369" cy="384052"/>
              </a:xfrm>
            </p:grpSpPr>
            <p:sp>
              <p:nvSpPr>
                <p:cNvPr id="21" name="Flowchart: Direct Access Storage 20"/>
                <p:cNvSpPr/>
                <p:nvPr/>
              </p:nvSpPr>
              <p:spPr bwMode="auto">
                <a:xfrm rot="10800000">
                  <a:off x="3803900" y="2814520"/>
                  <a:ext cx="1881845" cy="384050"/>
                </a:xfrm>
                <a:prstGeom prst="flowChartMagneticDrum">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sp>
              <p:nvSpPr>
                <p:cNvPr id="22" name="Flowchart: Connector 21"/>
                <p:cNvSpPr/>
                <p:nvPr/>
              </p:nvSpPr>
              <p:spPr bwMode="auto">
                <a:xfrm>
                  <a:off x="3801376" y="2814521"/>
                  <a:ext cx="688766" cy="384051"/>
                </a:xfrm>
                <a:prstGeom prst="flowChartConnector">
                  <a:avLst/>
                </a:prstGeom>
                <a:pattFill prst="ltDnDiag">
                  <a:fgClr>
                    <a:srgbClr val="FF0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grpSp>
          <p:cxnSp>
            <p:nvCxnSpPr>
              <p:cNvPr id="20" name="Straight Connector 19"/>
              <p:cNvCxnSpPr/>
              <p:nvPr/>
            </p:nvCxnSpPr>
            <p:spPr bwMode="auto">
              <a:xfrm>
                <a:off x="5224885" y="3006544"/>
                <a:ext cx="796813" cy="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2" name="Explosion 2 11"/>
            <p:cNvSpPr/>
            <p:nvPr/>
          </p:nvSpPr>
          <p:spPr bwMode="auto">
            <a:xfrm>
              <a:off x="5061062" y="2518150"/>
              <a:ext cx="503914" cy="998530"/>
            </a:xfrm>
            <a:prstGeom prst="irregularSeal2">
              <a:avLst/>
            </a:prstGeom>
            <a:solidFill>
              <a:srgbClr val="FFFF99"/>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sp>
          <p:nvSpPr>
            <p:cNvPr id="13" name="TextBox 12"/>
            <p:cNvSpPr txBox="1"/>
            <p:nvPr/>
          </p:nvSpPr>
          <p:spPr>
            <a:xfrm>
              <a:off x="3074205" y="2414409"/>
              <a:ext cx="1749197" cy="400110"/>
            </a:xfrm>
            <a:prstGeom prst="rect">
              <a:avLst/>
            </a:prstGeom>
          </p:spPr>
          <p:txBody>
            <a:bodyPr wrap="none" rtlCol="0">
              <a:spAutoFit/>
            </a:bodyPr>
            <a:lstStyle/>
            <a:p>
              <a:pPr>
                <a:spcBef>
                  <a:spcPct val="20000"/>
                </a:spcBef>
                <a:spcAft>
                  <a:spcPts val="400"/>
                </a:spcAft>
                <a:buClr>
                  <a:srgbClr val="0000FF"/>
                </a:buClr>
                <a:buSzPct val="80000"/>
              </a:pPr>
              <a:r>
                <a:rPr lang="en-US" sz="2000" kern="0" dirty="0">
                  <a:solidFill>
                    <a:srgbClr val="0000FF"/>
                  </a:solidFill>
                  <a:latin typeface="+mn-lt"/>
                </a:rPr>
                <a:t>Population N</a:t>
              </a:r>
              <a:r>
                <a:rPr lang="en-US" sz="2000" kern="0" baseline="-25000" dirty="0">
                  <a:solidFill>
                    <a:srgbClr val="0000FF"/>
                  </a:solidFill>
                  <a:latin typeface="+mn-lt"/>
                </a:rPr>
                <a:t>1</a:t>
              </a:r>
              <a:endParaRPr lang="en-GB" sz="2000" kern="0" baseline="-25000" dirty="0">
                <a:solidFill>
                  <a:srgbClr val="0000FF"/>
                </a:solidFill>
                <a:latin typeface="+mn-lt"/>
              </a:endParaRPr>
            </a:p>
          </p:txBody>
        </p:sp>
        <p:sp>
          <p:nvSpPr>
            <p:cNvPr id="14" name="TextBox 13"/>
            <p:cNvSpPr txBox="1"/>
            <p:nvPr/>
          </p:nvSpPr>
          <p:spPr>
            <a:xfrm>
              <a:off x="5724150" y="2419837"/>
              <a:ext cx="1749197" cy="400110"/>
            </a:xfrm>
            <a:prstGeom prst="rect">
              <a:avLst/>
            </a:prstGeom>
          </p:spPr>
          <p:txBody>
            <a:bodyPr wrap="none" rtlCol="0">
              <a:spAutoFit/>
            </a:bodyPr>
            <a:lstStyle/>
            <a:p>
              <a:pPr>
                <a:spcBef>
                  <a:spcPct val="20000"/>
                </a:spcBef>
                <a:spcAft>
                  <a:spcPts val="400"/>
                </a:spcAft>
                <a:buClr>
                  <a:srgbClr val="0000FF"/>
                </a:buClr>
                <a:buSzPct val="80000"/>
              </a:pPr>
              <a:r>
                <a:rPr lang="en-US" sz="2000" kern="0" dirty="0">
                  <a:solidFill>
                    <a:srgbClr val="FF0000"/>
                  </a:solidFill>
                  <a:latin typeface="+mn-lt"/>
                </a:rPr>
                <a:t>Population N</a:t>
              </a:r>
              <a:r>
                <a:rPr lang="en-US" sz="2000" kern="0" baseline="-25000" dirty="0">
                  <a:solidFill>
                    <a:srgbClr val="FF0000"/>
                  </a:solidFill>
                  <a:latin typeface="+mn-lt"/>
                </a:rPr>
                <a:t>2</a:t>
              </a:r>
              <a:endParaRPr lang="en-GB" sz="2000" kern="0" baseline="-25000" dirty="0">
                <a:solidFill>
                  <a:srgbClr val="FF0000"/>
                </a:solidFill>
                <a:latin typeface="+mn-lt"/>
              </a:endParaRPr>
            </a:p>
          </p:txBody>
        </p:sp>
        <p:sp>
          <p:nvSpPr>
            <p:cNvPr id="15" name="TextBox 14"/>
            <p:cNvSpPr txBox="1"/>
            <p:nvPr/>
          </p:nvSpPr>
          <p:spPr>
            <a:xfrm>
              <a:off x="5236349" y="3355945"/>
              <a:ext cx="939681" cy="400110"/>
            </a:xfrm>
            <a:prstGeom prst="rect">
              <a:avLst/>
            </a:prstGeom>
          </p:spPr>
          <p:txBody>
            <a:bodyPr wrap="none" rtlCol="0">
              <a:spAutoFit/>
            </a:bodyPr>
            <a:lstStyle/>
            <a:p>
              <a:pPr>
                <a:spcBef>
                  <a:spcPct val="20000"/>
                </a:spcBef>
                <a:spcAft>
                  <a:spcPts val="400"/>
                </a:spcAft>
                <a:buClr>
                  <a:srgbClr val="0000FF"/>
                </a:buClr>
                <a:buSzPct val="80000"/>
              </a:pPr>
              <a:r>
                <a:rPr lang="en-US" sz="2000" kern="0" dirty="0">
                  <a:solidFill>
                    <a:srgbClr val="D60093"/>
                  </a:solidFill>
                  <a:latin typeface="+mn-lt"/>
                </a:rPr>
                <a:t>area A</a:t>
              </a:r>
              <a:endParaRPr lang="en-GB" sz="2000" kern="0" baseline="-25000" dirty="0">
                <a:solidFill>
                  <a:srgbClr val="D60093"/>
                </a:solidFill>
                <a:latin typeface="+mn-lt"/>
              </a:endParaRPr>
            </a:p>
          </p:txBody>
        </p:sp>
        <p:cxnSp>
          <p:nvCxnSpPr>
            <p:cNvPr id="16" name="Straight Connector 15"/>
            <p:cNvCxnSpPr>
              <a:stCxn id="15" idx="0"/>
              <a:endCxn id="22" idx="3"/>
            </p:cNvCxnSpPr>
            <p:nvPr/>
          </p:nvCxnSpPr>
          <p:spPr bwMode="auto">
            <a:xfrm flipV="1">
              <a:off x="5706190" y="3142329"/>
              <a:ext cx="71992" cy="213616"/>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7" name="Straight Arrow Connector 16"/>
            <p:cNvCxnSpPr/>
            <p:nvPr/>
          </p:nvCxnSpPr>
          <p:spPr bwMode="auto">
            <a:xfrm>
              <a:off x="3447276" y="3317917"/>
              <a:ext cx="1146949" cy="0"/>
            </a:xfrm>
            <a:prstGeom prst="straightConnector1">
              <a:avLst/>
            </a:prstGeom>
            <a:solidFill>
              <a:schemeClr val="accent1"/>
            </a:solidFill>
            <a:ln w="28575" cap="flat" cmpd="sng" algn="ctr">
              <a:solidFill>
                <a:srgbClr val="0000FF"/>
              </a:solidFill>
              <a:prstDash val="solid"/>
              <a:round/>
              <a:headEnd type="none" w="med" len="med"/>
              <a:tailEnd type="stealth" w="lg" len="lg"/>
            </a:ln>
            <a:effectLst/>
          </p:spPr>
        </p:cxnSp>
        <p:cxnSp>
          <p:nvCxnSpPr>
            <p:cNvPr id="18" name="Straight Arrow Connector 17"/>
            <p:cNvCxnSpPr/>
            <p:nvPr/>
          </p:nvCxnSpPr>
          <p:spPr bwMode="auto">
            <a:xfrm flipH="1">
              <a:off x="6239172" y="3317917"/>
              <a:ext cx="1033891" cy="0"/>
            </a:xfrm>
            <a:prstGeom prst="straightConnector1">
              <a:avLst/>
            </a:prstGeom>
            <a:solidFill>
              <a:schemeClr val="accent1"/>
            </a:solidFill>
            <a:ln w="28575" cap="flat" cmpd="sng" algn="ctr">
              <a:solidFill>
                <a:srgbClr val="FF0000"/>
              </a:solidFill>
              <a:prstDash val="solid"/>
              <a:round/>
              <a:headEnd type="none" w="med" len="med"/>
              <a:tailEnd type="stealth" w="lg" len="lg"/>
            </a:ln>
            <a:effectLst/>
          </p:spPr>
        </p:cxnSp>
      </p:grpSp>
      <p:grpSp>
        <p:nvGrpSpPr>
          <p:cNvPr id="27" name="Group 26"/>
          <p:cNvGrpSpPr/>
          <p:nvPr/>
        </p:nvGrpSpPr>
        <p:grpSpPr>
          <a:xfrm>
            <a:off x="789838" y="4043480"/>
            <a:ext cx="7008182" cy="1574603"/>
            <a:chOff x="1077145" y="4312315"/>
            <a:chExt cx="7008182" cy="1574603"/>
          </a:xfrm>
        </p:grpSpPr>
        <p:grpSp>
          <p:nvGrpSpPr>
            <p:cNvPr id="28" name="Group 27"/>
            <p:cNvGrpSpPr/>
            <p:nvPr/>
          </p:nvGrpSpPr>
          <p:grpSpPr>
            <a:xfrm>
              <a:off x="1077145" y="4312315"/>
              <a:ext cx="7008182" cy="852535"/>
              <a:chOff x="1538005" y="4601187"/>
              <a:chExt cx="7008182" cy="852535"/>
            </a:xfrm>
          </p:grpSpPr>
          <p:grpSp>
            <p:nvGrpSpPr>
              <p:cNvPr id="31" name="Group 30"/>
              <p:cNvGrpSpPr/>
              <p:nvPr/>
            </p:nvGrpSpPr>
            <p:grpSpPr>
              <a:xfrm>
                <a:off x="1538005" y="4601187"/>
                <a:ext cx="7008182" cy="852535"/>
                <a:chOff x="1582225" y="3898295"/>
                <a:chExt cx="5664745" cy="852535"/>
              </a:xfrm>
            </p:grpSpPr>
            <p:sp>
              <p:nvSpPr>
                <p:cNvPr id="33" name="TextBox 32"/>
                <p:cNvSpPr txBox="1"/>
                <p:nvPr/>
              </p:nvSpPr>
              <p:spPr>
                <a:xfrm>
                  <a:off x="1582225" y="4070283"/>
                  <a:ext cx="1667844" cy="400110"/>
                </a:xfrm>
                <a:prstGeom prst="rect">
                  <a:avLst/>
                </a:prstGeom>
              </p:spPr>
              <p:txBody>
                <a:bodyPr wrap="none" rtlCol="0">
                  <a:spAutoFit/>
                </a:bodyPr>
                <a:lstStyle/>
                <a:p>
                  <a:pPr>
                    <a:spcBef>
                      <a:spcPct val="20000"/>
                    </a:spcBef>
                    <a:spcAft>
                      <a:spcPts val="400"/>
                    </a:spcAft>
                    <a:buClr>
                      <a:srgbClr val="0000FF"/>
                    </a:buClr>
                    <a:buSzPct val="80000"/>
                  </a:pPr>
                  <a:r>
                    <a:rPr lang="en-US" sz="2000" kern="0" dirty="0">
                      <a:latin typeface="+mn-lt"/>
                    </a:rPr>
                    <a:t>Collision rate   </a:t>
                  </a:r>
                  <a:r>
                    <a:rPr lang="en-US" sz="2000" kern="0" dirty="0">
                      <a:latin typeface="+mn-lt"/>
                      <a:sym typeface="Symbol"/>
                    </a:rPr>
                    <a:t></a:t>
                  </a:r>
                  <a:endParaRPr lang="en-GB" sz="2000" kern="0" dirty="0">
                    <a:latin typeface="+mn-lt"/>
                  </a:endParaRPr>
                </a:p>
              </p:txBody>
            </p:sp>
            <p:sp>
              <p:nvSpPr>
                <p:cNvPr id="34" name="TextBox 33"/>
                <p:cNvSpPr txBox="1"/>
                <p:nvPr/>
              </p:nvSpPr>
              <p:spPr>
                <a:xfrm>
                  <a:off x="3910880" y="3898295"/>
                  <a:ext cx="915034" cy="400110"/>
                </a:xfrm>
                <a:prstGeom prst="rect">
                  <a:avLst/>
                </a:prstGeom>
              </p:spPr>
              <p:txBody>
                <a:bodyPr wrap="none" rtlCol="0">
                  <a:spAutoFit/>
                </a:bodyPr>
                <a:lstStyle/>
                <a:p>
                  <a:pPr>
                    <a:spcBef>
                      <a:spcPct val="20000"/>
                    </a:spcBef>
                    <a:spcAft>
                      <a:spcPts val="400"/>
                    </a:spcAft>
                    <a:buClr>
                      <a:srgbClr val="0000FF"/>
                    </a:buClr>
                    <a:buSzPct val="80000"/>
                  </a:pPr>
                  <a:r>
                    <a:rPr lang="en-US" sz="2000" kern="0" dirty="0">
                      <a:solidFill>
                        <a:srgbClr val="0000FF"/>
                      </a:solidFill>
                      <a:latin typeface="+mn-lt"/>
                    </a:rPr>
                    <a:t>N1</a:t>
                  </a:r>
                  <a:r>
                    <a:rPr lang="en-US" sz="2000" kern="0" dirty="0">
                      <a:latin typeface="+mn-lt"/>
                    </a:rPr>
                    <a:t> × </a:t>
                  </a:r>
                  <a:r>
                    <a:rPr lang="en-US" sz="2000" kern="0" dirty="0">
                      <a:solidFill>
                        <a:srgbClr val="FF0000"/>
                      </a:solidFill>
                      <a:latin typeface="+mn-lt"/>
                    </a:rPr>
                    <a:t>N2</a:t>
                  </a:r>
                  <a:endParaRPr lang="en-GB" sz="2000" kern="0" dirty="0">
                    <a:solidFill>
                      <a:srgbClr val="FF0000"/>
                    </a:solidFill>
                    <a:latin typeface="+mn-lt"/>
                  </a:endParaRPr>
                </a:p>
              </p:txBody>
            </p:sp>
            <p:cxnSp>
              <p:nvCxnSpPr>
                <p:cNvPr id="35" name="Straight Connector 34"/>
                <p:cNvCxnSpPr/>
                <p:nvPr/>
              </p:nvCxnSpPr>
              <p:spPr bwMode="auto">
                <a:xfrm>
                  <a:off x="3910880" y="4319330"/>
                  <a:ext cx="106805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6" name="TextBox 35"/>
                <p:cNvSpPr txBox="1"/>
                <p:nvPr/>
              </p:nvSpPr>
              <p:spPr>
                <a:xfrm>
                  <a:off x="4334004" y="4350720"/>
                  <a:ext cx="287908" cy="400110"/>
                </a:xfrm>
                <a:prstGeom prst="rect">
                  <a:avLst/>
                </a:prstGeom>
              </p:spPr>
              <p:txBody>
                <a:bodyPr wrap="none" rtlCol="0">
                  <a:spAutoFit/>
                </a:bodyPr>
                <a:lstStyle/>
                <a:p>
                  <a:pPr>
                    <a:spcBef>
                      <a:spcPct val="20000"/>
                    </a:spcBef>
                    <a:spcAft>
                      <a:spcPts val="400"/>
                    </a:spcAft>
                    <a:buClr>
                      <a:srgbClr val="0000FF"/>
                    </a:buClr>
                    <a:buSzPct val="80000"/>
                  </a:pPr>
                  <a:r>
                    <a:rPr lang="en-US" sz="2000" kern="0" dirty="0">
                      <a:solidFill>
                        <a:srgbClr val="D60093"/>
                      </a:solidFill>
                      <a:latin typeface="+mn-lt"/>
                    </a:rPr>
                    <a:t>A</a:t>
                  </a:r>
                  <a:endParaRPr lang="en-GB" sz="2000" kern="0" dirty="0">
                    <a:solidFill>
                      <a:srgbClr val="D60093"/>
                    </a:solidFill>
                    <a:latin typeface="+mn-lt"/>
                  </a:endParaRPr>
                </a:p>
              </p:txBody>
            </p:sp>
            <p:sp>
              <p:nvSpPr>
                <p:cNvPr id="37" name="TextBox 36"/>
                <p:cNvSpPr txBox="1"/>
                <p:nvPr/>
              </p:nvSpPr>
              <p:spPr>
                <a:xfrm>
                  <a:off x="5072217" y="4070283"/>
                  <a:ext cx="2174753" cy="400110"/>
                </a:xfrm>
                <a:prstGeom prst="rect">
                  <a:avLst/>
                </a:prstGeom>
              </p:spPr>
              <p:txBody>
                <a:bodyPr wrap="square" rtlCol="0">
                  <a:spAutoFit/>
                </a:bodyPr>
                <a:lstStyle/>
                <a:p>
                  <a:pPr>
                    <a:spcBef>
                      <a:spcPct val="20000"/>
                    </a:spcBef>
                    <a:spcAft>
                      <a:spcPts val="400"/>
                    </a:spcAft>
                    <a:buClr>
                      <a:srgbClr val="0000FF"/>
                    </a:buClr>
                    <a:buSzPct val="80000"/>
                  </a:pPr>
                  <a:r>
                    <a:rPr lang="en-US" sz="2000" kern="0" dirty="0">
                      <a:latin typeface="+mj-lt"/>
                    </a:rPr>
                    <a:t>×</a:t>
                  </a:r>
                  <a:r>
                    <a:rPr lang="en-US" sz="2000" kern="0" dirty="0">
                      <a:latin typeface="+mn-lt"/>
                    </a:rPr>
                    <a:t> encounters/second</a:t>
                  </a:r>
                  <a:endParaRPr lang="en-GB" sz="2000" kern="0" dirty="0">
                    <a:latin typeface="+mn-lt"/>
                  </a:endParaRPr>
                </a:p>
              </p:txBody>
            </p:sp>
          </p:grpSp>
          <p:sp>
            <p:nvSpPr>
              <p:cNvPr id="32" name="TextBox 31"/>
              <p:cNvSpPr txBox="1"/>
              <p:nvPr/>
            </p:nvSpPr>
            <p:spPr>
              <a:xfrm>
                <a:off x="3683582" y="4773175"/>
                <a:ext cx="850013" cy="400110"/>
              </a:xfrm>
              <a:prstGeom prst="rect">
                <a:avLst/>
              </a:prstGeom>
            </p:spPr>
            <p:txBody>
              <a:bodyPr wrap="square" rtlCol="0">
                <a:spAutoFit/>
              </a:bodyPr>
              <a:lstStyle/>
              <a:p>
                <a:pPr>
                  <a:spcBef>
                    <a:spcPct val="20000"/>
                  </a:spcBef>
                  <a:spcAft>
                    <a:spcPts val="400"/>
                  </a:spcAft>
                  <a:buClr>
                    <a:srgbClr val="0000FF"/>
                  </a:buClr>
                  <a:buSzPct val="80000"/>
                </a:pPr>
                <a:r>
                  <a:rPr lang="en-US" sz="2000" kern="0" dirty="0">
                    <a:latin typeface="Symbol" pitchFamily="18" charset="2"/>
                  </a:rPr>
                  <a:t>s</a:t>
                </a:r>
                <a:r>
                  <a:rPr lang="en-US" sz="2000" kern="0" dirty="0"/>
                  <a:t> </a:t>
                </a:r>
                <a:r>
                  <a:rPr lang="en-US" sz="2000" kern="0" dirty="0">
                    <a:latin typeface="+mj-lt"/>
                  </a:rPr>
                  <a:t>×</a:t>
                </a:r>
                <a:endParaRPr lang="en-GB" sz="2000" kern="0" dirty="0">
                  <a:latin typeface="+mj-lt"/>
                </a:endParaRPr>
              </a:p>
            </p:txBody>
          </p:sp>
        </p:grpSp>
        <p:sp>
          <p:nvSpPr>
            <p:cNvPr id="29" name="TextBox 28"/>
            <p:cNvSpPr txBox="1"/>
            <p:nvPr/>
          </p:nvSpPr>
          <p:spPr>
            <a:xfrm>
              <a:off x="5725184" y="5363698"/>
              <a:ext cx="476324" cy="523220"/>
            </a:xfrm>
            <a:prstGeom prst="rect">
              <a:avLst/>
            </a:prstGeom>
          </p:spPr>
          <p:txBody>
            <a:bodyPr wrap="square" rtlCol="0">
              <a:spAutoFit/>
            </a:bodyPr>
            <a:lstStyle/>
            <a:p>
              <a:pPr>
                <a:spcBef>
                  <a:spcPct val="20000"/>
                </a:spcBef>
                <a:spcAft>
                  <a:spcPts val="400"/>
                </a:spcAft>
                <a:buClr>
                  <a:srgbClr val="0000FF"/>
                </a:buClr>
                <a:buSzPct val="80000"/>
              </a:pPr>
              <a:r>
                <a:rPr lang="en-US" sz="2800" b="1" i="1" kern="0" dirty="0">
                  <a:solidFill>
                    <a:srgbClr val="008E40"/>
                  </a:solidFill>
                  <a:latin typeface="+mj-lt"/>
                </a:rPr>
                <a:t>L</a:t>
              </a:r>
              <a:endParaRPr lang="en-GB" sz="2000" b="1" i="1" kern="0" dirty="0">
                <a:latin typeface="+mn-lt"/>
              </a:endParaRPr>
            </a:p>
          </p:txBody>
        </p:sp>
        <p:sp>
          <p:nvSpPr>
            <p:cNvPr id="30" name="Right Brace 29"/>
            <p:cNvSpPr/>
            <p:nvPr/>
          </p:nvSpPr>
          <p:spPr bwMode="auto">
            <a:xfrm rot="5400000">
              <a:off x="5688480" y="3124495"/>
              <a:ext cx="508245" cy="4018075"/>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omic Sans MS" pitchFamily="66" charset="0"/>
              </a:endParaRPr>
            </a:p>
          </p:txBody>
        </p:sp>
      </p:grpSp>
      <p:sp>
        <p:nvSpPr>
          <p:cNvPr id="38" name="TextBox 37"/>
          <p:cNvSpPr txBox="1"/>
          <p:nvPr/>
        </p:nvSpPr>
        <p:spPr>
          <a:xfrm>
            <a:off x="6460571" y="1692477"/>
            <a:ext cx="2191517" cy="707886"/>
          </a:xfrm>
          <a:prstGeom prst="rect">
            <a:avLst/>
          </a:prstGeom>
        </p:spPr>
        <p:txBody>
          <a:bodyPr wrap="square" rtlCol="0">
            <a:spAutoFit/>
          </a:bodyPr>
          <a:lstStyle/>
          <a:p>
            <a:pPr algn="ctr">
              <a:spcBef>
                <a:spcPts val="0"/>
              </a:spcBef>
              <a:spcAft>
                <a:spcPts val="0"/>
              </a:spcAft>
              <a:buClr>
                <a:srgbClr val="0000FF"/>
              </a:buClr>
              <a:buSzPct val="80000"/>
            </a:pPr>
            <a:r>
              <a:rPr lang="en-US" sz="2000" kern="0" dirty="0">
                <a:latin typeface="+mj-lt"/>
              </a:rPr>
              <a:t>unit of L : </a:t>
            </a:r>
          </a:p>
          <a:p>
            <a:pPr algn="ctr">
              <a:spcBef>
                <a:spcPts val="0"/>
              </a:spcBef>
              <a:spcAft>
                <a:spcPts val="0"/>
              </a:spcAft>
              <a:buClr>
                <a:srgbClr val="0000FF"/>
              </a:buClr>
              <a:buSzPct val="80000"/>
            </a:pPr>
            <a:r>
              <a:rPr lang="en-US" sz="2000" kern="0" dirty="0">
                <a:latin typeface="+mj-lt"/>
              </a:rPr>
              <a:t>1/(surface × time) </a:t>
            </a:r>
            <a:endParaRPr lang="en-GB" sz="2000" kern="0" dirty="0">
              <a:latin typeface="+mn-lt"/>
            </a:endParaRPr>
          </a:p>
        </p:txBody>
      </p:sp>
      <p:sp>
        <p:nvSpPr>
          <p:cNvPr id="39" name="TextBox 38"/>
          <p:cNvSpPr txBox="1"/>
          <p:nvPr/>
        </p:nvSpPr>
        <p:spPr>
          <a:xfrm>
            <a:off x="1171818" y="5618085"/>
            <a:ext cx="6895037" cy="707886"/>
          </a:xfrm>
          <a:prstGeom prst="rect">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wrap="square" rtlCol="0">
            <a:spAutoFit/>
          </a:bodyPr>
          <a:lstStyle/>
          <a:p>
            <a:pPr algn="ctr">
              <a:spcBef>
                <a:spcPct val="20000"/>
              </a:spcBef>
              <a:spcAft>
                <a:spcPts val="400"/>
              </a:spcAft>
              <a:buClr>
                <a:srgbClr val="0000FF"/>
              </a:buClr>
              <a:buSzPct val="80000"/>
            </a:pPr>
            <a:r>
              <a:rPr lang="en-US" sz="2000" b="1" i="1" kern="0" dirty="0">
                <a:solidFill>
                  <a:schemeClr val="bg1"/>
                </a:solidFill>
                <a:latin typeface="+mn-lt"/>
              </a:rPr>
              <a:t>To maximize L we have to squeeze as many particles as possible into the smallest possible volume !</a:t>
            </a:r>
            <a:endParaRPr lang="fr-FR" sz="2000" b="1" i="1" kern="0" dirty="0">
              <a:solidFill>
                <a:schemeClr val="bg1"/>
              </a:solidFill>
              <a:latin typeface="+mn-lt"/>
            </a:endParaRPr>
          </a:p>
        </p:txBody>
      </p:sp>
    </p:spTree>
    <p:extLst>
      <p:ext uri="{BB962C8B-B14F-4D97-AF65-F5344CB8AC3E}">
        <p14:creationId xmlns:p14="http://schemas.microsoft.com/office/powerpoint/2010/main" val="2963310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Automated testing</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40</a:t>
            </a:fld>
            <a:endParaRPr lang="en-US"/>
          </a:p>
        </p:txBody>
      </p:sp>
      <p:pic>
        <p:nvPicPr>
          <p:cNvPr id="6" name="Picture 5" descr="\\cern.ch\dfs\Users\k\KFUCHSBE\Documents\tmp\AcctestingGui-2012-02-2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912" y="3083355"/>
            <a:ext cx="5799155" cy="35015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9045" y="817460"/>
            <a:ext cx="8295480" cy="2033377"/>
          </a:xfrm>
          <a:prstGeom prst="rect">
            <a:avLst/>
          </a:prstGeom>
        </p:spPr>
        <p:txBody>
          <a:bodyPr wrap="square">
            <a:spAutoFit/>
          </a:bodyPr>
          <a:lstStyle/>
          <a:p>
            <a:pPr marL="227013" indent="-227013">
              <a:spcBef>
                <a:spcPct val="20000"/>
              </a:spcBef>
              <a:spcAft>
                <a:spcPts val="400"/>
              </a:spcAft>
              <a:buClr>
                <a:srgbClr val="0000FF"/>
              </a:buClr>
              <a:buSzPct val="80000"/>
              <a:buFont typeface="Wingdings" pitchFamily="2" charset="2"/>
              <a:buChar char="q"/>
              <a:defRPr/>
            </a:pPr>
            <a:r>
              <a:rPr lang="en-US" kern="0" dirty="0">
                <a:latin typeface="+mn-lt"/>
              </a:rPr>
              <a:t>The powering tests that are used to commission the LHC super-conducting magnet system are a good example of how to track and automate test.</a:t>
            </a:r>
          </a:p>
          <a:p>
            <a:pPr marL="450850" lvl="1" indent="-177800">
              <a:spcBef>
                <a:spcPct val="20000"/>
              </a:spcBef>
              <a:spcAft>
                <a:spcPts val="400"/>
              </a:spcAft>
              <a:buClr>
                <a:srgbClr val="0000FF"/>
              </a:buClr>
              <a:buSzPct val="80000"/>
              <a:buFont typeface="Courier New" panose="02070309020205020404" pitchFamily="49" charset="0"/>
              <a:buChar char="o"/>
              <a:tabLst>
                <a:tab pos="450850" algn="l"/>
              </a:tabLst>
              <a:defRPr/>
            </a:pPr>
            <a:r>
              <a:rPr lang="en-US" sz="1600" i="1" kern="0" dirty="0">
                <a:solidFill>
                  <a:srgbClr val="0000FF"/>
                </a:solidFill>
                <a:latin typeface="+mn-lt"/>
              </a:rPr>
              <a:t>Predefined and agreed test sequences,</a:t>
            </a:r>
          </a:p>
          <a:p>
            <a:pPr marL="450850" lvl="1" indent="-177800">
              <a:spcBef>
                <a:spcPct val="20000"/>
              </a:spcBef>
              <a:spcAft>
                <a:spcPts val="400"/>
              </a:spcAft>
              <a:buClr>
                <a:srgbClr val="0000FF"/>
              </a:buClr>
              <a:buSzPct val="80000"/>
              <a:buFont typeface="Courier New" panose="02070309020205020404" pitchFamily="49" charset="0"/>
              <a:buChar char="o"/>
              <a:tabLst>
                <a:tab pos="450850" algn="l"/>
              </a:tabLst>
              <a:defRPr/>
            </a:pPr>
            <a:r>
              <a:rPr lang="en-US" sz="1600" i="1" kern="0" dirty="0">
                <a:solidFill>
                  <a:srgbClr val="0000FF"/>
                </a:solidFill>
                <a:latin typeface="+mn-lt"/>
              </a:rPr>
              <a:t>Automated execution of the tests that are ready,</a:t>
            </a:r>
          </a:p>
          <a:p>
            <a:pPr marL="450850" lvl="1" indent="-177800">
              <a:spcBef>
                <a:spcPct val="20000"/>
              </a:spcBef>
              <a:spcAft>
                <a:spcPts val="400"/>
              </a:spcAft>
              <a:buClr>
                <a:srgbClr val="0000FF"/>
              </a:buClr>
              <a:buSzPct val="80000"/>
              <a:buFont typeface="Courier New" panose="02070309020205020404" pitchFamily="49" charset="0"/>
              <a:buChar char="o"/>
              <a:tabLst>
                <a:tab pos="450850" algn="l"/>
              </a:tabLst>
              <a:defRPr/>
            </a:pPr>
            <a:r>
              <a:rPr lang="en-US" sz="1600" i="1" kern="0" dirty="0">
                <a:solidFill>
                  <a:srgbClr val="0000FF"/>
                </a:solidFill>
                <a:latin typeface="+mn-lt"/>
              </a:rPr>
              <a:t>Test sequence blocked until tests are signed,</a:t>
            </a:r>
          </a:p>
          <a:p>
            <a:pPr marL="450850" lvl="1" indent="-177800">
              <a:spcBef>
                <a:spcPct val="20000"/>
              </a:spcBef>
              <a:spcAft>
                <a:spcPts val="400"/>
              </a:spcAft>
              <a:buClr>
                <a:srgbClr val="0000FF"/>
              </a:buClr>
              <a:buSzPct val="80000"/>
              <a:buFont typeface="Courier New" panose="02070309020205020404" pitchFamily="49" charset="0"/>
              <a:buChar char="o"/>
              <a:tabLst>
                <a:tab pos="450850" algn="l"/>
              </a:tabLst>
              <a:defRPr/>
            </a:pPr>
            <a:r>
              <a:rPr lang="en-US" sz="1600" i="1" kern="0" dirty="0">
                <a:solidFill>
                  <a:srgbClr val="0000FF"/>
                </a:solidFill>
                <a:latin typeface="+mn-lt"/>
              </a:rPr>
              <a:t>Tracking of results </a:t>
            </a:r>
            <a:r>
              <a:rPr lang="en-US" sz="1600" i="1" kern="0" dirty="0">
                <a:solidFill>
                  <a:srgbClr val="FF0000"/>
                </a:solidFill>
                <a:latin typeface="+mn-lt"/>
              </a:rPr>
              <a:t>– one cannot forget a step!</a:t>
            </a:r>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8935" y="1931205"/>
            <a:ext cx="3412300" cy="1893799"/>
          </a:xfrm>
          <a:prstGeom prst="rect">
            <a:avLst/>
          </a:prstGeom>
          <a:noFill/>
          <a:effectLst>
            <a:outerShdw blurRad="50800" dist="38100" dir="2700000" algn="tl" rotWithShape="0">
              <a:prstClr val="black">
                <a:alpha val="40000"/>
              </a:prstClr>
            </a:outerShdw>
          </a:effectLst>
        </p:spPr>
      </p:pic>
      <p:sp>
        <p:nvSpPr>
          <p:cNvPr id="9" name="Bent Arrow 8"/>
          <p:cNvSpPr/>
          <p:nvPr/>
        </p:nvSpPr>
        <p:spPr bwMode="auto">
          <a:xfrm rot="5400000">
            <a:off x="5917259" y="545406"/>
            <a:ext cx="522124" cy="2479909"/>
          </a:xfrm>
          <a:prstGeom prst="ben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10" name="Bent Arrow 9"/>
          <p:cNvSpPr/>
          <p:nvPr/>
        </p:nvSpPr>
        <p:spPr bwMode="auto">
          <a:xfrm rot="10800000">
            <a:off x="6761086" y="3851455"/>
            <a:ext cx="534450" cy="2112275"/>
          </a:xfrm>
          <a:prstGeom prst="ben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11" name="TextBox 10"/>
          <p:cNvSpPr txBox="1"/>
          <p:nvPr/>
        </p:nvSpPr>
        <p:spPr>
          <a:xfrm>
            <a:off x="7413970" y="4465935"/>
            <a:ext cx="1550581" cy="523220"/>
          </a:xfrm>
          <a:prstGeom prst="rect">
            <a:avLst/>
          </a:prstGeom>
        </p:spPr>
        <p:txBody>
          <a:bodyPr wrap="square" rtlCol="0">
            <a:spAutoFit/>
          </a:bodyPr>
          <a:lstStyle/>
          <a:p>
            <a:pPr algn="ctr">
              <a:spcBef>
                <a:spcPct val="20000"/>
              </a:spcBef>
              <a:spcAft>
                <a:spcPts val="400"/>
              </a:spcAft>
              <a:buClr>
                <a:srgbClr val="0000FF"/>
              </a:buClr>
              <a:buSzPct val="80000"/>
            </a:pPr>
            <a:r>
              <a:rPr lang="en-US" sz="1400" b="1" i="1" kern="0" dirty="0">
                <a:latin typeface="+mn-lt"/>
              </a:rPr>
              <a:t>encoding in a test sequence</a:t>
            </a:r>
            <a:endParaRPr lang="fr-FR" sz="1400" b="1" i="1" kern="0" dirty="0">
              <a:latin typeface="+mn-lt"/>
            </a:endParaRPr>
          </a:p>
        </p:txBody>
      </p:sp>
      <p:sp>
        <p:nvSpPr>
          <p:cNvPr id="12" name="Right Arrow 11"/>
          <p:cNvSpPr/>
          <p:nvPr/>
        </p:nvSpPr>
        <p:spPr bwMode="auto">
          <a:xfrm>
            <a:off x="2771085" y="4615205"/>
            <a:ext cx="2069750" cy="261610"/>
          </a:xfrm>
          <a:prstGeom prst="righ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13" name="TextBox 12"/>
          <p:cNvSpPr txBox="1"/>
          <p:nvPr/>
        </p:nvSpPr>
        <p:spPr>
          <a:xfrm>
            <a:off x="3268639" y="4297987"/>
            <a:ext cx="1188146" cy="338554"/>
          </a:xfrm>
          <a:prstGeom prst="rect">
            <a:avLst/>
          </a:prstGeom>
          <a:solidFill>
            <a:schemeClr val="accent5"/>
          </a:solidFill>
        </p:spPr>
        <p:txBody>
          <a:bodyPr wrap="none" rtlCol="0">
            <a:spAutoFit/>
          </a:bodyPr>
          <a:lstStyle/>
          <a:p>
            <a:pPr>
              <a:spcBef>
                <a:spcPct val="20000"/>
              </a:spcBef>
              <a:spcAft>
                <a:spcPts val="400"/>
              </a:spcAft>
              <a:buClr>
                <a:srgbClr val="0000FF"/>
              </a:buClr>
              <a:buSzPct val="80000"/>
            </a:pPr>
            <a:r>
              <a:rPr lang="en-US" sz="1600" b="1" i="1" kern="0" dirty="0">
                <a:latin typeface="+mn-lt"/>
              </a:rPr>
              <a:t>Test order</a:t>
            </a:r>
            <a:endParaRPr lang="fr-FR" sz="1600" b="1" i="1" kern="0" dirty="0">
              <a:latin typeface="+mn-lt"/>
            </a:endParaRPr>
          </a:p>
        </p:txBody>
      </p:sp>
      <p:sp>
        <p:nvSpPr>
          <p:cNvPr id="14" name="TextBox 13"/>
          <p:cNvSpPr txBox="1"/>
          <p:nvPr/>
        </p:nvSpPr>
        <p:spPr>
          <a:xfrm>
            <a:off x="7452375" y="5042010"/>
            <a:ext cx="1550581" cy="307777"/>
          </a:xfrm>
          <a:prstGeom prst="rect">
            <a:avLst/>
          </a:prstGeom>
        </p:spPr>
        <p:txBody>
          <a:bodyPr wrap="square" rtlCol="0">
            <a:spAutoFit/>
          </a:bodyPr>
          <a:lstStyle/>
          <a:p>
            <a:pPr algn="ctr">
              <a:spcBef>
                <a:spcPct val="20000"/>
              </a:spcBef>
              <a:spcAft>
                <a:spcPts val="400"/>
              </a:spcAft>
              <a:buClr>
                <a:srgbClr val="0000FF"/>
              </a:buClr>
              <a:buSzPct val="80000"/>
            </a:pPr>
            <a:r>
              <a:rPr lang="en-US" sz="1400" b="1" i="1" kern="0" dirty="0">
                <a:latin typeface="+mn-lt"/>
              </a:rPr>
              <a:t>1 block = 1 test</a:t>
            </a:r>
            <a:endParaRPr lang="fr-FR" sz="1400" b="1" i="1" kern="0" dirty="0">
              <a:latin typeface="+mn-lt"/>
            </a:endParaRPr>
          </a:p>
        </p:txBody>
      </p:sp>
    </p:spTree>
    <p:extLst>
      <p:ext uri="{BB962C8B-B14F-4D97-AF65-F5344CB8AC3E}">
        <p14:creationId xmlns:p14="http://schemas.microsoft.com/office/powerpoint/2010/main" val="66184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p:txBody>
          <a:bodyPr/>
          <a:lstStyle/>
          <a:p>
            <a:pPr eaLnBrk="1" hangingPunct="1">
              <a:defRPr/>
            </a:pPr>
            <a:r>
              <a:rPr lang="en-US" dirty="0"/>
              <a:t>LHC operational cycle</a:t>
            </a:r>
          </a:p>
        </p:txBody>
      </p:sp>
      <p:sp>
        <p:nvSpPr>
          <p:cNvPr id="19" name="Slide Number Placeholder 3"/>
          <p:cNvSpPr>
            <a:spLocks noGrp="1"/>
          </p:cNvSpPr>
          <p:nvPr>
            <p:ph type="sldNum" sz="quarter" idx="12"/>
          </p:nvPr>
        </p:nvSpPr>
        <p:spPr/>
        <p:txBody>
          <a:bodyPr/>
          <a:lstStyle>
            <a:lvl1pPr eaLnBrk="0" hangingPunct="0">
              <a:defRPr sz="3000">
                <a:solidFill>
                  <a:srgbClr val="000000"/>
                </a:solidFill>
                <a:latin typeface="Gill Sans" charset="0"/>
                <a:ea typeface="ヒラギノ角ゴ ProN W3" charset="-128"/>
                <a:sym typeface="Gill Sans" charset="0"/>
              </a:defRPr>
            </a:lvl1pPr>
            <a:lvl2pPr marL="522368" indent="-200911" eaLnBrk="0" hangingPunct="0">
              <a:defRPr sz="3000">
                <a:solidFill>
                  <a:srgbClr val="000000"/>
                </a:solidFill>
                <a:latin typeface="Gill Sans" charset="0"/>
                <a:ea typeface="ヒラギノ角ゴ ProN W3" charset="-128"/>
                <a:sym typeface="Gill Sans" charset="0"/>
              </a:defRPr>
            </a:lvl2pPr>
            <a:lvl3pPr marL="803643" indent="-160729" eaLnBrk="0" hangingPunct="0">
              <a:defRPr sz="3000">
                <a:solidFill>
                  <a:srgbClr val="000000"/>
                </a:solidFill>
                <a:latin typeface="Gill Sans" charset="0"/>
                <a:ea typeface="ヒラギノ角ゴ ProN W3" charset="-128"/>
                <a:sym typeface="Gill Sans" charset="0"/>
              </a:defRPr>
            </a:lvl3pPr>
            <a:lvl4pPr marL="1125101" indent="-160729" eaLnBrk="0" hangingPunct="0">
              <a:defRPr sz="3000">
                <a:solidFill>
                  <a:srgbClr val="000000"/>
                </a:solidFill>
                <a:latin typeface="Gill Sans" charset="0"/>
                <a:ea typeface="ヒラギノ角ゴ ProN W3" charset="-128"/>
                <a:sym typeface="Gill Sans" charset="0"/>
              </a:defRPr>
            </a:lvl4pPr>
            <a:lvl5pPr marL="1446558" indent="-160729" eaLnBrk="0" hangingPunct="0">
              <a:defRPr sz="3000">
                <a:solidFill>
                  <a:srgbClr val="000000"/>
                </a:solidFill>
                <a:latin typeface="Gill Sans" charset="0"/>
                <a:ea typeface="ヒラギノ角ゴ ProN W3" charset="-128"/>
                <a:sym typeface="Gill Sans" charset="0"/>
              </a:defRPr>
            </a:lvl5pPr>
            <a:lvl6pPr marL="1768015" indent="-160729"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6pPr>
            <a:lvl7pPr marL="2089473" indent="-160729"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7pPr>
            <a:lvl8pPr marL="2410930" indent="-160729"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8pPr>
            <a:lvl9pPr marL="2732387" indent="-160729"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9pPr>
          </a:lstStyle>
          <a:p>
            <a:pPr eaLnBrk="1" hangingPunct="1"/>
            <a:fld id="{4B01E662-D539-434D-A528-E0AC91B75ECA}" type="slidenum">
              <a:rPr lang="en-US" altLang="fr-FR" sz="900">
                <a:solidFill>
                  <a:schemeClr val="tx1"/>
                </a:solidFill>
                <a:latin typeface="Helvetica" charset="0"/>
                <a:ea typeface="MS PGothic" pitchFamily="34" charset="-128"/>
                <a:sym typeface="Helvetica" charset="0"/>
              </a:rPr>
              <a:pPr eaLnBrk="1" hangingPunct="1"/>
              <a:t>41</a:t>
            </a:fld>
            <a:endParaRPr lang="en-US" altLang="fr-FR" sz="900">
              <a:solidFill>
                <a:schemeClr val="tx1"/>
              </a:solidFill>
              <a:latin typeface="Helvetica" charset="0"/>
              <a:ea typeface="MS PGothic" pitchFamily="34" charset="-128"/>
              <a:sym typeface="Helvetica" charset="0"/>
            </a:endParaRPr>
          </a:p>
        </p:txBody>
      </p:sp>
      <p:pic>
        <p:nvPicPr>
          <p:cNvPr id="2867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95" y="2086198"/>
            <a:ext cx="7680647"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867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100" y="764605"/>
            <a:ext cx="7570143" cy="133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8677" name="Rectangle 4"/>
          <p:cNvSpPr>
            <a:spLocks/>
          </p:cNvSpPr>
          <p:nvPr/>
        </p:nvSpPr>
        <p:spPr bwMode="auto">
          <a:xfrm>
            <a:off x="1399729" y="848320"/>
            <a:ext cx="1562695" cy="5536406"/>
          </a:xfrm>
          <a:prstGeom prst="rect">
            <a:avLst/>
          </a:prstGeom>
          <a:solidFill>
            <a:srgbClr val="996633">
              <a:alpha val="12000"/>
            </a:srgbClr>
          </a:solidFill>
          <a:ln>
            <a:noFill/>
          </a:ln>
          <a:extLst/>
        </p:spPr>
        <p:txBody>
          <a:bodyPr lIns="0" tIns="0" rIns="0" bIns="0"/>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endParaRPr lang="fr-FR" altLang="fr-FR"/>
          </a:p>
        </p:txBody>
      </p:sp>
      <p:sp>
        <p:nvSpPr>
          <p:cNvPr id="28678" name="AutoShape 5"/>
          <p:cNvSpPr>
            <a:spLocks/>
          </p:cNvSpPr>
          <p:nvPr/>
        </p:nvSpPr>
        <p:spPr bwMode="auto">
          <a:xfrm rot="-5400000">
            <a:off x="1331082" y="3072371"/>
            <a:ext cx="1803797" cy="1353964"/>
          </a:xfrm>
          <a:custGeom>
            <a:avLst/>
            <a:gdLst>
              <a:gd name="T0" fmla="*/ 0 w 21600"/>
              <a:gd name="T1" fmla="*/ 0 h 21599"/>
              <a:gd name="T2" fmla="*/ 21600 w 21600"/>
              <a:gd name="T3" fmla="*/ 21599 h 21599"/>
            </a:gdLst>
            <a:ahLst/>
            <a:cxnLst/>
            <a:rect l="T0" t="T1" r="T2" b="T3"/>
            <a:pathLst>
              <a:path w="21600" h="21599">
                <a:moveTo>
                  <a:pt x="0" y="0"/>
                </a:moveTo>
                <a:lnTo>
                  <a:pt x="21600" y="-1"/>
                </a:lnTo>
                <a:lnTo>
                  <a:pt x="21600" y="21598"/>
                </a:lnTo>
                <a:lnTo>
                  <a:pt x="0" y="21599"/>
                </a:lnTo>
                <a:lnTo>
                  <a:pt x="0" y="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fr-FR" sz="1700">
                <a:solidFill>
                  <a:schemeClr val="tx1"/>
                </a:solidFill>
                <a:latin typeface="Helvetica" charset="0"/>
                <a:ea typeface="MS PGothic" pitchFamily="34" charset="-128"/>
                <a:sym typeface="Helvetica" charset="0"/>
              </a:rPr>
              <a:t>Precycle and setup (no beam)</a:t>
            </a:r>
          </a:p>
        </p:txBody>
      </p:sp>
      <p:sp>
        <p:nvSpPr>
          <p:cNvPr id="28679" name="Rectangle 6"/>
          <p:cNvSpPr>
            <a:spLocks/>
          </p:cNvSpPr>
          <p:nvPr/>
        </p:nvSpPr>
        <p:spPr bwMode="auto">
          <a:xfrm>
            <a:off x="2964656" y="857250"/>
            <a:ext cx="2803922" cy="5527477"/>
          </a:xfrm>
          <a:prstGeom prst="rect">
            <a:avLst/>
          </a:prstGeom>
          <a:solidFill>
            <a:srgbClr val="00FF00">
              <a:alpha val="22000"/>
            </a:srgbClr>
          </a:solidFill>
          <a:ln>
            <a:noFill/>
          </a:ln>
          <a:extLst/>
        </p:spPr>
        <p:txBody>
          <a:bodyPr lIns="0" tIns="0" rIns="0" bIns="0"/>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endParaRPr lang="fr-FR" altLang="fr-FR" dirty="0"/>
          </a:p>
        </p:txBody>
      </p:sp>
      <p:sp>
        <p:nvSpPr>
          <p:cNvPr id="28680" name="AutoShape 7"/>
          <p:cNvSpPr>
            <a:spLocks/>
          </p:cNvSpPr>
          <p:nvPr/>
        </p:nvSpPr>
        <p:spPr bwMode="auto">
          <a:xfrm rot="-5400000">
            <a:off x="3838092" y="3581363"/>
            <a:ext cx="879574" cy="327050"/>
          </a:xfrm>
          <a:custGeom>
            <a:avLst/>
            <a:gdLst>
              <a:gd name="T0" fmla="*/ 0 w 21600"/>
              <a:gd name="T1" fmla="*/ 0 h 21600"/>
              <a:gd name="T2" fmla="*/ 21600 w 21600"/>
              <a:gd name="T3" fmla="*/ 21600 h 21600"/>
            </a:gdLst>
            <a:ahLst/>
            <a:cxnLst/>
            <a:rect l="T0" t="T1" r="T2" b="T3"/>
            <a:pathLst>
              <a:path w="21600" h="21600">
                <a:moveTo>
                  <a:pt x="0" y="0"/>
                </a:moveTo>
                <a:lnTo>
                  <a:pt x="21600" y="0"/>
                </a:lnTo>
                <a:lnTo>
                  <a:pt x="21600" y="21600"/>
                </a:lnTo>
                <a:lnTo>
                  <a:pt x="0" y="21600"/>
                </a:lnTo>
                <a:lnTo>
                  <a:pt x="0" y="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fr-FR" sz="1700">
                <a:solidFill>
                  <a:schemeClr val="tx1"/>
                </a:solidFill>
                <a:latin typeface="Helvetica" charset="0"/>
                <a:ea typeface="MS PGothic" pitchFamily="34" charset="-128"/>
                <a:sym typeface="Helvetica" charset="0"/>
              </a:rPr>
              <a:t>Injection</a:t>
            </a:r>
          </a:p>
        </p:txBody>
      </p:sp>
      <p:sp>
        <p:nvSpPr>
          <p:cNvPr id="28681" name="Rectangle 8"/>
          <p:cNvSpPr>
            <a:spLocks/>
          </p:cNvSpPr>
          <p:nvPr/>
        </p:nvSpPr>
        <p:spPr bwMode="auto">
          <a:xfrm>
            <a:off x="5777508" y="857250"/>
            <a:ext cx="705445" cy="5527477"/>
          </a:xfrm>
          <a:prstGeom prst="rect">
            <a:avLst/>
          </a:prstGeom>
          <a:solidFill>
            <a:srgbClr val="0000FF">
              <a:alpha val="22000"/>
            </a:srgbClr>
          </a:solidFill>
          <a:ln>
            <a:noFill/>
          </a:ln>
          <a:extLst/>
        </p:spPr>
        <p:txBody>
          <a:bodyPr lIns="0" tIns="0" rIns="0" bIns="0"/>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endParaRPr lang="fr-FR" altLang="fr-FR"/>
          </a:p>
        </p:txBody>
      </p:sp>
      <p:sp>
        <p:nvSpPr>
          <p:cNvPr id="28682" name="Rectangle 9"/>
          <p:cNvSpPr>
            <a:spLocks/>
          </p:cNvSpPr>
          <p:nvPr/>
        </p:nvSpPr>
        <p:spPr bwMode="auto">
          <a:xfrm rot="-5400000">
            <a:off x="5433621" y="3614641"/>
            <a:ext cx="125034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fr-FR" sz="1700">
                <a:solidFill>
                  <a:schemeClr val="tx1"/>
                </a:solidFill>
                <a:latin typeface="Helvetica" charset="0"/>
                <a:ea typeface="MS PGothic" pitchFamily="34" charset="-128"/>
                <a:sym typeface="Helvetica" charset="0"/>
              </a:rPr>
              <a:t>Energy ramp</a:t>
            </a:r>
          </a:p>
        </p:txBody>
      </p:sp>
      <p:sp>
        <p:nvSpPr>
          <p:cNvPr id="28683" name="Rectangle 10"/>
          <p:cNvSpPr>
            <a:spLocks/>
          </p:cNvSpPr>
          <p:nvPr/>
        </p:nvSpPr>
        <p:spPr bwMode="auto">
          <a:xfrm>
            <a:off x="6482953" y="848320"/>
            <a:ext cx="1026914" cy="5536406"/>
          </a:xfrm>
          <a:prstGeom prst="rect">
            <a:avLst/>
          </a:prstGeom>
          <a:solidFill>
            <a:srgbClr val="FFFF00">
              <a:alpha val="31000"/>
            </a:srgbClr>
          </a:solidFill>
          <a:ln>
            <a:noFill/>
          </a:ln>
          <a:extLst/>
        </p:spPr>
        <p:txBody>
          <a:bodyPr lIns="0" tIns="0" rIns="0" bIns="0"/>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endParaRPr lang="fr-FR" altLang="fr-FR"/>
          </a:p>
        </p:txBody>
      </p:sp>
      <p:sp>
        <p:nvSpPr>
          <p:cNvPr id="28684" name="Rectangle 11"/>
          <p:cNvSpPr>
            <a:spLocks/>
          </p:cNvSpPr>
          <p:nvPr/>
        </p:nvSpPr>
        <p:spPr bwMode="auto">
          <a:xfrm rot="-5400000">
            <a:off x="6310324" y="3484394"/>
            <a:ext cx="13721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fr-FR" sz="1700" dirty="0">
                <a:solidFill>
                  <a:schemeClr val="tx1"/>
                </a:solidFill>
                <a:latin typeface="Helvetica" charset="0"/>
                <a:ea typeface="MS PGothic" pitchFamily="34" charset="-128"/>
                <a:sym typeface="Helvetica" charset="0"/>
              </a:rPr>
              <a:t>Squeeze and </a:t>
            </a:r>
          </a:p>
          <a:p>
            <a:pPr eaLnBrk="1" hangingPunct="1"/>
            <a:r>
              <a:rPr lang="en-US" altLang="fr-FR" sz="1700" dirty="0">
                <a:solidFill>
                  <a:schemeClr val="tx1"/>
                </a:solidFill>
                <a:latin typeface="Helvetica" charset="0"/>
                <a:ea typeface="MS PGothic" pitchFamily="34" charset="-128"/>
                <a:sym typeface="Helvetica" charset="0"/>
              </a:rPr>
              <a:t>collision setup</a:t>
            </a:r>
          </a:p>
        </p:txBody>
      </p:sp>
      <p:sp>
        <p:nvSpPr>
          <p:cNvPr id="28685" name="Rectangle 12"/>
          <p:cNvSpPr>
            <a:spLocks/>
          </p:cNvSpPr>
          <p:nvPr/>
        </p:nvSpPr>
        <p:spPr bwMode="auto">
          <a:xfrm>
            <a:off x="7500937" y="848320"/>
            <a:ext cx="634008" cy="5536406"/>
          </a:xfrm>
          <a:prstGeom prst="rect">
            <a:avLst/>
          </a:prstGeom>
          <a:solidFill>
            <a:srgbClr val="FF00FF">
              <a:alpha val="22000"/>
            </a:srgbClr>
          </a:solidFill>
          <a:ln>
            <a:noFill/>
          </a:ln>
          <a:extLst/>
        </p:spPr>
        <p:txBody>
          <a:bodyPr lIns="0" tIns="0" rIns="0" bIns="0"/>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endParaRPr lang="fr-FR" altLang="fr-FR"/>
          </a:p>
        </p:txBody>
      </p:sp>
      <p:sp>
        <p:nvSpPr>
          <p:cNvPr id="28686" name="Rectangle 13"/>
          <p:cNvSpPr>
            <a:spLocks/>
          </p:cNvSpPr>
          <p:nvPr/>
        </p:nvSpPr>
        <p:spPr bwMode="auto">
          <a:xfrm rot="-5400000">
            <a:off x="6994061" y="3484393"/>
            <a:ext cx="16477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fr-FR" sz="1700" dirty="0">
                <a:solidFill>
                  <a:schemeClr val="tx1"/>
                </a:solidFill>
                <a:latin typeface="Helvetica" charset="0"/>
                <a:ea typeface="MS PGothic" pitchFamily="34" charset="-128"/>
                <a:sym typeface="Helvetica" charset="0"/>
              </a:rPr>
              <a:t>STABLE BEAMS</a:t>
            </a:r>
            <a:br>
              <a:rPr lang="en-US" altLang="fr-FR" sz="1700" dirty="0">
                <a:solidFill>
                  <a:schemeClr val="tx1"/>
                </a:solidFill>
                <a:latin typeface="Helvetica" charset="0"/>
                <a:ea typeface="MS PGothic" pitchFamily="34" charset="-128"/>
                <a:sym typeface="Helvetica" charset="0"/>
              </a:rPr>
            </a:br>
            <a:r>
              <a:rPr lang="en-US" altLang="fr-FR" sz="1700" dirty="0">
                <a:solidFill>
                  <a:schemeClr val="tx1"/>
                </a:solidFill>
                <a:latin typeface="Helvetica" charset="0"/>
                <a:ea typeface="MS PGothic" pitchFamily="34" charset="-128"/>
                <a:sym typeface="Helvetica" charset="0"/>
              </a:rPr>
              <a:t>(physics!)</a:t>
            </a:r>
          </a:p>
        </p:txBody>
      </p:sp>
      <p:sp>
        <p:nvSpPr>
          <p:cNvPr id="28687" name="Rectangle 14"/>
          <p:cNvSpPr>
            <a:spLocks/>
          </p:cNvSpPr>
          <p:nvPr/>
        </p:nvSpPr>
        <p:spPr bwMode="auto">
          <a:xfrm>
            <a:off x="4080867" y="1144428"/>
            <a:ext cx="91210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fr-FR" sz="1200" i="1">
                <a:solidFill>
                  <a:srgbClr val="FF0000"/>
                </a:solidFill>
                <a:latin typeface="Helvetica" charset="0"/>
                <a:ea typeface="MS PGothic" pitchFamily="34" charset="-128"/>
                <a:sym typeface="Helvetica" charset="0"/>
              </a:rPr>
              <a:t>Beam charge</a:t>
            </a:r>
          </a:p>
        </p:txBody>
      </p:sp>
      <p:sp>
        <p:nvSpPr>
          <p:cNvPr id="28688" name="Rectangle 15"/>
          <p:cNvSpPr>
            <a:spLocks/>
          </p:cNvSpPr>
          <p:nvPr/>
        </p:nvSpPr>
        <p:spPr bwMode="auto">
          <a:xfrm>
            <a:off x="1689944" y="2296358"/>
            <a:ext cx="11092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fr-FR" sz="1200" i="1">
                <a:solidFill>
                  <a:srgbClr val="FF0000"/>
                </a:solidFill>
                <a:latin typeface="Helvetica" charset="0"/>
                <a:ea typeface="MS PGothic" pitchFamily="34" charset="-128"/>
                <a:sym typeface="Helvetica" charset="0"/>
              </a:rPr>
              <a:t>Magnet currents</a:t>
            </a:r>
          </a:p>
        </p:txBody>
      </p:sp>
      <p:sp>
        <p:nvSpPr>
          <p:cNvPr id="28689" name="Line 16"/>
          <p:cNvSpPr>
            <a:spLocks noChangeShapeType="1"/>
          </p:cNvSpPr>
          <p:nvPr/>
        </p:nvSpPr>
        <p:spPr bwMode="auto">
          <a:xfrm>
            <a:off x="2972470" y="5545336"/>
            <a:ext cx="5147965" cy="0"/>
          </a:xfrm>
          <a:prstGeom prst="line">
            <a:avLst/>
          </a:prstGeom>
          <a:noFill/>
          <a:ln w="38100">
            <a:solidFill>
              <a:schemeClr val="tx1"/>
            </a:solidFill>
            <a:miter lim="800000"/>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fr-FR"/>
          </a:p>
        </p:txBody>
      </p:sp>
      <p:sp>
        <p:nvSpPr>
          <p:cNvPr id="28690" name="AutoShape 17"/>
          <p:cNvSpPr>
            <a:spLocks/>
          </p:cNvSpPr>
          <p:nvPr/>
        </p:nvSpPr>
        <p:spPr bwMode="auto">
          <a:xfrm>
            <a:off x="3055070" y="5202660"/>
            <a:ext cx="2625328" cy="330398"/>
          </a:xfrm>
          <a:custGeom>
            <a:avLst/>
            <a:gdLst>
              <a:gd name="T0" fmla="*/ 0 w 21600"/>
              <a:gd name="T1" fmla="*/ 0 h 21600"/>
              <a:gd name="T2" fmla="*/ 21600 w 21600"/>
              <a:gd name="T3" fmla="*/ 21600 h 21600"/>
            </a:gdLst>
            <a:ahLst/>
            <a:cxnLst/>
            <a:rect l="T0" t="T1" r="T2" b="T3"/>
            <a:pathLst>
              <a:path w="21600" h="21600">
                <a:moveTo>
                  <a:pt x="0" y="0"/>
                </a:moveTo>
                <a:lnTo>
                  <a:pt x="21600" y="0"/>
                </a:lnTo>
                <a:lnTo>
                  <a:pt x="21600" y="21600"/>
                </a:lnTo>
                <a:lnTo>
                  <a:pt x="0" y="21600"/>
                </a:lnTo>
                <a:lnTo>
                  <a:pt x="0" y="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fr-FR" sz="1700">
                <a:solidFill>
                  <a:schemeClr val="tx1"/>
                </a:solidFill>
                <a:latin typeface="Helvetica" charset="0"/>
                <a:ea typeface="MS PGothic" pitchFamily="34" charset="-128"/>
                <a:sym typeface="Helvetica" charset="0"/>
              </a:rPr>
              <a:t>(Simplified) beam </a:t>
            </a:r>
            <a:r>
              <a:rPr lang="ja-JP" altLang="en-US" sz="1700">
                <a:solidFill>
                  <a:schemeClr val="tx1"/>
                </a:solidFill>
                <a:latin typeface="Arial" pitchFamily="34" charset="0"/>
                <a:ea typeface="MS PGothic" pitchFamily="34" charset="-128"/>
                <a:sym typeface="Helvetica" charset="0"/>
              </a:rPr>
              <a:t>“</a:t>
            </a:r>
            <a:r>
              <a:rPr lang="en-US" altLang="ja-JP" sz="1700">
                <a:solidFill>
                  <a:schemeClr val="tx1"/>
                </a:solidFill>
                <a:latin typeface="Helvetica" charset="0"/>
                <a:ea typeface="MS PGothic" pitchFamily="34" charset="-128"/>
                <a:sym typeface="Helvetica" charset="0"/>
              </a:rPr>
              <a:t>modes</a:t>
            </a:r>
            <a:r>
              <a:rPr lang="ja-JP" altLang="en-US" sz="1700">
                <a:solidFill>
                  <a:schemeClr val="tx1"/>
                </a:solidFill>
                <a:latin typeface="Arial" pitchFamily="34" charset="0"/>
                <a:ea typeface="MS PGothic" pitchFamily="34" charset="-128"/>
                <a:sym typeface="Helvetica" charset="0"/>
              </a:rPr>
              <a:t>”</a:t>
            </a:r>
            <a:endParaRPr lang="en-US" altLang="fr-FR" sz="1700">
              <a:solidFill>
                <a:schemeClr val="tx1"/>
              </a:solidFill>
              <a:latin typeface="Helvetica" charset="0"/>
              <a:ea typeface="MS PGothic" pitchFamily="34" charset="-128"/>
              <a:sym typeface="Helvetica" charset="0"/>
            </a:endParaRPr>
          </a:p>
        </p:txBody>
      </p:sp>
      <p:sp>
        <p:nvSpPr>
          <p:cNvPr id="2" name="Date Placeholder 1"/>
          <p:cNvSpPr>
            <a:spLocks noGrp="1"/>
          </p:cNvSpPr>
          <p:nvPr>
            <p:ph type="dt" sz="half" idx="10"/>
          </p:nvPr>
        </p:nvSpPr>
        <p:spPr/>
        <p:txBody>
          <a:bodyPr/>
          <a:lstStyle/>
          <a:p>
            <a:pPr>
              <a:defRPr/>
            </a:pPr>
            <a:r>
              <a:rPr lang="en-US"/>
              <a:t>January 2017</a:t>
            </a:r>
          </a:p>
        </p:txBody>
      </p:sp>
      <p:sp>
        <p:nvSpPr>
          <p:cNvPr id="3" name="Footer Placeholder 2"/>
          <p:cNvSpPr>
            <a:spLocks noGrp="1"/>
          </p:cNvSpPr>
          <p:nvPr>
            <p:ph type="ftr" sz="quarter" idx="11"/>
          </p:nvPr>
        </p:nvSpPr>
        <p:spPr/>
        <p:txBody>
          <a:bodyPr/>
          <a:lstStyle/>
          <a:p>
            <a:pPr>
              <a:defRPr/>
            </a:pPr>
            <a:r>
              <a:rPr lang="en-GB"/>
              <a:t>USPAS - MPS and operation of LHC - J. Wenninger</a:t>
            </a:r>
            <a:endParaRPr lang="en-US"/>
          </a:p>
        </p:txBody>
      </p:sp>
      <p:cxnSp>
        <p:nvCxnSpPr>
          <p:cNvPr id="5" name="Straight Arrow Connector 4"/>
          <p:cNvCxnSpPr/>
          <p:nvPr/>
        </p:nvCxnSpPr>
        <p:spPr bwMode="auto">
          <a:xfrm>
            <a:off x="1390799" y="2737710"/>
            <a:ext cx="6110138" cy="0"/>
          </a:xfrm>
          <a:prstGeom prst="straightConnector1">
            <a:avLst/>
          </a:prstGeom>
          <a:solidFill>
            <a:schemeClr val="accent1"/>
          </a:solidFill>
          <a:ln w="28575" cap="flat" cmpd="sng" algn="ctr">
            <a:solidFill>
              <a:srgbClr val="0000FF"/>
            </a:solidFill>
            <a:prstDash val="solid"/>
            <a:round/>
            <a:headEnd type="triangle" w="med" len="med"/>
            <a:tailEnd type="triangle" w="med" len="med"/>
          </a:ln>
          <a:effectLst/>
        </p:spPr>
      </p:cxnSp>
      <p:sp>
        <p:nvSpPr>
          <p:cNvPr id="6" name="TextBox 5"/>
          <p:cNvSpPr txBox="1"/>
          <p:nvPr/>
        </p:nvSpPr>
        <p:spPr>
          <a:xfrm>
            <a:off x="3030834" y="2465711"/>
            <a:ext cx="2323072" cy="338554"/>
          </a:xfrm>
          <a:prstGeom prst="rect">
            <a:avLst/>
          </a:prstGeom>
        </p:spPr>
        <p:txBody>
          <a:bodyPr wrap="none" rtlCol="0">
            <a:spAutoFit/>
          </a:bodyPr>
          <a:lstStyle/>
          <a:p>
            <a:pPr>
              <a:spcBef>
                <a:spcPct val="20000"/>
              </a:spcBef>
              <a:spcAft>
                <a:spcPts val="400"/>
              </a:spcAft>
              <a:buClr>
                <a:srgbClr val="0000FF"/>
              </a:buClr>
              <a:buSzPct val="80000"/>
            </a:pPr>
            <a:r>
              <a:rPr lang="en-GB" sz="1600" i="1" kern="0" dirty="0">
                <a:solidFill>
                  <a:srgbClr val="0000FF"/>
                </a:solidFill>
                <a:latin typeface="+mn-lt"/>
              </a:rPr>
              <a:t>Typical time ~3-4 hours</a:t>
            </a:r>
          </a:p>
        </p:txBody>
      </p:sp>
    </p:spTree>
    <p:extLst>
      <p:ext uri="{BB962C8B-B14F-4D97-AF65-F5344CB8AC3E}">
        <p14:creationId xmlns:p14="http://schemas.microsoft.com/office/powerpoint/2010/main" val="415405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Beam commissioning sequence</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42</a:t>
            </a:fld>
            <a:endParaRPr lang="en-US"/>
          </a:p>
        </p:txBody>
      </p:sp>
      <p:grpSp>
        <p:nvGrpSpPr>
          <p:cNvPr id="6" name="Group 27"/>
          <p:cNvGrpSpPr>
            <a:grpSpLocks/>
          </p:cNvGrpSpPr>
          <p:nvPr/>
        </p:nvGrpSpPr>
        <p:grpSpPr bwMode="auto">
          <a:xfrm>
            <a:off x="2921000" y="1431925"/>
            <a:ext cx="1882775" cy="3070225"/>
            <a:chOff x="3381445" y="1316725"/>
            <a:chExt cx="1882837" cy="3070453"/>
          </a:xfrm>
        </p:grpSpPr>
        <p:cxnSp>
          <p:nvCxnSpPr>
            <p:cNvPr id="7" name="Straight Arrow Connector 6"/>
            <p:cNvCxnSpPr>
              <a:stCxn id="8" idx="2"/>
            </p:cNvCxnSpPr>
            <p:nvPr/>
          </p:nvCxnSpPr>
          <p:spPr bwMode="auto">
            <a:xfrm>
              <a:off x="4283175" y="1623136"/>
              <a:ext cx="26989" cy="2764042"/>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w="med" len="med"/>
            </a:ln>
            <a:effectLst/>
          </p:spPr>
        </p:cxnSp>
        <p:sp>
          <p:nvSpPr>
            <p:cNvPr id="8" name="Rounded Rectangle 7"/>
            <p:cNvSpPr/>
            <p:nvPr/>
          </p:nvSpPr>
          <p:spPr bwMode="auto">
            <a:xfrm>
              <a:off x="3495749" y="1316725"/>
              <a:ext cx="1574852" cy="306411"/>
            </a:xfrm>
            <a:prstGeom prst="roundRect">
              <a:avLst/>
            </a:prstGeom>
            <a:solidFill>
              <a:srgbClr val="99FF99"/>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Transfer line setup</a:t>
              </a:r>
            </a:p>
          </p:txBody>
        </p:sp>
        <p:sp>
          <p:nvSpPr>
            <p:cNvPr id="9" name="Rounded Rectangle 8"/>
            <p:cNvSpPr/>
            <p:nvPr/>
          </p:nvSpPr>
          <p:spPr bwMode="auto">
            <a:xfrm>
              <a:off x="3497337" y="1815237"/>
              <a:ext cx="1574852" cy="307998"/>
            </a:xfrm>
            <a:prstGeom prst="roundRect">
              <a:avLst/>
            </a:prstGeom>
            <a:solidFill>
              <a:srgbClr val="99FF99"/>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Injection steering</a:t>
              </a:r>
            </a:p>
          </p:txBody>
        </p:sp>
        <p:sp>
          <p:nvSpPr>
            <p:cNvPr id="10" name="Rounded Rectangle 9"/>
            <p:cNvSpPr/>
            <p:nvPr/>
          </p:nvSpPr>
          <p:spPr bwMode="auto">
            <a:xfrm>
              <a:off x="3457648" y="2391543"/>
              <a:ext cx="1690744" cy="307998"/>
            </a:xfrm>
            <a:prstGeom prst="roundRect">
              <a:avLst/>
            </a:prstGeom>
            <a:solidFill>
              <a:srgbClr val="FF7C80"/>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Injection protection</a:t>
              </a:r>
            </a:p>
          </p:txBody>
        </p:sp>
        <p:sp>
          <p:nvSpPr>
            <p:cNvPr id="11" name="Rounded Rectangle 10"/>
            <p:cNvSpPr/>
            <p:nvPr/>
          </p:nvSpPr>
          <p:spPr bwMode="auto">
            <a:xfrm>
              <a:off x="3381445" y="2967848"/>
              <a:ext cx="1882837" cy="346101"/>
            </a:xfrm>
            <a:prstGeom prst="roundRect">
              <a:avLst/>
            </a:prstGeom>
            <a:solidFill>
              <a:srgbClr val="FFFF99"/>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Transfer line collimation</a:t>
              </a:r>
            </a:p>
          </p:txBody>
        </p:sp>
        <p:sp>
          <p:nvSpPr>
            <p:cNvPr id="12" name="Rounded Rectangle 11"/>
            <p:cNvSpPr/>
            <p:nvPr/>
          </p:nvSpPr>
          <p:spPr bwMode="auto">
            <a:xfrm>
              <a:off x="3419546" y="3544153"/>
              <a:ext cx="1805047" cy="498512"/>
            </a:xfrm>
            <a:prstGeom prst="roundRect">
              <a:avLst/>
            </a:prstGeom>
            <a:solidFill>
              <a:srgbClr val="FF7C80"/>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Injection protection</a:t>
              </a:r>
            </a:p>
            <a:p>
              <a:pPr algn="ctr">
                <a:defRPr/>
              </a:pPr>
              <a:r>
                <a:rPr lang="en-US" sz="1100" b="1" dirty="0">
                  <a:latin typeface="+mj-lt"/>
                </a:rPr>
                <a:t>validation</a:t>
              </a:r>
            </a:p>
          </p:txBody>
        </p:sp>
      </p:grpSp>
      <p:grpSp>
        <p:nvGrpSpPr>
          <p:cNvPr id="13" name="Group 35"/>
          <p:cNvGrpSpPr>
            <a:grpSpLocks/>
          </p:cNvGrpSpPr>
          <p:nvPr/>
        </p:nvGrpSpPr>
        <p:grpSpPr bwMode="auto">
          <a:xfrm>
            <a:off x="501650" y="1085850"/>
            <a:ext cx="1997075" cy="5313363"/>
            <a:chOff x="577880" y="1316038"/>
            <a:chExt cx="1997137" cy="5313362"/>
          </a:xfrm>
        </p:grpSpPr>
        <p:grpSp>
          <p:nvGrpSpPr>
            <p:cNvPr id="14" name="Group 28"/>
            <p:cNvGrpSpPr>
              <a:grpSpLocks/>
            </p:cNvGrpSpPr>
            <p:nvPr/>
          </p:nvGrpSpPr>
          <p:grpSpPr bwMode="auto">
            <a:xfrm>
              <a:off x="577880" y="1316038"/>
              <a:ext cx="1997137" cy="5313362"/>
              <a:chOff x="577880" y="1316038"/>
              <a:chExt cx="1997137" cy="5313362"/>
            </a:xfrm>
          </p:grpSpPr>
          <p:cxnSp>
            <p:nvCxnSpPr>
              <p:cNvPr id="19" name="Straight Arrow Connector 18"/>
              <p:cNvCxnSpPr/>
              <p:nvPr/>
            </p:nvCxnSpPr>
            <p:spPr bwMode="auto">
              <a:xfrm>
                <a:off x="1576449" y="1624013"/>
                <a:ext cx="23813" cy="5005387"/>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w="med" len="med"/>
              </a:ln>
              <a:effectLst/>
            </p:spPr>
          </p:cxnSp>
          <p:sp>
            <p:nvSpPr>
              <p:cNvPr id="20" name="Rounded Rectangle 19"/>
              <p:cNvSpPr/>
              <p:nvPr/>
            </p:nvSpPr>
            <p:spPr bwMode="auto">
              <a:xfrm>
                <a:off x="577880" y="1316038"/>
                <a:ext cx="1997137" cy="307975"/>
              </a:xfrm>
              <a:prstGeom prst="roundRect">
                <a:avLst/>
              </a:prstGeom>
              <a:solidFill>
                <a:srgbClr val="CCECFF"/>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First turn, CO, capture</a:t>
                </a:r>
              </a:p>
            </p:txBody>
          </p:sp>
          <p:sp>
            <p:nvSpPr>
              <p:cNvPr id="21" name="Rounded Rectangle 20"/>
              <p:cNvSpPr/>
              <p:nvPr/>
            </p:nvSpPr>
            <p:spPr bwMode="auto">
              <a:xfrm>
                <a:off x="885865" y="1816101"/>
                <a:ext cx="1390693" cy="306387"/>
              </a:xfrm>
              <a:prstGeom prst="roundRect">
                <a:avLst/>
              </a:prstGeom>
              <a:solidFill>
                <a:srgbClr val="CCECFF"/>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450 </a:t>
                </a:r>
                <a:r>
                  <a:rPr lang="en-US" sz="1100" b="1" dirty="0" err="1">
                    <a:latin typeface="+mj-lt"/>
                  </a:rPr>
                  <a:t>GeV</a:t>
                </a:r>
                <a:endParaRPr lang="en-US" sz="1100" b="1" dirty="0">
                  <a:latin typeface="+mj-lt"/>
                </a:endParaRPr>
              </a:p>
            </p:txBody>
          </p:sp>
          <p:sp>
            <p:nvSpPr>
              <p:cNvPr id="22" name="Rounded Rectangle 21"/>
              <p:cNvSpPr/>
              <p:nvPr/>
            </p:nvSpPr>
            <p:spPr bwMode="auto">
              <a:xfrm>
                <a:off x="1038269" y="2345578"/>
                <a:ext cx="1076358" cy="276675"/>
              </a:xfrm>
              <a:prstGeom prst="roundRect">
                <a:avLst/>
              </a:prstGeom>
              <a:solidFill>
                <a:srgbClr val="CCECFF"/>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Ramp</a:t>
                </a:r>
              </a:p>
            </p:txBody>
          </p:sp>
          <p:sp>
            <p:nvSpPr>
              <p:cNvPr id="23" name="Rounded Rectangle 22"/>
              <p:cNvSpPr/>
              <p:nvPr/>
            </p:nvSpPr>
            <p:spPr bwMode="auto">
              <a:xfrm>
                <a:off x="615706" y="2875501"/>
                <a:ext cx="1920935" cy="284422"/>
              </a:xfrm>
              <a:prstGeom prst="roundRect">
                <a:avLst/>
              </a:prstGeom>
              <a:solidFill>
                <a:srgbClr val="CCECFF"/>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Squeeze &amp; collisions</a:t>
                </a:r>
              </a:p>
            </p:txBody>
          </p:sp>
          <p:sp>
            <p:nvSpPr>
              <p:cNvPr id="24" name="Rounded Rectangle 23"/>
              <p:cNvSpPr/>
              <p:nvPr/>
            </p:nvSpPr>
            <p:spPr bwMode="auto">
              <a:xfrm>
                <a:off x="615981" y="3390901"/>
                <a:ext cx="1920935" cy="306387"/>
              </a:xfrm>
              <a:prstGeom prst="roundRect">
                <a:avLst/>
              </a:prstGeom>
              <a:solidFill>
                <a:srgbClr val="CCECFF"/>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Optics corrections</a:t>
                </a:r>
              </a:p>
            </p:txBody>
          </p:sp>
        </p:grpSp>
        <p:sp>
          <p:nvSpPr>
            <p:cNvPr id="15" name="Rounded Rectangle 14"/>
            <p:cNvSpPr/>
            <p:nvPr/>
          </p:nvSpPr>
          <p:spPr bwMode="auto">
            <a:xfrm>
              <a:off x="769974" y="4005262"/>
              <a:ext cx="1651051" cy="346075"/>
            </a:xfrm>
            <a:prstGeom prst="roundRect">
              <a:avLst/>
            </a:prstGeom>
            <a:solidFill>
              <a:srgbClr val="FF7C80"/>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MPS commissioning</a:t>
              </a:r>
            </a:p>
          </p:txBody>
        </p:sp>
        <p:sp>
          <p:nvSpPr>
            <p:cNvPr id="16" name="Rounded Rectangle 15"/>
            <p:cNvSpPr/>
            <p:nvPr/>
          </p:nvSpPr>
          <p:spPr bwMode="auto">
            <a:xfrm>
              <a:off x="769974" y="4581525"/>
              <a:ext cx="1651051" cy="384175"/>
            </a:xfrm>
            <a:prstGeom prst="roundRect">
              <a:avLst/>
            </a:prstGeom>
            <a:solidFill>
              <a:srgbClr val="FF7C80"/>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Injection setup &amp; validation</a:t>
              </a:r>
            </a:p>
          </p:txBody>
        </p:sp>
        <p:sp>
          <p:nvSpPr>
            <p:cNvPr id="17" name="Rounded Rectangle 16"/>
            <p:cNvSpPr/>
            <p:nvPr/>
          </p:nvSpPr>
          <p:spPr bwMode="auto">
            <a:xfrm>
              <a:off x="769974" y="5195887"/>
              <a:ext cx="1651051" cy="384175"/>
            </a:xfrm>
            <a:prstGeom prst="roundRect">
              <a:avLst/>
            </a:prstGeom>
            <a:solidFill>
              <a:srgbClr val="FF7C80"/>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Collimation setup &amp; validation</a:t>
              </a:r>
            </a:p>
          </p:txBody>
        </p:sp>
        <p:sp>
          <p:nvSpPr>
            <p:cNvPr id="18" name="Rounded Rectangle 17"/>
            <p:cNvSpPr/>
            <p:nvPr/>
          </p:nvSpPr>
          <p:spPr bwMode="auto">
            <a:xfrm>
              <a:off x="730925" y="5886450"/>
              <a:ext cx="1728841" cy="384175"/>
            </a:xfrm>
            <a:prstGeom prst="roundRect">
              <a:avLst/>
            </a:prstGeom>
            <a:solidFill>
              <a:srgbClr val="66FF33"/>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Stable collisions and intensity ramp up</a:t>
              </a:r>
            </a:p>
          </p:txBody>
        </p:sp>
      </p:grpSp>
      <p:grpSp>
        <p:nvGrpSpPr>
          <p:cNvPr id="26" name="Group 26"/>
          <p:cNvGrpSpPr>
            <a:grpSpLocks/>
          </p:cNvGrpSpPr>
          <p:nvPr/>
        </p:nvGrpSpPr>
        <p:grpSpPr bwMode="auto">
          <a:xfrm>
            <a:off x="5070475" y="1393825"/>
            <a:ext cx="1806575" cy="3108325"/>
            <a:chOff x="5608935" y="1432534"/>
            <a:chExt cx="1805887" cy="3108783"/>
          </a:xfrm>
        </p:grpSpPr>
        <p:cxnSp>
          <p:nvCxnSpPr>
            <p:cNvPr id="28" name="Straight Arrow Connector 27"/>
            <p:cNvCxnSpPr/>
            <p:nvPr/>
          </p:nvCxnSpPr>
          <p:spPr bwMode="auto">
            <a:xfrm>
              <a:off x="6492836" y="1738967"/>
              <a:ext cx="18249" cy="2802350"/>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w="med" len="med"/>
            </a:ln>
            <a:effectLst/>
          </p:spPr>
        </p:cxnSp>
        <p:sp>
          <p:nvSpPr>
            <p:cNvPr id="29" name="Rounded Rectangle 28"/>
            <p:cNvSpPr/>
            <p:nvPr/>
          </p:nvSpPr>
          <p:spPr bwMode="auto">
            <a:xfrm>
              <a:off x="5608935" y="1432534"/>
              <a:ext cx="1728130" cy="344539"/>
            </a:xfrm>
            <a:prstGeom prst="roundRect">
              <a:avLst/>
            </a:prstGeom>
            <a:solidFill>
              <a:srgbClr val="FFFF99"/>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Collimation 450 </a:t>
              </a:r>
              <a:r>
                <a:rPr lang="en-US" sz="1100" b="1" dirty="0" err="1">
                  <a:latin typeface="+mj-lt"/>
                </a:rPr>
                <a:t>GeV</a:t>
              </a:r>
              <a:endParaRPr lang="en-US" sz="1100" b="1" dirty="0">
                <a:latin typeface="+mj-lt"/>
              </a:endParaRPr>
            </a:p>
          </p:txBody>
        </p:sp>
        <p:sp>
          <p:nvSpPr>
            <p:cNvPr id="30" name="Rounded Rectangle 29"/>
            <p:cNvSpPr/>
            <p:nvPr/>
          </p:nvSpPr>
          <p:spPr bwMode="auto">
            <a:xfrm>
              <a:off x="5723191" y="1969188"/>
              <a:ext cx="1575788" cy="308020"/>
            </a:xfrm>
            <a:prstGeom prst="roundRect">
              <a:avLst/>
            </a:prstGeom>
            <a:solidFill>
              <a:srgbClr val="FFFF99"/>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Ramp settings</a:t>
              </a:r>
            </a:p>
          </p:txBody>
        </p:sp>
        <p:sp>
          <p:nvSpPr>
            <p:cNvPr id="31" name="Rounded Rectangle 30"/>
            <p:cNvSpPr/>
            <p:nvPr/>
          </p:nvSpPr>
          <p:spPr bwMode="auto">
            <a:xfrm>
              <a:off x="5608935" y="2469325"/>
              <a:ext cx="1766215" cy="344538"/>
            </a:xfrm>
            <a:prstGeom prst="roundRect">
              <a:avLst/>
            </a:prstGeom>
            <a:solidFill>
              <a:srgbClr val="FFFF99"/>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Collimation 6.5 TeV</a:t>
              </a:r>
            </a:p>
          </p:txBody>
        </p:sp>
        <p:sp>
          <p:nvSpPr>
            <p:cNvPr id="32" name="Rounded Rectangle 31"/>
            <p:cNvSpPr/>
            <p:nvPr/>
          </p:nvSpPr>
          <p:spPr bwMode="auto">
            <a:xfrm>
              <a:off x="5686693" y="3044085"/>
              <a:ext cx="1728129" cy="462030"/>
            </a:xfrm>
            <a:prstGeom prst="roundRect">
              <a:avLst/>
            </a:prstGeom>
            <a:solidFill>
              <a:srgbClr val="FFFF99"/>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Collimator setup squeeze &amp; collisions</a:t>
              </a:r>
            </a:p>
          </p:txBody>
        </p:sp>
        <p:sp>
          <p:nvSpPr>
            <p:cNvPr id="33" name="Rounded Rectangle 32"/>
            <p:cNvSpPr/>
            <p:nvPr/>
          </p:nvSpPr>
          <p:spPr bwMode="auto">
            <a:xfrm>
              <a:off x="5877121" y="3775294"/>
              <a:ext cx="1267929" cy="382644"/>
            </a:xfrm>
            <a:prstGeom prst="roundRect">
              <a:avLst/>
            </a:prstGeom>
            <a:solidFill>
              <a:srgbClr val="FF7C80"/>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Loss maps</a:t>
              </a:r>
            </a:p>
          </p:txBody>
        </p:sp>
      </p:grpSp>
      <p:sp>
        <p:nvSpPr>
          <p:cNvPr id="34" name="TextBox 33"/>
          <p:cNvSpPr txBox="1"/>
          <p:nvPr/>
        </p:nvSpPr>
        <p:spPr>
          <a:xfrm>
            <a:off x="3343275" y="933450"/>
            <a:ext cx="1133475" cy="368300"/>
          </a:xfrm>
          <a:prstGeom prst="rect">
            <a:avLst/>
          </a:prstGeom>
          <a:noFill/>
        </p:spPr>
        <p:txBody>
          <a:bodyPr wrap="none">
            <a:spAutoFit/>
          </a:bodyPr>
          <a:lstStyle/>
          <a:p>
            <a:pPr>
              <a:defRPr/>
            </a:pPr>
            <a:r>
              <a:rPr lang="en-US" b="1" dirty="0">
                <a:solidFill>
                  <a:srgbClr val="0066FF"/>
                </a:solidFill>
                <a:latin typeface="+mn-lt"/>
              </a:rPr>
              <a:t>Injection</a:t>
            </a:r>
          </a:p>
        </p:txBody>
      </p:sp>
      <p:sp>
        <p:nvSpPr>
          <p:cNvPr id="35" name="TextBox 34"/>
          <p:cNvSpPr txBox="1"/>
          <p:nvPr/>
        </p:nvSpPr>
        <p:spPr>
          <a:xfrm>
            <a:off x="4994455" y="933450"/>
            <a:ext cx="1980029" cy="369332"/>
          </a:xfrm>
          <a:prstGeom prst="rect">
            <a:avLst/>
          </a:prstGeom>
          <a:noFill/>
        </p:spPr>
        <p:txBody>
          <a:bodyPr wrap="none">
            <a:spAutoFit/>
          </a:bodyPr>
          <a:lstStyle/>
          <a:p>
            <a:pPr>
              <a:defRPr/>
            </a:pPr>
            <a:r>
              <a:rPr lang="en-US" b="1" dirty="0">
                <a:solidFill>
                  <a:srgbClr val="0066FF"/>
                </a:solidFill>
                <a:latin typeface="+mn-lt"/>
              </a:rPr>
              <a:t>Ring collimation</a:t>
            </a:r>
          </a:p>
        </p:txBody>
      </p:sp>
      <p:grpSp>
        <p:nvGrpSpPr>
          <p:cNvPr id="36" name="Group 43"/>
          <p:cNvGrpSpPr>
            <a:grpSpLocks/>
          </p:cNvGrpSpPr>
          <p:nvPr/>
        </p:nvGrpSpPr>
        <p:grpSpPr bwMode="auto">
          <a:xfrm>
            <a:off x="7299325" y="1393825"/>
            <a:ext cx="1497013" cy="2533650"/>
            <a:chOff x="3535112" y="1316725"/>
            <a:chExt cx="1497748" cy="2534730"/>
          </a:xfrm>
        </p:grpSpPr>
        <p:cxnSp>
          <p:nvCxnSpPr>
            <p:cNvPr id="37" name="Straight Arrow Connector 36"/>
            <p:cNvCxnSpPr>
              <a:stCxn id="38" idx="2"/>
            </p:cNvCxnSpPr>
            <p:nvPr/>
          </p:nvCxnSpPr>
          <p:spPr bwMode="auto">
            <a:xfrm>
              <a:off x="4284780" y="1623244"/>
              <a:ext cx="19059" cy="222821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w="med" len="med"/>
            </a:ln>
            <a:effectLst/>
          </p:spPr>
        </p:cxnSp>
        <p:sp>
          <p:nvSpPr>
            <p:cNvPr id="38" name="Rounded Rectangle 37"/>
            <p:cNvSpPr/>
            <p:nvPr/>
          </p:nvSpPr>
          <p:spPr bwMode="auto">
            <a:xfrm>
              <a:off x="3611349" y="1316725"/>
              <a:ext cx="1345273" cy="306519"/>
            </a:xfrm>
            <a:prstGeom prst="round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Setup 450 </a:t>
              </a:r>
              <a:r>
                <a:rPr lang="en-US" sz="1100" b="1" dirty="0" err="1">
                  <a:latin typeface="+mj-lt"/>
                </a:rPr>
                <a:t>GeV</a:t>
              </a:r>
              <a:endParaRPr lang="en-US" sz="1100" b="1" dirty="0">
                <a:latin typeface="+mj-lt"/>
              </a:endParaRPr>
            </a:p>
          </p:txBody>
        </p:sp>
        <p:sp>
          <p:nvSpPr>
            <p:cNvPr id="39" name="Rounded Rectangle 38"/>
            <p:cNvSpPr/>
            <p:nvPr/>
          </p:nvSpPr>
          <p:spPr bwMode="auto">
            <a:xfrm>
              <a:off x="3651057" y="1815412"/>
              <a:ext cx="1303977" cy="308106"/>
            </a:xfrm>
            <a:prstGeom prst="round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Setup 6.5 TeV</a:t>
              </a:r>
            </a:p>
          </p:txBody>
        </p:sp>
        <p:sp>
          <p:nvSpPr>
            <p:cNvPr id="40" name="Rounded Rectangle 39"/>
            <p:cNvSpPr/>
            <p:nvPr/>
          </p:nvSpPr>
          <p:spPr bwMode="auto">
            <a:xfrm>
              <a:off x="3535112" y="2353805"/>
              <a:ext cx="1497748" cy="384339"/>
            </a:xfrm>
            <a:prstGeom prst="roundRect">
              <a:avLst/>
            </a:prstGeom>
            <a:solidFill>
              <a:srgbClr val="FF7C80"/>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Dump protection</a:t>
              </a:r>
            </a:p>
          </p:txBody>
        </p:sp>
        <p:sp>
          <p:nvSpPr>
            <p:cNvPr id="41" name="Rounded Rectangle 40"/>
            <p:cNvSpPr/>
            <p:nvPr/>
          </p:nvSpPr>
          <p:spPr bwMode="auto">
            <a:xfrm>
              <a:off x="3611349" y="3006545"/>
              <a:ext cx="1421511" cy="498687"/>
            </a:xfrm>
            <a:prstGeom prst="roundRect">
              <a:avLst/>
            </a:prstGeom>
            <a:solidFill>
              <a:srgbClr val="FF7C80"/>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r>
                <a:rPr lang="en-US" sz="1100" b="1" dirty="0">
                  <a:latin typeface="+mj-lt"/>
                </a:rPr>
                <a:t>Dump protection validation</a:t>
              </a:r>
            </a:p>
          </p:txBody>
        </p:sp>
      </p:grpSp>
      <p:sp>
        <p:nvSpPr>
          <p:cNvPr id="42" name="TextBox 41"/>
          <p:cNvSpPr txBox="1"/>
          <p:nvPr/>
        </p:nvSpPr>
        <p:spPr>
          <a:xfrm>
            <a:off x="7337160" y="947738"/>
            <a:ext cx="1505540" cy="369332"/>
          </a:xfrm>
          <a:prstGeom prst="rect">
            <a:avLst/>
          </a:prstGeom>
          <a:noFill/>
        </p:spPr>
        <p:txBody>
          <a:bodyPr wrap="none">
            <a:spAutoFit/>
          </a:bodyPr>
          <a:lstStyle/>
          <a:p>
            <a:pPr>
              <a:defRPr/>
            </a:pPr>
            <a:r>
              <a:rPr lang="en-US" b="1" dirty="0">
                <a:solidFill>
                  <a:srgbClr val="0066FF"/>
                </a:solidFill>
                <a:latin typeface="+mn-lt"/>
              </a:rPr>
              <a:t>Beam dump</a:t>
            </a:r>
          </a:p>
        </p:txBody>
      </p:sp>
      <p:sp>
        <p:nvSpPr>
          <p:cNvPr id="44" name="TextBox 43"/>
          <p:cNvSpPr txBox="1"/>
          <p:nvPr/>
        </p:nvSpPr>
        <p:spPr>
          <a:xfrm>
            <a:off x="2728560" y="4684895"/>
            <a:ext cx="6234660" cy="1832296"/>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US" kern="0" dirty="0">
                <a:latin typeface="+mn-lt"/>
              </a:rPr>
              <a:t>Machine protection activities are an integral part of  LHC beam commissioning:</a:t>
            </a:r>
            <a:endParaRPr lang="en-US" sz="1600" i="1" kern="0" dirty="0">
              <a:solidFill>
                <a:srgbClr val="0000FF"/>
              </a:solidFill>
              <a:latin typeface="+mn-lt"/>
            </a:endParaRPr>
          </a:p>
          <a:p>
            <a:pPr marL="627063" lvl="1" indent="-169863">
              <a:spcBef>
                <a:spcPct val="20000"/>
              </a:spcBef>
              <a:spcAft>
                <a:spcPts val="400"/>
              </a:spcAft>
              <a:buClr>
                <a:srgbClr val="0000FF"/>
              </a:buClr>
              <a:buSzPct val="80000"/>
              <a:buFont typeface="Courier New" panose="02070309020205020404" pitchFamily="49" charset="0"/>
              <a:buChar char="o"/>
            </a:pPr>
            <a:r>
              <a:rPr lang="en-US" sz="1600" i="1" kern="0" dirty="0">
                <a:solidFill>
                  <a:srgbClr val="0000FF"/>
                </a:solidFill>
                <a:latin typeface="+mn-lt"/>
              </a:rPr>
              <a:t>Commissioning after a </a:t>
            </a:r>
            <a:r>
              <a:rPr lang="en-US" sz="1600" i="1" u="sng" kern="0" dirty="0">
                <a:solidFill>
                  <a:srgbClr val="0000FF"/>
                </a:solidFill>
                <a:latin typeface="+mn-lt"/>
              </a:rPr>
              <a:t>long shutdown takes ~2 months</a:t>
            </a:r>
            <a:r>
              <a:rPr lang="en-US" sz="1600" i="1" kern="0" dirty="0">
                <a:solidFill>
                  <a:srgbClr val="0000FF"/>
                </a:solidFill>
                <a:latin typeface="+mn-lt"/>
              </a:rPr>
              <a:t>, after an </a:t>
            </a:r>
            <a:r>
              <a:rPr lang="en-US" sz="1600" i="1" u="sng" kern="0" dirty="0">
                <a:solidFill>
                  <a:srgbClr val="0000FF"/>
                </a:solidFill>
                <a:latin typeface="+mn-lt"/>
              </a:rPr>
              <a:t>end of year stop 2-3 weeks</a:t>
            </a:r>
            <a:r>
              <a:rPr lang="en-US" sz="1600" i="1" kern="0" dirty="0">
                <a:solidFill>
                  <a:srgbClr val="0000FF"/>
                </a:solidFill>
                <a:latin typeface="+mn-lt"/>
              </a:rPr>
              <a:t>.</a:t>
            </a:r>
          </a:p>
          <a:p>
            <a:pPr marL="627063" lvl="1" indent="-169863">
              <a:spcBef>
                <a:spcPct val="20000"/>
              </a:spcBef>
              <a:spcAft>
                <a:spcPts val="400"/>
              </a:spcAft>
              <a:buClr>
                <a:srgbClr val="0000FF"/>
              </a:buClr>
              <a:buSzPct val="80000"/>
              <a:buFont typeface="Courier New" panose="02070309020205020404" pitchFamily="49" charset="0"/>
              <a:buChar char="o"/>
            </a:pPr>
            <a:r>
              <a:rPr lang="en-US" sz="1600" i="1" kern="0" dirty="0">
                <a:solidFill>
                  <a:srgbClr val="0000FF"/>
                </a:solidFill>
                <a:latin typeface="+mn-lt"/>
              </a:rPr>
              <a:t>The commissioning is made with a </a:t>
            </a:r>
            <a:r>
              <a:rPr lang="en-US" sz="1600" b="1" i="1" kern="0" dirty="0">
                <a:solidFill>
                  <a:srgbClr val="0000FF"/>
                </a:solidFill>
                <a:latin typeface="+mn-lt"/>
              </a:rPr>
              <a:t>max of 3 bunches </a:t>
            </a:r>
            <a:r>
              <a:rPr lang="en-US" sz="1600" i="1" kern="0" dirty="0">
                <a:solidFill>
                  <a:srgbClr val="0000FF"/>
                </a:solidFill>
                <a:latin typeface="+mn-lt"/>
              </a:rPr>
              <a:t>(2800 bunches for a nominal filling).</a:t>
            </a:r>
            <a:endParaRPr lang="fr-FR" sz="1600" i="1" kern="0" dirty="0">
              <a:solidFill>
                <a:srgbClr val="0000FF"/>
              </a:solidFill>
              <a:latin typeface="+mn-lt"/>
            </a:endParaRPr>
          </a:p>
        </p:txBody>
      </p:sp>
      <p:sp>
        <p:nvSpPr>
          <p:cNvPr id="45" name="Rounded Rectangle 44"/>
          <p:cNvSpPr/>
          <p:nvPr/>
        </p:nvSpPr>
        <p:spPr bwMode="auto">
          <a:xfrm>
            <a:off x="5355045" y="5062140"/>
            <a:ext cx="634206" cy="191294"/>
          </a:xfrm>
          <a:prstGeom prst="roundRect">
            <a:avLst/>
          </a:prstGeom>
          <a:solidFill>
            <a:srgbClr val="FF7C80"/>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endParaRPr lang="en-US" sz="1100" b="1" dirty="0">
              <a:latin typeface="+mj-lt"/>
            </a:endParaRPr>
          </a:p>
        </p:txBody>
      </p:sp>
      <p:sp>
        <p:nvSpPr>
          <p:cNvPr id="46" name="Rounded Rectangle 45"/>
          <p:cNvSpPr/>
          <p:nvPr/>
        </p:nvSpPr>
        <p:spPr bwMode="auto">
          <a:xfrm>
            <a:off x="6261821" y="5062140"/>
            <a:ext cx="615230" cy="191294"/>
          </a:xfrm>
          <a:prstGeom prst="roundRect">
            <a:avLst/>
          </a:prstGeom>
          <a:solidFill>
            <a:srgbClr val="FFFF99"/>
          </a:solidFill>
          <a:ln w="9525" cap="flat" cmpd="sng" algn="ctr">
            <a:solidFill>
              <a:schemeClr val="tx1"/>
            </a:solidFill>
            <a:prstDash val="solid"/>
            <a:round/>
            <a:headEnd type="none" w="med" len="med"/>
            <a:tailEnd type="none" w="med" len="med"/>
          </a:ln>
          <a:effectLst>
            <a:outerShdw blurRad="165100" dist="63500" dir="2700000" algn="tl" rotWithShape="0">
              <a:prstClr val="black">
                <a:alpha val="40000"/>
              </a:prstClr>
            </a:outerShdw>
          </a:effectLst>
        </p:spPr>
        <p:txBody>
          <a:bodyPr anchor="ctr"/>
          <a:lstStyle/>
          <a:p>
            <a:pPr algn="ctr">
              <a:defRPr/>
            </a:pPr>
            <a:endParaRPr lang="en-US" sz="1100" b="1" dirty="0">
              <a:latin typeface="+mj-lt"/>
            </a:endParaRPr>
          </a:p>
        </p:txBody>
      </p:sp>
    </p:spTree>
    <p:extLst>
      <p:ext uri="{BB962C8B-B14F-4D97-AF65-F5344CB8AC3E}">
        <p14:creationId xmlns:p14="http://schemas.microsoft.com/office/powerpoint/2010/main" val="2605483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fr-FR" dirty="0">
                <a:latin typeface="Arial" charset="0"/>
                <a:cs typeface="Arial" charset="0"/>
              </a:rPr>
              <a:t>Setup quality assurance</a:t>
            </a:r>
            <a:endParaRPr lang="fr-FR" altLang="fr-FR" dirty="0">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317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E2506EAC-482E-40D0-819A-6E99C04B2102}" type="slidenum">
              <a:rPr lang="en-US" altLang="fr-FR" smtClean="0">
                <a:solidFill>
                  <a:srgbClr val="000000"/>
                </a:solidFill>
                <a:latin typeface="Arial" charset="0"/>
                <a:cs typeface="Arial" charset="0"/>
              </a:rPr>
              <a:pPr/>
              <a:t>43</a:t>
            </a:fld>
            <a:endParaRPr lang="en-US" altLang="fr-FR">
              <a:solidFill>
                <a:srgbClr val="000000"/>
              </a:solidFill>
              <a:latin typeface="Arial" charset="0"/>
              <a:cs typeface="Arial" charset="0"/>
            </a:endParaRPr>
          </a:p>
        </p:txBody>
      </p:sp>
      <p:sp>
        <p:nvSpPr>
          <p:cNvPr id="6" name="TextBox 5"/>
          <p:cNvSpPr txBox="1"/>
          <p:nvPr/>
        </p:nvSpPr>
        <p:spPr>
          <a:xfrm>
            <a:off x="539475" y="932675"/>
            <a:ext cx="8218670" cy="1900007"/>
          </a:xfrm>
          <a:prstGeom prst="rect">
            <a:avLst/>
          </a:prstGeom>
        </p:spPr>
        <p:txBody>
          <a:bodyPr wrap="square">
            <a:spAutoFit/>
          </a:bodyPr>
          <a:lstStyle/>
          <a:p>
            <a:pPr marL="227013" indent="-227013">
              <a:spcBef>
                <a:spcPct val="20000"/>
              </a:spcBef>
              <a:spcAft>
                <a:spcPts val="400"/>
              </a:spcAft>
              <a:buClr>
                <a:srgbClr val="0000FF"/>
              </a:buClr>
              <a:buSzPct val="80000"/>
              <a:buFont typeface="Wingdings" pitchFamily="2" charset="2"/>
              <a:buChar char="q"/>
              <a:defRPr/>
            </a:pPr>
            <a:r>
              <a:rPr lang="en-US" kern="0" dirty="0">
                <a:latin typeface="+mn-lt"/>
              </a:rPr>
              <a:t>Protecting the aperture passively with collimators and absorbers is a key ingredient for operating the LHC safely at high intensity.</a:t>
            </a:r>
          </a:p>
          <a:p>
            <a:pPr marL="536575" lvl="1" indent="-173038">
              <a:spcBef>
                <a:spcPct val="20000"/>
              </a:spcBef>
              <a:spcAft>
                <a:spcPts val="400"/>
              </a:spcAft>
              <a:buClr>
                <a:srgbClr val="0000FF"/>
              </a:buClr>
              <a:buSzPct val="80000"/>
              <a:buFont typeface="Courier New" panose="02070309020205020404" pitchFamily="49" charset="0"/>
              <a:buChar char="o"/>
              <a:defRPr/>
            </a:pPr>
            <a:r>
              <a:rPr lang="en-US" sz="1600" i="1" kern="0" dirty="0">
                <a:solidFill>
                  <a:srgbClr val="0000FF"/>
                </a:solidFill>
                <a:latin typeface="+mn-lt"/>
              </a:rPr>
              <a:t>All failures affecting the machine on a global scale (global orbit, optics, emittance </a:t>
            </a:r>
            <a:r>
              <a:rPr lang="en-US" sz="1600" i="1" kern="0" dirty="0" err="1">
                <a:solidFill>
                  <a:srgbClr val="0000FF"/>
                </a:solidFill>
                <a:latin typeface="+mn-lt"/>
              </a:rPr>
              <a:t>etc</a:t>
            </a:r>
            <a:r>
              <a:rPr lang="en-US" sz="1600" i="1" kern="0" dirty="0">
                <a:solidFill>
                  <a:srgbClr val="0000FF"/>
                </a:solidFill>
                <a:latin typeface="+mn-lt"/>
              </a:rPr>
              <a:t> perturbation) should be intercepted by a protection device.</a:t>
            </a:r>
          </a:p>
          <a:p>
            <a:pPr marL="536575" lvl="1" indent="-173038">
              <a:spcBef>
                <a:spcPct val="20000"/>
              </a:spcBef>
              <a:spcAft>
                <a:spcPts val="400"/>
              </a:spcAft>
              <a:buClr>
                <a:srgbClr val="0000FF"/>
              </a:buClr>
              <a:buSzPct val="80000"/>
              <a:buFont typeface="Courier New" panose="02070309020205020404" pitchFamily="49" charset="0"/>
              <a:buChar char="o"/>
              <a:defRPr/>
            </a:pPr>
            <a:r>
              <a:rPr lang="en-US" sz="1600" i="1" kern="0" dirty="0">
                <a:solidFill>
                  <a:srgbClr val="CC3399"/>
                </a:solidFill>
                <a:latin typeface="+mn-lt"/>
              </a:rPr>
              <a:t>Dual role of collimators for </a:t>
            </a:r>
            <a:r>
              <a:rPr lang="en-US" sz="1600" i="1" u="sng" kern="0" dirty="0">
                <a:solidFill>
                  <a:srgbClr val="CC3399"/>
                </a:solidFill>
                <a:latin typeface="+mn-lt"/>
              </a:rPr>
              <a:t>beam cleaning</a:t>
            </a:r>
            <a:r>
              <a:rPr lang="en-US" sz="1600" i="1" kern="0" dirty="0">
                <a:solidFill>
                  <a:srgbClr val="CC3399"/>
                </a:solidFill>
                <a:latin typeface="+mn-lt"/>
              </a:rPr>
              <a:t> (</a:t>
            </a:r>
            <a:r>
              <a:rPr lang="en-US" sz="1600" i="1" kern="0" dirty="0">
                <a:solidFill>
                  <a:srgbClr val="CC3399"/>
                </a:solidFill>
                <a:latin typeface="+mn-lt"/>
                <a:sym typeface="Wingdings" panose="05000000000000000000" pitchFamily="2" charset="2"/>
              </a:rPr>
              <a:t> performance and quench prevention) and </a:t>
            </a:r>
            <a:r>
              <a:rPr lang="en-US" sz="1600" i="1" u="sng" kern="0" dirty="0">
                <a:solidFill>
                  <a:srgbClr val="CC3399"/>
                </a:solidFill>
                <a:latin typeface="+mn-lt"/>
                <a:sym typeface="Wingdings" panose="05000000000000000000" pitchFamily="2" charset="2"/>
              </a:rPr>
              <a:t>MP</a:t>
            </a:r>
            <a:r>
              <a:rPr lang="en-US" sz="1600" i="1" kern="0" dirty="0">
                <a:solidFill>
                  <a:srgbClr val="CC3399"/>
                </a:solidFill>
                <a:latin typeface="+mn-lt"/>
                <a:sym typeface="Wingdings" panose="05000000000000000000" pitchFamily="2" charset="2"/>
              </a:rPr>
              <a:t> (passive protection).</a:t>
            </a:r>
            <a:endParaRPr lang="en-US" sz="1600" i="1" kern="0" dirty="0">
              <a:solidFill>
                <a:srgbClr val="CC3399"/>
              </a:solidFill>
              <a:latin typeface="+mn-lt"/>
            </a:endParaRPr>
          </a:p>
        </p:txBody>
      </p:sp>
      <p:sp>
        <p:nvSpPr>
          <p:cNvPr id="7" name="TextBox 6"/>
          <p:cNvSpPr txBox="1"/>
          <p:nvPr/>
        </p:nvSpPr>
        <p:spPr>
          <a:xfrm>
            <a:off x="577881" y="3149224"/>
            <a:ext cx="5645533" cy="2490938"/>
          </a:xfrm>
          <a:prstGeom prst="rect">
            <a:avLst/>
          </a:prstGeom>
        </p:spPr>
        <p:txBody>
          <a:bodyPr wrap="square">
            <a:spAutoFit/>
          </a:bodyPr>
          <a:lstStyle/>
          <a:p>
            <a:pPr marL="227013" indent="-227013">
              <a:spcBef>
                <a:spcPct val="20000"/>
              </a:spcBef>
              <a:spcAft>
                <a:spcPts val="400"/>
              </a:spcAft>
              <a:buClr>
                <a:srgbClr val="0000FF"/>
              </a:buClr>
              <a:buSzPct val="80000"/>
              <a:buFont typeface="Wingdings" pitchFamily="2" charset="2"/>
              <a:buChar char="q"/>
              <a:defRPr/>
            </a:pPr>
            <a:r>
              <a:rPr lang="en-US" kern="0" dirty="0">
                <a:latin typeface="+mn-lt"/>
              </a:rPr>
              <a:t>A proper LHC machine setting up involves:</a:t>
            </a:r>
          </a:p>
          <a:p>
            <a:pPr marL="538163" lvl="1" indent="-174625">
              <a:spcBef>
                <a:spcPct val="20000"/>
              </a:spcBef>
              <a:spcAft>
                <a:spcPts val="400"/>
              </a:spcAft>
              <a:buClr>
                <a:srgbClr val="0000FF"/>
              </a:buClr>
              <a:buSzPct val="80000"/>
              <a:buFont typeface="Courier New" panose="02070309020205020404" pitchFamily="49" charset="0"/>
              <a:buChar char="o"/>
              <a:defRPr/>
            </a:pPr>
            <a:r>
              <a:rPr lang="en-US" sz="1600" i="1" kern="0" dirty="0">
                <a:solidFill>
                  <a:srgbClr val="0000FF"/>
                </a:solidFill>
                <a:latin typeface="+mn-lt"/>
              </a:rPr>
              <a:t>A  well corrected orbit,</a:t>
            </a:r>
          </a:p>
          <a:p>
            <a:pPr marL="538163" lvl="1" indent="-174625">
              <a:spcBef>
                <a:spcPct val="20000"/>
              </a:spcBef>
              <a:spcAft>
                <a:spcPts val="400"/>
              </a:spcAft>
              <a:buClr>
                <a:srgbClr val="0000FF"/>
              </a:buClr>
              <a:buSzPct val="80000"/>
              <a:buFont typeface="Courier New" panose="02070309020205020404" pitchFamily="49" charset="0"/>
              <a:buChar char="o"/>
              <a:defRPr/>
            </a:pPr>
            <a:r>
              <a:rPr lang="en-US" sz="1600" i="1" kern="0" dirty="0">
                <a:solidFill>
                  <a:srgbClr val="0000FF"/>
                </a:solidFill>
                <a:latin typeface="+mn-lt"/>
              </a:rPr>
              <a:t>A well corrected optics (</a:t>
            </a:r>
            <a:r>
              <a:rPr lang="en-US" sz="1600" i="1" kern="0" dirty="0" err="1">
                <a:solidFill>
                  <a:srgbClr val="0000FF"/>
                </a:solidFill>
                <a:latin typeface="+mn-lt"/>
              </a:rPr>
              <a:t>betatron</a:t>
            </a:r>
            <a:r>
              <a:rPr lang="en-US" sz="1600" i="1" kern="0" dirty="0">
                <a:solidFill>
                  <a:srgbClr val="0000FF"/>
                </a:solidFill>
                <a:latin typeface="+mn-lt"/>
              </a:rPr>
              <a:t> functions),</a:t>
            </a:r>
          </a:p>
          <a:p>
            <a:pPr marL="538163" lvl="1" indent="-174625">
              <a:spcBef>
                <a:spcPct val="20000"/>
              </a:spcBef>
              <a:spcAft>
                <a:spcPts val="400"/>
              </a:spcAft>
              <a:buClr>
                <a:srgbClr val="0000FF"/>
              </a:buClr>
              <a:buSzPct val="80000"/>
              <a:buFont typeface="Courier New" panose="02070309020205020404" pitchFamily="49" charset="0"/>
              <a:buChar char="o"/>
              <a:defRPr/>
            </a:pPr>
            <a:r>
              <a:rPr lang="en-US" sz="1600" i="1" kern="0" dirty="0">
                <a:solidFill>
                  <a:srgbClr val="0000FF"/>
                </a:solidFill>
                <a:latin typeface="+mn-lt"/>
              </a:rPr>
              <a:t>A good knowledge of the aperture bottlenecks (after orbit and optics correction).</a:t>
            </a:r>
          </a:p>
          <a:p>
            <a:pPr marL="901700" lvl="2" indent="-274638">
              <a:spcBef>
                <a:spcPct val="20000"/>
              </a:spcBef>
              <a:spcAft>
                <a:spcPts val="400"/>
              </a:spcAft>
              <a:buSzPct val="200000"/>
              <a:buFont typeface="Arial" panose="020B0604020202020204" pitchFamily="34" charset="0"/>
              <a:buChar char="˗"/>
              <a:defRPr/>
            </a:pPr>
            <a:r>
              <a:rPr lang="en-US" sz="1400" kern="0" dirty="0">
                <a:latin typeface="+mn-lt"/>
              </a:rPr>
              <a:t>Measurement of the global aperture,</a:t>
            </a:r>
          </a:p>
          <a:p>
            <a:pPr marL="901700" lvl="2" indent="-274638">
              <a:spcBef>
                <a:spcPct val="20000"/>
              </a:spcBef>
              <a:spcAft>
                <a:spcPts val="400"/>
              </a:spcAft>
              <a:buSzPct val="200000"/>
              <a:buFont typeface="Arial" panose="020B0604020202020204" pitchFamily="34" charset="0"/>
              <a:buChar char="˗"/>
              <a:defRPr/>
            </a:pPr>
            <a:r>
              <a:rPr lang="en-US" sz="1400" kern="0" dirty="0">
                <a:latin typeface="+mn-lt"/>
              </a:rPr>
              <a:t>Measurement of critical local apertures (for example around the experiments).</a:t>
            </a:r>
            <a:endParaRPr lang="fr-FR" sz="1400" kern="0" dirty="0">
              <a:latin typeface="+mn-lt"/>
            </a:endParaRPr>
          </a:p>
        </p:txBody>
      </p:sp>
      <p:sp>
        <p:nvSpPr>
          <p:cNvPr id="5" name="Right Brace 4"/>
          <p:cNvSpPr/>
          <p:nvPr/>
        </p:nvSpPr>
        <p:spPr bwMode="auto">
          <a:xfrm>
            <a:off x="5877770" y="3505809"/>
            <a:ext cx="345644" cy="1459391"/>
          </a:xfrm>
          <a:prstGeom prst="rightBrace">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8" name="TextBox 7"/>
          <p:cNvSpPr txBox="1"/>
          <p:nvPr/>
        </p:nvSpPr>
        <p:spPr>
          <a:xfrm>
            <a:off x="6490446" y="3774645"/>
            <a:ext cx="2344509" cy="83099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spcBef>
                <a:spcPct val="20000"/>
              </a:spcBef>
              <a:spcAft>
                <a:spcPts val="400"/>
              </a:spcAft>
              <a:buClr>
                <a:srgbClr val="0000FF"/>
              </a:buClr>
              <a:buSzPct val="80000"/>
            </a:pPr>
            <a:r>
              <a:rPr lang="en-US" sz="1600" i="1" kern="0" dirty="0">
                <a:latin typeface="+mn-lt"/>
              </a:rPr>
              <a:t>All along the machine cycle – from injection to collisions</a:t>
            </a:r>
            <a:endParaRPr lang="fr-FR" sz="1600" i="1" kern="0" dirty="0">
              <a:latin typeface="+mn-l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Beam dump synchronization</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44</a:t>
            </a:fld>
            <a:endParaRPr lang="en-US"/>
          </a:p>
        </p:txBody>
      </p:sp>
      <p:sp>
        <p:nvSpPr>
          <p:cNvPr id="6" name="TextBox 5"/>
          <p:cNvSpPr txBox="1"/>
          <p:nvPr/>
        </p:nvSpPr>
        <p:spPr>
          <a:xfrm>
            <a:off x="616285" y="779055"/>
            <a:ext cx="7949835" cy="2454005"/>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US" kern="0" dirty="0">
                <a:latin typeface="+mn-lt"/>
              </a:rPr>
              <a:t>The beam dump must be accurately synchronized to the </a:t>
            </a:r>
            <a:r>
              <a:rPr lang="en-US" b="1" kern="0" dirty="0">
                <a:latin typeface="+mn-lt"/>
              </a:rPr>
              <a:t>beam abort gap </a:t>
            </a:r>
            <a:r>
              <a:rPr lang="en-US" kern="0" dirty="0">
                <a:latin typeface="+mn-lt"/>
              </a:rPr>
              <a:t>to avoid spreading beam across the aperture during the kicker rise-time.</a:t>
            </a:r>
          </a:p>
          <a:p>
            <a:pPr marL="227013" indent="-227013">
              <a:spcBef>
                <a:spcPct val="20000"/>
              </a:spcBef>
              <a:spcAft>
                <a:spcPts val="400"/>
              </a:spcAft>
              <a:buClr>
                <a:srgbClr val="0000FF"/>
              </a:buClr>
              <a:buSzPct val="80000"/>
              <a:buFont typeface="Wingdings" pitchFamily="2" charset="2"/>
              <a:buChar char="q"/>
            </a:pPr>
            <a:r>
              <a:rPr lang="en-US" kern="0" dirty="0">
                <a:latin typeface="+mn-lt"/>
              </a:rPr>
              <a:t>The </a:t>
            </a:r>
            <a:r>
              <a:rPr lang="en-US" kern="0" dirty="0">
                <a:solidFill>
                  <a:srgbClr val="0000FF"/>
                </a:solidFill>
                <a:latin typeface="+mn-lt"/>
              </a:rPr>
              <a:t>3 </a:t>
            </a:r>
            <a:r>
              <a:rPr lang="en-US" kern="0" dirty="0" err="1">
                <a:solidFill>
                  <a:srgbClr val="0000FF"/>
                </a:solidFill>
                <a:latin typeface="Symbol" panose="05050102010706020507" pitchFamily="18" charset="2"/>
              </a:rPr>
              <a:t>m</a:t>
            </a:r>
            <a:r>
              <a:rPr lang="en-US" kern="0" dirty="0" err="1">
                <a:solidFill>
                  <a:srgbClr val="0000FF"/>
                </a:solidFill>
                <a:latin typeface="+mn-lt"/>
              </a:rPr>
              <a:t>s</a:t>
            </a:r>
            <a:r>
              <a:rPr lang="en-US" kern="0" dirty="0">
                <a:solidFill>
                  <a:srgbClr val="0000FF"/>
                </a:solidFill>
                <a:latin typeface="+mn-lt"/>
              </a:rPr>
              <a:t> long </a:t>
            </a:r>
            <a:r>
              <a:rPr lang="en-US" b="1" kern="0" dirty="0">
                <a:latin typeface="+mn-lt"/>
              </a:rPr>
              <a:t>beam abort gap </a:t>
            </a:r>
            <a:r>
              <a:rPr lang="en-US" kern="0" dirty="0">
                <a:latin typeface="+mn-lt"/>
              </a:rPr>
              <a:t>must be … free of beam !</a:t>
            </a:r>
          </a:p>
          <a:p>
            <a:pPr marL="227013" indent="-227013">
              <a:spcBef>
                <a:spcPct val="20000"/>
              </a:spcBef>
              <a:spcAft>
                <a:spcPts val="400"/>
              </a:spcAft>
              <a:buClr>
                <a:srgbClr val="0000FF"/>
              </a:buClr>
              <a:buSzPct val="80000"/>
              <a:buFont typeface="Wingdings" pitchFamily="2" charset="2"/>
              <a:buChar char="q"/>
            </a:pPr>
            <a:r>
              <a:rPr lang="en-US" kern="0" dirty="0">
                <a:latin typeface="+mn-lt"/>
              </a:rPr>
              <a:t>Possible failure modes: </a:t>
            </a:r>
          </a:p>
          <a:p>
            <a:pPr marL="542925" lvl="1" indent="-285750">
              <a:spcBef>
                <a:spcPct val="20000"/>
              </a:spcBef>
              <a:spcAft>
                <a:spcPts val="400"/>
              </a:spcAft>
              <a:buClr>
                <a:srgbClr val="FF0000"/>
              </a:buClr>
              <a:buSzPct val="120000"/>
              <a:buFont typeface="Courier New" panose="02070309020205020404" pitchFamily="49" charset="0"/>
              <a:buChar char="o"/>
            </a:pPr>
            <a:r>
              <a:rPr lang="en-US" sz="1600" kern="0" dirty="0">
                <a:solidFill>
                  <a:srgbClr val="FF0000"/>
                </a:solidFill>
                <a:latin typeface="+mn-lt"/>
              </a:rPr>
              <a:t>The abort gap fills with beams (RF fault, </a:t>
            </a:r>
            <a:r>
              <a:rPr lang="en-US" sz="1600" kern="0" dirty="0" err="1">
                <a:solidFill>
                  <a:srgbClr val="FF0000"/>
                </a:solidFill>
                <a:latin typeface="+mn-lt"/>
              </a:rPr>
              <a:t>debunching</a:t>
            </a:r>
            <a:r>
              <a:rPr lang="en-US" sz="1600" kern="0" dirty="0">
                <a:solidFill>
                  <a:srgbClr val="FF0000"/>
                </a:solidFill>
                <a:latin typeface="+mn-lt"/>
              </a:rPr>
              <a:t>, injection error),</a:t>
            </a:r>
          </a:p>
          <a:p>
            <a:pPr marL="542925" lvl="1" indent="-285750">
              <a:spcBef>
                <a:spcPct val="20000"/>
              </a:spcBef>
              <a:spcAft>
                <a:spcPts val="400"/>
              </a:spcAft>
              <a:buClr>
                <a:srgbClr val="FF0000"/>
              </a:buClr>
              <a:buSzPct val="120000"/>
              <a:buFont typeface="Courier New" panose="02070309020205020404" pitchFamily="49" charset="0"/>
              <a:buChar char="o"/>
            </a:pPr>
            <a:r>
              <a:rPr lang="en-US" sz="1600" kern="0" dirty="0">
                <a:solidFill>
                  <a:srgbClr val="FF0000"/>
                </a:solidFill>
                <a:latin typeface="+mn-lt"/>
              </a:rPr>
              <a:t>The kicker synchronization fails,</a:t>
            </a:r>
          </a:p>
          <a:p>
            <a:pPr marL="542925" lvl="1" indent="-285750">
              <a:spcBef>
                <a:spcPct val="20000"/>
              </a:spcBef>
              <a:spcAft>
                <a:spcPts val="400"/>
              </a:spcAft>
              <a:buClr>
                <a:srgbClr val="FF0000"/>
              </a:buClr>
              <a:buSzPct val="120000"/>
              <a:buFont typeface="Courier New" panose="02070309020205020404" pitchFamily="49" charset="0"/>
              <a:buChar char="o"/>
            </a:pPr>
            <a:r>
              <a:rPr lang="en-US" sz="1600" kern="0" dirty="0">
                <a:solidFill>
                  <a:srgbClr val="FF0000"/>
                </a:solidFill>
                <a:latin typeface="+mn-lt"/>
              </a:rPr>
              <a:t>A kicker fires spontaneously (not synchronized).</a:t>
            </a:r>
            <a:endParaRPr lang="fr-FR" sz="1600" kern="0" dirty="0">
              <a:solidFill>
                <a:srgbClr val="FF0000"/>
              </a:solidFill>
              <a:latin typeface="+mn-lt"/>
            </a:endParaRPr>
          </a:p>
        </p:txBody>
      </p:sp>
      <p:grpSp>
        <p:nvGrpSpPr>
          <p:cNvPr id="26" name="Group 25"/>
          <p:cNvGrpSpPr/>
          <p:nvPr/>
        </p:nvGrpSpPr>
        <p:grpSpPr>
          <a:xfrm>
            <a:off x="1153955" y="3341177"/>
            <a:ext cx="6375230" cy="2092209"/>
            <a:chOff x="1307575" y="2468875"/>
            <a:chExt cx="6375230" cy="2092209"/>
          </a:xfrm>
        </p:grpSpPr>
        <p:sp>
          <p:nvSpPr>
            <p:cNvPr id="20" name="Rectangle 19"/>
            <p:cNvSpPr/>
            <p:nvPr/>
          </p:nvSpPr>
          <p:spPr bwMode="auto">
            <a:xfrm>
              <a:off x="1307575" y="2468875"/>
              <a:ext cx="652885" cy="1821750"/>
            </a:xfrm>
            <a:prstGeom prst="rect">
              <a:avLst/>
            </a:prstGeom>
            <a:solidFill>
              <a:srgbClr val="CC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cxnSp>
          <p:nvCxnSpPr>
            <p:cNvPr id="8" name="Straight Connector 7"/>
            <p:cNvCxnSpPr/>
            <p:nvPr/>
          </p:nvCxnSpPr>
          <p:spPr bwMode="auto">
            <a:xfrm>
              <a:off x="1307575" y="4290625"/>
              <a:ext cx="6260015" cy="580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Rectangle 8"/>
            <p:cNvSpPr/>
            <p:nvPr/>
          </p:nvSpPr>
          <p:spPr bwMode="auto">
            <a:xfrm>
              <a:off x="1960460" y="3736240"/>
              <a:ext cx="576075" cy="554385"/>
            </a:xfrm>
            <a:prstGeom prst="rect">
              <a:avLst/>
            </a:prstGeom>
            <a:solidFill>
              <a:srgbClr val="FF0000">
                <a:alpha val="4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10" name="Rectangle 9"/>
            <p:cNvSpPr/>
            <p:nvPr/>
          </p:nvSpPr>
          <p:spPr bwMode="auto">
            <a:xfrm>
              <a:off x="2690155" y="3736240"/>
              <a:ext cx="576075" cy="554385"/>
            </a:xfrm>
            <a:prstGeom prst="rect">
              <a:avLst/>
            </a:prstGeom>
            <a:solidFill>
              <a:srgbClr val="FF0000">
                <a:alpha val="4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11" name="Rectangle 10"/>
            <p:cNvSpPr/>
            <p:nvPr/>
          </p:nvSpPr>
          <p:spPr bwMode="auto">
            <a:xfrm>
              <a:off x="3419850" y="3736240"/>
              <a:ext cx="576075" cy="554385"/>
            </a:xfrm>
            <a:prstGeom prst="rect">
              <a:avLst/>
            </a:prstGeom>
            <a:solidFill>
              <a:srgbClr val="FF0000">
                <a:alpha val="4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14" name="Rectangle 13"/>
            <p:cNvSpPr/>
            <p:nvPr/>
          </p:nvSpPr>
          <p:spPr bwMode="auto">
            <a:xfrm>
              <a:off x="5532125" y="3736240"/>
              <a:ext cx="576075" cy="554385"/>
            </a:xfrm>
            <a:prstGeom prst="rect">
              <a:avLst/>
            </a:prstGeom>
            <a:solidFill>
              <a:srgbClr val="FF0000">
                <a:alpha val="4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15" name="Rectangle 14"/>
            <p:cNvSpPr/>
            <p:nvPr/>
          </p:nvSpPr>
          <p:spPr bwMode="auto">
            <a:xfrm>
              <a:off x="6261820" y="3736240"/>
              <a:ext cx="576075" cy="554385"/>
            </a:xfrm>
            <a:prstGeom prst="rect">
              <a:avLst/>
            </a:prstGeom>
            <a:solidFill>
              <a:srgbClr val="FF0000">
                <a:alpha val="4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16" name="Rectangle 15"/>
            <p:cNvSpPr/>
            <p:nvPr/>
          </p:nvSpPr>
          <p:spPr bwMode="auto">
            <a:xfrm>
              <a:off x="6991515" y="3736240"/>
              <a:ext cx="576075" cy="554385"/>
            </a:xfrm>
            <a:prstGeom prst="rect">
              <a:avLst/>
            </a:prstGeom>
            <a:solidFill>
              <a:srgbClr val="FF0000">
                <a:alpha val="4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17" name="Freeform 16"/>
            <p:cNvSpPr/>
            <p:nvPr/>
          </p:nvSpPr>
          <p:spPr bwMode="auto">
            <a:xfrm>
              <a:off x="1402915" y="2675865"/>
              <a:ext cx="604001" cy="1620563"/>
            </a:xfrm>
            <a:custGeom>
              <a:avLst/>
              <a:gdLst>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6" fmla="*/ 6313118 w 6313118"/>
                <a:gd name="connsiteY6" fmla="*/ 50104 h 1578279"/>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6" fmla="*/ 6313118 w 6313118"/>
                <a:gd name="connsiteY6" fmla="*/ 50104 h 1578279"/>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6" fmla="*/ 6313118 w 6313118"/>
                <a:gd name="connsiteY6" fmla="*/ 50104 h 1578279"/>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6" fmla="*/ 6313118 w 6313118"/>
                <a:gd name="connsiteY6" fmla="*/ 50104 h 1578279"/>
                <a:gd name="connsiteX0" fmla="*/ 0 w 6313118"/>
                <a:gd name="connsiteY0" fmla="*/ 1617510 h 1617510"/>
                <a:gd name="connsiteX1" fmla="*/ 125260 w 6313118"/>
                <a:gd name="connsiteY1" fmla="*/ 1442146 h 1617510"/>
                <a:gd name="connsiteX2" fmla="*/ 288099 w 6313118"/>
                <a:gd name="connsiteY2" fmla="*/ 728162 h 1617510"/>
                <a:gd name="connsiteX3" fmla="*/ 413359 w 6313118"/>
                <a:gd name="connsiteY3" fmla="*/ 164491 h 1617510"/>
                <a:gd name="connsiteX4" fmla="*/ 551145 w 6313118"/>
                <a:gd name="connsiteY4" fmla="*/ 39231 h 1617510"/>
                <a:gd name="connsiteX5" fmla="*/ 6313118 w 6313118"/>
                <a:gd name="connsiteY5" fmla="*/ 89335 h 1617510"/>
                <a:gd name="connsiteX6" fmla="*/ 6313118 w 6313118"/>
                <a:gd name="connsiteY6" fmla="*/ 89335 h 1617510"/>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6" fmla="*/ 6313118 w 6313118"/>
                <a:gd name="connsiteY6" fmla="*/ 50104 h 1578279"/>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6" fmla="*/ 6313118 w 6313118"/>
                <a:gd name="connsiteY6" fmla="*/ 50104 h 1578279"/>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6" fmla="*/ 6313118 w 6313118"/>
                <a:gd name="connsiteY6" fmla="*/ 50104 h 1578279"/>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6" fmla="*/ 6313118 w 6313118"/>
                <a:gd name="connsiteY6" fmla="*/ 50104 h 1578279"/>
                <a:gd name="connsiteX0" fmla="*/ 0 w 6313118"/>
                <a:gd name="connsiteY0" fmla="*/ 1594523 h 1594523"/>
                <a:gd name="connsiteX1" fmla="*/ 125260 w 6313118"/>
                <a:gd name="connsiteY1" fmla="*/ 1419159 h 1594523"/>
                <a:gd name="connsiteX2" fmla="*/ 288099 w 6313118"/>
                <a:gd name="connsiteY2" fmla="*/ 705175 h 1594523"/>
                <a:gd name="connsiteX3" fmla="*/ 413359 w 6313118"/>
                <a:gd name="connsiteY3" fmla="*/ 141504 h 1594523"/>
                <a:gd name="connsiteX4" fmla="*/ 551145 w 6313118"/>
                <a:gd name="connsiteY4" fmla="*/ 16244 h 1594523"/>
                <a:gd name="connsiteX5" fmla="*/ 6313118 w 6313118"/>
                <a:gd name="connsiteY5" fmla="*/ 66348 h 1594523"/>
                <a:gd name="connsiteX6" fmla="*/ 6313118 w 6313118"/>
                <a:gd name="connsiteY6" fmla="*/ 66348 h 1594523"/>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6" fmla="*/ 6313118 w 6313118"/>
                <a:gd name="connsiteY6" fmla="*/ 50104 h 1578279"/>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0" fmla="*/ 0 w 551145"/>
                <a:gd name="connsiteY0" fmla="*/ 1578279 h 1578279"/>
                <a:gd name="connsiteX1" fmla="*/ 125260 w 551145"/>
                <a:gd name="connsiteY1" fmla="*/ 1402915 h 1578279"/>
                <a:gd name="connsiteX2" fmla="*/ 288099 w 551145"/>
                <a:gd name="connsiteY2" fmla="*/ 688931 h 1578279"/>
                <a:gd name="connsiteX3" fmla="*/ 413359 w 551145"/>
                <a:gd name="connsiteY3" fmla="*/ 125260 h 1578279"/>
                <a:gd name="connsiteX4" fmla="*/ 551145 w 551145"/>
                <a:gd name="connsiteY4" fmla="*/ 0 h 1578279"/>
                <a:gd name="connsiteX0" fmla="*/ 0 w 551145"/>
                <a:gd name="connsiteY0" fmla="*/ 1578279 h 1578279"/>
                <a:gd name="connsiteX1" fmla="*/ 125260 w 551145"/>
                <a:gd name="connsiteY1" fmla="*/ 1402915 h 1578279"/>
                <a:gd name="connsiteX2" fmla="*/ 288099 w 551145"/>
                <a:gd name="connsiteY2" fmla="*/ 688931 h 1578279"/>
                <a:gd name="connsiteX3" fmla="*/ 413359 w 551145"/>
                <a:gd name="connsiteY3" fmla="*/ 125260 h 1578279"/>
                <a:gd name="connsiteX4" fmla="*/ 551145 w 551145"/>
                <a:gd name="connsiteY4" fmla="*/ 0 h 1578279"/>
                <a:gd name="connsiteX0" fmla="*/ 0 w 662142"/>
                <a:gd name="connsiteY0" fmla="*/ 1620563 h 1620563"/>
                <a:gd name="connsiteX1" fmla="*/ 125260 w 662142"/>
                <a:gd name="connsiteY1" fmla="*/ 1445199 h 1620563"/>
                <a:gd name="connsiteX2" fmla="*/ 288099 w 662142"/>
                <a:gd name="connsiteY2" fmla="*/ 731215 h 1620563"/>
                <a:gd name="connsiteX3" fmla="*/ 413359 w 662142"/>
                <a:gd name="connsiteY3" fmla="*/ 167544 h 1620563"/>
                <a:gd name="connsiteX4" fmla="*/ 662142 w 662142"/>
                <a:gd name="connsiteY4" fmla="*/ 0 h 1620563"/>
                <a:gd name="connsiteX0" fmla="*/ 0 w 688569"/>
                <a:gd name="connsiteY0" fmla="*/ 1583564 h 1583564"/>
                <a:gd name="connsiteX1" fmla="*/ 125260 w 688569"/>
                <a:gd name="connsiteY1" fmla="*/ 1408200 h 1583564"/>
                <a:gd name="connsiteX2" fmla="*/ 288099 w 688569"/>
                <a:gd name="connsiteY2" fmla="*/ 694216 h 1583564"/>
                <a:gd name="connsiteX3" fmla="*/ 413359 w 688569"/>
                <a:gd name="connsiteY3" fmla="*/ 130545 h 1583564"/>
                <a:gd name="connsiteX4" fmla="*/ 688569 w 688569"/>
                <a:gd name="connsiteY4" fmla="*/ 0 h 1583564"/>
                <a:gd name="connsiteX0" fmla="*/ 0 w 551145"/>
                <a:gd name="connsiteY0" fmla="*/ 1625848 h 1625848"/>
                <a:gd name="connsiteX1" fmla="*/ 125260 w 551145"/>
                <a:gd name="connsiteY1" fmla="*/ 1450484 h 1625848"/>
                <a:gd name="connsiteX2" fmla="*/ 288099 w 551145"/>
                <a:gd name="connsiteY2" fmla="*/ 736500 h 1625848"/>
                <a:gd name="connsiteX3" fmla="*/ 413359 w 551145"/>
                <a:gd name="connsiteY3" fmla="*/ 172829 h 1625848"/>
                <a:gd name="connsiteX4" fmla="*/ 551145 w 551145"/>
                <a:gd name="connsiteY4" fmla="*/ 0 h 1625848"/>
                <a:gd name="connsiteX0" fmla="*/ 0 w 604001"/>
                <a:gd name="connsiteY0" fmla="*/ 1620563 h 1620563"/>
                <a:gd name="connsiteX1" fmla="*/ 125260 w 604001"/>
                <a:gd name="connsiteY1" fmla="*/ 1445199 h 1620563"/>
                <a:gd name="connsiteX2" fmla="*/ 288099 w 604001"/>
                <a:gd name="connsiteY2" fmla="*/ 731215 h 1620563"/>
                <a:gd name="connsiteX3" fmla="*/ 413359 w 604001"/>
                <a:gd name="connsiteY3" fmla="*/ 167544 h 1620563"/>
                <a:gd name="connsiteX4" fmla="*/ 604001 w 604001"/>
                <a:gd name="connsiteY4" fmla="*/ 0 h 1620563"/>
                <a:gd name="connsiteX0" fmla="*/ 0 w 604001"/>
                <a:gd name="connsiteY0" fmla="*/ 1620563 h 1620563"/>
                <a:gd name="connsiteX1" fmla="*/ 125260 w 604001"/>
                <a:gd name="connsiteY1" fmla="*/ 1445199 h 1620563"/>
                <a:gd name="connsiteX2" fmla="*/ 288099 w 604001"/>
                <a:gd name="connsiteY2" fmla="*/ 731215 h 1620563"/>
                <a:gd name="connsiteX3" fmla="*/ 413359 w 604001"/>
                <a:gd name="connsiteY3" fmla="*/ 167544 h 1620563"/>
                <a:gd name="connsiteX4" fmla="*/ 536882 w 604001"/>
                <a:gd name="connsiteY4" fmla="*/ 40907 h 1620563"/>
                <a:gd name="connsiteX5" fmla="*/ 604001 w 604001"/>
                <a:gd name="connsiteY5" fmla="*/ 0 h 1620563"/>
                <a:gd name="connsiteX0" fmla="*/ 0 w 604001"/>
                <a:gd name="connsiteY0" fmla="*/ 1620563 h 1620563"/>
                <a:gd name="connsiteX1" fmla="*/ 125260 w 604001"/>
                <a:gd name="connsiteY1" fmla="*/ 1445199 h 1620563"/>
                <a:gd name="connsiteX2" fmla="*/ 288099 w 604001"/>
                <a:gd name="connsiteY2" fmla="*/ 731215 h 1620563"/>
                <a:gd name="connsiteX3" fmla="*/ 413359 w 604001"/>
                <a:gd name="connsiteY3" fmla="*/ 167544 h 1620563"/>
                <a:gd name="connsiteX4" fmla="*/ 499883 w 604001"/>
                <a:gd name="connsiteY4" fmla="*/ 46192 h 1620563"/>
                <a:gd name="connsiteX5" fmla="*/ 604001 w 604001"/>
                <a:gd name="connsiteY5" fmla="*/ 0 h 1620563"/>
                <a:gd name="connsiteX0" fmla="*/ 0 w 604001"/>
                <a:gd name="connsiteY0" fmla="*/ 1620563 h 1620563"/>
                <a:gd name="connsiteX1" fmla="*/ 125260 w 604001"/>
                <a:gd name="connsiteY1" fmla="*/ 1445199 h 1620563"/>
                <a:gd name="connsiteX2" fmla="*/ 288099 w 604001"/>
                <a:gd name="connsiteY2" fmla="*/ 731215 h 1620563"/>
                <a:gd name="connsiteX3" fmla="*/ 413359 w 604001"/>
                <a:gd name="connsiteY3" fmla="*/ 167544 h 1620563"/>
                <a:gd name="connsiteX4" fmla="*/ 492822 w 604001"/>
                <a:gd name="connsiteY4" fmla="*/ 28539 h 1620563"/>
                <a:gd name="connsiteX5" fmla="*/ 604001 w 604001"/>
                <a:gd name="connsiteY5" fmla="*/ 0 h 162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001" h="1620563">
                  <a:moveTo>
                    <a:pt x="0" y="1620563"/>
                  </a:moveTo>
                  <a:cubicBezTo>
                    <a:pt x="38622" y="1606993"/>
                    <a:pt x="77244" y="1593424"/>
                    <a:pt x="125260" y="1445199"/>
                  </a:cubicBezTo>
                  <a:cubicBezTo>
                    <a:pt x="173276" y="1296974"/>
                    <a:pt x="240083" y="944157"/>
                    <a:pt x="288099" y="731215"/>
                  </a:cubicBezTo>
                  <a:cubicBezTo>
                    <a:pt x="336115" y="518273"/>
                    <a:pt x="379239" y="284657"/>
                    <a:pt x="413359" y="167544"/>
                  </a:cubicBezTo>
                  <a:cubicBezTo>
                    <a:pt x="447479" y="50431"/>
                    <a:pt x="461048" y="56463"/>
                    <a:pt x="492822" y="28539"/>
                  </a:cubicBezTo>
                  <a:cubicBezTo>
                    <a:pt x="524596" y="615"/>
                    <a:pt x="592815" y="6818"/>
                    <a:pt x="604001" y="0"/>
                  </a:cubicBezTo>
                </a:path>
              </a:pathLst>
            </a:cu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cxnSp>
          <p:nvCxnSpPr>
            <p:cNvPr id="19" name="Straight Connector 18"/>
            <p:cNvCxnSpPr>
              <a:stCxn id="17" idx="5"/>
            </p:cNvCxnSpPr>
            <p:nvPr/>
          </p:nvCxnSpPr>
          <p:spPr bwMode="auto">
            <a:xfrm>
              <a:off x="2006916" y="2675865"/>
              <a:ext cx="5675889" cy="0"/>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23" name="Straight Connector 22"/>
            <p:cNvCxnSpPr/>
            <p:nvPr/>
          </p:nvCxnSpPr>
          <p:spPr bwMode="auto">
            <a:xfrm flipV="1">
              <a:off x="4555396" y="4013432"/>
              <a:ext cx="340377" cy="52931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V="1">
              <a:off x="4692483" y="4031771"/>
              <a:ext cx="340377" cy="529313"/>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25" name="TextBox 24"/>
          <p:cNvSpPr txBox="1"/>
          <p:nvPr/>
        </p:nvSpPr>
        <p:spPr>
          <a:xfrm>
            <a:off x="1173400" y="3338123"/>
            <a:ext cx="595035" cy="549894"/>
          </a:xfrm>
          <a:prstGeom prst="rect">
            <a:avLst/>
          </a:prstGeom>
        </p:spPr>
        <p:txBody>
          <a:bodyPr wrap="none" rtlCol="0">
            <a:spAutoFit/>
          </a:bodyPr>
          <a:lstStyle/>
          <a:p>
            <a:pPr>
              <a:spcBef>
                <a:spcPct val="20000"/>
              </a:spcBef>
              <a:spcAft>
                <a:spcPts val="400"/>
              </a:spcAft>
              <a:buClr>
                <a:srgbClr val="0000FF"/>
              </a:buClr>
              <a:buSzPct val="80000"/>
            </a:pPr>
            <a:r>
              <a:rPr lang="en-US" sz="1200" b="1" kern="0" dirty="0">
                <a:solidFill>
                  <a:srgbClr val="00B050"/>
                </a:solidFill>
                <a:latin typeface="+mn-lt"/>
              </a:rPr>
              <a:t>Abort</a:t>
            </a:r>
          </a:p>
          <a:p>
            <a:pPr>
              <a:spcBef>
                <a:spcPct val="20000"/>
              </a:spcBef>
              <a:spcAft>
                <a:spcPts val="400"/>
              </a:spcAft>
              <a:buClr>
                <a:srgbClr val="0000FF"/>
              </a:buClr>
              <a:buSzPct val="80000"/>
            </a:pPr>
            <a:r>
              <a:rPr lang="en-US" sz="1200" b="1" kern="0" dirty="0">
                <a:solidFill>
                  <a:srgbClr val="00B050"/>
                </a:solidFill>
                <a:latin typeface="+mn-lt"/>
              </a:rPr>
              <a:t> gap</a:t>
            </a:r>
            <a:endParaRPr lang="fr-FR" sz="1200" b="1" kern="0" dirty="0">
              <a:solidFill>
                <a:srgbClr val="00B050"/>
              </a:solidFill>
              <a:latin typeface="+mn-lt"/>
            </a:endParaRPr>
          </a:p>
        </p:txBody>
      </p:sp>
      <p:grpSp>
        <p:nvGrpSpPr>
          <p:cNvPr id="49" name="Group 48"/>
          <p:cNvGrpSpPr/>
          <p:nvPr/>
        </p:nvGrpSpPr>
        <p:grpSpPr>
          <a:xfrm>
            <a:off x="1160600" y="5168730"/>
            <a:ext cx="1990415" cy="1371075"/>
            <a:chOff x="1160600" y="5168730"/>
            <a:chExt cx="1990415" cy="1371075"/>
          </a:xfrm>
        </p:grpSpPr>
        <p:grpSp>
          <p:nvGrpSpPr>
            <p:cNvPr id="55" name="Group 54"/>
            <p:cNvGrpSpPr/>
            <p:nvPr/>
          </p:nvGrpSpPr>
          <p:grpSpPr>
            <a:xfrm>
              <a:off x="1160600" y="6040540"/>
              <a:ext cx="1990415" cy="499265"/>
              <a:chOff x="1429435" y="5541275"/>
              <a:chExt cx="1990415" cy="499265"/>
            </a:xfrm>
          </p:grpSpPr>
          <p:cxnSp>
            <p:nvCxnSpPr>
              <p:cNvPr id="28" name="Straight Connector 27"/>
              <p:cNvCxnSpPr/>
              <p:nvPr/>
            </p:nvCxnSpPr>
            <p:spPr bwMode="auto">
              <a:xfrm>
                <a:off x="1429435" y="6040540"/>
                <a:ext cx="199041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a:off x="157641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31" name="Straight Connector 30"/>
              <p:cNvCxnSpPr/>
              <p:nvPr/>
            </p:nvCxnSpPr>
            <p:spPr bwMode="auto">
              <a:xfrm>
                <a:off x="165322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32" name="Straight Connector 31"/>
              <p:cNvCxnSpPr/>
              <p:nvPr/>
            </p:nvCxnSpPr>
            <p:spPr bwMode="auto">
              <a:xfrm>
                <a:off x="173003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33" name="Straight Connector 32"/>
              <p:cNvCxnSpPr/>
              <p:nvPr/>
            </p:nvCxnSpPr>
            <p:spPr bwMode="auto">
              <a:xfrm>
                <a:off x="180684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34" name="Straight Connector 33"/>
              <p:cNvCxnSpPr/>
              <p:nvPr/>
            </p:nvCxnSpPr>
            <p:spPr bwMode="auto">
              <a:xfrm>
                <a:off x="188365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35" name="Straight Connector 34"/>
              <p:cNvCxnSpPr/>
              <p:nvPr/>
            </p:nvCxnSpPr>
            <p:spPr bwMode="auto">
              <a:xfrm>
                <a:off x="196046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36" name="Straight Connector 35"/>
              <p:cNvCxnSpPr/>
              <p:nvPr/>
            </p:nvCxnSpPr>
            <p:spPr bwMode="auto">
              <a:xfrm>
                <a:off x="203727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37" name="Straight Connector 36"/>
              <p:cNvCxnSpPr/>
              <p:nvPr/>
            </p:nvCxnSpPr>
            <p:spPr bwMode="auto">
              <a:xfrm>
                <a:off x="211408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38" name="Straight Connector 37"/>
              <p:cNvCxnSpPr/>
              <p:nvPr/>
            </p:nvCxnSpPr>
            <p:spPr bwMode="auto">
              <a:xfrm>
                <a:off x="219089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39" name="Straight Connector 38"/>
              <p:cNvCxnSpPr/>
              <p:nvPr/>
            </p:nvCxnSpPr>
            <p:spPr bwMode="auto">
              <a:xfrm>
                <a:off x="226770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40" name="Straight Connector 39"/>
              <p:cNvCxnSpPr/>
              <p:nvPr/>
            </p:nvCxnSpPr>
            <p:spPr bwMode="auto">
              <a:xfrm>
                <a:off x="234451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41" name="Straight Connector 40"/>
              <p:cNvCxnSpPr/>
              <p:nvPr/>
            </p:nvCxnSpPr>
            <p:spPr bwMode="auto">
              <a:xfrm>
                <a:off x="242132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42" name="Straight Connector 41"/>
              <p:cNvCxnSpPr/>
              <p:nvPr/>
            </p:nvCxnSpPr>
            <p:spPr bwMode="auto">
              <a:xfrm>
                <a:off x="249813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43" name="Straight Connector 42"/>
              <p:cNvCxnSpPr/>
              <p:nvPr/>
            </p:nvCxnSpPr>
            <p:spPr bwMode="auto">
              <a:xfrm>
                <a:off x="257494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44" name="Straight Connector 43"/>
              <p:cNvCxnSpPr/>
              <p:nvPr/>
            </p:nvCxnSpPr>
            <p:spPr bwMode="auto">
              <a:xfrm>
                <a:off x="265175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45" name="Straight Connector 44"/>
              <p:cNvCxnSpPr/>
              <p:nvPr/>
            </p:nvCxnSpPr>
            <p:spPr bwMode="auto">
              <a:xfrm>
                <a:off x="272856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46" name="Straight Connector 45"/>
              <p:cNvCxnSpPr/>
              <p:nvPr/>
            </p:nvCxnSpPr>
            <p:spPr bwMode="auto">
              <a:xfrm>
                <a:off x="280537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47" name="Straight Connector 46"/>
              <p:cNvCxnSpPr/>
              <p:nvPr/>
            </p:nvCxnSpPr>
            <p:spPr bwMode="auto">
              <a:xfrm>
                <a:off x="288218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48" name="Straight Connector 47"/>
              <p:cNvCxnSpPr/>
              <p:nvPr/>
            </p:nvCxnSpPr>
            <p:spPr bwMode="auto">
              <a:xfrm>
                <a:off x="295899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50" name="Straight Connector 49"/>
              <p:cNvCxnSpPr/>
              <p:nvPr/>
            </p:nvCxnSpPr>
            <p:spPr bwMode="auto">
              <a:xfrm>
                <a:off x="303580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51" name="Straight Connector 50"/>
              <p:cNvCxnSpPr/>
              <p:nvPr/>
            </p:nvCxnSpPr>
            <p:spPr bwMode="auto">
              <a:xfrm>
                <a:off x="311261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52" name="Straight Connector 51"/>
              <p:cNvCxnSpPr/>
              <p:nvPr/>
            </p:nvCxnSpPr>
            <p:spPr bwMode="auto">
              <a:xfrm>
                <a:off x="318942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53" name="Straight Connector 52"/>
              <p:cNvCxnSpPr/>
              <p:nvPr/>
            </p:nvCxnSpPr>
            <p:spPr bwMode="auto">
              <a:xfrm>
                <a:off x="3266230" y="5541275"/>
                <a:ext cx="0" cy="499265"/>
              </a:xfrm>
              <a:prstGeom prst="line">
                <a:avLst/>
              </a:prstGeom>
              <a:solidFill>
                <a:schemeClr val="accent1"/>
              </a:solidFill>
              <a:ln w="28575" cap="flat" cmpd="sng" algn="ctr">
                <a:solidFill>
                  <a:srgbClr val="FF6600"/>
                </a:solidFill>
                <a:prstDash val="solid"/>
                <a:round/>
                <a:headEnd type="none" w="med" len="med"/>
                <a:tailEnd type="none" w="med" len="med"/>
              </a:ln>
              <a:effectLst/>
            </p:spPr>
          </p:cxnSp>
        </p:grpSp>
        <p:cxnSp>
          <p:nvCxnSpPr>
            <p:cNvPr id="57" name="Straight Connector 56"/>
            <p:cNvCxnSpPr/>
            <p:nvPr/>
          </p:nvCxnSpPr>
          <p:spPr bwMode="auto">
            <a:xfrm flipH="1">
              <a:off x="1249295" y="5168730"/>
              <a:ext cx="557547" cy="831668"/>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8" name="Straight Connector 57"/>
            <p:cNvCxnSpPr/>
            <p:nvPr/>
          </p:nvCxnSpPr>
          <p:spPr bwMode="auto">
            <a:xfrm>
              <a:off x="2392722" y="5168730"/>
              <a:ext cx="719888" cy="831668"/>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61" name="TextBox 60"/>
            <p:cNvSpPr txBox="1"/>
            <p:nvPr/>
          </p:nvSpPr>
          <p:spPr>
            <a:xfrm>
              <a:off x="1376896" y="5723399"/>
              <a:ext cx="1476686" cy="276999"/>
            </a:xfrm>
            <a:prstGeom prst="rect">
              <a:avLst/>
            </a:prstGeom>
          </p:spPr>
          <p:txBody>
            <a:bodyPr wrap="none" rtlCol="0">
              <a:spAutoFit/>
            </a:bodyPr>
            <a:lstStyle/>
            <a:p>
              <a:pPr>
                <a:spcBef>
                  <a:spcPct val="20000"/>
                </a:spcBef>
                <a:spcAft>
                  <a:spcPts val="400"/>
                </a:spcAft>
                <a:buClr>
                  <a:srgbClr val="0000FF"/>
                </a:buClr>
                <a:buSzPct val="80000"/>
              </a:pPr>
              <a:r>
                <a:rPr lang="en-US" sz="1200" b="1" kern="0" dirty="0">
                  <a:latin typeface="+mn-lt"/>
                </a:rPr>
                <a:t>Batch of bunches</a:t>
              </a:r>
              <a:endParaRPr lang="fr-FR" sz="1200" b="1" kern="0" dirty="0">
                <a:latin typeface="+mn-lt"/>
              </a:endParaRPr>
            </a:p>
          </p:txBody>
        </p:sp>
      </p:grpSp>
      <p:grpSp>
        <p:nvGrpSpPr>
          <p:cNvPr id="29" name="Group 28"/>
          <p:cNvGrpSpPr/>
          <p:nvPr/>
        </p:nvGrpSpPr>
        <p:grpSpPr>
          <a:xfrm>
            <a:off x="2670280" y="3532710"/>
            <a:ext cx="4935715" cy="1620563"/>
            <a:chOff x="2670280" y="3532710"/>
            <a:chExt cx="4935715" cy="1620563"/>
          </a:xfrm>
        </p:grpSpPr>
        <p:sp>
          <p:nvSpPr>
            <p:cNvPr id="63" name="Freeform 62"/>
            <p:cNvSpPr/>
            <p:nvPr/>
          </p:nvSpPr>
          <p:spPr bwMode="auto">
            <a:xfrm>
              <a:off x="2670280" y="3532710"/>
              <a:ext cx="604001" cy="1620563"/>
            </a:xfrm>
            <a:custGeom>
              <a:avLst/>
              <a:gdLst>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6" fmla="*/ 6313118 w 6313118"/>
                <a:gd name="connsiteY6" fmla="*/ 50104 h 1578279"/>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6" fmla="*/ 6313118 w 6313118"/>
                <a:gd name="connsiteY6" fmla="*/ 50104 h 1578279"/>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6" fmla="*/ 6313118 w 6313118"/>
                <a:gd name="connsiteY6" fmla="*/ 50104 h 1578279"/>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6" fmla="*/ 6313118 w 6313118"/>
                <a:gd name="connsiteY6" fmla="*/ 50104 h 1578279"/>
                <a:gd name="connsiteX0" fmla="*/ 0 w 6313118"/>
                <a:gd name="connsiteY0" fmla="*/ 1617510 h 1617510"/>
                <a:gd name="connsiteX1" fmla="*/ 125260 w 6313118"/>
                <a:gd name="connsiteY1" fmla="*/ 1442146 h 1617510"/>
                <a:gd name="connsiteX2" fmla="*/ 288099 w 6313118"/>
                <a:gd name="connsiteY2" fmla="*/ 728162 h 1617510"/>
                <a:gd name="connsiteX3" fmla="*/ 413359 w 6313118"/>
                <a:gd name="connsiteY3" fmla="*/ 164491 h 1617510"/>
                <a:gd name="connsiteX4" fmla="*/ 551145 w 6313118"/>
                <a:gd name="connsiteY4" fmla="*/ 39231 h 1617510"/>
                <a:gd name="connsiteX5" fmla="*/ 6313118 w 6313118"/>
                <a:gd name="connsiteY5" fmla="*/ 89335 h 1617510"/>
                <a:gd name="connsiteX6" fmla="*/ 6313118 w 6313118"/>
                <a:gd name="connsiteY6" fmla="*/ 89335 h 1617510"/>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6" fmla="*/ 6313118 w 6313118"/>
                <a:gd name="connsiteY6" fmla="*/ 50104 h 1578279"/>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6" fmla="*/ 6313118 w 6313118"/>
                <a:gd name="connsiteY6" fmla="*/ 50104 h 1578279"/>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6" fmla="*/ 6313118 w 6313118"/>
                <a:gd name="connsiteY6" fmla="*/ 50104 h 1578279"/>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6" fmla="*/ 6313118 w 6313118"/>
                <a:gd name="connsiteY6" fmla="*/ 50104 h 1578279"/>
                <a:gd name="connsiteX0" fmla="*/ 0 w 6313118"/>
                <a:gd name="connsiteY0" fmla="*/ 1594523 h 1594523"/>
                <a:gd name="connsiteX1" fmla="*/ 125260 w 6313118"/>
                <a:gd name="connsiteY1" fmla="*/ 1419159 h 1594523"/>
                <a:gd name="connsiteX2" fmla="*/ 288099 w 6313118"/>
                <a:gd name="connsiteY2" fmla="*/ 705175 h 1594523"/>
                <a:gd name="connsiteX3" fmla="*/ 413359 w 6313118"/>
                <a:gd name="connsiteY3" fmla="*/ 141504 h 1594523"/>
                <a:gd name="connsiteX4" fmla="*/ 551145 w 6313118"/>
                <a:gd name="connsiteY4" fmla="*/ 16244 h 1594523"/>
                <a:gd name="connsiteX5" fmla="*/ 6313118 w 6313118"/>
                <a:gd name="connsiteY5" fmla="*/ 66348 h 1594523"/>
                <a:gd name="connsiteX6" fmla="*/ 6313118 w 6313118"/>
                <a:gd name="connsiteY6" fmla="*/ 66348 h 1594523"/>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6" fmla="*/ 6313118 w 6313118"/>
                <a:gd name="connsiteY6" fmla="*/ 50104 h 1578279"/>
                <a:gd name="connsiteX0" fmla="*/ 0 w 6313118"/>
                <a:gd name="connsiteY0" fmla="*/ 1578279 h 1578279"/>
                <a:gd name="connsiteX1" fmla="*/ 125260 w 6313118"/>
                <a:gd name="connsiteY1" fmla="*/ 1402915 h 1578279"/>
                <a:gd name="connsiteX2" fmla="*/ 288099 w 6313118"/>
                <a:gd name="connsiteY2" fmla="*/ 688931 h 1578279"/>
                <a:gd name="connsiteX3" fmla="*/ 413359 w 6313118"/>
                <a:gd name="connsiteY3" fmla="*/ 125260 h 1578279"/>
                <a:gd name="connsiteX4" fmla="*/ 551145 w 6313118"/>
                <a:gd name="connsiteY4" fmla="*/ 0 h 1578279"/>
                <a:gd name="connsiteX5" fmla="*/ 6313118 w 6313118"/>
                <a:gd name="connsiteY5" fmla="*/ 50104 h 1578279"/>
                <a:gd name="connsiteX0" fmla="*/ 0 w 551145"/>
                <a:gd name="connsiteY0" fmla="*/ 1578279 h 1578279"/>
                <a:gd name="connsiteX1" fmla="*/ 125260 w 551145"/>
                <a:gd name="connsiteY1" fmla="*/ 1402915 h 1578279"/>
                <a:gd name="connsiteX2" fmla="*/ 288099 w 551145"/>
                <a:gd name="connsiteY2" fmla="*/ 688931 h 1578279"/>
                <a:gd name="connsiteX3" fmla="*/ 413359 w 551145"/>
                <a:gd name="connsiteY3" fmla="*/ 125260 h 1578279"/>
                <a:gd name="connsiteX4" fmla="*/ 551145 w 551145"/>
                <a:gd name="connsiteY4" fmla="*/ 0 h 1578279"/>
                <a:gd name="connsiteX0" fmla="*/ 0 w 551145"/>
                <a:gd name="connsiteY0" fmla="*/ 1578279 h 1578279"/>
                <a:gd name="connsiteX1" fmla="*/ 125260 w 551145"/>
                <a:gd name="connsiteY1" fmla="*/ 1402915 h 1578279"/>
                <a:gd name="connsiteX2" fmla="*/ 288099 w 551145"/>
                <a:gd name="connsiteY2" fmla="*/ 688931 h 1578279"/>
                <a:gd name="connsiteX3" fmla="*/ 413359 w 551145"/>
                <a:gd name="connsiteY3" fmla="*/ 125260 h 1578279"/>
                <a:gd name="connsiteX4" fmla="*/ 551145 w 551145"/>
                <a:gd name="connsiteY4" fmla="*/ 0 h 1578279"/>
                <a:gd name="connsiteX0" fmla="*/ 0 w 662142"/>
                <a:gd name="connsiteY0" fmla="*/ 1620563 h 1620563"/>
                <a:gd name="connsiteX1" fmla="*/ 125260 w 662142"/>
                <a:gd name="connsiteY1" fmla="*/ 1445199 h 1620563"/>
                <a:gd name="connsiteX2" fmla="*/ 288099 w 662142"/>
                <a:gd name="connsiteY2" fmla="*/ 731215 h 1620563"/>
                <a:gd name="connsiteX3" fmla="*/ 413359 w 662142"/>
                <a:gd name="connsiteY3" fmla="*/ 167544 h 1620563"/>
                <a:gd name="connsiteX4" fmla="*/ 662142 w 662142"/>
                <a:gd name="connsiteY4" fmla="*/ 0 h 1620563"/>
                <a:gd name="connsiteX0" fmla="*/ 0 w 688569"/>
                <a:gd name="connsiteY0" fmla="*/ 1583564 h 1583564"/>
                <a:gd name="connsiteX1" fmla="*/ 125260 w 688569"/>
                <a:gd name="connsiteY1" fmla="*/ 1408200 h 1583564"/>
                <a:gd name="connsiteX2" fmla="*/ 288099 w 688569"/>
                <a:gd name="connsiteY2" fmla="*/ 694216 h 1583564"/>
                <a:gd name="connsiteX3" fmla="*/ 413359 w 688569"/>
                <a:gd name="connsiteY3" fmla="*/ 130545 h 1583564"/>
                <a:gd name="connsiteX4" fmla="*/ 688569 w 688569"/>
                <a:gd name="connsiteY4" fmla="*/ 0 h 1583564"/>
                <a:gd name="connsiteX0" fmla="*/ 0 w 551145"/>
                <a:gd name="connsiteY0" fmla="*/ 1625848 h 1625848"/>
                <a:gd name="connsiteX1" fmla="*/ 125260 w 551145"/>
                <a:gd name="connsiteY1" fmla="*/ 1450484 h 1625848"/>
                <a:gd name="connsiteX2" fmla="*/ 288099 w 551145"/>
                <a:gd name="connsiteY2" fmla="*/ 736500 h 1625848"/>
                <a:gd name="connsiteX3" fmla="*/ 413359 w 551145"/>
                <a:gd name="connsiteY3" fmla="*/ 172829 h 1625848"/>
                <a:gd name="connsiteX4" fmla="*/ 551145 w 551145"/>
                <a:gd name="connsiteY4" fmla="*/ 0 h 1625848"/>
                <a:gd name="connsiteX0" fmla="*/ 0 w 604001"/>
                <a:gd name="connsiteY0" fmla="*/ 1620563 h 1620563"/>
                <a:gd name="connsiteX1" fmla="*/ 125260 w 604001"/>
                <a:gd name="connsiteY1" fmla="*/ 1445199 h 1620563"/>
                <a:gd name="connsiteX2" fmla="*/ 288099 w 604001"/>
                <a:gd name="connsiteY2" fmla="*/ 731215 h 1620563"/>
                <a:gd name="connsiteX3" fmla="*/ 413359 w 604001"/>
                <a:gd name="connsiteY3" fmla="*/ 167544 h 1620563"/>
                <a:gd name="connsiteX4" fmla="*/ 604001 w 604001"/>
                <a:gd name="connsiteY4" fmla="*/ 0 h 1620563"/>
                <a:gd name="connsiteX0" fmla="*/ 0 w 604001"/>
                <a:gd name="connsiteY0" fmla="*/ 1620563 h 1620563"/>
                <a:gd name="connsiteX1" fmla="*/ 125260 w 604001"/>
                <a:gd name="connsiteY1" fmla="*/ 1445199 h 1620563"/>
                <a:gd name="connsiteX2" fmla="*/ 288099 w 604001"/>
                <a:gd name="connsiteY2" fmla="*/ 731215 h 1620563"/>
                <a:gd name="connsiteX3" fmla="*/ 413359 w 604001"/>
                <a:gd name="connsiteY3" fmla="*/ 167544 h 1620563"/>
                <a:gd name="connsiteX4" fmla="*/ 536882 w 604001"/>
                <a:gd name="connsiteY4" fmla="*/ 40907 h 1620563"/>
                <a:gd name="connsiteX5" fmla="*/ 604001 w 604001"/>
                <a:gd name="connsiteY5" fmla="*/ 0 h 1620563"/>
                <a:gd name="connsiteX0" fmla="*/ 0 w 604001"/>
                <a:gd name="connsiteY0" fmla="*/ 1620563 h 1620563"/>
                <a:gd name="connsiteX1" fmla="*/ 125260 w 604001"/>
                <a:gd name="connsiteY1" fmla="*/ 1445199 h 1620563"/>
                <a:gd name="connsiteX2" fmla="*/ 288099 w 604001"/>
                <a:gd name="connsiteY2" fmla="*/ 731215 h 1620563"/>
                <a:gd name="connsiteX3" fmla="*/ 413359 w 604001"/>
                <a:gd name="connsiteY3" fmla="*/ 167544 h 1620563"/>
                <a:gd name="connsiteX4" fmla="*/ 499883 w 604001"/>
                <a:gd name="connsiteY4" fmla="*/ 46192 h 1620563"/>
                <a:gd name="connsiteX5" fmla="*/ 604001 w 604001"/>
                <a:gd name="connsiteY5" fmla="*/ 0 h 1620563"/>
                <a:gd name="connsiteX0" fmla="*/ 0 w 604001"/>
                <a:gd name="connsiteY0" fmla="*/ 1620563 h 1620563"/>
                <a:gd name="connsiteX1" fmla="*/ 125260 w 604001"/>
                <a:gd name="connsiteY1" fmla="*/ 1445199 h 1620563"/>
                <a:gd name="connsiteX2" fmla="*/ 288099 w 604001"/>
                <a:gd name="connsiteY2" fmla="*/ 731215 h 1620563"/>
                <a:gd name="connsiteX3" fmla="*/ 413359 w 604001"/>
                <a:gd name="connsiteY3" fmla="*/ 167544 h 1620563"/>
                <a:gd name="connsiteX4" fmla="*/ 492822 w 604001"/>
                <a:gd name="connsiteY4" fmla="*/ 28539 h 1620563"/>
                <a:gd name="connsiteX5" fmla="*/ 604001 w 604001"/>
                <a:gd name="connsiteY5" fmla="*/ 0 h 162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001" h="1620563">
                  <a:moveTo>
                    <a:pt x="0" y="1620563"/>
                  </a:moveTo>
                  <a:cubicBezTo>
                    <a:pt x="38622" y="1606993"/>
                    <a:pt x="77244" y="1593424"/>
                    <a:pt x="125260" y="1445199"/>
                  </a:cubicBezTo>
                  <a:cubicBezTo>
                    <a:pt x="173276" y="1296974"/>
                    <a:pt x="240083" y="944157"/>
                    <a:pt x="288099" y="731215"/>
                  </a:cubicBezTo>
                  <a:cubicBezTo>
                    <a:pt x="336115" y="518273"/>
                    <a:pt x="379239" y="284657"/>
                    <a:pt x="413359" y="167544"/>
                  </a:cubicBezTo>
                  <a:cubicBezTo>
                    <a:pt x="447479" y="50431"/>
                    <a:pt x="461048" y="56463"/>
                    <a:pt x="492822" y="28539"/>
                  </a:cubicBezTo>
                  <a:cubicBezTo>
                    <a:pt x="524596" y="615"/>
                    <a:pt x="592815" y="6818"/>
                    <a:pt x="604001" y="0"/>
                  </a:cubicBezTo>
                </a:path>
              </a:pathLst>
            </a:custGeom>
            <a:noFill/>
            <a:ln w="28575" cap="flat" cmpd="sng" algn="ctr">
              <a:solidFill>
                <a:srgbClr val="FF0000"/>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cxnSp>
          <p:nvCxnSpPr>
            <p:cNvPr id="64" name="Straight Connector 63"/>
            <p:cNvCxnSpPr>
              <a:stCxn id="63" idx="5"/>
            </p:cNvCxnSpPr>
            <p:nvPr/>
          </p:nvCxnSpPr>
          <p:spPr bwMode="auto">
            <a:xfrm>
              <a:off x="3274281" y="3532710"/>
              <a:ext cx="4331714" cy="3952"/>
            </a:xfrm>
            <a:prstGeom prst="line">
              <a:avLst/>
            </a:prstGeom>
            <a:solidFill>
              <a:schemeClr val="accent1"/>
            </a:solidFill>
            <a:ln w="28575" cap="flat" cmpd="sng" algn="ctr">
              <a:solidFill>
                <a:srgbClr val="FF0000"/>
              </a:solidFill>
              <a:prstDash val="lgDash"/>
              <a:round/>
              <a:headEnd type="none" w="med" len="med"/>
              <a:tailEnd type="none" w="med" len="med"/>
            </a:ln>
            <a:effectLst/>
          </p:spPr>
        </p:cxnSp>
      </p:grpSp>
      <p:sp>
        <p:nvSpPr>
          <p:cNvPr id="66" name="Rectangle 65"/>
          <p:cNvSpPr/>
          <p:nvPr/>
        </p:nvSpPr>
        <p:spPr bwMode="auto">
          <a:xfrm>
            <a:off x="1153955" y="5010629"/>
            <a:ext cx="652885" cy="146596"/>
          </a:xfrm>
          <a:prstGeom prst="rect">
            <a:avLst/>
          </a:prstGeom>
          <a:solidFill>
            <a:srgbClr val="FF0000">
              <a:alpha val="4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27" name="TextBox 26"/>
          <p:cNvSpPr txBox="1"/>
          <p:nvPr/>
        </p:nvSpPr>
        <p:spPr>
          <a:xfrm>
            <a:off x="3554267" y="5687389"/>
            <a:ext cx="4968027" cy="369332"/>
          </a:xfrm>
          <a:prstGeom prst="rect">
            <a:avLst/>
          </a:prstGeom>
        </p:spPr>
        <p:txBody>
          <a:bodyPr wrap="none" rtlCol="0">
            <a:spAutoFit/>
          </a:bodyPr>
          <a:lstStyle/>
          <a:p>
            <a:pPr>
              <a:spcBef>
                <a:spcPct val="20000"/>
              </a:spcBef>
              <a:spcAft>
                <a:spcPts val="400"/>
              </a:spcAft>
              <a:buClr>
                <a:srgbClr val="0000FF"/>
              </a:buClr>
              <a:buSzPct val="80000"/>
            </a:pPr>
            <a:r>
              <a:rPr lang="en-US" i="1" kern="0" dirty="0">
                <a:latin typeface="+mn-lt"/>
              </a:rPr>
              <a:t>The LHC can be filled with up to 2800 bunches</a:t>
            </a:r>
            <a:endParaRPr lang="fr-FR" i="1" kern="0" dirty="0">
              <a:latin typeface="+mn-lt"/>
            </a:endParaRPr>
          </a:p>
        </p:txBody>
      </p:sp>
      <p:sp>
        <p:nvSpPr>
          <p:cNvPr id="12" name="TextBox 11"/>
          <p:cNvSpPr txBox="1"/>
          <p:nvPr/>
        </p:nvSpPr>
        <p:spPr>
          <a:xfrm>
            <a:off x="6530655" y="2584090"/>
            <a:ext cx="1651415" cy="58477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spcBef>
                <a:spcPct val="20000"/>
              </a:spcBef>
              <a:spcAft>
                <a:spcPts val="400"/>
              </a:spcAft>
              <a:buClr>
                <a:srgbClr val="0000FF"/>
              </a:buClr>
              <a:buSzPct val="80000"/>
            </a:pPr>
            <a:r>
              <a:rPr lang="en-US" sz="1600" b="1" i="1" kern="0" dirty="0">
                <a:solidFill>
                  <a:srgbClr val="FF0000"/>
                </a:solidFill>
                <a:latin typeface="+mn-lt"/>
              </a:rPr>
              <a:t>Asynchronous dump failure</a:t>
            </a:r>
            <a:endParaRPr lang="fr-FR" sz="1600" b="1" i="1" kern="0" dirty="0">
              <a:solidFill>
                <a:srgbClr val="FF0000"/>
              </a:solidFill>
              <a:latin typeface="+mn-lt"/>
            </a:endParaRPr>
          </a:p>
        </p:txBody>
      </p:sp>
      <p:sp>
        <p:nvSpPr>
          <p:cNvPr id="18" name="TextBox 17"/>
          <p:cNvSpPr txBox="1"/>
          <p:nvPr/>
        </p:nvSpPr>
        <p:spPr>
          <a:xfrm>
            <a:off x="5887626" y="2315255"/>
            <a:ext cx="441146" cy="1015663"/>
          </a:xfrm>
          <a:prstGeom prst="rect">
            <a:avLst/>
          </a:prstGeom>
        </p:spPr>
        <p:txBody>
          <a:bodyPr wrap="none" rtlCol="0">
            <a:spAutoFit/>
          </a:bodyPr>
          <a:lstStyle/>
          <a:p>
            <a:pPr>
              <a:spcBef>
                <a:spcPct val="20000"/>
              </a:spcBef>
              <a:spcAft>
                <a:spcPts val="400"/>
              </a:spcAft>
              <a:buClr>
                <a:srgbClr val="0000FF"/>
              </a:buClr>
              <a:buSzPct val="80000"/>
            </a:pPr>
            <a:r>
              <a:rPr lang="en-US" sz="6000" kern="0" dirty="0">
                <a:solidFill>
                  <a:srgbClr val="FF0000"/>
                </a:solidFill>
                <a:latin typeface="+mn-lt"/>
              </a:rPr>
              <a:t>}</a:t>
            </a:r>
            <a:endParaRPr lang="fr-FR" sz="6000" kern="0" dirty="0">
              <a:solidFill>
                <a:srgbClr val="FF0000"/>
              </a:solidFill>
              <a:latin typeface="+mn-lt"/>
            </a:endParaRPr>
          </a:p>
        </p:txBody>
      </p:sp>
      <p:sp>
        <p:nvSpPr>
          <p:cNvPr id="59" name="TextBox 58"/>
          <p:cNvSpPr txBox="1"/>
          <p:nvPr/>
        </p:nvSpPr>
        <p:spPr>
          <a:xfrm>
            <a:off x="4438320" y="6201251"/>
            <a:ext cx="3038011" cy="338554"/>
          </a:xfrm>
          <a:prstGeom prst="rect">
            <a:avLst/>
          </a:prstGeom>
          <a:solidFill>
            <a:srgbClr val="FFFF99"/>
          </a:solidFill>
        </p:spPr>
        <p:txBody>
          <a:bodyPr wrap="none" rtlCol="0">
            <a:spAutoFit/>
          </a:bodyPr>
          <a:lstStyle/>
          <a:p>
            <a:pPr>
              <a:spcBef>
                <a:spcPct val="20000"/>
              </a:spcBef>
              <a:spcAft>
                <a:spcPts val="400"/>
              </a:spcAft>
              <a:buClr>
                <a:srgbClr val="0000FF"/>
              </a:buClr>
              <a:buSzPct val="80000"/>
            </a:pPr>
            <a:r>
              <a:rPr lang="en-US" sz="1600" b="1" i="1" kern="0" dirty="0">
                <a:latin typeface="+mn-lt"/>
              </a:rPr>
              <a:t>see lecture on beam transfer</a:t>
            </a:r>
            <a:endParaRPr lang="fr-FR" sz="1600" b="1" i="1" kern="0" dirty="0">
              <a:latin typeface="+mn-lt"/>
            </a:endParaRPr>
          </a:p>
        </p:txBody>
      </p:sp>
    </p:spTree>
    <p:extLst>
      <p:ext uri="{BB962C8B-B14F-4D97-AF65-F5344CB8AC3E}">
        <p14:creationId xmlns:p14="http://schemas.microsoft.com/office/powerpoint/2010/main" val="500803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Asynchronous dump: passive protection</a:t>
            </a:r>
            <a:endParaRPr lang="fr-FR" sz="2800"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45</a:t>
            </a:fld>
            <a:endParaRPr lang="en-US"/>
          </a:p>
        </p:txBody>
      </p:sp>
      <p:pic>
        <p:nvPicPr>
          <p:cNvPr id="7" name="Picture 3"/>
          <p:cNvPicPr>
            <a:picLocks noChangeAspect="1" noChangeArrowheads="1"/>
          </p:cNvPicPr>
          <p:nvPr/>
        </p:nvPicPr>
        <p:blipFill>
          <a:blip r:embed="rId3" cstate="print"/>
          <a:srcRect/>
          <a:stretch>
            <a:fillRect/>
          </a:stretch>
        </p:blipFill>
        <p:spPr bwMode="auto">
          <a:xfrm>
            <a:off x="1176634" y="1896012"/>
            <a:ext cx="6605660" cy="3256008"/>
          </a:xfrm>
          <a:prstGeom prst="rect">
            <a:avLst/>
          </a:prstGeom>
          <a:noFill/>
          <a:ln w="9525">
            <a:noFill/>
            <a:miter lim="800000"/>
            <a:headEnd/>
            <a:tailEnd/>
          </a:ln>
        </p:spPr>
      </p:pic>
      <p:sp>
        <p:nvSpPr>
          <p:cNvPr id="9" name="TextBox 8"/>
          <p:cNvSpPr txBox="1"/>
          <p:nvPr/>
        </p:nvSpPr>
        <p:spPr>
          <a:xfrm>
            <a:off x="530308" y="917196"/>
            <a:ext cx="8257076" cy="923330"/>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US" kern="0" dirty="0">
                <a:latin typeface="+mn-lt"/>
              </a:rPr>
              <a:t>Two large absorbers in front of the extraction septum (</a:t>
            </a:r>
            <a:r>
              <a:rPr lang="en-US" kern="0" dirty="0">
                <a:solidFill>
                  <a:srgbClr val="CC3399"/>
                </a:solidFill>
                <a:latin typeface="+mn-lt"/>
              </a:rPr>
              <a:t>TCDS</a:t>
            </a:r>
            <a:r>
              <a:rPr lang="en-US" kern="0" dirty="0">
                <a:latin typeface="+mn-lt"/>
              </a:rPr>
              <a:t>) and in front of the </a:t>
            </a:r>
            <a:r>
              <a:rPr lang="en-US" kern="0" dirty="0">
                <a:solidFill>
                  <a:srgbClr val="0000FF"/>
                </a:solidFill>
                <a:latin typeface="+mn-lt"/>
              </a:rPr>
              <a:t>first SC magnet </a:t>
            </a:r>
            <a:r>
              <a:rPr lang="en-US" kern="0" dirty="0">
                <a:latin typeface="+mn-lt"/>
              </a:rPr>
              <a:t>(</a:t>
            </a:r>
            <a:r>
              <a:rPr lang="en-US" kern="0" dirty="0">
                <a:solidFill>
                  <a:srgbClr val="CC3399"/>
                </a:solidFill>
                <a:latin typeface="+mn-lt"/>
              </a:rPr>
              <a:t>TCDQ</a:t>
            </a:r>
            <a:r>
              <a:rPr lang="en-US" kern="0" dirty="0">
                <a:latin typeface="+mn-lt"/>
              </a:rPr>
              <a:t>) protect the LHC against damage / quench from asynchronous dumps &amp; beam in the abort gap.</a:t>
            </a:r>
            <a:endParaRPr lang="fr-FR" kern="0" dirty="0">
              <a:latin typeface="+mn-lt"/>
            </a:endParaRPr>
          </a:p>
        </p:txBody>
      </p:sp>
      <p:sp>
        <p:nvSpPr>
          <p:cNvPr id="10" name="TextBox 9"/>
          <p:cNvSpPr txBox="1"/>
          <p:nvPr/>
        </p:nvSpPr>
        <p:spPr>
          <a:xfrm>
            <a:off x="3932976" y="2729546"/>
            <a:ext cx="748923" cy="276999"/>
          </a:xfrm>
          <a:prstGeom prst="rect">
            <a:avLst/>
          </a:prstGeom>
          <a:solidFill>
            <a:schemeClr val="bg1">
              <a:lumMod val="95000"/>
            </a:schemeClr>
          </a:solidFill>
        </p:spPr>
        <p:txBody>
          <a:bodyPr wrap="none" rtlCol="0">
            <a:spAutoFit/>
          </a:bodyPr>
          <a:lstStyle/>
          <a:p>
            <a:pPr>
              <a:spcBef>
                <a:spcPct val="20000"/>
              </a:spcBef>
              <a:spcAft>
                <a:spcPts val="400"/>
              </a:spcAft>
              <a:buClr>
                <a:srgbClr val="0000FF"/>
              </a:buClr>
              <a:buSzPct val="80000"/>
            </a:pPr>
            <a:r>
              <a:rPr lang="en-US" sz="1200" b="1" i="1" kern="0" dirty="0">
                <a:latin typeface="+mn-lt"/>
              </a:rPr>
              <a:t>Septum</a:t>
            </a:r>
            <a:endParaRPr lang="fr-FR" sz="1200" b="1" i="1" kern="0" dirty="0">
              <a:latin typeface="+mn-lt"/>
            </a:endParaRPr>
          </a:p>
        </p:txBody>
      </p:sp>
      <p:sp>
        <p:nvSpPr>
          <p:cNvPr id="11" name="TextBox 10"/>
          <p:cNvSpPr txBox="1"/>
          <p:nvPr/>
        </p:nvSpPr>
        <p:spPr>
          <a:xfrm>
            <a:off x="961930" y="2713755"/>
            <a:ext cx="729695" cy="461665"/>
          </a:xfrm>
          <a:prstGeom prst="rect">
            <a:avLst/>
          </a:prstGeom>
          <a:solidFill>
            <a:schemeClr val="bg1">
              <a:lumMod val="95000"/>
            </a:schemeClr>
          </a:solidFill>
        </p:spPr>
        <p:txBody>
          <a:bodyPr wrap="square" rtlCol="0">
            <a:spAutoFit/>
          </a:bodyPr>
          <a:lstStyle/>
          <a:p>
            <a:pPr algn="ctr">
              <a:spcBef>
                <a:spcPct val="20000"/>
              </a:spcBef>
              <a:spcAft>
                <a:spcPts val="400"/>
              </a:spcAft>
              <a:buClr>
                <a:srgbClr val="0000FF"/>
              </a:buClr>
              <a:buSzPct val="80000"/>
            </a:pPr>
            <a:r>
              <a:rPr lang="en-US" sz="1200" b="1" i="1" kern="0" dirty="0">
                <a:latin typeface="+mn-lt"/>
              </a:rPr>
              <a:t>Dump kickers</a:t>
            </a:r>
            <a:endParaRPr lang="fr-FR" sz="1200" b="1" i="1" kern="0" dirty="0">
              <a:latin typeface="+mn-lt"/>
            </a:endParaRPr>
          </a:p>
        </p:txBody>
      </p:sp>
      <p:sp>
        <p:nvSpPr>
          <p:cNvPr id="14" name="Down Arrow 13"/>
          <p:cNvSpPr/>
          <p:nvPr/>
        </p:nvSpPr>
        <p:spPr bwMode="auto">
          <a:xfrm>
            <a:off x="6815950" y="3211996"/>
            <a:ext cx="230430" cy="522415"/>
          </a:xfrm>
          <a:prstGeom prst="downArrow">
            <a:avLst/>
          </a:prstGeom>
          <a:solidFill>
            <a:srgbClr val="CC3399"/>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15" name="Down Arrow 14"/>
          <p:cNvSpPr/>
          <p:nvPr/>
        </p:nvSpPr>
        <p:spPr bwMode="auto">
          <a:xfrm rot="10800000">
            <a:off x="3727090" y="4629605"/>
            <a:ext cx="230430" cy="522415"/>
          </a:xfrm>
          <a:prstGeom prst="downArrow">
            <a:avLst/>
          </a:prstGeom>
          <a:solidFill>
            <a:srgbClr val="CC3399"/>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16" name="TextBox 15"/>
          <p:cNvSpPr txBox="1"/>
          <p:nvPr/>
        </p:nvSpPr>
        <p:spPr>
          <a:xfrm>
            <a:off x="3976697" y="4811580"/>
            <a:ext cx="748923" cy="276999"/>
          </a:xfrm>
          <a:prstGeom prst="rect">
            <a:avLst/>
          </a:prstGeom>
          <a:solidFill>
            <a:schemeClr val="bg1">
              <a:lumMod val="95000"/>
            </a:schemeClr>
          </a:solidFill>
        </p:spPr>
        <p:txBody>
          <a:bodyPr wrap="none" rtlCol="0">
            <a:spAutoFit/>
          </a:bodyPr>
          <a:lstStyle/>
          <a:p>
            <a:pPr>
              <a:spcBef>
                <a:spcPct val="20000"/>
              </a:spcBef>
              <a:spcAft>
                <a:spcPts val="400"/>
              </a:spcAft>
              <a:buClr>
                <a:srgbClr val="0000FF"/>
              </a:buClr>
              <a:buSzPct val="80000"/>
            </a:pPr>
            <a:r>
              <a:rPr lang="en-US" sz="1200" b="1" i="1" kern="0" dirty="0">
                <a:latin typeface="+mn-lt"/>
              </a:rPr>
              <a:t>Septum</a:t>
            </a:r>
            <a:endParaRPr lang="fr-FR" sz="1200" b="1" i="1" kern="0" dirty="0">
              <a:latin typeface="+mn-lt"/>
            </a:endParaRPr>
          </a:p>
        </p:txBody>
      </p:sp>
      <p:grpSp>
        <p:nvGrpSpPr>
          <p:cNvPr id="24" name="Group 23"/>
          <p:cNvGrpSpPr/>
          <p:nvPr/>
        </p:nvGrpSpPr>
        <p:grpSpPr>
          <a:xfrm>
            <a:off x="2843775" y="4629605"/>
            <a:ext cx="5741166" cy="1702016"/>
            <a:chOff x="2843775" y="4629605"/>
            <a:chExt cx="5741166" cy="1702016"/>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775" y="5585116"/>
              <a:ext cx="5741166" cy="746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725620" y="5310308"/>
              <a:ext cx="2869553" cy="307777"/>
            </a:xfrm>
            <a:prstGeom prst="rect">
              <a:avLst/>
            </a:prstGeom>
          </p:spPr>
          <p:txBody>
            <a:bodyPr wrap="square" rtlCol="0">
              <a:spAutoFit/>
            </a:bodyPr>
            <a:lstStyle/>
            <a:p>
              <a:pPr algn="ctr">
                <a:spcBef>
                  <a:spcPct val="20000"/>
                </a:spcBef>
                <a:spcAft>
                  <a:spcPts val="400"/>
                </a:spcAft>
                <a:buClr>
                  <a:srgbClr val="0000FF"/>
                </a:buClr>
                <a:buSzPct val="80000"/>
              </a:pPr>
              <a:r>
                <a:rPr lang="en-US" sz="1400" b="1" kern="0" dirty="0">
                  <a:solidFill>
                    <a:srgbClr val="CC3399"/>
                  </a:solidFill>
                  <a:latin typeface="+mn-lt"/>
                </a:rPr>
                <a:t>9 m long absorber (TCDQ)</a:t>
              </a:r>
              <a:endParaRPr lang="fr-FR" sz="1400" b="1" kern="0" dirty="0">
                <a:solidFill>
                  <a:srgbClr val="CC3399"/>
                </a:solidFill>
                <a:latin typeface="+mn-lt"/>
              </a:endParaRPr>
            </a:p>
          </p:txBody>
        </p:sp>
        <p:cxnSp>
          <p:nvCxnSpPr>
            <p:cNvPr id="18" name="Straight Connector 17"/>
            <p:cNvCxnSpPr/>
            <p:nvPr/>
          </p:nvCxnSpPr>
          <p:spPr bwMode="auto">
            <a:xfrm flipH="1">
              <a:off x="2920585" y="4629605"/>
              <a:ext cx="3895366" cy="834860"/>
            </a:xfrm>
            <a:prstGeom prst="line">
              <a:avLst/>
            </a:prstGeom>
            <a:solidFill>
              <a:schemeClr val="accent1"/>
            </a:solidFill>
            <a:ln w="28575" cap="flat" cmpd="sng" algn="ctr">
              <a:solidFill>
                <a:schemeClr val="bg1">
                  <a:lumMod val="50000"/>
                </a:schemeClr>
              </a:solidFill>
              <a:prstDash val="dash"/>
              <a:round/>
              <a:headEnd type="none" w="med" len="med"/>
              <a:tailEnd type="none" w="med" len="med"/>
            </a:ln>
            <a:effectLst/>
          </p:spPr>
        </p:cxnSp>
        <p:cxnSp>
          <p:nvCxnSpPr>
            <p:cNvPr id="19" name="Straight Connector 18"/>
            <p:cNvCxnSpPr/>
            <p:nvPr/>
          </p:nvCxnSpPr>
          <p:spPr bwMode="auto">
            <a:xfrm>
              <a:off x="6931165" y="4629605"/>
              <a:ext cx="1501643" cy="834860"/>
            </a:xfrm>
            <a:prstGeom prst="line">
              <a:avLst/>
            </a:prstGeom>
            <a:solidFill>
              <a:schemeClr val="accent1"/>
            </a:solidFill>
            <a:ln w="28575" cap="flat" cmpd="sng" algn="ctr">
              <a:solidFill>
                <a:schemeClr val="bg1">
                  <a:lumMod val="50000"/>
                </a:schemeClr>
              </a:solidFill>
              <a:prstDash val="dash"/>
              <a:round/>
              <a:headEnd type="none" w="med" len="med"/>
              <a:tailEnd type="none" w="med" len="med"/>
            </a:ln>
            <a:effectLst/>
          </p:spPr>
        </p:cxnSp>
      </p:grpSp>
      <p:cxnSp>
        <p:nvCxnSpPr>
          <p:cNvPr id="26" name="Straight Arrow Connector 25"/>
          <p:cNvCxnSpPr/>
          <p:nvPr/>
        </p:nvCxnSpPr>
        <p:spPr bwMode="auto">
          <a:xfrm flipV="1">
            <a:off x="6423820" y="2353660"/>
            <a:ext cx="1681440" cy="552522"/>
          </a:xfrm>
          <a:prstGeom prst="straightConnector1">
            <a:avLst/>
          </a:prstGeom>
          <a:solidFill>
            <a:schemeClr val="accent1"/>
          </a:solidFill>
          <a:ln w="9525" cap="flat" cmpd="sng" algn="ctr">
            <a:solidFill>
              <a:schemeClr val="tx1"/>
            </a:solidFill>
            <a:prstDash val="dash"/>
            <a:round/>
            <a:headEnd type="none" w="med" len="med"/>
            <a:tailEnd type="triangle" w="med" len="med"/>
          </a:ln>
          <a:effectLst/>
        </p:spPr>
      </p:cxnSp>
      <p:sp>
        <p:nvSpPr>
          <p:cNvPr id="28" name="TextBox 27"/>
          <p:cNvSpPr txBox="1"/>
          <p:nvPr/>
        </p:nvSpPr>
        <p:spPr>
          <a:xfrm>
            <a:off x="8194768" y="2191876"/>
            <a:ext cx="793807" cy="276999"/>
          </a:xfrm>
          <a:prstGeom prst="rect">
            <a:avLst/>
          </a:prstGeom>
          <a:solidFill>
            <a:schemeClr val="bg1">
              <a:lumMod val="95000"/>
            </a:schemeClr>
          </a:solidFill>
        </p:spPr>
        <p:txBody>
          <a:bodyPr wrap="none" rtlCol="0">
            <a:spAutoFit/>
          </a:bodyPr>
          <a:lstStyle/>
          <a:p>
            <a:pPr>
              <a:spcBef>
                <a:spcPct val="20000"/>
              </a:spcBef>
              <a:spcAft>
                <a:spcPts val="400"/>
              </a:spcAft>
              <a:buClr>
                <a:srgbClr val="0000FF"/>
              </a:buClr>
              <a:buSzPct val="80000"/>
            </a:pPr>
            <a:r>
              <a:rPr lang="en-US" sz="1200" b="1" i="1" kern="0" dirty="0">
                <a:latin typeface="+mn-lt"/>
              </a:rPr>
              <a:t>to dump</a:t>
            </a:r>
            <a:endParaRPr lang="fr-FR" sz="1200" b="1" i="1" kern="0" dirty="0">
              <a:latin typeface="+mn-lt"/>
            </a:endParaRPr>
          </a:p>
        </p:txBody>
      </p:sp>
      <p:sp>
        <p:nvSpPr>
          <p:cNvPr id="29" name="Rectangle 28"/>
          <p:cNvSpPr/>
          <p:nvPr/>
        </p:nvSpPr>
        <p:spPr bwMode="auto">
          <a:xfrm>
            <a:off x="1730030" y="2961564"/>
            <a:ext cx="91946" cy="1158726"/>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30" name="Rectangle 29"/>
          <p:cNvSpPr/>
          <p:nvPr/>
        </p:nvSpPr>
        <p:spPr bwMode="auto">
          <a:xfrm>
            <a:off x="7529185" y="2961564"/>
            <a:ext cx="91946" cy="1158726"/>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Tree>
    <p:extLst>
      <p:ext uri="{BB962C8B-B14F-4D97-AF65-F5344CB8AC3E}">
        <p14:creationId xmlns:p14="http://schemas.microsoft.com/office/powerpoint/2010/main" val="264221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fr-FR" dirty="0">
                <a:latin typeface="Arial" charset="0"/>
                <a:cs typeface="Arial" charset="0"/>
              </a:rPr>
              <a:t>MPS Quality Assurance</a:t>
            </a:r>
            <a:endParaRPr lang="fr-FR" altLang="fr-FR" dirty="0">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dirty="0"/>
          </a:p>
        </p:txBody>
      </p:sp>
      <p:sp>
        <p:nvSpPr>
          <p:cNvPr id="317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E2506EAC-482E-40D0-819A-6E99C04B2102}" type="slidenum">
              <a:rPr lang="en-US" altLang="fr-FR" smtClean="0">
                <a:solidFill>
                  <a:srgbClr val="000000"/>
                </a:solidFill>
                <a:latin typeface="Arial" charset="0"/>
                <a:cs typeface="Arial" charset="0"/>
              </a:rPr>
              <a:pPr/>
              <a:t>46</a:t>
            </a:fld>
            <a:endParaRPr lang="en-US" altLang="fr-FR">
              <a:solidFill>
                <a:srgbClr val="000000"/>
              </a:solidFill>
              <a:latin typeface="Arial" charset="0"/>
              <a:cs typeface="Arial" charset="0"/>
            </a:endParaRPr>
          </a:p>
        </p:txBody>
      </p:sp>
      <p:sp>
        <p:nvSpPr>
          <p:cNvPr id="6" name="TextBox 5"/>
          <p:cNvSpPr txBox="1"/>
          <p:nvPr/>
        </p:nvSpPr>
        <p:spPr>
          <a:xfrm>
            <a:off x="693095" y="1056120"/>
            <a:ext cx="8218670" cy="3855414"/>
          </a:xfrm>
          <a:prstGeom prst="rect">
            <a:avLst/>
          </a:prstGeom>
        </p:spPr>
        <p:txBody>
          <a:bodyPr wrap="square">
            <a:spAutoFit/>
          </a:bodyPr>
          <a:lstStyle/>
          <a:p>
            <a:pPr marL="227013" indent="-227013">
              <a:spcBef>
                <a:spcPct val="20000"/>
              </a:spcBef>
              <a:spcAft>
                <a:spcPts val="400"/>
              </a:spcAft>
              <a:buClr>
                <a:srgbClr val="0000FF"/>
              </a:buClr>
              <a:buSzPct val="80000"/>
              <a:buFont typeface="Wingdings" pitchFamily="2" charset="2"/>
              <a:buChar char="q"/>
              <a:defRPr/>
            </a:pPr>
            <a:r>
              <a:rPr lang="en-US" kern="0" dirty="0">
                <a:latin typeface="+mn-lt"/>
              </a:rPr>
              <a:t>During machine setting up collimators and absorbers are aligned around the closed orbit with appropriate retractions.</a:t>
            </a:r>
          </a:p>
          <a:p>
            <a:pPr marL="536575" lvl="1" indent="-173038">
              <a:spcBef>
                <a:spcPct val="20000"/>
              </a:spcBef>
              <a:spcAft>
                <a:spcPts val="400"/>
              </a:spcAft>
              <a:buClr>
                <a:srgbClr val="0000FF"/>
              </a:buClr>
              <a:buSzPct val="80000"/>
              <a:buFont typeface="Courier New" panose="02070309020205020404" pitchFamily="49" charset="0"/>
              <a:buChar char="o"/>
              <a:defRPr/>
            </a:pPr>
            <a:r>
              <a:rPr lang="en-US" sz="1600" i="1" kern="0" dirty="0">
                <a:solidFill>
                  <a:srgbClr val="0000FF"/>
                </a:solidFill>
                <a:latin typeface="+mn-lt"/>
              </a:rPr>
              <a:t>The orbit must be reproducible at the level of ~50 </a:t>
            </a:r>
            <a:r>
              <a:rPr lang="en-US" sz="1600" i="1" kern="0" dirty="0">
                <a:solidFill>
                  <a:srgbClr val="0000FF"/>
                </a:solidFill>
                <a:latin typeface="Symbol" panose="05050102010706020507" pitchFamily="18" charset="2"/>
              </a:rPr>
              <a:t>m</a:t>
            </a:r>
            <a:r>
              <a:rPr lang="en-US" sz="1600" i="1" kern="0" dirty="0">
                <a:solidFill>
                  <a:srgbClr val="0000FF"/>
                </a:solidFill>
                <a:latin typeface="+mn-lt"/>
              </a:rPr>
              <a:t>m (</a:t>
            </a:r>
            <a:r>
              <a:rPr lang="en-US" sz="1600" i="1" kern="0" dirty="0">
                <a:solidFill>
                  <a:srgbClr val="0000FF"/>
                </a:solidFill>
                <a:latin typeface="+mn-lt"/>
                <a:sym typeface="Symbol"/>
              </a:rPr>
              <a:t> </a:t>
            </a:r>
            <a:r>
              <a:rPr lang="en-US" sz="1600" i="1" kern="0" dirty="0">
                <a:solidFill>
                  <a:srgbClr val="0000FF"/>
                </a:solidFill>
                <a:latin typeface="+mn-lt"/>
              </a:rPr>
              <a:t>1/4 </a:t>
            </a:r>
            <a:r>
              <a:rPr lang="en-US" sz="1600" i="1" kern="0" dirty="0">
                <a:solidFill>
                  <a:srgbClr val="0000FF"/>
                </a:solidFill>
                <a:latin typeface="Symbol" panose="05050102010706020507" pitchFamily="18" charset="2"/>
              </a:rPr>
              <a:t>s</a:t>
            </a:r>
            <a:r>
              <a:rPr lang="en-US" sz="1600" i="1" kern="0" dirty="0">
                <a:solidFill>
                  <a:srgbClr val="0000FF"/>
                </a:solidFill>
                <a:latin typeface="+mn-lt"/>
              </a:rPr>
              <a:t>).</a:t>
            </a:r>
          </a:p>
          <a:p>
            <a:pPr marL="227013" indent="-227013">
              <a:spcBef>
                <a:spcPct val="20000"/>
              </a:spcBef>
              <a:spcAft>
                <a:spcPts val="400"/>
              </a:spcAft>
              <a:buClr>
                <a:srgbClr val="0000FF"/>
              </a:buClr>
              <a:buSzPct val="80000"/>
              <a:buFont typeface="Wingdings" pitchFamily="2" charset="2"/>
              <a:buChar char="q"/>
              <a:defRPr/>
            </a:pPr>
            <a:r>
              <a:rPr lang="en-US" kern="0" dirty="0">
                <a:latin typeface="+mn-lt"/>
              </a:rPr>
              <a:t>The machine setup (orbit, optics, aperture, protection devices) is then validated by a campaign of </a:t>
            </a:r>
            <a:r>
              <a:rPr lang="en-US" i="1" kern="0" dirty="0">
                <a:solidFill>
                  <a:srgbClr val="CC3399"/>
                </a:solidFill>
                <a:latin typeface="+mn-lt"/>
              </a:rPr>
              <a:t>loss maps </a:t>
            </a:r>
            <a:r>
              <a:rPr lang="en-US" kern="0" dirty="0">
                <a:latin typeface="+mn-lt"/>
              </a:rPr>
              <a:t>and </a:t>
            </a:r>
            <a:r>
              <a:rPr lang="en-US" i="1" kern="0" dirty="0">
                <a:solidFill>
                  <a:srgbClr val="CC3399"/>
                </a:solidFill>
                <a:latin typeface="+mn-lt"/>
              </a:rPr>
              <a:t>simulated asynchronous beam dump tests</a:t>
            </a:r>
            <a:r>
              <a:rPr lang="en-US" kern="0" dirty="0">
                <a:latin typeface="+mn-lt"/>
              </a:rPr>
              <a:t>.</a:t>
            </a:r>
          </a:p>
          <a:p>
            <a:pPr marL="450850" lvl="1" indent="-187325">
              <a:spcBef>
                <a:spcPct val="20000"/>
              </a:spcBef>
              <a:spcAft>
                <a:spcPts val="400"/>
              </a:spcAft>
              <a:buClr>
                <a:srgbClr val="CC3399"/>
              </a:buClr>
              <a:buSzPct val="90000"/>
              <a:buFont typeface="Courier New" panose="02070309020205020404" pitchFamily="49" charset="0"/>
              <a:buChar char="o"/>
              <a:defRPr/>
            </a:pPr>
            <a:r>
              <a:rPr lang="en-US" sz="1600" b="1" kern="0" dirty="0">
                <a:solidFill>
                  <a:srgbClr val="CC3399"/>
                </a:solidFill>
                <a:latin typeface="+mn-lt"/>
              </a:rPr>
              <a:t>Loss map</a:t>
            </a:r>
            <a:r>
              <a:rPr lang="en-US" sz="1600" kern="0" dirty="0">
                <a:latin typeface="+mn-lt"/>
              </a:rPr>
              <a:t>: the beam emittance is blown up in a controlled way with a transverse feedback (noise) until losses are observed. The loss distributions provides </a:t>
            </a:r>
            <a:r>
              <a:rPr lang="en-US" sz="1600" kern="0" dirty="0">
                <a:latin typeface="+mn-lt"/>
                <a:sym typeface="Wingdings" panose="05000000000000000000" pitchFamily="2" charset="2"/>
              </a:rPr>
              <a:t>a </a:t>
            </a:r>
            <a:r>
              <a:rPr lang="en-US" sz="1600" i="1" u="sng" kern="0" dirty="0">
                <a:latin typeface="+mn-lt"/>
                <a:sym typeface="Wingdings" panose="05000000000000000000" pitchFamily="2" charset="2"/>
              </a:rPr>
              <a:t>validation of the collimator alignment &amp; hierarchy</a:t>
            </a:r>
            <a:r>
              <a:rPr lang="en-US" sz="1600" kern="0" dirty="0">
                <a:latin typeface="+mn-lt"/>
                <a:sym typeface="Wingdings" panose="05000000000000000000" pitchFamily="2" charset="2"/>
              </a:rPr>
              <a:t>.</a:t>
            </a:r>
            <a:endParaRPr lang="en-US" sz="1600" kern="0" dirty="0">
              <a:latin typeface="+mn-lt"/>
            </a:endParaRPr>
          </a:p>
          <a:p>
            <a:pPr marL="450850" lvl="1" indent="-187325">
              <a:spcBef>
                <a:spcPct val="20000"/>
              </a:spcBef>
              <a:spcAft>
                <a:spcPts val="400"/>
              </a:spcAft>
              <a:buClr>
                <a:srgbClr val="CC3399"/>
              </a:buClr>
              <a:buSzPct val="90000"/>
              <a:buFont typeface="Courier New" panose="02070309020205020404" pitchFamily="49" charset="0"/>
              <a:buChar char="o"/>
              <a:defRPr/>
            </a:pPr>
            <a:r>
              <a:rPr lang="en-US" sz="1600" b="1" kern="0" dirty="0">
                <a:solidFill>
                  <a:srgbClr val="CC3399"/>
                </a:solidFill>
                <a:latin typeface="+mn-lt"/>
              </a:rPr>
              <a:t>Simulated asynchronous dump test</a:t>
            </a:r>
            <a:r>
              <a:rPr lang="en-US" sz="1600" kern="0" dirty="0">
                <a:latin typeface="+mn-lt"/>
              </a:rPr>
              <a:t>: a low intensity is </a:t>
            </a:r>
            <a:r>
              <a:rPr lang="en-US" sz="1600" kern="0" dirty="0" err="1">
                <a:latin typeface="+mn-lt"/>
              </a:rPr>
              <a:t>debunched</a:t>
            </a:r>
            <a:r>
              <a:rPr lang="en-US" sz="1600" kern="0" dirty="0">
                <a:latin typeface="+mn-lt"/>
              </a:rPr>
              <a:t> (switch off RF) and a beam dump is triggered. The beam present in the region of the abort gap mimics the effect of an asynchronous dump. The loss distribution along the ring provides a </a:t>
            </a:r>
            <a:r>
              <a:rPr lang="en-US" sz="1600" i="1" u="sng" kern="0" dirty="0">
                <a:solidFill>
                  <a:srgbClr val="000000"/>
                </a:solidFill>
                <a:latin typeface="Arial"/>
                <a:sym typeface="Wingdings" panose="05000000000000000000" pitchFamily="2" charset="2"/>
              </a:rPr>
              <a:t>validation of the dump protection alignment</a:t>
            </a:r>
            <a:r>
              <a:rPr lang="en-US" sz="1600" i="1" kern="0" dirty="0">
                <a:solidFill>
                  <a:srgbClr val="000000"/>
                </a:solidFill>
                <a:latin typeface="Arial"/>
                <a:sym typeface="Wingdings" panose="05000000000000000000" pitchFamily="2" charset="2"/>
              </a:rPr>
              <a:t>.</a:t>
            </a:r>
            <a:endParaRPr lang="en-US" sz="1600" kern="0" dirty="0">
              <a:latin typeface="+mn-lt"/>
            </a:endParaRPr>
          </a:p>
        </p:txBody>
      </p:sp>
      <p:sp>
        <p:nvSpPr>
          <p:cNvPr id="7" name="TextBox 6"/>
          <p:cNvSpPr txBox="1"/>
          <p:nvPr/>
        </p:nvSpPr>
        <p:spPr>
          <a:xfrm>
            <a:off x="693095" y="5042010"/>
            <a:ext cx="8218670" cy="646331"/>
          </a:xfrm>
          <a:prstGeom prst="rect">
            <a:avLst/>
          </a:prstGeom>
        </p:spPr>
        <p:txBody>
          <a:bodyPr wrap="square">
            <a:spAutoFit/>
          </a:bodyPr>
          <a:lstStyle/>
          <a:p>
            <a:pPr marL="227013" indent="-227013">
              <a:spcBef>
                <a:spcPct val="20000"/>
              </a:spcBef>
              <a:spcAft>
                <a:spcPts val="400"/>
              </a:spcAft>
              <a:buClr>
                <a:srgbClr val="0000FF"/>
              </a:buClr>
              <a:buSzPct val="80000"/>
              <a:buFont typeface="Wingdings" pitchFamily="2" charset="2"/>
              <a:buChar char="q"/>
              <a:defRPr/>
            </a:pPr>
            <a:r>
              <a:rPr lang="en-US" kern="0" dirty="0">
                <a:latin typeface="+mn-lt"/>
              </a:rPr>
              <a:t>Those tests are repeated every 6-8 weeks to track the stability of the machine. In general this coincides with a short (5 days) technical stop.</a:t>
            </a:r>
          </a:p>
        </p:txBody>
      </p:sp>
    </p:spTree>
    <p:extLst>
      <p:ext uri="{BB962C8B-B14F-4D97-AF65-F5344CB8AC3E}">
        <p14:creationId xmlns:p14="http://schemas.microsoft.com/office/powerpoint/2010/main" val="3261732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p:txBody>
          <a:bodyPr/>
          <a:lstStyle/>
          <a:p>
            <a:pPr eaLnBrk="1" hangingPunct="1"/>
            <a:r>
              <a:rPr lang="en-US" sz="3100" dirty="0"/>
              <a:t>Loss map example</a:t>
            </a:r>
          </a:p>
        </p:txBody>
      </p:sp>
      <p:sp>
        <p:nvSpPr>
          <p:cNvPr id="27" name="Slide Number Placeholder 3"/>
          <p:cNvSpPr>
            <a:spLocks noGrp="1"/>
          </p:cNvSpPr>
          <p:nvPr>
            <p:ph type="sldNum" sz="quarter" idx="12"/>
          </p:nvPr>
        </p:nvSpPr>
        <p:spPr/>
        <p:txBody>
          <a:bodyPr/>
          <a:lstStyle>
            <a:lvl1pPr eaLnBrk="0" hangingPunct="0">
              <a:defRPr sz="3000">
                <a:solidFill>
                  <a:srgbClr val="000000"/>
                </a:solidFill>
                <a:latin typeface="Gill Sans" charset="0"/>
                <a:ea typeface="ヒラギノ角ゴ ProN W3" charset="-128"/>
                <a:sym typeface="Gill Sans" charset="0"/>
              </a:defRPr>
            </a:lvl1pPr>
            <a:lvl2pPr marL="522368" indent="-200911" eaLnBrk="0" hangingPunct="0">
              <a:defRPr sz="3000">
                <a:solidFill>
                  <a:srgbClr val="000000"/>
                </a:solidFill>
                <a:latin typeface="Gill Sans" charset="0"/>
                <a:ea typeface="ヒラギノ角ゴ ProN W3" charset="-128"/>
                <a:sym typeface="Gill Sans" charset="0"/>
              </a:defRPr>
            </a:lvl2pPr>
            <a:lvl3pPr marL="803643" indent="-160729" eaLnBrk="0" hangingPunct="0">
              <a:defRPr sz="3000">
                <a:solidFill>
                  <a:srgbClr val="000000"/>
                </a:solidFill>
                <a:latin typeface="Gill Sans" charset="0"/>
                <a:ea typeface="ヒラギノ角ゴ ProN W3" charset="-128"/>
                <a:sym typeface="Gill Sans" charset="0"/>
              </a:defRPr>
            </a:lvl3pPr>
            <a:lvl4pPr marL="1125101" indent="-160729" eaLnBrk="0" hangingPunct="0">
              <a:defRPr sz="3000">
                <a:solidFill>
                  <a:srgbClr val="000000"/>
                </a:solidFill>
                <a:latin typeface="Gill Sans" charset="0"/>
                <a:ea typeface="ヒラギノ角ゴ ProN W3" charset="-128"/>
                <a:sym typeface="Gill Sans" charset="0"/>
              </a:defRPr>
            </a:lvl4pPr>
            <a:lvl5pPr marL="1446558" indent="-160729" eaLnBrk="0" hangingPunct="0">
              <a:defRPr sz="3000">
                <a:solidFill>
                  <a:srgbClr val="000000"/>
                </a:solidFill>
                <a:latin typeface="Gill Sans" charset="0"/>
                <a:ea typeface="ヒラギノ角ゴ ProN W3" charset="-128"/>
                <a:sym typeface="Gill Sans" charset="0"/>
              </a:defRPr>
            </a:lvl5pPr>
            <a:lvl6pPr marL="1768015" indent="-160729"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6pPr>
            <a:lvl7pPr marL="2089473" indent="-160729"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7pPr>
            <a:lvl8pPr marL="2410930" indent="-160729"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8pPr>
            <a:lvl9pPr marL="2732387" indent="-160729" algn="ctr" eaLnBrk="0" fontAlgn="base" hangingPunct="0">
              <a:spcBef>
                <a:spcPct val="0"/>
              </a:spcBef>
              <a:spcAft>
                <a:spcPct val="0"/>
              </a:spcAft>
              <a:defRPr sz="3000">
                <a:solidFill>
                  <a:srgbClr val="000000"/>
                </a:solidFill>
                <a:latin typeface="Gill Sans" charset="0"/>
                <a:ea typeface="ヒラギノ角ゴ ProN W3" charset="-128"/>
                <a:sym typeface="Gill Sans" charset="0"/>
              </a:defRPr>
            </a:lvl9pPr>
          </a:lstStyle>
          <a:p>
            <a:pPr eaLnBrk="1" hangingPunct="1"/>
            <a:fld id="{AB69C192-7F46-460D-A2E9-BC61E000859F}" type="slidenum">
              <a:rPr lang="en-US" sz="1400">
                <a:solidFill>
                  <a:schemeClr val="tx1"/>
                </a:solidFill>
                <a:latin typeface="Helvetica" charset="0"/>
                <a:ea typeface="MS PGothic" pitchFamily="34" charset="-128"/>
                <a:sym typeface="Helvetica" charset="0"/>
              </a:rPr>
              <a:pPr eaLnBrk="1" hangingPunct="1"/>
              <a:t>47</a:t>
            </a:fld>
            <a:endParaRPr lang="en-US" sz="1400" dirty="0">
              <a:solidFill>
                <a:schemeClr val="tx1"/>
              </a:solidFill>
              <a:latin typeface="Helvetica" charset="0"/>
              <a:ea typeface="MS PGothic" pitchFamily="34" charset="-128"/>
              <a:sym typeface="Helvetica" charset="0"/>
            </a:endParaRPr>
          </a:p>
        </p:txBody>
      </p:sp>
      <p:pic>
        <p:nvPicPr>
          <p:cNvPr id="24580" name="Picture 3"/>
          <p:cNvPicPr>
            <a:picLocks noChangeAspect="1" noChangeArrowheads="1"/>
          </p:cNvPicPr>
          <p:nvPr/>
        </p:nvPicPr>
        <p:blipFill>
          <a:blip r:embed="rId2">
            <a:extLst>
              <a:ext uri="{28A0092B-C50C-407E-A947-70E740481C1C}">
                <a14:useLocalDpi xmlns:a14="http://schemas.microsoft.com/office/drawing/2010/main" val="0"/>
              </a:ext>
            </a:extLst>
          </a:blip>
          <a:srcRect l="15573" t="24129" r="12245" b="18248"/>
          <a:stretch>
            <a:fillRect/>
          </a:stretch>
        </p:blipFill>
        <p:spPr bwMode="auto">
          <a:xfrm>
            <a:off x="258961" y="857250"/>
            <a:ext cx="8206383" cy="505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4581" name="Rectangle 4"/>
          <p:cNvSpPr>
            <a:spLocks/>
          </p:cNvSpPr>
          <p:nvPr/>
        </p:nvSpPr>
        <p:spPr bwMode="auto">
          <a:xfrm>
            <a:off x="2053829" y="2381102"/>
            <a:ext cx="13785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500" b="1" dirty="0">
                <a:latin typeface="Helvetica" charset="0"/>
                <a:ea typeface="MS PGothic" pitchFamily="34" charset="-128"/>
                <a:sym typeface="Helvetica" charset="0"/>
              </a:rPr>
              <a:t>Off-momentum</a:t>
            </a:r>
          </a:p>
          <a:p>
            <a:pPr algn="ctr"/>
            <a:r>
              <a:rPr lang="en-US" sz="1500" b="1" dirty="0">
                <a:latin typeface="Helvetica" charset="0"/>
                <a:ea typeface="MS PGothic" pitchFamily="34" charset="-128"/>
                <a:sym typeface="Helvetica" charset="0"/>
              </a:rPr>
              <a:t>collimation</a:t>
            </a:r>
          </a:p>
        </p:txBody>
      </p:sp>
      <p:sp>
        <p:nvSpPr>
          <p:cNvPr id="24582" name="Rectangle 5"/>
          <p:cNvSpPr>
            <a:spLocks/>
          </p:cNvSpPr>
          <p:nvPr/>
        </p:nvSpPr>
        <p:spPr bwMode="auto">
          <a:xfrm>
            <a:off x="5337490" y="2046420"/>
            <a:ext cx="5786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r>
              <a:rPr lang="en-US" sz="1500" b="1" dirty="0">
                <a:latin typeface="Helvetica" charset="0"/>
                <a:ea typeface="MS PGothic" pitchFamily="34" charset="-128"/>
                <a:sym typeface="Helvetica" charset="0"/>
              </a:rPr>
              <a:t>Beam </a:t>
            </a:r>
          </a:p>
          <a:p>
            <a:pPr algn="l"/>
            <a:r>
              <a:rPr lang="en-US" sz="1500" b="1" dirty="0">
                <a:latin typeface="Helvetica" charset="0"/>
                <a:ea typeface="MS PGothic" pitchFamily="34" charset="-128"/>
                <a:sym typeface="Helvetica" charset="0"/>
              </a:rPr>
              <a:t>dump</a:t>
            </a:r>
          </a:p>
        </p:txBody>
      </p:sp>
      <p:sp>
        <p:nvSpPr>
          <p:cNvPr id="24583" name="Rectangle 6"/>
          <p:cNvSpPr>
            <a:spLocks/>
          </p:cNvSpPr>
          <p:nvPr/>
        </p:nvSpPr>
        <p:spPr bwMode="auto">
          <a:xfrm>
            <a:off x="4032870" y="3568080"/>
            <a:ext cx="4666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r>
              <a:rPr lang="en-US" sz="1500" b="1">
                <a:latin typeface="Helvetica" charset="0"/>
                <a:ea typeface="MS PGothic" pitchFamily="34" charset="-128"/>
                <a:sym typeface="Helvetica" charset="0"/>
              </a:rPr>
              <a:t>TCTs</a:t>
            </a:r>
          </a:p>
        </p:txBody>
      </p:sp>
      <p:sp>
        <p:nvSpPr>
          <p:cNvPr id="24584" name="Rectangle 7"/>
          <p:cNvSpPr>
            <a:spLocks/>
          </p:cNvSpPr>
          <p:nvPr/>
        </p:nvSpPr>
        <p:spPr bwMode="auto">
          <a:xfrm>
            <a:off x="7060034" y="2925143"/>
            <a:ext cx="4666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r>
              <a:rPr lang="en-US" sz="1500" b="1">
                <a:latin typeface="Helvetica" charset="0"/>
                <a:ea typeface="MS PGothic" pitchFamily="34" charset="-128"/>
                <a:sym typeface="Helvetica" charset="0"/>
              </a:rPr>
              <a:t>TCTs</a:t>
            </a:r>
          </a:p>
        </p:txBody>
      </p:sp>
      <p:sp>
        <p:nvSpPr>
          <p:cNvPr id="24585" name="Rectangle 8"/>
          <p:cNvSpPr>
            <a:spLocks/>
          </p:cNvSpPr>
          <p:nvPr/>
        </p:nvSpPr>
        <p:spPr bwMode="auto">
          <a:xfrm>
            <a:off x="7863706" y="3068018"/>
            <a:ext cx="4666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r>
              <a:rPr lang="en-US" sz="1500" b="1">
                <a:latin typeface="Helvetica" charset="0"/>
                <a:ea typeface="MS PGothic" pitchFamily="34" charset="-128"/>
                <a:sym typeface="Helvetica" charset="0"/>
              </a:rPr>
              <a:t>TCTs</a:t>
            </a:r>
          </a:p>
        </p:txBody>
      </p:sp>
      <p:sp>
        <p:nvSpPr>
          <p:cNvPr id="24586" name="Rectangle 9"/>
          <p:cNvSpPr>
            <a:spLocks/>
          </p:cNvSpPr>
          <p:nvPr/>
        </p:nvSpPr>
        <p:spPr bwMode="auto">
          <a:xfrm>
            <a:off x="1937743" y="3451994"/>
            <a:ext cx="4666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r>
              <a:rPr lang="en-US" sz="1500" b="1" dirty="0">
                <a:latin typeface="Helvetica" charset="0"/>
                <a:ea typeface="MS PGothic" pitchFamily="34" charset="-128"/>
                <a:sym typeface="Helvetica" charset="0"/>
              </a:rPr>
              <a:t>TCTs</a:t>
            </a:r>
          </a:p>
        </p:txBody>
      </p:sp>
      <p:sp>
        <p:nvSpPr>
          <p:cNvPr id="24587" name="Rectangle 10"/>
          <p:cNvSpPr>
            <a:spLocks/>
          </p:cNvSpPr>
          <p:nvPr/>
        </p:nvSpPr>
        <p:spPr bwMode="auto">
          <a:xfrm>
            <a:off x="5301695" y="1047890"/>
            <a:ext cx="11222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500" b="1" dirty="0" err="1">
                <a:latin typeface="Helvetica" charset="0"/>
                <a:ea typeface="MS PGothic" pitchFamily="34" charset="-128"/>
                <a:sym typeface="Helvetica" charset="0"/>
              </a:rPr>
              <a:t>Betatron</a:t>
            </a:r>
            <a:r>
              <a:rPr lang="en-US" sz="1500" b="1" dirty="0">
                <a:latin typeface="Helvetica" charset="0"/>
                <a:ea typeface="MS PGothic" pitchFamily="34" charset="-128"/>
                <a:sym typeface="Helvetica" charset="0"/>
              </a:rPr>
              <a:t> collimation</a:t>
            </a:r>
          </a:p>
        </p:txBody>
      </p:sp>
      <p:grpSp>
        <p:nvGrpSpPr>
          <p:cNvPr id="24588" name="Group 13"/>
          <p:cNvGrpSpPr>
            <a:grpSpLocks/>
          </p:cNvGrpSpPr>
          <p:nvPr/>
        </p:nvGrpSpPr>
        <p:grpSpPr bwMode="auto">
          <a:xfrm>
            <a:off x="1087189" y="3089672"/>
            <a:ext cx="7313414" cy="357188"/>
            <a:chOff x="0" y="0"/>
            <a:chExt cx="6551" cy="320"/>
          </a:xfrm>
        </p:grpSpPr>
        <p:sp>
          <p:nvSpPr>
            <p:cNvPr id="24601" name="Line 11"/>
            <p:cNvSpPr>
              <a:spLocks noChangeShapeType="1"/>
            </p:cNvSpPr>
            <p:nvPr/>
          </p:nvSpPr>
          <p:spPr bwMode="auto">
            <a:xfrm>
              <a:off x="0" y="304"/>
              <a:ext cx="6551" cy="0"/>
            </a:xfrm>
            <a:prstGeom prst="line">
              <a:avLst/>
            </a:prstGeom>
            <a:noFill/>
            <a:ln w="38100">
              <a:solidFill>
                <a:srgbClr val="00FF00"/>
              </a:solidFill>
              <a:prstDash val="sysDot"/>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24602" name="Rectangle 12"/>
            <p:cNvSpPr>
              <a:spLocks/>
            </p:cNvSpPr>
            <p:nvPr/>
          </p:nvSpPr>
          <p:spPr bwMode="auto">
            <a:xfrm>
              <a:off x="1" y="0"/>
              <a:ext cx="1528"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nSpc>
                  <a:spcPct val="120000"/>
                </a:lnSpc>
                <a:tabLst>
                  <a:tab pos="311412" algn="l"/>
                </a:tabLst>
              </a:pPr>
              <a:r>
                <a:rPr lang="en-US" sz="1900" b="1" i="1">
                  <a:solidFill>
                    <a:srgbClr val="00FF00"/>
                  </a:solidFill>
                  <a:latin typeface="Helvetica" charset="0"/>
                  <a:ea typeface="MS PGothic" pitchFamily="34" charset="-128"/>
                  <a:sym typeface="Helvetica" charset="0"/>
                </a:rPr>
                <a:t>1/10000</a:t>
              </a:r>
            </a:p>
          </p:txBody>
        </p:sp>
      </p:grpSp>
      <p:grpSp>
        <p:nvGrpSpPr>
          <p:cNvPr id="24589" name="Group 20"/>
          <p:cNvGrpSpPr>
            <a:grpSpLocks/>
          </p:cNvGrpSpPr>
          <p:nvPr/>
        </p:nvGrpSpPr>
        <p:grpSpPr bwMode="auto">
          <a:xfrm>
            <a:off x="1044773" y="1080492"/>
            <a:ext cx="8286750" cy="3969246"/>
            <a:chOff x="0" y="0"/>
            <a:chExt cx="7423" cy="3556"/>
          </a:xfrm>
        </p:grpSpPr>
        <p:sp>
          <p:nvSpPr>
            <p:cNvPr id="24595" name="AutoShape 14"/>
            <p:cNvSpPr>
              <a:spLocks/>
            </p:cNvSpPr>
            <p:nvPr/>
          </p:nvSpPr>
          <p:spPr bwMode="auto">
            <a:xfrm rot="5400000">
              <a:off x="5543" y="1128"/>
              <a:ext cx="2632" cy="376"/>
            </a:xfrm>
            <a:prstGeom prst="rightArrow">
              <a:avLst>
                <a:gd name="adj1" fmla="val 32000"/>
                <a:gd name="adj2" fmla="val 93625"/>
              </a:avLst>
            </a:prstGeom>
            <a:gradFill rotWithShape="0">
              <a:gsLst>
                <a:gs pos="0">
                  <a:srgbClr val="FFFFFF"/>
                </a:gs>
                <a:gs pos="100000">
                  <a:srgbClr val="FF0000"/>
                </a:gs>
              </a:gsLst>
              <a:lin ang="5400000" scaled="1"/>
            </a:gradFill>
            <a:ln>
              <a:noFill/>
            </a:ln>
            <a:extLst>
              <a:ext uri="{91240B29-F687-4F45-9708-019B960494DF}">
                <a14:hiddenLine xmlns:a14="http://schemas.microsoft.com/office/drawing/2010/main" w="25400">
                  <a:solidFill>
                    <a:srgbClr val="FF0000"/>
                  </a:solidFill>
                  <a:miter lim="800000"/>
                  <a:headEnd/>
                  <a:tailEnd/>
                </a14:hiddenLine>
              </a:ext>
            </a:extLst>
          </p:spPr>
          <p:txBody>
            <a:bodyPr lIns="0" tIns="0" rIns="0" bIns="0"/>
            <a:lstStyle/>
            <a:p>
              <a:endParaRPr lang="en-US"/>
            </a:p>
          </p:txBody>
        </p:sp>
        <p:sp>
          <p:nvSpPr>
            <p:cNvPr id="24596" name="Line 15"/>
            <p:cNvSpPr>
              <a:spLocks noChangeShapeType="1"/>
            </p:cNvSpPr>
            <p:nvPr/>
          </p:nvSpPr>
          <p:spPr bwMode="auto">
            <a:xfrm rot="10800000">
              <a:off x="28" y="2647"/>
              <a:ext cx="7255" cy="0"/>
            </a:xfrm>
            <a:prstGeom prst="line">
              <a:avLst/>
            </a:prstGeom>
            <a:noFill/>
            <a:ln w="25400">
              <a:solidFill>
                <a:srgbClr val="FF0000"/>
              </a:solidFill>
              <a:prstDash val="sysDot"/>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24597" name="Line 16"/>
            <p:cNvSpPr>
              <a:spLocks noChangeShapeType="1"/>
            </p:cNvSpPr>
            <p:nvPr/>
          </p:nvSpPr>
          <p:spPr bwMode="auto">
            <a:xfrm flipH="1">
              <a:off x="0" y="3215"/>
              <a:ext cx="7291" cy="0"/>
            </a:xfrm>
            <a:prstGeom prst="line">
              <a:avLst/>
            </a:prstGeom>
            <a:noFill/>
            <a:ln w="25400">
              <a:solidFill>
                <a:srgbClr val="FF0000"/>
              </a:solidFill>
              <a:prstDash val="sysDot"/>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24598" name="AutoShape 17"/>
            <p:cNvSpPr>
              <a:spLocks/>
            </p:cNvSpPr>
            <p:nvPr/>
          </p:nvSpPr>
          <p:spPr bwMode="auto">
            <a:xfrm rot="5400000">
              <a:off x="6611" y="2740"/>
              <a:ext cx="496" cy="376"/>
            </a:xfrm>
            <a:prstGeom prst="rightArrow">
              <a:avLst>
                <a:gd name="adj1" fmla="val 32000"/>
                <a:gd name="adj2" fmla="val 93623"/>
              </a:avLst>
            </a:prstGeom>
            <a:gradFill rotWithShape="0">
              <a:gsLst>
                <a:gs pos="0">
                  <a:srgbClr val="FFFFFF"/>
                </a:gs>
                <a:gs pos="100000">
                  <a:srgbClr val="FF0000"/>
                </a:gs>
              </a:gsLst>
              <a:lin ang="5400000" scaled="1"/>
            </a:gradFill>
            <a:ln>
              <a:noFill/>
            </a:ln>
            <a:extLst>
              <a:ext uri="{91240B29-F687-4F45-9708-019B960494DF}">
                <a14:hiddenLine xmlns:a14="http://schemas.microsoft.com/office/drawing/2010/main" w="25400">
                  <a:solidFill>
                    <a:srgbClr val="FF0000"/>
                  </a:solidFill>
                  <a:miter lim="800000"/>
                  <a:headEnd/>
                  <a:tailEnd/>
                </a14:hiddenLine>
              </a:ext>
            </a:extLst>
          </p:spPr>
          <p:txBody>
            <a:bodyPr lIns="0" tIns="0" rIns="0" bIns="0"/>
            <a:lstStyle/>
            <a:p>
              <a:endParaRPr lang="en-US"/>
            </a:p>
          </p:txBody>
        </p:sp>
        <p:sp>
          <p:nvSpPr>
            <p:cNvPr id="2" name="Rectangle 18"/>
            <p:cNvSpPr>
              <a:spLocks/>
            </p:cNvSpPr>
            <p:nvPr/>
          </p:nvSpPr>
          <p:spPr bwMode="auto">
            <a:xfrm>
              <a:off x="6575" y="1789"/>
              <a:ext cx="625"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r>
                <a:rPr lang="en-US" sz="1500" b="1">
                  <a:solidFill>
                    <a:srgbClr val="FF0000"/>
                  </a:solidFill>
                  <a:latin typeface="Helvetica" charset="0"/>
                  <a:ea typeface="MS PGothic" pitchFamily="34" charset="-128"/>
                  <a:sym typeface="Helvetica" charset="0"/>
                </a:rPr>
                <a:t>0.00001</a:t>
              </a:r>
            </a:p>
          </p:txBody>
        </p:sp>
        <p:sp>
          <p:nvSpPr>
            <p:cNvPr id="24600" name="Rectangle 19"/>
            <p:cNvSpPr>
              <a:spLocks/>
            </p:cNvSpPr>
            <p:nvPr/>
          </p:nvSpPr>
          <p:spPr bwMode="auto">
            <a:xfrm>
              <a:off x="6471" y="3284"/>
              <a:ext cx="95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sz="1500" b="1">
                  <a:solidFill>
                    <a:srgbClr val="FF0000"/>
                  </a:solidFill>
                  <a:latin typeface="Helvetica" charset="0"/>
                  <a:ea typeface="MS PGothic" pitchFamily="34" charset="-128"/>
                  <a:sym typeface="Helvetica" charset="0"/>
                </a:rPr>
                <a:t>0.000001</a:t>
              </a:r>
            </a:p>
          </p:txBody>
        </p:sp>
      </p:grpSp>
      <p:sp>
        <p:nvSpPr>
          <p:cNvPr id="24590" name="Line 21"/>
          <p:cNvSpPr>
            <a:spLocks noChangeShapeType="1"/>
          </p:cNvSpPr>
          <p:nvPr/>
        </p:nvSpPr>
        <p:spPr bwMode="auto">
          <a:xfrm rot="10800000">
            <a:off x="1207741" y="1427634"/>
            <a:ext cx="704329" cy="0"/>
          </a:xfrm>
          <a:prstGeom prst="line">
            <a:avLst/>
          </a:prstGeom>
          <a:noFill/>
          <a:ln w="38100">
            <a:solidFill>
              <a:srgbClr val="0000FF"/>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24591" name="Rectangle 22"/>
          <p:cNvSpPr>
            <a:spLocks/>
          </p:cNvSpPr>
          <p:nvPr/>
        </p:nvSpPr>
        <p:spPr bwMode="auto">
          <a:xfrm>
            <a:off x="1089422" y="1047934"/>
            <a:ext cx="868828"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nSpc>
                <a:spcPct val="120000"/>
              </a:lnSpc>
              <a:tabLst>
                <a:tab pos="311412" algn="l"/>
              </a:tabLst>
            </a:pPr>
            <a:r>
              <a:rPr lang="en-US" sz="1900" b="1">
                <a:solidFill>
                  <a:srgbClr val="0000FF"/>
                </a:solidFill>
                <a:latin typeface="Helvetica" charset="0"/>
                <a:ea typeface="MS PGothic" pitchFamily="34" charset="-128"/>
                <a:sym typeface="Helvetica" charset="0"/>
              </a:rPr>
              <a:t>Beam 1</a:t>
            </a:r>
          </a:p>
        </p:txBody>
      </p:sp>
      <p:sp>
        <p:nvSpPr>
          <p:cNvPr id="24593" name="Rectangle 24"/>
          <p:cNvSpPr>
            <a:spLocks/>
          </p:cNvSpPr>
          <p:nvPr/>
        </p:nvSpPr>
        <p:spPr bwMode="auto">
          <a:xfrm>
            <a:off x="495598" y="5786915"/>
            <a:ext cx="1187648" cy="27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300" i="1" dirty="0">
                <a:latin typeface="Helvetica" charset="0"/>
                <a:ea typeface="MS PGothic" pitchFamily="34" charset="-128"/>
                <a:sym typeface="Helvetica" charset="0"/>
              </a:rPr>
              <a:t>B. </a:t>
            </a:r>
            <a:r>
              <a:rPr lang="en-US" sz="1300" i="1" dirty="0" err="1">
                <a:latin typeface="Helvetica" charset="0"/>
                <a:ea typeface="MS PGothic" pitchFamily="34" charset="-128"/>
                <a:sym typeface="Helvetica" charset="0"/>
              </a:rPr>
              <a:t>Salvachua</a:t>
            </a:r>
            <a:endParaRPr lang="en-US" sz="1300" i="1" dirty="0">
              <a:latin typeface="Helvetica" charset="0"/>
              <a:ea typeface="MS PGothic" pitchFamily="34" charset="-128"/>
              <a:sym typeface="Helvetica" charset="0"/>
            </a:endParaRPr>
          </a:p>
        </p:txBody>
      </p:sp>
      <p:sp>
        <p:nvSpPr>
          <p:cNvPr id="24594" name="Rectangle 25"/>
          <p:cNvSpPr>
            <a:spLocks/>
          </p:cNvSpPr>
          <p:nvPr/>
        </p:nvSpPr>
        <p:spPr bwMode="auto">
          <a:xfrm rot="-5400000">
            <a:off x="-1546220" y="3137461"/>
            <a:ext cx="333354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r>
              <a:rPr lang="en-US" sz="1700">
                <a:latin typeface="Helvetica" charset="0"/>
                <a:ea typeface="MS PGothic" pitchFamily="34" charset="-128"/>
                <a:sym typeface="Helvetica" charset="0"/>
              </a:rPr>
              <a:t>Cleaning inefficiency [BLM/BLM</a:t>
            </a:r>
            <a:r>
              <a:rPr lang="en-US" sz="1700" baseline="-6000">
                <a:latin typeface="Helvetica" charset="0"/>
                <a:ea typeface="MS PGothic" pitchFamily="34" charset="-128"/>
                <a:sym typeface="Helvetica" charset="0"/>
              </a:rPr>
              <a:t>tcp</a:t>
            </a:r>
            <a:r>
              <a:rPr lang="en-US" sz="1700">
                <a:latin typeface="Helvetica" charset="0"/>
                <a:ea typeface="MS PGothic" pitchFamily="34" charset="-128"/>
                <a:sym typeface="Helvetica" charset="0"/>
              </a:rPr>
              <a:t>]</a:t>
            </a:r>
          </a:p>
        </p:txBody>
      </p:sp>
      <p:sp>
        <p:nvSpPr>
          <p:cNvPr id="29" name="Rectangle 9"/>
          <p:cNvSpPr>
            <a:spLocks/>
          </p:cNvSpPr>
          <p:nvPr/>
        </p:nvSpPr>
        <p:spPr bwMode="auto">
          <a:xfrm>
            <a:off x="2404346" y="1123895"/>
            <a:ext cx="12455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500" b="1" dirty="0">
                <a:latin typeface="Helvetica" charset="0"/>
                <a:ea typeface="MS PGothic" pitchFamily="34" charset="-128"/>
                <a:sym typeface="Helvetica" charset="0"/>
              </a:rPr>
              <a:t>TCT = tertiary</a:t>
            </a:r>
          </a:p>
          <a:p>
            <a:pPr algn="ctr"/>
            <a:r>
              <a:rPr lang="en-US" sz="1500" b="1" dirty="0">
                <a:latin typeface="Helvetica" charset="0"/>
                <a:ea typeface="MS PGothic" pitchFamily="34" charset="-128"/>
                <a:sym typeface="Helvetica" charset="0"/>
              </a:rPr>
              <a:t>collimator</a:t>
            </a:r>
          </a:p>
        </p:txBody>
      </p:sp>
      <p:sp>
        <p:nvSpPr>
          <p:cNvPr id="3" name="TextBox 2"/>
          <p:cNvSpPr txBox="1"/>
          <p:nvPr/>
        </p:nvSpPr>
        <p:spPr>
          <a:xfrm>
            <a:off x="1683246" y="6000753"/>
            <a:ext cx="4482898" cy="64633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spcBef>
                <a:spcPct val="20000"/>
              </a:spcBef>
              <a:spcAft>
                <a:spcPts val="400"/>
              </a:spcAft>
              <a:buClr>
                <a:srgbClr val="0000FF"/>
              </a:buClr>
              <a:buSzPct val="80000"/>
            </a:pPr>
            <a:r>
              <a:rPr lang="en-US" kern="0" dirty="0">
                <a:latin typeface="+mn-lt"/>
              </a:rPr>
              <a:t>Note: not all collimator hierarchy issues can be identified in this loss map ! </a:t>
            </a:r>
            <a:endParaRPr lang="fr-FR" kern="0" dirty="0">
              <a:latin typeface="+mn-lt"/>
            </a:endParaRPr>
          </a:p>
        </p:txBody>
      </p:sp>
      <p:sp>
        <p:nvSpPr>
          <p:cNvPr id="4" name="Date Placeholder 3"/>
          <p:cNvSpPr>
            <a:spLocks noGrp="1"/>
          </p:cNvSpPr>
          <p:nvPr>
            <p:ph type="dt" sz="half" idx="10"/>
          </p:nvPr>
        </p:nvSpPr>
        <p:spPr/>
        <p:txBody>
          <a:bodyPr/>
          <a:lstStyle/>
          <a:p>
            <a:pPr>
              <a:defRPr/>
            </a:pPr>
            <a:r>
              <a:rPr lang="en-US"/>
              <a:t>January 2017</a:t>
            </a:r>
          </a:p>
        </p:txBody>
      </p:sp>
      <p:sp>
        <p:nvSpPr>
          <p:cNvPr id="5" name="Footer Placeholder 4"/>
          <p:cNvSpPr>
            <a:spLocks noGrp="1"/>
          </p:cNvSpPr>
          <p:nvPr>
            <p:ph type="ftr" sz="quarter" idx="11"/>
          </p:nvPr>
        </p:nvSpPr>
        <p:spPr/>
        <p:txBody>
          <a:bodyPr/>
          <a:lstStyle/>
          <a:p>
            <a:pPr>
              <a:defRPr/>
            </a:pPr>
            <a:r>
              <a:rPr lang="en-GB"/>
              <a:t>USPAS - MPS and operation of LHC - J. Wenninger</a:t>
            </a:r>
            <a:endParaRPr lang="en-US"/>
          </a:p>
        </p:txBody>
      </p:sp>
      <p:sp>
        <p:nvSpPr>
          <p:cNvPr id="30" name="TextBox 29"/>
          <p:cNvSpPr txBox="1"/>
          <p:nvPr/>
        </p:nvSpPr>
        <p:spPr>
          <a:xfrm>
            <a:off x="6317074" y="5908034"/>
            <a:ext cx="2707793" cy="338554"/>
          </a:xfrm>
          <a:prstGeom prst="rect">
            <a:avLst/>
          </a:prstGeom>
          <a:solidFill>
            <a:srgbClr val="FFFF99"/>
          </a:solidFill>
        </p:spPr>
        <p:txBody>
          <a:bodyPr wrap="none" rtlCol="0">
            <a:spAutoFit/>
          </a:bodyPr>
          <a:lstStyle/>
          <a:p>
            <a:pPr>
              <a:spcBef>
                <a:spcPct val="20000"/>
              </a:spcBef>
              <a:spcAft>
                <a:spcPts val="400"/>
              </a:spcAft>
              <a:buClr>
                <a:srgbClr val="0000FF"/>
              </a:buClr>
              <a:buSzPct val="80000"/>
            </a:pPr>
            <a:r>
              <a:rPr lang="en-US" sz="1600" b="1" i="1" kern="0" dirty="0">
                <a:latin typeface="+mn-lt"/>
              </a:rPr>
              <a:t>see lecture on collimation</a:t>
            </a:r>
            <a:endParaRPr lang="fr-FR" sz="1600" b="1" i="1" kern="0" dirty="0">
              <a:latin typeface="+mn-lt"/>
            </a:endParaRPr>
          </a:p>
        </p:txBody>
      </p:sp>
    </p:spTree>
    <p:extLst>
      <p:ext uri="{BB962C8B-B14F-4D97-AF65-F5344CB8AC3E}">
        <p14:creationId xmlns:p14="http://schemas.microsoft.com/office/powerpoint/2010/main" val="2300976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Stability of the beam cleaning</a:t>
            </a:r>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48</a:t>
            </a:fld>
            <a:endParaRPr lang="en-US"/>
          </a:p>
        </p:txBody>
      </p:sp>
      <p:grpSp>
        <p:nvGrpSpPr>
          <p:cNvPr id="38" name="Group 37"/>
          <p:cNvGrpSpPr/>
          <p:nvPr/>
        </p:nvGrpSpPr>
        <p:grpSpPr>
          <a:xfrm>
            <a:off x="-190220" y="3429000"/>
            <a:ext cx="9926745" cy="2707294"/>
            <a:chOff x="-209860" y="1059369"/>
            <a:chExt cx="9926745" cy="2707294"/>
          </a:xfrm>
        </p:grpSpPr>
        <p:pic>
          <p:nvPicPr>
            <p:cNvPr id="22" name="Immagin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60" y="1059369"/>
              <a:ext cx="9926745" cy="2707294"/>
            </a:xfrm>
            <a:prstGeom prst="rect">
              <a:avLst/>
            </a:prstGeom>
          </p:spPr>
        </p:pic>
        <p:cxnSp>
          <p:nvCxnSpPr>
            <p:cNvPr id="23" name="Connettore 1 11"/>
            <p:cNvCxnSpPr/>
            <p:nvPr/>
          </p:nvCxnSpPr>
          <p:spPr>
            <a:xfrm>
              <a:off x="4185950" y="1184227"/>
              <a:ext cx="0" cy="2153369"/>
            </a:xfrm>
            <a:prstGeom prst="line">
              <a:avLst/>
            </a:prstGeom>
            <a:noFill/>
            <a:ln w="19050" cap="flat" cmpd="sng" algn="ctr">
              <a:solidFill>
                <a:srgbClr val="00B050"/>
              </a:solidFill>
              <a:prstDash val="sysDash"/>
              <a:miter lim="800000"/>
            </a:ln>
            <a:effectLst/>
          </p:spPr>
        </p:cxnSp>
        <p:cxnSp>
          <p:nvCxnSpPr>
            <p:cNvPr id="24" name="Connettore 1 19"/>
            <p:cNvCxnSpPr/>
            <p:nvPr/>
          </p:nvCxnSpPr>
          <p:spPr>
            <a:xfrm>
              <a:off x="8094333" y="1184227"/>
              <a:ext cx="0" cy="1373228"/>
            </a:xfrm>
            <a:prstGeom prst="line">
              <a:avLst/>
            </a:prstGeom>
            <a:noFill/>
            <a:ln w="19050" cap="flat" cmpd="sng" algn="ctr">
              <a:solidFill>
                <a:srgbClr val="00B050"/>
              </a:solidFill>
              <a:prstDash val="sysDash"/>
              <a:miter lim="800000"/>
            </a:ln>
            <a:effectLst/>
          </p:spPr>
        </p:cxnSp>
        <p:cxnSp>
          <p:nvCxnSpPr>
            <p:cNvPr id="25" name="Connettore 1 21"/>
            <p:cNvCxnSpPr/>
            <p:nvPr/>
          </p:nvCxnSpPr>
          <p:spPr>
            <a:xfrm>
              <a:off x="7357761" y="1184227"/>
              <a:ext cx="0" cy="1373228"/>
            </a:xfrm>
            <a:prstGeom prst="line">
              <a:avLst/>
            </a:prstGeom>
            <a:noFill/>
            <a:ln w="19050" cap="flat" cmpd="sng" algn="ctr">
              <a:solidFill>
                <a:srgbClr val="00B050"/>
              </a:solidFill>
              <a:prstDash val="sysDash"/>
              <a:miter lim="800000"/>
            </a:ln>
            <a:effectLst/>
          </p:spPr>
        </p:cxnSp>
        <p:cxnSp>
          <p:nvCxnSpPr>
            <p:cNvPr id="26" name="Connettore 1 22"/>
            <p:cNvCxnSpPr/>
            <p:nvPr/>
          </p:nvCxnSpPr>
          <p:spPr>
            <a:xfrm>
              <a:off x="6618377" y="1184227"/>
              <a:ext cx="0" cy="1373228"/>
            </a:xfrm>
            <a:prstGeom prst="line">
              <a:avLst/>
            </a:prstGeom>
            <a:noFill/>
            <a:ln w="19050" cap="flat" cmpd="sng" algn="ctr">
              <a:solidFill>
                <a:srgbClr val="00B050"/>
              </a:solidFill>
              <a:prstDash val="sysDash"/>
              <a:miter lim="800000"/>
            </a:ln>
            <a:effectLst/>
          </p:spPr>
        </p:cxnSp>
        <p:cxnSp>
          <p:nvCxnSpPr>
            <p:cNvPr id="27" name="Connettore 2 17"/>
            <p:cNvCxnSpPr/>
            <p:nvPr/>
          </p:nvCxnSpPr>
          <p:spPr>
            <a:xfrm flipH="1">
              <a:off x="916576" y="2663474"/>
              <a:ext cx="3269374" cy="0"/>
            </a:xfrm>
            <a:prstGeom prst="straightConnector1">
              <a:avLst/>
            </a:prstGeom>
            <a:noFill/>
            <a:ln w="19050" cap="flat" cmpd="sng" algn="ctr">
              <a:solidFill>
                <a:srgbClr val="00B050"/>
              </a:solidFill>
              <a:prstDash val="solid"/>
              <a:miter lim="800000"/>
              <a:headEnd type="triangle"/>
              <a:tailEnd type="triangle"/>
            </a:ln>
            <a:effectLst/>
          </p:spPr>
        </p:cxnSp>
        <p:sp>
          <p:nvSpPr>
            <p:cNvPr id="28" name="CasellaDiTesto 18"/>
            <p:cNvSpPr txBox="1"/>
            <p:nvPr/>
          </p:nvSpPr>
          <p:spPr>
            <a:xfrm>
              <a:off x="2135775" y="2646837"/>
              <a:ext cx="550151" cy="307777"/>
            </a:xfrm>
            <a:prstGeom prst="rect">
              <a:avLst/>
            </a:prstGeom>
            <a:noFill/>
          </p:spPr>
          <p:txBody>
            <a:bodyPr wrap="none" rtlCol="0">
              <a:spAutoFit/>
            </a:bodyPr>
            <a:lstStyle/>
            <a:p>
              <a:pPr eaLnBrk="1" fontAlgn="auto" hangingPunct="1">
                <a:spcBef>
                  <a:spcPts val="0"/>
                </a:spcBef>
                <a:spcAft>
                  <a:spcPts val="0"/>
                </a:spcAft>
              </a:pPr>
              <a:r>
                <a:rPr lang="en-GB" sz="1400" b="1" i="1">
                  <a:solidFill>
                    <a:srgbClr val="00B050"/>
                  </a:solidFill>
                  <a:latin typeface="Calibri" panose="020F0502020204030204"/>
                </a:rPr>
                <a:t>2015</a:t>
              </a:r>
            </a:p>
          </p:txBody>
        </p:sp>
        <p:cxnSp>
          <p:nvCxnSpPr>
            <p:cNvPr id="29" name="Connettore 2 26"/>
            <p:cNvCxnSpPr/>
            <p:nvPr/>
          </p:nvCxnSpPr>
          <p:spPr>
            <a:xfrm flipH="1">
              <a:off x="4183869" y="2663474"/>
              <a:ext cx="3910464" cy="0"/>
            </a:xfrm>
            <a:prstGeom prst="straightConnector1">
              <a:avLst/>
            </a:prstGeom>
            <a:noFill/>
            <a:ln w="19050" cap="flat" cmpd="sng" algn="ctr">
              <a:solidFill>
                <a:srgbClr val="00B050"/>
              </a:solidFill>
              <a:prstDash val="solid"/>
              <a:miter lim="800000"/>
              <a:headEnd type="triangle"/>
              <a:tailEnd type="triangle"/>
            </a:ln>
            <a:effectLst/>
          </p:spPr>
        </p:cxnSp>
        <p:sp>
          <p:nvSpPr>
            <p:cNvPr id="30" name="CasellaDiTesto 27"/>
            <p:cNvSpPr txBox="1"/>
            <p:nvPr/>
          </p:nvSpPr>
          <p:spPr>
            <a:xfrm>
              <a:off x="5758062" y="2646837"/>
              <a:ext cx="550151" cy="307777"/>
            </a:xfrm>
            <a:prstGeom prst="rect">
              <a:avLst/>
            </a:prstGeom>
            <a:noFill/>
          </p:spPr>
          <p:txBody>
            <a:bodyPr wrap="none" rtlCol="0">
              <a:spAutoFit/>
            </a:bodyPr>
            <a:lstStyle/>
            <a:p>
              <a:pPr eaLnBrk="1" fontAlgn="auto" hangingPunct="1">
                <a:spcBef>
                  <a:spcPts val="0"/>
                </a:spcBef>
                <a:spcAft>
                  <a:spcPts val="0"/>
                </a:spcAft>
              </a:pPr>
              <a:r>
                <a:rPr lang="en-GB" sz="1400" b="1" i="1" dirty="0">
                  <a:solidFill>
                    <a:srgbClr val="00B050"/>
                  </a:solidFill>
                  <a:latin typeface="Calibri" panose="020F0502020204030204"/>
                </a:rPr>
                <a:t>2016</a:t>
              </a:r>
            </a:p>
          </p:txBody>
        </p:sp>
        <p:cxnSp>
          <p:nvCxnSpPr>
            <p:cNvPr id="31" name="Connettore 2 29"/>
            <p:cNvCxnSpPr/>
            <p:nvPr/>
          </p:nvCxnSpPr>
          <p:spPr>
            <a:xfrm flipH="1">
              <a:off x="4183869" y="2431561"/>
              <a:ext cx="2428747" cy="0"/>
            </a:xfrm>
            <a:prstGeom prst="straightConnector1">
              <a:avLst/>
            </a:prstGeom>
            <a:noFill/>
            <a:ln w="19050" cap="flat" cmpd="sng" algn="ctr">
              <a:solidFill>
                <a:srgbClr val="00B050"/>
              </a:solidFill>
              <a:prstDash val="solid"/>
              <a:miter lim="800000"/>
              <a:headEnd type="triangle"/>
              <a:tailEnd type="triangle"/>
            </a:ln>
            <a:effectLst/>
          </p:spPr>
        </p:cxnSp>
        <p:cxnSp>
          <p:nvCxnSpPr>
            <p:cNvPr id="32" name="Connettore 2 31"/>
            <p:cNvCxnSpPr/>
            <p:nvPr/>
          </p:nvCxnSpPr>
          <p:spPr>
            <a:xfrm flipH="1">
              <a:off x="6618377" y="2431561"/>
              <a:ext cx="733625" cy="0"/>
            </a:xfrm>
            <a:prstGeom prst="straightConnector1">
              <a:avLst/>
            </a:prstGeom>
            <a:noFill/>
            <a:ln w="19050" cap="flat" cmpd="sng" algn="ctr">
              <a:solidFill>
                <a:srgbClr val="00B050"/>
              </a:solidFill>
              <a:prstDash val="solid"/>
              <a:miter lim="800000"/>
              <a:headEnd type="triangle"/>
              <a:tailEnd type="triangle"/>
            </a:ln>
            <a:effectLst/>
          </p:spPr>
        </p:cxnSp>
        <p:cxnSp>
          <p:nvCxnSpPr>
            <p:cNvPr id="33" name="Connettore 2 34"/>
            <p:cNvCxnSpPr/>
            <p:nvPr/>
          </p:nvCxnSpPr>
          <p:spPr>
            <a:xfrm flipH="1">
              <a:off x="7357761" y="2431561"/>
              <a:ext cx="743519" cy="0"/>
            </a:xfrm>
            <a:prstGeom prst="straightConnector1">
              <a:avLst/>
            </a:prstGeom>
            <a:noFill/>
            <a:ln w="19050" cap="flat" cmpd="sng" algn="ctr">
              <a:solidFill>
                <a:srgbClr val="00B050"/>
              </a:solidFill>
              <a:prstDash val="solid"/>
              <a:miter lim="800000"/>
              <a:headEnd type="triangle"/>
              <a:tailEnd type="triangle"/>
            </a:ln>
            <a:effectLst/>
          </p:spPr>
        </p:cxnSp>
        <p:sp>
          <p:nvSpPr>
            <p:cNvPr id="34" name="CasellaDiTesto 35"/>
            <p:cNvSpPr txBox="1"/>
            <p:nvPr/>
          </p:nvSpPr>
          <p:spPr>
            <a:xfrm>
              <a:off x="5251152" y="2363537"/>
              <a:ext cx="428322" cy="307777"/>
            </a:xfrm>
            <a:prstGeom prst="rect">
              <a:avLst/>
            </a:prstGeom>
            <a:noFill/>
          </p:spPr>
          <p:txBody>
            <a:bodyPr wrap="none" rtlCol="0">
              <a:spAutoFit/>
            </a:bodyPr>
            <a:lstStyle/>
            <a:p>
              <a:pPr eaLnBrk="1" fontAlgn="auto" hangingPunct="1">
                <a:spcBef>
                  <a:spcPts val="0"/>
                </a:spcBef>
                <a:spcAft>
                  <a:spcPts val="0"/>
                </a:spcAft>
              </a:pPr>
              <a:r>
                <a:rPr lang="en-GB" sz="1400" b="1" i="1">
                  <a:solidFill>
                    <a:srgbClr val="00B050"/>
                  </a:solidFill>
                  <a:latin typeface="Calibri" panose="020F0502020204030204"/>
                </a:rPr>
                <a:t>p-p</a:t>
              </a:r>
              <a:endParaRPr lang="en-GB" sz="1400" b="1" i="1" dirty="0">
                <a:solidFill>
                  <a:srgbClr val="00B050"/>
                </a:solidFill>
                <a:latin typeface="Calibri" panose="020F0502020204030204"/>
              </a:endParaRPr>
            </a:p>
          </p:txBody>
        </p:sp>
        <p:sp>
          <p:nvSpPr>
            <p:cNvPr id="35" name="CasellaDiTesto 36"/>
            <p:cNvSpPr txBox="1"/>
            <p:nvPr/>
          </p:nvSpPr>
          <p:spPr>
            <a:xfrm>
              <a:off x="6735684" y="2376789"/>
              <a:ext cx="524503" cy="307777"/>
            </a:xfrm>
            <a:prstGeom prst="rect">
              <a:avLst/>
            </a:prstGeom>
            <a:noFill/>
          </p:spPr>
          <p:txBody>
            <a:bodyPr wrap="none" rtlCol="0">
              <a:spAutoFit/>
            </a:bodyPr>
            <a:lstStyle/>
            <a:p>
              <a:pPr eaLnBrk="1" fontAlgn="auto" hangingPunct="1">
                <a:spcBef>
                  <a:spcPts val="0"/>
                </a:spcBef>
                <a:spcAft>
                  <a:spcPts val="0"/>
                </a:spcAft>
              </a:pPr>
              <a:r>
                <a:rPr lang="en-GB" sz="1400" b="1" i="1" dirty="0">
                  <a:solidFill>
                    <a:srgbClr val="00B050"/>
                  </a:solidFill>
                  <a:latin typeface="Calibri" panose="020F0502020204030204"/>
                </a:rPr>
                <a:t>p-</a:t>
              </a:r>
              <a:r>
                <a:rPr lang="en-GB" sz="1400" b="1" i="1" dirty="0" err="1">
                  <a:solidFill>
                    <a:srgbClr val="00B050"/>
                  </a:solidFill>
                  <a:latin typeface="Calibri" panose="020F0502020204030204"/>
                </a:rPr>
                <a:t>Pb</a:t>
              </a:r>
              <a:endParaRPr lang="en-GB" sz="1400" b="1" i="1" dirty="0">
                <a:solidFill>
                  <a:srgbClr val="00B050"/>
                </a:solidFill>
                <a:latin typeface="Calibri" panose="020F0502020204030204"/>
              </a:endParaRPr>
            </a:p>
          </p:txBody>
        </p:sp>
        <p:sp>
          <p:nvSpPr>
            <p:cNvPr id="36" name="CasellaDiTesto 37"/>
            <p:cNvSpPr txBox="1"/>
            <p:nvPr/>
          </p:nvSpPr>
          <p:spPr>
            <a:xfrm>
              <a:off x="7485786" y="2376789"/>
              <a:ext cx="524503" cy="307777"/>
            </a:xfrm>
            <a:prstGeom prst="rect">
              <a:avLst/>
            </a:prstGeom>
            <a:noFill/>
          </p:spPr>
          <p:txBody>
            <a:bodyPr wrap="none" rtlCol="0">
              <a:spAutoFit/>
            </a:bodyPr>
            <a:lstStyle/>
            <a:p>
              <a:pPr eaLnBrk="1" fontAlgn="auto" hangingPunct="1">
                <a:spcBef>
                  <a:spcPts val="0"/>
                </a:spcBef>
                <a:spcAft>
                  <a:spcPts val="0"/>
                </a:spcAft>
              </a:pPr>
              <a:r>
                <a:rPr lang="en-GB" sz="1400" b="1" i="1" dirty="0" err="1">
                  <a:solidFill>
                    <a:srgbClr val="00B050"/>
                  </a:solidFill>
                  <a:latin typeface="Calibri" panose="020F0502020204030204"/>
                </a:rPr>
                <a:t>Pb</a:t>
              </a:r>
              <a:r>
                <a:rPr lang="en-GB" sz="1400" b="1" i="1" dirty="0">
                  <a:solidFill>
                    <a:srgbClr val="00B050"/>
                  </a:solidFill>
                  <a:latin typeface="Calibri" panose="020F0502020204030204"/>
                </a:rPr>
                <a:t>-p</a:t>
              </a:r>
            </a:p>
          </p:txBody>
        </p:sp>
        <p:sp>
          <p:nvSpPr>
            <p:cNvPr id="37" name="CasellaDiTesto 51"/>
            <p:cNvSpPr txBox="1"/>
            <p:nvPr/>
          </p:nvSpPr>
          <p:spPr>
            <a:xfrm>
              <a:off x="4199590" y="2953649"/>
              <a:ext cx="2891241" cy="338554"/>
            </a:xfrm>
            <a:prstGeom prst="rect">
              <a:avLst/>
            </a:prstGeom>
            <a:noFill/>
          </p:spPr>
          <p:txBody>
            <a:bodyPr wrap="none" rtlCol="0">
              <a:spAutoFit/>
            </a:bodyPr>
            <a:lstStyle/>
            <a:p>
              <a:pPr eaLnBrk="1" fontAlgn="auto" hangingPunct="1">
                <a:spcBef>
                  <a:spcPts val="0"/>
                </a:spcBef>
                <a:spcAft>
                  <a:spcPts val="0"/>
                </a:spcAft>
              </a:pPr>
              <a:r>
                <a:rPr lang="en-GB" sz="1600" b="1" i="1">
                  <a:solidFill>
                    <a:srgbClr val="FF0000"/>
                  </a:solidFill>
                  <a:latin typeface="Calibri" panose="020F0502020204030204"/>
                </a:rPr>
                <a:t>With only 1 alignment per year!</a:t>
              </a:r>
            </a:p>
          </p:txBody>
        </p:sp>
      </p:grpSp>
      <p:sp>
        <p:nvSpPr>
          <p:cNvPr id="39" name="TextBox 38"/>
          <p:cNvSpPr txBox="1"/>
          <p:nvPr/>
        </p:nvSpPr>
        <p:spPr>
          <a:xfrm>
            <a:off x="421710" y="990789"/>
            <a:ext cx="8405873" cy="1288558"/>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GB" kern="0" dirty="0">
                <a:latin typeface="+mn-lt"/>
              </a:rPr>
              <a:t>With a single collimator alignment at the beginning of each year, the efficiency of the collimation system is maintained thanks to a very reproducible operation.</a:t>
            </a:r>
          </a:p>
          <a:p>
            <a:pPr marL="742950" lvl="1" indent="-285750">
              <a:spcBef>
                <a:spcPct val="20000"/>
              </a:spcBef>
              <a:spcAft>
                <a:spcPts val="0"/>
              </a:spcAft>
              <a:buClr>
                <a:srgbClr val="0000FF"/>
              </a:buClr>
              <a:buSzPct val="80000"/>
              <a:buFont typeface="Courier New" panose="02070309020205020404" pitchFamily="49" charset="0"/>
              <a:buChar char="o"/>
            </a:pPr>
            <a:r>
              <a:rPr lang="en-GB" sz="1600" i="1" kern="0" dirty="0">
                <a:solidFill>
                  <a:srgbClr val="0000FF"/>
                </a:solidFill>
                <a:latin typeface="+mn-lt"/>
              </a:rPr>
              <a:t>Orbit stabilization with an orbit feedback (unusual in a proton machine).</a:t>
            </a:r>
          </a:p>
          <a:p>
            <a:pPr marL="742950" lvl="1" indent="-285750">
              <a:spcBef>
                <a:spcPct val="20000"/>
              </a:spcBef>
              <a:spcAft>
                <a:spcPts val="0"/>
              </a:spcAft>
              <a:buClr>
                <a:srgbClr val="0000FF"/>
              </a:buClr>
              <a:buSzPct val="80000"/>
              <a:buFont typeface="Courier New" panose="02070309020205020404" pitchFamily="49" charset="0"/>
              <a:buChar char="o"/>
            </a:pPr>
            <a:r>
              <a:rPr lang="en-GB" sz="1600" i="1" kern="0" dirty="0">
                <a:solidFill>
                  <a:srgbClr val="0000FF"/>
                </a:solidFill>
                <a:latin typeface="+mn-lt"/>
              </a:rPr>
              <a:t>Highly reproducible collimator positions.</a:t>
            </a:r>
          </a:p>
        </p:txBody>
      </p:sp>
      <p:sp>
        <p:nvSpPr>
          <p:cNvPr id="40" name="TextBox 39"/>
          <p:cNvSpPr txBox="1"/>
          <p:nvPr/>
        </p:nvSpPr>
        <p:spPr>
          <a:xfrm>
            <a:off x="4066901" y="2598473"/>
            <a:ext cx="3264425" cy="523220"/>
          </a:xfrm>
          <a:prstGeom prst="rect">
            <a:avLst/>
          </a:prstGeom>
        </p:spPr>
        <p:txBody>
          <a:bodyPr wrap="square" rtlCol="0">
            <a:spAutoFit/>
          </a:bodyPr>
          <a:lstStyle/>
          <a:p>
            <a:pPr algn="ctr">
              <a:spcBef>
                <a:spcPct val="20000"/>
              </a:spcBef>
              <a:spcAft>
                <a:spcPts val="400"/>
              </a:spcAft>
              <a:buClr>
                <a:srgbClr val="0000FF"/>
              </a:buClr>
              <a:buSzPct val="80000"/>
            </a:pPr>
            <a:r>
              <a:rPr lang="en-GB" sz="1400" kern="0" dirty="0">
                <a:latin typeface="+mn-lt"/>
              </a:rPr>
              <a:t>The improved efficiency in 2016 is obtained with tighter collimator settings</a:t>
            </a:r>
          </a:p>
        </p:txBody>
      </p:sp>
      <p:cxnSp>
        <p:nvCxnSpPr>
          <p:cNvPr id="42" name="Straight Arrow Connector 41"/>
          <p:cNvCxnSpPr>
            <a:stCxn id="40" idx="2"/>
          </p:cNvCxnSpPr>
          <p:nvPr/>
        </p:nvCxnSpPr>
        <p:spPr bwMode="auto">
          <a:xfrm flipH="1">
            <a:off x="4203509" y="3121693"/>
            <a:ext cx="1495605" cy="41107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3" name="TextBox 42"/>
          <p:cNvSpPr txBox="1"/>
          <p:nvPr/>
        </p:nvSpPr>
        <p:spPr>
          <a:xfrm>
            <a:off x="436806" y="2933661"/>
            <a:ext cx="1924800" cy="461665"/>
          </a:xfrm>
          <a:prstGeom prst="rect">
            <a:avLst/>
          </a:prstGeom>
        </p:spPr>
        <p:txBody>
          <a:bodyPr wrap="square" rtlCol="0">
            <a:spAutoFit/>
          </a:bodyPr>
          <a:lstStyle/>
          <a:p>
            <a:pPr>
              <a:spcBef>
                <a:spcPct val="20000"/>
              </a:spcBef>
              <a:spcAft>
                <a:spcPts val="400"/>
              </a:spcAft>
              <a:buClr>
                <a:srgbClr val="0000FF"/>
              </a:buClr>
              <a:buSzPct val="80000"/>
            </a:pPr>
            <a:r>
              <a:rPr lang="en-GB" sz="1200" b="1" kern="0" dirty="0">
                <a:latin typeface="+mn-lt"/>
              </a:rPr>
              <a:t>Collimation inefficiency at 6.5 </a:t>
            </a:r>
            <a:r>
              <a:rPr lang="en-GB" sz="1200" b="1" kern="0" dirty="0" err="1">
                <a:latin typeface="+mn-lt"/>
              </a:rPr>
              <a:t>TeV</a:t>
            </a:r>
            <a:r>
              <a:rPr lang="en-GB" sz="1200" b="1" kern="0" dirty="0">
                <a:latin typeface="+mn-lt"/>
              </a:rPr>
              <a:t>/c</a:t>
            </a:r>
          </a:p>
        </p:txBody>
      </p:sp>
      <p:sp>
        <p:nvSpPr>
          <p:cNvPr id="44" name="TextBox 43"/>
          <p:cNvSpPr txBox="1"/>
          <p:nvPr/>
        </p:nvSpPr>
        <p:spPr>
          <a:xfrm>
            <a:off x="723821" y="6229706"/>
            <a:ext cx="1550424" cy="276999"/>
          </a:xfrm>
          <a:prstGeom prst="rect">
            <a:avLst/>
          </a:prstGeom>
        </p:spPr>
        <p:txBody>
          <a:bodyPr wrap="none" rtlCol="0">
            <a:spAutoFit/>
          </a:bodyPr>
          <a:lstStyle/>
          <a:p>
            <a:pPr>
              <a:spcBef>
                <a:spcPct val="20000"/>
              </a:spcBef>
              <a:spcAft>
                <a:spcPts val="400"/>
              </a:spcAft>
              <a:buClr>
                <a:srgbClr val="0000FF"/>
              </a:buClr>
              <a:buSzPct val="80000"/>
            </a:pPr>
            <a:r>
              <a:rPr lang="en-GB" sz="1200" i="1" kern="0" dirty="0">
                <a:latin typeface="+mn-lt"/>
              </a:rPr>
              <a:t>courtesy D. </a:t>
            </a:r>
            <a:r>
              <a:rPr lang="en-GB" sz="1200" i="1" kern="0" dirty="0" err="1">
                <a:latin typeface="+mn-lt"/>
              </a:rPr>
              <a:t>Mirarchi</a:t>
            </a:r>
            <a:endParaRPr lang="en-GB" sz="1200" i="1" kern="0" dirty="0">
              <a:latin typeface="+mn-lt"/>
            </a:endParaRPr>
          </a:p>
        </p:txBody>
      </p:sp>
    </p:spTree>
    <p:extLst>
      <p:ext uri="{BB962C8B-B14F-4D97-AF65-F5344CB8AC3E}">
        <p14:creationId xmlns:p14="http://schemas.microsoft.com/office/powerpoint/2010/main" val="2042321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595" y="0"/>
            <a:ext cx="7429500" cy="800100"/>
          </a:xfrm>
        </p:spPr>
        <p:txBody>
          <a:bodyPr/>
          <a:lstStyle/>
          <a:p>
            <a:r>
              <a:rPr lang="en-US" dirty="0"/>
              <a:t>Asynchronous dump: active protection</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49</a:t>
            </a:fld>
            <a:endParaRPr lang="en-US"/>
          </a:p>
        </p:txBody>
      </p:sp>
      <p:sp>
        <p:nvSpPr>
          <p:cNvPr id="6" name="TextBox 5"/>
          <p:cNvSpPr txBox="1"/>
          <p:nvPr/>
        </p:nvSpPr>
        <p:spPr>
          <a:xfrm>
            <a:off x="672085" y="971232"/>
            <a:ext cx="7974520" cy="4546886"/>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US" kern="0" dirty="0">
                <a:latin typeface="+mn-lt"/>
              </a:rPr>
              <a:t>The asynchronous dump is the ‘</a:t>
            </a:r>
            <a:r>
              <a:rPr lang="en-US" i="1" kern="0" dirty="0">
                <a:latin typeface="+mn-lt"/>
              </a:rPr>
              <a:t>ultimate</a:t>
            </a:r>
            <a:r>
              <a:rPr lang="en-US" kern="0" dirty="0">
                <a:latin typeface="+mn-lt"/>
              </a:rPr>
              <a:t>’ unavoidable failure at the LHC – must to protect the machine </a:t>
            </a:r>
            <a:r>
              <a:rPr lang="en-US" b="1" kern="0" dirty="0">
                <a:solidFill>
                  <a:srgbClr val="FF0000"/>
                </a:solidFill>
                <a:latin typeface="+mn-lt"/>
              </a:rPr>
              <a:t>PASSIVELY</a:t>
            </a:r>
            <a:r>
              <a:rPr lang="en-US" kern="0" dirty="0">
                <a:latin typeface="+mn-lt"/>
              </a:rPr>
              <a:t>.</a:t>
            </a:r>
          </a:p>
          <a:p>
            <a:pPr marL="227013" indent="-227013">
              <a:spcBef>
                <a:spcPct val="20000"/>
              </a:spcBef>
              <a:spcAft>
                <a:spcPts val="400"/>
              </a:spcAft>
              <a:buClr>
                <a:srgbClr val="0000FF"/>
              </a:buClr>
              <a:buSzPct val="80000"/>
              <a:buFont typeface="Wingdings" pitchFamily="2" charset="2"/>
              <a:buChar char="q"/>
            </a:pPr>
            <a:r>
              <a:rPr lang="en-US" kern="0" dirty="0">
                <a:latin typeface="+mn-lt"/>
              </a:rPr>
              <a:t>Dump kicker powering, synchronization and triggering are designed to exclude out-of-synch triggers with high reliability.</a:t>
            </a:r>
          </a:p>
          <a:p>
            <a:pPr marL="627063" lvl="1" indent="-271463">
              <a:spcBef>
                <a:spcPct val="20000"/>
              </a:spcBef>
              <a:spcAft>
                <a:spcPts val="400"/>
              </a:spcAft>
              <a:buClr>
                <a:srgbClr val="0000FF"/>
              </a:buClr>
              <a:buSzPct val="80000"/>
              <a:buFont typeface="Courier New" panose="02070309020205020404" pitchFamily="49" charset="0"/>
              <a:buChar char="o"/>
            </a:pPr>
            <a:r>
              <a:rPr lang="en-US" sz="1600" i="1" kern="0" dirty="0">
                <a:solidFill>
                  <a:srgbClr val="0000FF"/>
                </a:solidFill>
                <a:latin typeface="+mn-lt"/>
              </a:rPr>
              <a:t>A spontaneous trigger of a switch expected at a rate ~ 1 / year.</a:t>
            </a:r>
          </a:p>
          <a:p>
            <a:pPr marL="627063" lvl="1" indent="-263525">
              <a:spcBef>
                <a:spcPct val="20000"/>
              </a:spcBef>
              <a:spcAft>
                <a:spcPts val="400"/>
              </a:spcAft>
              <a:buClr>
                <a:srgbClr val="0000FF"/>
              </a:buClr>
              <a:buSzPct val="80000"/>
              <a:buFont typeface="Courier New" panose="02070309020205020404" pitchFamily="49" charset="0"/>
              <a:buChar char="o"/>
            </a:pPr>
            <a:r>
              <a:rPr lang="en-US" sz="1600" i="1" kern="0" dirty="0">
                <a:solidFill>
                  <a:srgbClr val="0000FF"/>
                </a:solidFill>
                <a:latin typeface="+mn-lt"/>
              </a:rPr>
              <a:t>So far none has been observed during high intensity operation (1 with low intensity beam).</a:t>
            </a:r>
          </a:p>
          <a:p>
            <a:pPr marL="627063" lvl="1" indent="-263525">
              <a:spcBef>
                <a:spcPct val="20000"/>
              </a:spcBef>
              <a:spcAft>
                <a:spcPts val="400"/>
              </a:spcAft>
              <a:buClr>
                <a:srgbClr val="0000FF"/>
              </a:buClr>
              <a:buSzPct val="80000"/>
              <a:buFont typeface="Courier New" panose="02070309020205020404" pitchFamily="49" charset="0"/>
              <a:buChar char="o"/>
            </a:pPr>
            <a:r>
              <a:rPr lang="en-US" sz="1600" i="1" kern="0" dirty="0">
                <a:solidFill>
                  <a:srgbClr val="0000FF"/>
                </a:solidFill>
                <a:latin typeface="+mn-lt"/>
              </a:rPr>
              <a:t>But </a:t>
            </a:r>
            <a:r>
              <a:rPr lang="en-US" sz="1600" i="1" kern="0" dirty="0">
                <a:solidFill>
                  <a:srgbClr val="FF0000"/>
                </a:solidFill>
                <a:latin typeface="+mn-lt"/>
              </a:rPr>
              <a:t>a few failures have started to appear on the dilution kicker system in 2016 </a:t>
            </a:r>
            <a:r>
              <a:rPr lang="en-US" sz="1600" i="1" kern="0" dirty="0">
                <a:solidFill>
                  <a:srgbClr val="0000FF"/>
                </a:solidFill>
                <a:latin typeface="+mn-lt"/>
                <a:sym typeface="Wingdings" panose="05000000000000000000" pitchFamily="2" charset="2"/>
              </a:rPr>
              <a:t> trigger immediate beam dump. Suspected issue due to </a:t>
            </a:r>
            <a:r>
              <a:rPr lang="en-US" sz="1600" i="1" kern="0" dirty="0">
                <a:solidFill>
                  <a:srgbClr val="FF0000"/>
                </a:solidFill>
                <a:latin typeface="+mn-lt"/>
                <a:sym typeface="Wingdings" panose="05000000000000000000" pitchFamily="2" charset="2"/>
              </a:rPr>
              <a:t>DUST</a:t>
            </a:r>
            <a:r>
              <a:rPr lang="en-US" sz="1600" i="1" kern="0" dirty="0">
                <a:solidFill>
                  <a:srgbClr val="0000FF"/>
                </a:solidFill>
                <a:latin typeface="+mn-lt"/>
                <a:sym typeface="Wingdings" panose="05000000000000000000" pitchFamily="2" charset="2"/>
              </a:rPr>
              <a:t>.</a:t>
            </a:r>
            <a:endParaRPr lang="en-US" sz="1600" i="1" kern="0" dirty="0">
              <a:solidFill>
                <a:srgbClr val="0000FF"/>
              </a:solidFill>
              <a:latin typeface="+mn-lt"/>
            </a:endParaRPr>
          </a:p>
          <a:p>
            <a:pPr marL="227013" indent="-227013">
              <a:spcBef>
                <a:spcPct val="20000"/>
              </a:spcBef>
              <a:spcAft>
                <a:spcPts val="400"/>
              </a:spcAft>
              <a:buClr>
                <a:srgbClr val="0000FF"/>
              </a:buClr>
              <a:buSzPct val="80000"/>
              <a:buFont typeface="Wingdings" pitchFamily="2" charset="2"/>
              <a:buChar char="q"/>
            </a:pPr>
            <a:r>
              <a:rPr lang="en-US" kern="0" dirty="0">
                <a:latin typeface="+mn-lt"/>
              </a:rPr>
              <a:t>Injection kicker synchronization </a:t>
            </a:r>
            <a:r>
              <a:rPr lang="en-US" kern="0" dirty="0">
                <a:latin typeface="+mn-lt"/>
                <a:sym typeface="Wingdings" panose="05000000000000000000" pitchFamily="2" charset="2"/>
              </a:rPr>
              <a:t> no </a:t>
            </a:r>
            <a:r>
              <a:rPr lang="en-US" kern="0" dirty="0">
                <a:latin typeface="+mn-lt"/>
              </a:rPr>
              <a:t>injection into the abort gap.</a:t>
            </a:r>
          </a:p>
          <a:p>
            <a:pPr marL="627063" lvl="1" indent="-271463">
              <a:spcBef>
                <a:spcPct val="20000"/>
              </a:spcBef>
              <a:spcAft>
                <a:spcPts val="400"/>
              </a:spcAft>
              <a:buClr>
                <a:srgbClr val="0000FF"/>
              </a:buClr>
              <a:buSzPct val="80000"/>
              <a:buFont typeface="Courier New" panose="02070309020205020404" pitchFamily="49" charset="0"/>
              <a:buChar char="o"/>
            </a:pPr>
            <a:r>
              <a:rPr lang="en-US" sz="1600" i="1" kern="0" dirty="0">
                <a:solidFill>
                  <a:srgbClr val="0000FF"/>
                </a:solidFill>
                <a:latin typeface="+mn-lt"/>
              </a:rPr>
              <a:t>Link between dump and injection system.  </a:t>
            </a:r>
          </a:p>
          <a:p>
            <a:pPr marL="227013" indent="-227013">
              <a:spcBef>
                <a:spcPct val="20000"/>
              </a:spcBef>
              <a:spcAft>
                <a:spcPts val="400"/>
              </a:spcAft>
              <a:buClr>
                <a:srgbClr val="0000FF"/>
              </a:buClr>
              <a:buSzPct val="80000"/>
              <a:buFont typeface="Wingdings" pitchFamily="2" charset="2"/>
              <a:buChar char="q"/>
            </a:pPr>
            <a:r>
              <a:rPr lang="en-US" kern="0" dirty="0">
                <a:latin typeface="+mn-lt"/>
              </a:rPr>
              <a:t>Abort gap monitoring (using synchrotron light) and abort gap cleaning.</a:t>
            </a:r>
          </a:p>
          <a:p>
            <a:pPr marL="627063" lvl="1" indent="-271463">
              <a:spcBef>
                <a:spcPct val="20000"/>
              </a:spcBef>
              <a:spcAft>
                <a:spcPts val="400"/>
              </a:spcAft>
              <a:buClr>
                <a:srgbClr val="0000FF"/>
              </a:buClr>
              <a:buSzPct val="80000"/>
              <a:buFont typeface="Courier New" panose="02070309020205020404" pitchFamily="49" charset="0"/>
              <a:buChar char="o"/>
            </a:pPr>
            <a:r>
              <a:rPr lang="en-US" sz="1600" i="1" kern="0" dirty="0">
                <a:solidFill>
                  <a:srgbClr val="0000FF"/>
                </a:solidFill>
                <a:latin typeface="+mn-lt"/>
              </a:rPr>
              <a:t>Cleaning with transverse feedback system (excitation of the bunch positions corresponding to the abort gap </a:t>
            </a:r>
            <a:r>
              <a:rPr lang="en-US" sz="1600" i="1" kern="0" dirty="0">
                <a:solidFill>
                  <a:srgbClr val="0000FF"/>
                </a:solidFill>
                <a:latin typeface="+mn-lt"/>
                <a:sym typeface="Wingdings" panose="05000000000000000000" pitchFamily="2" charset="2"/>
              </a:rPr>
              <a:t> collimators</a:t>
            </a:r>
            <a:r>
              <a:rPr lang="en-US" sz="1600" i="1" kern="0" dirty="0">
                <a:solidFill>
                  <a:srgbClr val="0000FF"/>
                </a:solidFill>
                <a:latin typeface="+mn-lt"/>
              </a:rPr>
              <a:t>).</a:t>
            </a:r>
            <a:endParaRPr lang="fr-FR" sz="1600" i="1" kern="0" dirty="0">
              <a:solidFill>
                <a:srgbClr val="0000FF"/>
              </a:solidFill>
              <a:latin typeface="+mn-lt"/>
            </a:endParaRPr>
          </a:p>
        </p:txBody>
      </p:sp>
    </p:spTree>
    <p:extLst>
      <p:ext uri="{BB962C8B-B14F-4D97-AF65-F5344CB8AC3E}">
        <p14:creationId xmlns:p14="http://schemas.microsoft.com/office/powerpoint/2010/main" val="2542838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571" y="1278320"/>
            <a:ext cx="8762179" cy="5338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06190" y="0"/>
            <a:ext cx="7429500" cy="800100"/>
          </a:xfrm>
        </p:spPr>
        <p:txBody>
          <a:bodyPr/>
          <a:lstStyle/>
          <a:p>
            <a:r>
              <a:rPr lang="en-US" altLang="en-US" dirty="0">
                <a:latin typeface="Arial" charset="0"/>
                <a:cs typeface="Arial" charset="0"/>
              </a:rPr>
              <a:t>Stored energy: past – present – future</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5</a:t>
            </a:fld>
            <a:endParaRPr lang="en-US"/>
          </a:p>
        </p:txBody>
      </p:sp>
      <p:sp>
        <p:nvSpPr>
          <p:cNvPr id="7" name="TextBox 6"/>
          <p:cNvSpPr txBox="1"/>
          <p:nvPr/>
        </p:nvSpPr>
        <p:spPr>
          <a:xfrm>
            <a:off x="5589347" y="4796251"/>
            <a:ext cx="2930610" cy="400110"/>
          </a:xfrm>
          <a:prstGeom prst="rect">
            <a:avLst/>
          </a:prstGeom>
        </p:spPr>
        <p:txBody>
          <a:bodyPr wrap="none" rtlCol="0">
            <a:spAutoFit/>
          </a:bodyPr>
          <a:lstStyle/>
          <a:p>
            <a:pPr>
              <a:spcBef>
                <a:spcPct val="20000"/>
              </a:spcBef>
              <a:spcAft>
                <a:spcPts val="400"/>
              </a:spcAft>
              <a:buClr>
                <a:srgbClr val="0000FF"/>
              </a:buClr>
              <a:buSzPct val="80000"/>
            </a:pPr>
            <a:r>
              <a:rPr lang="en-US" sz="2000" i="1" kern="0" dirty="0">
                <a:solidFill>
                  <a:srgbClr val="00642D"/>
                </a:solidFill>
                <a:latin typeface="+mn-lt"/>
              </a:rPr>
              <a:t>Pre-LHC state-of-the-art</a:t>
            </a:r>
            <a:endParaRPr lang="fr-FR" sz="2000" i="1" kern="0" dirty="0">
              <a:solidFill>
                <a:srgbClr val="00642D"/>
              </a:solidFill>
              <a:latin typeface="+mn-lt"/>
            </a:endParaRPr>
          </a:p>
        </p:txBody>
      </p:sp>
      <p:sp>
        <p:nvSpPr>
          <p:cNvPr id="11" name="TextBox 10"/>
          <p:cNvSpPr txBox="1"/>
          <p:nvPr/>
        </p:nvSpPr>
        <p:spPr>
          <a:xfrm>
            <a:off x="7849548" y="2865679"/>
            <a:ext cx="639919" cy="338554"/>
          </a:xfrm>
          <a:prstGeom prst="rect">
            <a:avLst/>
          </a:prstGeom>
          <a:solidFill>
            <a:srgbClr val="00B050"/>
          </a:solidFill>
        </p:spPr>
        <p:txBody>
          <a:bodyPr wrap="none">
            <a:spAutoFit/>
          </a:bodyPr>
          <a:lstStyle/>
          <a:p>
            <a:pPr>
              <a:spcBef>
                <a:spcPct val="20000"/>
              </a:spcBef>
              <a:spcAft>
                <a:spcPts val="400"/>
              </a:spcAft>
              <a:buClr>
                <a:srgbClr val="0000FF"/>
              </a:buClr>
              <a:buSzPct val="80000"/>
              <a:defRPr/>
            </a:pPr>
            <a:r>
              <a:rPr lang="en-US" sz="1600" b="1" kern="0" dirty="0">
                <a:solidFill>
                  <a:schemeClr val="bg1"/>
                </a:solidFill>
                <a:latin typeface="+mn-lt"/>
              </a:rPr>
              <a:t>2026</a:t>
            </a:r>
            <a:endParaRPr lang="en-GB" sz="1600" b="1" kern="0" dirty="0">
              <a:solidFill>
                <a:schemeClr val="bg1"/>
              </a:solidFill>
              <a:latin typeface="+mn-lt"/>
            </a:endParaRPr>
          </a:p>
        </p:txBody>
      </p:sp>
      <p:sp>
        <p:nvSpPr>
          <p:cNvPr id="12" name="TextBox 11"/>
          <p:cNvSpPr txBox="1"/>
          <p:nvPr/>
        </p:nvSpPr>
        <p:spPr>
          <a:xfrm>
            <a:off x="8030251" y="1332949"/>
            <a:ext cx="1063112" cy="338554"/>
          </a:xfrm>
          <a:prstGeom prst="rect">
            <a:avLst/>
          </a:prstGeom>
          <a:solidFill>
            <a:srgbClr val="00B050"/>
          </a:solidFill>
        </p:spPr>
        <p:txBody>
          <a:bodyPr wrap="none">
            <a:spAutoFit/>
          </a:bodyPr>
          <a:lstStyle/>
          <a:p>
            <a:pPr>
              <a:spcBef>
                <a:spcPct val="20000"/>
              </a:spcBef>
              <a:spcAft>
                <a:spcPts val="400"/>
              </a:spcAft>
              <a:buClr>
                <a:srgbClr val="0000FF"/>
              </a:buClr>
              <a:buSzPct val="80000"/>
              <a:defRPr/>
            </a:pPr>
            <a:r>
              <a:rPr lang="en-US" sz="1600" b="1" kern="0" dirty="0">
                <a:solidFill>
                  <a:schemeClr val="bg1"/>
                </a:solidFill>
                <a:latin typeface="+mn-lt"/>
              </a:rPr>
              <a:t>2050++ ?</a:t>
            </a:r>
            <a:endParaRPr lang="en-GB" sz="1600" b="1" kern="0" dirty="0">
              <a:solidFill>
                <a:schemeClr val="bg1"/>
              </a:solidFill>
              <a:latin typeface="+mn-lt"/>
            </a:endParaRPr>
          </a:p>
        </p:txBody>
      </p:sp>
      <p:sp>
        <p:nvSpPr>
          <p:cNvPr id="6" name="TextBox 5"/>
          <p:cNvSpPr txBox="1"/>
          <p:nvPr/>
        </p:nvSpPr>
        <p:spPr>
          <a:xfrm>
            <a:off x="731500" y="878210"/>
            <a:ext cx="6793848" cy="40011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rtlCol="0">
            <a:spAutoFit/>
          </a:bodyPr>
          <a:lstStyle/>
          <a:p>
            <a:pPr algn="ctr">
              <a:spcBef>
                <a:spcPct val="20000"/>
              </a:spcBef>
              <a:spcAft>
                <a:spcPts val="400"/>
              </a:spcAft>
              <a:buClr>
                <a:srgbClr val="0000FF"/>
              </a:buClr>
              <a:buSzPct val="80000"/>
            </a:pPr>
            <a:r>
              <a:rPr lang="en-US" sz="2000" i="1" kern="0" dirty="0">
                <a:latin typeface="+mn-lt"/>
              </a:rPr>
              <a:t>LHC pushed the stored energy from few MJ to &gt; 100 MJ</a:t>
            </a:r>
            <a:endParaRPr lang="fr-FR" sz="2000" i="1" kern="0" dirty="0">
              <a:latin typeface="+mn-lt"/>
            </a:endParaRPr>
          </a:p>
        </p:txBody>
      </p:sp>
    </p:spTree>
    <p:extLst>
      <p:ext uri="{BB962C8B-B14F-4D97-AF65-F5344CB8AC3E}">
        <p14:creationId xmlns:p14="http://schemas.microsoft.com/office/powerpoint/2010/main" val="204193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Asynchronous beam dump test</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50</a:t>
            </a:fld>
            <a:endParaRPr lang="en-US"/>
          </a:p>
        </p:txBody>
      </p:sp>
      <p:sp>
        <p:nvSpPr>
          <p:cNvPr id="8" name="TextBox 7"/>
          <p:cNvSpPr txBox="1"/>
          <p:nvPr/>
        </p:nvSpPr>
        <p:spPr>
          <a:xfrm>
            <a:off x="627196" y="938073"/>
            <a:ext cx="7834620" cy="646331"/>
          </a:xfrm>
          <a:prstGeom prst="rect">
            <a:avLst/>
          </a:prstGeom>
        </p:spPr>
        <p:txBody>
          <a:bodyPr wrap="square" rtlCol="0">
            <a:spAutoFit/>
          </a:bodyPr>
          <a:lstStyle/>
          <a:p>
            <a:pPr>
              <a:spcBef>
                <a:spcPct val="20000"/>
              </a:spcBef>
              <a:spcAft>
                <a:spcPts val="400"/>
              </a:spcAft>
              <a:buClr>
                <a:srgbClr val="0000FF"/>
              </a:buClr>
              <a:buSzPct val="80000"/>
            </a:pPr>
            <a:r>
              <a:rPr lang="en-US" kern="0" dirty="0">
                <a:latin typeface="+mn-lt"/>
              </a:rPr>
              <a:t>For the asynchronous beam dump test the particle population in the abort gap is observed with synchrotron light, gated on the abort gap.</a:t>
            </a:r>
          </a:p>
        </p:txBody>
      </p:sp>
      <p:grpSp>
        <p:nvGrpSpPr>
          <p:cNvPr id="16" name="Group 15"/>
          <p:cNvGrpSpPr/>
          <p:nvPr/>
        </p:nvGrpSpPr>
        <p:grpSpPr>
          <a:xfrm>
            <a:off x="473575" y="1951583"/>
            <a:ext cx="7988241" cy="4741842"/>
            <a:chOff x="424259" y="1913178"/>
            <a:chExt cx="7988241" cy="4741842"/>
          </a:xfrm>
        </p:grpSpPr>
        <p:pic>
          <p:nvPicPr>
            <p:cNvPr id="6" name="Picture 4"/>
            <p:cNvPicPr>
              <a:picLocks noChangeAspect="1" noChangeArrowheads="1"/>
            </p:cNvPicPr>
            <p:nvPr/>
          </p:nvPicPr>
          <p:blipFill>
            <a:blip r:embed="rId2" cstate="print"/>
            <a:srcRect/>
            <a:stretch>
              <a:fillRect/>
            </a:stretch>
          </p:blipFill>
          <p:spPr bwMode="auto">
            <a:xfrm>
              <a:off x="577880" y="2891330"/>
              <a:ext cx="7834620" cy="3517204"/>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3085293" y="1913178"/>
              <a:ext cx="4893841" cy="2419515"/>
            </a:xfrm>
            <a:prstGeom prst="rect">
              <a:avLst/>
            </a:prstGeom>
            <a:noFill/>
            <a:ln w="9525">
              <a:noFill/>
              <a:miter lim="800000"/>
              <a:headEnd/>
              <a:tailEnd/>
            </a:ln>
          </p:spPr>
        </p:pic>
        <p:sp>
          <p:nvSpPr>
            <p:cNvPr id="9" name="TextBox 8"/>
            <p:cNvSpPr txBox="1"/>
            <p:nvPr/>
          </p:nvSpPr>
          <p:spPr bwMode="auto">
            <a:xfrm>
              <a:off x="424259" y="4051027"/>
              <a:ext cx="1279517" cy="33855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a:spAutoFit/>
            </a:bodyPr>
            <a:lstStyle/>
            <a:p>
              <a:pPr>
                <a:spcBef>
                  <a:spcPct val="20000"/>
                </a:spcBef>
                <a:spcAft>
                  <a:spcPts val="400"/>
                </a:spcAft>
                <a:buClr>
                  <a:srgbClr val="0000FF"/>
                </a:buClr>
                <a:buSzPct val="80000"/>
                <a:defRPr/>
              </a:pPr>
              <a:r>
                <a:rPr lang="en-US" sz="1600" b="1" kern="0" dirty="0">
                  <a:latin typeface="+mn-lt"/>
                </a:rPr>
                <a:t>BLM signal</a:t>
              </a:r>
              <a:endParaRPr lang="en-GB" sz="1600" b="1" kern="0" dirty="0">
                <a:latin typeface="+mn-lt"/>
              </a:endParaRPr>
            </a:p>
          </p:txBody>
        </p:sp>
        <p:cxnSp>
          <p:nvCxnSpPr>
            <p:cNvPr id="10" name="Straight Arrow Connector 13"/>
            <p:cNvCxnSpPr>
              <a:cxnSpLocks noChangeShapeType="1"/>
            </p:cNvCxnSpPr>
            <p:nvPr/>
          </p:nvCxnSpPr>
          <p:spPr bwMode="auto">
            <a:xfrm>
              <a:off x="577880" y="6470354"/>
              <a:ext cx="7104925" cy="8753"/>
            </a:xfrm>
            <a:prstGeom prst="straightConnector1">
              <a:avLst/>
            </a:prstGeom>
            <a:noFill/>
            <a:ln w="19050" algn="ctr">
              <a:solidFill>
                <a:schemeClr val="tx1"/>
              </a:solidFill>
              <a:round/>
              <a:headEnd type="none" w="med" len="med"/>
              <a:tailEnd type="triangle" w="med" len="med"/>
            </a:ln>
            <a:extLst>
              <a:ext uri="{909E8E84-426E-40DD-AFC4-6F175D3DCCD1}">
                <a14:hiddenFill xmlns:a14="http://schemas.microsoft.com/office/drawing/2010/main">
                  <a:noFill/>
                </a14:hiddenFill>
              </a:ext>
            </a:extLst>
          </p:spPr>
        </p:cxnSp>
        <p:sp>
          <p:nvSpPr>
            <p:cNvPr id="11" name="TextBox 10"/>
            <p:cNvSpPr txBox="1"/>
            <p:nvPr/>
          </p:nvSpPr>
          <p:spPr bwMode="auto">
            <a:xfrm>
              <a:off x="7753949" y="6285688"/>
              <a:ext cx="312906" cy="369332"/>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a:spcBef>
                  <a:spcPct val="20000"/>
                </a:spcBef>
                <a:spcAft>
                  <a:spcPts val="400"/>
                </a:spcAft>
                <a:buClr>
                  <a:srgbClr val="0000FF"/>
                </a:buClr>
                <a:buSzPct val="80000"/>
                <a:defRPr/>
              </a:pPr>
              <a:r>
                <a:rPr lang="en-US" b="1" kern="0" dirty="0">
                  <a:latin typeface="+mn-lt"/>
                </a:rPr>
                <a:t>s</a:t>
              </a:r>
              <a:endParaRPr lang="en-GB" b="1" kern="0" dirty="0">
                <a:latin typeface="+mn-lt"/>
              </a:endParaRPr>
            </a:p>
          </p:txBody>
        </p:sp>
        <p:cxnSp>
          <p:nvCxnSpPr>
            <p:cNvPr id="13" name="Straight Arrow Connector 13"/>
            <p:cNvCxnSpPr>
              <a:cxnSpLocks noChangeShapeType="1"/>
            </p:cNvCxnSpPr>
            <p:nvPr/>
          </p:nvCxnSpPr>
          <p:spPr bwMode="auto">
            <a:xfrm flipV="1">
              <a:off x="424260" y="4796125"/>
              <a:ext cx="0" cy="1674229"/>
            </a:xfrm>
            <a:prstGeom prst="straightConnector1">
              <a:avLst/>
            </a:prstGeom>
            <a:noFill/>
            <a:ln w="19050" algn="ctr">
              <a:solidFill>
                <a:schemeClr val="tx1"/>
              </a:solidFill>
              <a:round/>
              <a:headEnd type="none" w="med" len="med"/>
              <a:tailEnd type="triangle" w="med" len="med"/>
            </a:ln>
            <a:extLst>
              <a:ext uri="{909E8E84-426E-40DD-AFC4-6F175D3DCCD1}">
                <a14:hiddenFill xmlns:a14="http://schemas.microsoft.com/office/drawing/2010/main">
                  <a:noFill/>
                </a14:hiddenFill>
              </a:ext>
            </a:extLst>
          </p:spPr>
        </p:cxnSp>
      </p:grpSp>
      <p:sp>
        <p:nvSpPr>
          <p:cNvPr id="17" name="TextBox 16"/>
          <p:cNvSpPr txBox="1"/>
          <p:nvPr/>
        </p:nvSpPr>
        <p:spPr>
          <a:xfrm>
            <a:off x="3035800" y="1945923"/>
            <a:ext cx="2313454"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a:spcBef>
                <a:spcPct val="20000"/>
              </a:spcBef>
              <a:spcAft>
                <a:spcPts val="400"/>
              </a:spcAft>
              <a:buClr>
                <a:srgbClr val="0000FF"/>
              </a:buClr>
              <a:buSzPct val="80000"/>
            </a:pPr>
            <a:r>
              <a:rPr lang="en-US" i="1" kern="0" dirty="0">
                <a:latin typeface="+mn-lt"/>
              </a:rPr>
              <a:t>Abort gap population</a:t>
            </a:r>
            <a:endParaRPr lang="fr-FR" i="1" kern="0" dirty="0">
              <a:latin typeface="+mn-lt"/>
            </a:endParaRPr>
          </a:p>
        </p:txBody>
      </p:sp>
      <p:sp>
        <p:nvSpPr>
          <p:cNvPr id="18" name="TextBox 17"/>
          <p:cNvSpPr txBox="1"/>
          <p:nvPr/>
        </p:nvSpPr>
        <p:spPr>
          <a:xfrm>
            <a:off x="6607465" y="4326765"/>
            <a:ext cx="2449508" cy="52322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spcBef>
                <a:spcPct val="20000"/>
              </a:spcBef>
              <a:spcAft>
                <a:spcPts val="400"/>
              </a:spcAft>
              <a:buClr>
                <a:srgbClr val="0000FF"/>
              </a:buClr>
              <a:buSzPct val="80000"/>
            </a:pPr>
            <a:r>
              <a:rPr lang="en-US" sz="1400" b="1" i="1" kern="0" dirty="0">
                <a:latin typeface="+mn-lt"/>
              </a:rPr>
              <a:t>Particles leaking out of the dump protection devices</a:t>
            </a:r>
            <a:endParaRPr lang="fr-FR" sz="1400" b="1" i="1" kern="0" dirty="0">
              <a:latin typeface="+mn-lt"/>
            </a:endParaRPr>
          </a:p>
        </p:txBody>
      </p:sp>
      <p:cxnSp>
        <p:nvCxnSpPr>
          <p:cNvPr id="20" name="Straight Arrow Connector 19"/>
          <p:cNvCxnSpPr/>
          <p:nvPr/>
        </p:nvCxnSpPr>
        <p:spPr bwMode="auto">
          <a:xfrm flipH="1">
            <a:off x="6300226" y="4834530"/>
            <a:ext cx="394266" cy="783555"/>
          </a:xfrm>
          <a:prstGeom prst="straightConnector1">
            <a:avLst/>
          </a:prstGeom>
          <a:solidFill>
            <a:schemeClr val="accent1"/>
          </a:solidFill>
          <a:ln w="28575" cap="flat" cmpd="sng" algn="ctr">
            <a:solidFill>
              <a:srgbClr val="00B050"/>
            </a:solidFill>
            <a:prstDash val="solid"/>
            <a:round/>
            <a:headEnd type="none" w="med" len="med"/>
            <a:tailEnd type="triangle" w="med" len="med"/>
          </a:ln>
          <a:effectLst/>
        </p:spPr>
      </p:cxnSp>
      <p:sp>
        <p:nvSpPr>
          <p:cNvPr id="12" name="TextBox 11"/>
          <p:cNvSpPr txBox="1"/>
          <p:nvPr/>
        </p:nvSpPr>
        <p:spPr>
          <a:xfrm>
            <a:off x="5396877" y="6383919"/>
            <a:ext cx="1210588" cy="30777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rtlCol="0">
            <a:spAutoFit/>
          </a:bodyPr>
          <a:lstStyle/>
          <a:p>
            <a:pPr>
              <a:spcBef>
                <a:spcPct val="20000"/>
              </a:spcBef>
              <a:spcAft>
                <a:spcPts val="400"/>
              </a:spcAft>
              <a:buClr>
                <a:srgbClr val="0000FF"/>
              </a:buClr>
              <a:buSzPct val="80000"/>
            </a:pPr>
            <a:r>
              <a:rPr lang="en-US" sz="1400" b="1" kern="0" dirty="0">
                <a:latin typeface="+mn-lt"/>
              </a:rPr>
              <a:t>Beam dump</a:t>
            </a:r>
            <a:endParaRPr lang="fr-FR" sz="1400" b="1" kern="0" dirty="0">
              <a:latin typeface="+mn-lt"/>
            </a:endParaRPr>
          </a:p>
        </p:txBody>
      </p:sp>
    </p:spTree>
    <p:extLst>
      <p:ext uri="{BB962C8B-B14F-4D97-AF65-F5344CB8AC3E}">
        <p14:creationId xmlns:p14="http://schemas.microsoft.com/office/powerpoint/2010/main" val="1435137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GB" altLang="en-US">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dirty="0"/>
          </a:p>
        </p:txBody>
      </p:sp>
      <p:sp>
        <p:nvSpPr>
          <p:cNvPr id="204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368D3CF6-6D77-4179-87E4-07D290C7C2FF}" type="slidenum">
              <a:rPr lang="en-US" altLang="en-US" smtClean="0">
                <a:solidFill>
                  <a:srgbClr val="000000"/>
                </a:solidFill>
                <a:cs typeface="Arial" charset="0"/>
              </a:rPr>
              <a:pPr>
                <a:spcBef>
                  <a:spcPct val="0"/>
                </a:spcBef>
                <a:buClrTx/>
                <a:buSzTx/>
                <a:buFontTx/>
                <a:buNone/>
              </a:pPr>
              <a:t>51</a:t>
            </a:fld>
            <a:endParaRPr lang="en-US" altLang="en-US">
              <a:solidFill>
                <a:srgbClr val="000000"/>
              </a:solidFill>
              <a:cs typeface="Arial" charset="0"/>
            </a:endParaRPr>
          </a:p>
        </p:txBody>
      </p:sp>
      <p:sp>
        <p:nvSpPr>
          <p:cNvPr id="7" name="TextBox 6"/>
          <p:cNvSpPr txBox="1"/>
          <p:nvPr/>
        </p:nvSpPr>
        <p:spPr>
          <a:xfrm>
            <a:off x="921170" y="1039842"/>
            <a:ext cx="7581900" cy="4031873"/>
          </a:xfrm>
          <a:prstGeom prst="rect">
            <a:avLst/>
          </a:prstGeom>
          <a:noFill/>
        </p:spPr>
        <p:txBody>
          <a:bodyPr>
            <a:spAutoFit/>
          </a:bodyPr>
          <a:lstStyle/>
          <a:p>
            <a:pPr>
              <a:spcBef>
                <a:spcPts val="1200"/>
              </a:spcBef>
              <a:defRPr/>
            </a:pPr>
            <a:r>
              <a:rPr lang="en-US" sz="2800" b="1" dirty="0">
                <a:solidFill>
                  <a:srgbClr val="0000FF">
                    <a:alpha val="37000"/>
                  </a:srgbClr>
                </a:solidFill>
                <a:latin typeface="+mn-lt"/>
              </a:rPr>
              <a:t>Introduction to LHC</a:t>
            </a:r>
          </a:p>
          <a:p>
            <a:pPr>
              <a:spcBef>
                <a:spcPts val="1200"/>
              </a:spcBef>
              <a:defRPr/>
            </a:pPr>
            <a:r>
              <a:rPr lang="en-US" sz="2800" b="1" dirty="0">
                <a:solidFill>
                  <a:srgbClr val="0000FF">
                    <a:alpha val="39000"/>
                  </a:srgbClr>
                </a:solidFill>
                <a:latin typeface="+mn-lt"/>
              </a:rPr>
              <a:t>Beam interlock system</a:t>
            </a:r>
          </a:p>
          <a:p>
            <a:pPr lvl="0">
              <a:spcBef>
                <a:spcPts val="1200"/>
              </a:spcBef>
              <a:defRPr/>
            </a:pPr>
            <a:r>
              <a:rPr lang="en-US" sz="2800" b="1" dirty="0">
                <a:solidFill>
                  <a:srgbClr val="0000FF">
                    <a:alpha val="34000"/>
                  </a:srgbClr>
                </a:solidFill>
                <a:latin typeface="Arial"/>
              </a:rPr>
              <a:t>Commissioning</a:t>
            </a:r>
            <a:endParaRPr lang="en-US" sz="2800" b="1" dirty="0">
              <a:solidFill>
                <a:srgbClr val="0000FF">
                  <a:alpha val="39000"/>
                </a:srgbClr>
              </a:solidFill>
              <a:latin typeface="+mn-lt"/>
            </a:endParaRPr>
          </a:p>
          <a:p>
            <a:pPr>
              <a:spcBef>
                <a:spcPts val="1200"/>
              </a:spcBef>
              <a:defRPr/>
            </a:pPr>
            <a:r>
              <a:rPr lang="en-US" sz="2800" b="1" dirty="0">
                <a:solidFill>
                  <a:srgbClr val="0000FF"/>
                </a:solidFill>
                <a:latin typeface="+mn-lt"/>
              </a:rPr>
              <a:t>Intensity ramp up</a:t>
            </a:r>
          </a:p>
          <a:p>
            <a:pPr>
              <a:spcBef>
                <a:spcPts val="1200"/>
              </a:spcBef>
              <a:defRPr/>
            </a:pPr>
            <a:r>
              <a:rPr lang="en-US" sz="2800" b="1" dirty="0">
                <a:solidFill>
                  <a:srgbClr val="0000FF">
                    <a:alpha val="44000"/>
                  </a:srgbClr>
                </a:solidFill>
                <a:latin typeface="+mj-lt"/>
              </a:rPr>
              <a:t>Beam losses</a:t>
            </a:r>
          </a:p>
          <a:p>
            <a:pPr>
              <a:spcBef>
                <a:spcPts val="1200"/>
              </a:spcBef>
              <a:defRPr/>
            </a:pPr>
            <a:r>
              <a:rPr lang="en-US" sz="2800" b="1" dirty="0">
                <a:solidFill>
                  <a:srgbClr val="0000FF">
                    <a:alpha val="39000"/>
                  </a:srgbClr>
                </a:solidFill>
                <a:latin typeface="+mn-lt"/>
              </a:rPr>
              <a:t>Machine protection </a:t>
            </a:r>
            <a:r>
              <a:rPr lang="en-US" sz="2800" b="1" dirty="0">
                <a:solidFill>
                  <a:srgbClr val="0000FF">
                    <a:alpha val="39000"/>
                  </a:srgbClr>
                </a:solidFill>
                <a:latin typeface="+mj-lt"/>
              </a:rPr>
              <a:t>diagnostics &amp; software</a:t>
            </a:r>
          </a:p>
          <a:p>
            <a:pPr>
              <a:spcBef>
                <a:spcPts val="1200"/>
              </a:spcBef>
              <a:defRPr/>
            </a:pPr>
            <a:r>
              <a:rPr lang="en-US" sz="2800" b="1" dirty="0">
                <a:solidFill>
                  <a:srgbClr val="0000FF">
                    <a:alpha val="39000"/>
                  </a:srgbClr>
                </a:solidFill>
                <a:latin typeface="+mn-lt"/>
              </a:rPr>
              <a:t>Conclusions</a:t>
            </a:r>
          </a:p>
        </p:txBody>
      </p:sp>
    </p:spTree>
    <p:extLst>
      <p:ext uri="{BB962C8B-B14F-4D97-AF65-F5344CB8AC3E}">
        <p14:creationId xmlns:p14="http://schemas.microsoft.com/office/powerpoint/2010/main" val="2653030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fr-FR" dirty="0">
                <a:latin typeface="Arial" charset="0"/>
                <a:cs typeface="Arial" charset="0"/>
              </a:rPr>
              <a:t>Increasing the energy</a:t>
            </a: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dirty="0"/>
          </a:p>
        </p:txBody>
      </p:sp>
      <p:sp>
        <p:nvSpPr>
          <p:cNvPr id="337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D22970ED-8780-4A0E-91AB-F20149C49122}" type="slidenum">
              <a:rPr lang="en-US" altLang="fr-FR" smtClean="0">
                <a:cs typeface="Arial" charset="0"/>
              </a:rPr>
              <a:pPr>
                <a:spcBef>
                  <a:spcPct val="0"/>
                </a:spcBef>
                <a:buClrTx/>
                <a:buSzTx/>
                <a:buFontTx/>
                <a:buNone/>
              </a:pPr>
              <a:t>52</a:t>
            </a:fld>
            <a:endParaRPr lang="en-US" altLang="fr-FR">
              <a:cs typeface="Arial" charset="0"/>
            </a:endParaRPr>
          </a:p>
        </p:txBody>
      </p:sp>
      <p:sp>
        <p:nvSpPr>
          <p:cNvPr id="33798" name="TextBox 53"/>
          <p:cNvSpPr txBox="1">
            <a:spLocks noChangeArrowheads="1"/>
          </p:cNvSpPr>
          <p:nvPr/>
        </p:nvSpPr>
        <p:spPr bwMode="auto">
          <a:xfrm>
            <a:off x="542925" y="1024067"/>
            <a:ext cx="8258175" cy="416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3525" indent="-263525">
              <a:spcBef>
                <a:spcPct val="20000"/>
              </a:spcBef>
              <a:buClr>
                <a:srgbClr val="0000FF"/>
              </a:buClr>
              <a:buSzPct val="80000"/>
              <a:buFont typeface="Wingdings" pitchFamily="2" charset="2"/>
              <a:buChar char="q"/>
              <a:defRPr>
                <a:solidFill>
                  <a:schemeClr val="tx1"/>
                </a:solidFill>
                <a:latin typeface="Arial" charset="0"/>
              </a:defRPr>
            </a:lvl1pPr>
            <a:lvl2pPr marL="720725" indent="-263525">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lnSpc>
                <a:spcPct val="110000"/>
              </a:lnSpc>
              <a:spcBef>
                <a:spcPts val="600"/>
              </a:spcBef>
              <a:spcAft>
                <a:spcPts val="200"/>
              </a:spcAft>
              <a:buSzPct val="90000"/>
            </a:pPr>
            <a:r>
              <a:rPr lang="en-US" altLang="fr-FR" dirty="0">
                <a:latin typeface="Helvetica" pitchFamily="34" charset="0"/>
                <a:cs typeface="Helvetica" pitchFamily="34" charset="0"/>
              </a:rPr>
              <a:t>The LHC is always setup with low intensity beams, max. of 3 bunches (out of ~2800 max).</a:t>
            </a:r>
          </a:p>
          <a:p>
            <a:pPr lvl="1">
              <a:lnSpc>
                <a:spcPct val="110000"/>
              </a:lnSpc>
              <a:spcBef>
                <a:spcPts val="600"/>
              </a:spcBef>
              <a:spcAft>
                <a:spcPts val="200"/>
              </a:spcAft>
              <a:buSzPct val="90000"/>
            </a:pPr>
            <a:r>
              <a:rPr lang="en-US" altLang="fr-FR" b="1" dirty="0">
                <a:solidFill>
                  <a:srgbClr val="CC3399"/>
                </a:solidFill>
                <a:latin typeface="Helvetica" pitchFamily="34" charset="0"/>
                <a:cs typeface="Helvetica" pitchFamily="34" charset="0"/>
              </a:rPr>
              <a:t>Setup with ~ 1/1000 of the nominal intensity! Challenge for instrumentation!</a:t>
            </a:r>
          </a:p>
          <a:p>
            <a:pPr>
              <a:lnSpc>
                <a:spcPct val="110000"/>
              </a:lnSpc>
              <a:spcBef>
                <a:spcPts val="600"/>
              </a:spcBef>
              <a:spcAft>
                <a:spcPts val="200"/>
              </a:spcAft>
              <a:buSzPct val="90000"/>
            </a:pPr>
            <a:r>
              <a:rPr lang="en-US" altLang="fr-FR" dirty="0">
                <a:latin typeface="Helvetica" pitchFamily="34" charset="0"/>
                <a:cs typeface="Helvetica" pitchFamily="34" charset="0"/>
              </a:rPr>
              <a:t>The intensity increase is steered through a </a:t>
            </a:r>
            <a:r>
              <a:rPr lang="en-US" altLang="fr-FR" dirty="0">
                <a:solidFill>
                  <a:srgbClr val="FF0000"/>
                </a:solidFill>
                <a:latin typeface="Helvetica" pitchFamily="34" charset="0"/>
                <a:cs typeface="Helvetica" pitchFamily="34" charset="0"/>
              </a:rPr>
              <a:t>restricted Machine Protection Panel</a:t>
            </a:r>
            <a:r>
              <a:rPr lang="en-US" altLang="fr-FR" dirty="0">
                <a:latin typeface="Helvetica" pitchFamily="34" charset="0"/>
                <a:cs typeface="Helvetica" pitchFamily="34" charset="0"/>
              </a:rPr>
              <a:t> (</a:t>
            </a:r>
            <a:r>
              <a:rPr lang="en-US" altLang="fr-FR" i="1" dirty="0" err="1">
                <a:solidFill>
                  <a:srgbClr val="FF0000"/>
                </a:solidFill>
                <a:latin typeface="Helvetica" pitchFamily="34" charset="0"/>
                <a:cs typeface="Helvetica" pitchFamily="34" charset="0"/>
              </a:rPr>
              <a:t>rMPP</a:t>
            </a:r>
            <a:r>
              <a:rPr lang="en-US" altLang="fr-FR" dirty="0">
                <a:latin typeface="Helvetica" pitchFamily="34" charset="0"/>
                <a:cs typeface="Helvetica" pitchFamily="34" charset="0"/>
              </a:rPr>
              <a:t>).</a:t>
            </a:r>
          </a:p>
          <a:p>
            <a:pPr lvl="1">
              <a:lnSpc>
                <a:spcPct val="110000"/>
              </a:lnSpc>
              <a:spcBef>
                <a:spcPts val="0"/>
              </a:spcBef>
              <a:spcAft>
                <a:spcPts val="600"/>
              </a:spcAft>
              <a:buClr>
                <a:srgbClr val="0000FF"/>
              </a:buClr>
              <a:buSzPct val="90000"/>
              <a:buFont typeface="Courier New" pitchFamily="49" charset="0"/>
              <a:buChar char="o"/>
            </a:pPr>
            <a:r>
              <a:rPr lang="en-US" altLang="fr-FR" i="1" dirty="0">
                <a:solidFill>
                  <a:srgbClr val="0000FF"/>
                </a:solidFill>
                <a:latin typeface="Helvetica" pitchFamily="34" charset="0"/>
                <a:cs typeface="Helvetica" pitchFamily="34" charset="0"/>
              </a:rPr>
              <a:t>Defines the intensity steps and the requirements (checklists) to proceed with more bunches.</a:t>
            </a:r>
          </a:p>
          <a:p>
            <a:pPr>
              <a:lnSpc>
                <a:spcPct val="110000"/>
              </a:lnSpc>
              <a:spcBef>
                <a:spcPts val="1200"/>
              </a:spcBef>
              <a:spcAft>
                <a:spcPts val="200"/>
              </a:spcAft>
              <a:buSzPct val="90000"/>
            </a:pPr>
            <a:r>
              <a:rPr lang="en-US" altLang="fr-FR" dirty="0">
                <a:latin typeface="Helvetica" pitchFamily="34" charset="0"/>
                <a:cs typeface="Helvetica" pitchFamily="34" charset="0"/>
              </a:rPr>
              <a:t>The plan for the first learning year in 2010 foresaw 3 phases:</a:t>
            </a:r>
          </a:p>
          <a:p>
            <a:pPr lvl="1">
              <a:lnSpc>
                <a:spcPct val="110000"/>
              </a:lnSpc>
              <a:spcBef>
                <a:spcPts val="0"/>
              </a:spcBef>
              <a:spcAft>
                <a:spcPts val="600"/>
              </a:spcAft>
              <a:buClr>
                <a:srgbClr val="0000FF"/>
              </a:buClr>
              <a:buSzPct val="90000"/>
              <a:buFont typeface="Courier New" pitchFamily="49" charset="0"/>
              <a:buChar char="o"/>
            </a:pPr>
            <a:r>
              <a:rPr lang="en-US" altLang="fr-FR" i="1" dirty="0">
                <a:solidFill>
                  <a:srgbClr val="0000FF"/>
                </a:solidFill>
                <a:latin typeface="Helvetica" pitchFamily="34" charset="0"/>
                <a:cs typeface="Helvetica" pitchFamily="34" charset="0"/>
              </a:rPr>
              <a:t>Low intensity for commissioning and early experience.</a:t>
            </a:r>
          </a:p>
          <a:p>
            <a:pPr lvl="1">
              <a:lnSpc>
                <a:spcPct val="110000"/>
              </a:lnSpc>
              <a:spcBef>
                <a:spcPts val="0"/>
              </a:spcBef>
              <a:spcAft>
                <a:spcPts val="600"/>
              </a:spcAft>
              <a:buClr>
                <a:srgbClr val="0000FF"/>
              </a:buClr>
              <a:buSzPct val="90000"/>
              <a:buFont typeface="Courier New" pitchFamily="49" charset="0"/>
              <a:buChar char="o"/>
            </a:pPr>
            <a:r>
              <a:rPr lang="en-US" altLang="fr-FR" i="1" dirty="0">
                <a:solidFill>
                  <a:srgbClr val="0000FF"/>
                </a:solidFill>
                <a:latin typeface="Helvetica" pitchFamily="34" charset="0"/>
                <a:cs typeface="Helvetica" pitchFamily="34" charset="0"/>
              </a:rPr>
              <a:t>Ramp up to 1-2 MJ followed by a period of ~4 weeks at 1-2 MJ.</a:t>
            </a:r>
          </a:p>
          <a:p>
            <a:pPr lvl="2">
              <a:lnSpc>
                <a:spcPct val="110000"/>
              </a:lnSpc>
              <a:spcBef>
                <a:spcPts val="0"/>
              </a:spcBef>
              <a:spcAft>
                <a:spcPts val="600"/>
              </a:spcAft>
              <a:buClr>
                <a:srgbClr val="00B050"/>
              </a:buClr>
              <a:buSzPct val="90000"/>
              <a:buFont typeface="Wingdings" panose="05000000000000000000" pitchFamily="2" charset="2"/>
              <a:buChar char="ü"/>
            </a:pPr>
            <a:r>
              <a:rPr lang="en-US" altLang="fr-FR" dirty="0">
                <a:latin typeface="Helvetica" pitchFamily="34" charset="0"/>
                <a:cs typeface="Helvetica" pitchFamily="34" charset="0"/>
              </a:rPr>
              <a:t>Corresponded to state-of-the-art at the time !</a:t>
            </a:r>
          </a:p>
          <a:p>
            <a:pPr lvl="1">
              <a:lnSpc>
                <a:spcPct val="110000"/>
              </a:lnSpc>
              <a:spcBef>
                <a:spcPts val="0"/>
              </a:spcBef>
              <a:spcAft>
                <a:spcPts val="600"/>
              </a:spcAft>
              <a:buClr>
                <a:srgbClr val="0000FF"/>
              </a:buClr>
              <a:buSzPct val="90000"/>
              <a:buFont typeface="Courier New" pitchFamily="49" charset="0"/>
              <a:buChar char="o"/>
            </a:pPr>
            <a:r>
              <a:rPr lang="en-US" altLang="fr-FR" i="1" dirty="0">
                <a:solidFill>
                  <a:srgbClr val="0000FF"/>
                </a:solidFill>
                <a:latin typeface="Helvetica" pitchFamily="34" charset="0"/>
                <a:cs typeface="Helvetica" pitchFamily="34" charset="0"/>
              </a:rPr>
              <a:t>Move into 10’s of MJ regime – new World record at that time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fr-FR" dirty="0">
                <a:latin typeface="Arial" charset="0"/>
                <a:cs typeface="Arial" charset="0"/>
              </a:rPr>
              <a:t>LHC stored energy – the first year</a:t>
            </a: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348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4D32B34B-4E78-4B29-ADE0-A544CD2D8698}" type="slidenum">
              <a:rPr lang="en-US" altLang="fr-FR" smtClean="0">
                <a:cs typeface="Arial" charset="0"/>
              </a:rPr>
              <a:pPr>
                <a:spcBef>
                  <a:spcPct val="0"/>
                </a:spcBef>
                <a:buClrTx/>
                <a:buSzTx/>
                <a:buFontTx/>
                <a:buNone/>
              </a:pPr>
              <a:t>53</a:t>
            </a:fld>
            <a:endParaRPr lang="en-US" altLang="fr-FR">
              <a:cs typeface="Arial" charset="0"/>
            </a:endParaRPr>
          </a:p>
        </p:txBody>
      </p:sp>
      <p:pic>
        <p:nvPicPr>
          <p:cNvPr id="348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8" y="1607567"/>
            <a:ext cx="745172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Down Arrow 7"/>
          <p:cNvSpPr>
            <a:spLocks noChangeArrowheads="1"/>
          </p:cNvSpPr>
          <p:nvPr/>
        </p:nvSpPr>
        <p:spPr bwMode="auto">
          <a:xfrm rot="10800000">
            <a:off x="4186238" y="4104705"/>
            <a:ext cx="269875" cy="614362"/>
          </a:xfrm>
          <a:prstGeom prst="downArrow">
            <a:avLst>
              <a:gd name="adj1" fmla="val 50000"/>
              <a:gd name="adj2" fmla="val 49808"/>
            </a:avLst>
          </a:prstGeom>
          <a:solidFill>
            <a:srgbClr val="FF3300"/>
          </a:solidFill>
          <a:ln w="9525" algn="ctr">
            <a:solidFill>
              <a:schemeClr val="tx1"/>
            </a:solidFill>
            <a:round/>
            <a:headEnd/>
            <a:tailEnd/>
          </a:ln>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endParaRPr lang="fr-FR" altLang="fr-FR">
              <a:latin typeface="Comic Sans MS" pitchFamily="66" charset="0"/>
            </a:endParaRPr>
          </a:p>
        </p:txBody>
      </p:sp>
      <p:sp>
        <p:nvSpPr>
          <p:cNvPr id="7178" name="Down Arrow 8"/>
          <p:cNvSpPr>
            <a:spLocks noChangeArrowheads="1"/>
          </p:cNvSpPr>
          <p:nvPr/>
        </p:nvSpPr>
        <p:spPr bwMode="auto">
          <a:xfrm rot="10800000">
            <a:off x="6261100" y="3374455"/>
            <a:ext cx="268288" cy="614362"/>
          </a:xfrm>
          <a:prstGeom prst="downArrow">
            <a:avLst>
              <a:gd name="adj1" fmla="val 50000"/>
              <a:gd name="adj2" fmla="val 50103"/>
            </a:avLst>
          </a:prstGeom>
          <a:solidFill>
            <a:srgbClr val="FF3300"/>
          </a:solidFill>
          <a:ln w="9525" algn="ctr">
            <a:solidFill>
              <a:schemeClr val="tx1"/>
            </a:solidFill>
            <a:round/>
            <a:headEnd/>
            <a:tailEnd/>
          </a:ln>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endParaRPr lang="fr-FR" altLang="fr-FR">
              <a:latin typeface="Comic Sans MS" pitchFamily="66" charset="0"/>
            </a:endParaRPr>
          </a:p>
        </p:txBody>
      </p:sp>
      <p:sp>
        <p:nvSpPr>
          <p:cNvPr id="13" name="Rectangle 12"/>
          <p:cNvSpPr>
            <a:spLocks noChangeArrowheads="1"/>
          </p:cNvSpPr>
          <p:nvPr/>
        </p:nvSpPr>
        <p:spPr bwMode="auto">
          <a:xfrm>
            <a:off x="2536825" y="3736975"/>
            <a:ext cx="1574800" cy="1498600"/>
          </a:xfrm>
          <a:prstGeom prst="rect">
            <a:avLst/>
          </a:prstGeom>
          <a:solidFill>
            <a:schemeClr val="accent1">
              <a:alpha val="3999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endParaRPr lang="fr-FR" altLang="fr-FR">
              <a:latin typeface="Comic Sans MS" pitchFamily="66" charset="0"/>
            </a:endParaRPr>
          </a:p>
        </p:txBody>
      </p:sp>
      <p:sp>
        <p:nvSpPr>
          <p:cNvPr id="14" name="Rectangle 13"/>
          <p:cNvSpPr>
            <a:spLocks noChangeArrowheads="1"/>
          </p:cNvSpPr>
          <p:nvPr/>
        </p:nvSpPr>
        <p:spPr bwMode="auto">
          <a:xfrm>
            <a:off x="4495800" y="2929735"/>
            <a:ext cx="1689100" cy="1497013"/>
          </a:xfrm>
          <a:prstGeom prst="rect">
            <a:avLst/>
          </a:prstGeom>
          <a:solidFill>
            <a:srgbClr val="FF3300">
              <a:alpha val="1803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endParaRPr lang="fr-FR" altLang="fr-FR">
              <a:latin typeface="Comic Sans MS" pitchFamily="66" charset="0"/>
            </a:endParaRPr>
          </a:p>
        </p:txBody>
      </p:sp>
      <p:sp>
        <p:nvSpPr>
          <p:cNvPr id="15" name="Rectangle 14"/>
          <p:cNvSpPr>
            <a:spLocks noChangeArrowheads="1"/>
          </p:cNvSpPr>
          <p:nvPr/>
        </p:nvSpPr>
        <p:spPr bwMode="auto">
          <a:xfrm>
            <a:off x="6645275" y="2276850"/>
            <a:ext cx="922338" cy="1150937"/>
          </a:xfrm>
          <a:prstGeom prst="rect">
            <a:avLst/>
          </a:prstGeom>
          <a:solidFill>
            <a:srgbClr val="00FF00">
              <a:alpha val="3215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endParaRPr lang="fr-FR" altLang="fr-FR">
              <a:latin typeface="Comic Sans MS" pitchFamily="66" charset="0"/>
            </a:endParaRPr>
          </a:p>
        </p:txBody>
      </p:sp>
      <p:sp>
        <p:nvSpPr>
          <p:cNvPr id="11" name="TextBox 10"/>
          <p:cNvSpPr txBox="1"/>
          <p:nvPr/>
        </p:nvSpPr>
        <p:spPr bwMode="auto">
          <a:xfrm>
            <a:off x="5800960" y="4104705"/>
            <a:ext cx="1267365" cy="523220"/>
          </a:xfrm>
          <a:prstGeom prst="rect">
            <a:avLst/>
          </a:prstGeom>
          <a:solidFill>
            <a:srgbClr val="FFFF99"/>
          </a:solidFill>
          <a:ln>
            <a:solidFill>
              <a:srgbClr val="C00000"/>
            </a:solidFill>
          </a:ln>
        </p:spPr>
        <p:txBody>
          <a:bodyPr wrap="square">
            <a:spAutoFit/>
          </a:bodyPr>
          <a:lstStyle/>
          <a:p>
            <a:pPr algn="ctr">
              <a:defRPr/>
            </a:pPr>
            <a:r>
              <a:rPr lang="en-US" sz="1400" b="1" dirty="0">
                <a:solidFill>
                  <a:srgbClr val="FF0000"/>
                </a:solidFill>
                <a:latin typeface="+mj-lt"/>
              </a:rPr>
              <a:t>External MPS review</a:t>
            </a:r>
          </a:p>
        </p:txBody>
      </p:sp>
      <p:sp>
        <p:nvSpPr>
          <p:cNvPr id="10" name="TextBox 9"/>
          <p:cNvSpPr txBox="1"/>
          <p:nvPr/>
        </p:nvSpPr>
        <p:spPr bwMode="auto">
          <a:xfrm>
            <a:off x="3650578" y="4833367"/>
            <a:ext cx="1382282" cy="523220"/>
          </a:xfrm>
          <a:prstGeom prst="rect">
            <a:avLst/>
          </a:prstGeom>
          <a:solidFill>
            <a:srgbClr val="FFFF99"/>
          </a:solidFill>
          <a:ln>
            <a:solidFill>
              <a:srgbClr val="FF0000"/>
            </a:solidFill>
          </a:ln>
        </p:spPr>
        <p:txBody>
          <a:bodyPr wrap="square">
            <a:spAutoFit/>
          </a:bodyPr>
          <a:lstStyle/>
          <a:p>
            <a:pPr algn="ctr">
              <a:defRPr/>
            </a:pPr>
            <a:r>
              <a:rPr lang="en-US" sz="1400" b="1" dirty="0">
                <a:solidFill>
                  <a:srgbClr val="FF0000"/>
                </a:solidFill>
                <a:latin typeface="+mj-lt"/>
              </a:rPr>
              <a:t>Internal MPS review</a:t>
            </a:r>
          </a:p>
        </p:txBody>
      </p:sp>
      <p:sp>
        <p:nvSpPr>
          <p:cNvPr id="16" name="Rectangle 15"/>
          <p:cNvSpPr/>
          <p:nvPr/>
        </p:nvSpPr>
        <p:spPr bwMode="auto">
          <a:xfrm>
            <a:off x="539750" y="971550"/>
            <a:ext cx="2995613" cy="920750"/>
          </a:xfrm>
          <a:prstGeom prst="rect">
            <a:avLst/>
          </a:prstGeom>
          <a:solidFill>
            <a:schemeClr val="accent1">
              <a:alpha val="40000"/>
            </a:schemeClr>
          </a:solidFill>
          <a:ln w="9525" cap="flat" cmpd="sng" algn="ctr">
            <a:solidFill>
              <a:srgbClr val="0000FF"/>
            </a:solidFill>
            <a:prstDash val="solid"/>
            <a:round/>
            <a:headEnd type="none" w="med" len="med"/>
            <a:tailEnd type="none" w="med" len="med"/>
          </a:ln>
          <a:effectLst/>
        </p:spPr>
        <p:txBody>
          <a:bodyPr/>
          <a:lstStyle/>
          <a:p>
            <a:pPr algn="ctr">
              <a:defRPr/>
            </a:pPr>
            <a:r>
              <a:rPr lang="en-US" dirty="0">
                <a:latin typeface="+mj-lt"/>
              </a:rPr>
              <a:t>Low bunch intensity operation, first operational exp. with MPS</a:t>
            </a:r>
          </a:p>
          <a:p>
            <a:pPr algn="ctr">
              <a:defRPr/>
            </a:pPr>
            <a:endParaRPr lang="en-US" dirty="0">
              <a:latin typeface="+mj-lt"/>
            </a:endParaRPr>
          </a:p>
        </p:txBody>
      </p:sp>
      <p:sp>
        <p:nvSpPr>
          <p:cNvPr id="17" name="Rectangle 16"/>
          <p:cNvSpPr/>
          <p:nvPr/>
        </p:nvSpPr>
        <p:spPr bwMode="auto">
          <a:xfrm>
            <a:off x="3881438" y="1047750"/>
            <a:ext cx="2419350" cy="730250"/>
          </a:xfrm>
          <a:prstGeom prst="rect">
            <a:avLst/>
          </a:prstGeom>
          <a:solidFill>
            <a:srgbClr val="FF3300">
              <a:alpha val="18000"/>
            </a:srgbClr>
          </a:solidFill>
          <a:ln w="9525" cap="flat" cmpd="sng" algn="ctr">
            <a:solidFill>
              <a:srgbClr val="FF0000"/>
            </a:solidFill>
            <a:prstDash val="solid"/>
            <a:round/>
            <a:headEnd type="none" w="med" len="med"/>
            <a:tailEnd type="none" w="med" len="med"/>
          </a:ln>
          <a:effectLst/>
        </p:spPr>
        <p:txBody>
          <a:bodyPr/>
          <a:lstStyle/>
          <a:p>
            <a:pPr algn="ctr">
              <a:defRPr/>
            </a:pPr>
            <a:r>
              <a:rPr lang="en-US" dirty="0">
                <a:latin typeface="+mj-lt"/>
              </a:rPr>
              <a:t>Ramping up to 1 MJ, stability run at 1-2 MJ</a:t>
            </a:r>
          </a:p>
        </p:txBody>
      </p:sp>
      <p:sp>
        <p:nvSpPr>
          <p:cNvPr id="19" name="Rectangle 18"/>
          <p:cNvSpPr/>
          <p:nvPr/>
        </p:nvSpPr>
        <p:spPr bwMode="auto">
          <a:xfrm>
            <a:off x="6684963" y="1047750"/>
            <a:ext cx="1690687" cy="728663"/>
          </a:xfrm>
          <a:prstGeom prst="rect">
            <a:avLst/>
          </a:prstGeom>
          <a:solidFill>
            <a:srgbClr val="00FF00">
              <a:alpha val="32000"/>
            </a:srgbClr>
          </a:solidFill>
          <a:ln w="9525" cap="flat" cmpd="sng" algn="ctr">
            <a:solidFill>
              <a:srgbClr val="00B050"/>
            </a:solidFill>
            <a:prstDash val="solid"/>
            <a:round/>
            <a:headEnd type="none" w="med" len="med"/>
            <a:tailEnd type="none" w="med" len="med"/>
          </a:ln>
          <a:effectLst/>
        </p:spPr>
        <p:txBody>
          <a:bodyPr/>
          <a:lstStyle/>
          <a:p>
            <a:pPr algn="ctr">
              <a:defRPr/>
            </a:pPr>
            <a:r>
              <a:rPr lang="en-US" dirty="0">
                <a:latin typeface="+mj-lt"/>
              </a:rPr>
              <a:t>Breaking the records !</a:t>
            </a:r>
          </a:p>
        </p:txBody>
      </p:sp>
      <p:sp>
        <p:nvSpPr>
          <p:cNvPr id="2" name="TextBox 1"/>
          <p:cNvSpPr txBox="1"/>
          <p:nvPr/>
        </p:nvSpPr>
        <p:spPr>
          <a:xfrm>
            <a:off x="1781794" y="6056289"/>
            <a:ext cx="5894562" cy="400110"/>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rtlCol="0">
            <a:spAutoFit/>
          </a:bodyPr>
          <a:lstStyle/>
          <a:p>
            <a:pPr>
              <a:spcBef>
                <a:spcPct val="20000"/>
              </a:spcBef>
              <a:spcAft>
                <a:spcPts val="400"/>
              </a:spcAft>
              <a:buClr>
                <a:srgbClr val="0000FF"/>
              </a:buClr>
              <a:buSzPct val="80000"/>
            </a:pPr>
            <a:r>
              <a:rPr lang="en-US" sz="2000" kern="0" dirty="0">
                <a:latin typeface="+mn-lt"/>
              </a:rPr>
              <a:t>Two reviews of the MPS performance and issues !</a:t>
            </a:r>
            <a:endParaRPr lang="fr-FR" sz="2000" kern="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7"/>
                                        </p:tgtEl>
                                        <p:attrNameLst>
                                          <p:attrName>style.visibility</p:attrName>
                                        </p:attrNameLst>
                                      </p:cBhvr>
                                      <p:to>
                                        <p:strVal val="visible"/>
                                      </p:to>
                                    </p:set>
                                    <p:anim calcmode="lin" valueType="num">
                                      <p:cBhvr additive="base">
                                        <p:cTn id="13" dur="500" fill="hold"/>
                                        <p:tgtEl>
                                          <p:spTgt spid="7177"/>
                                        </p:tgtEl>
                                        <p:attrNameLst>
                                          <p:attrName>ppt_x</p:attrName>
                                        </p:attrNameLst>
                                      </p:cBhvr>
                                      <p:tavLst>
                                        <p:tav tm="0">
                                          <p:val>
                                            <p:strVal val="#ppt_x"/>
                                          </p:val>
                                        </p:tav>
                                        <p:tav tm="100000">
                                          <p:val>
                                            <p:strVal val="#ppt_x"/>
                                          </p:val>
                                        </p:tav>
                                      </p:tavLst>
                                    </p:anim>
                                    <p:anim calcmode="lin" valueType="num">
                                      <p:cBhvr additive="base">
                                        <p:cTn id="14" dur="500" fill="hold"/>
                                        <p:tgtEl>
                                          <p:spTgt spid="717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178"/>
                                        </p:tgtEl>
                                        <p:attrNameLst>
                                          <p:attrName>style.visibility</p:attrName>
                                        </p:attrNameLst>
                                      </p:cBhvr>
                                      <p:to>
                                        <p:strVal val="visible"/>
                                      </p:to>
                                    </p:set>
                                    <p:anim calcmode="lin" valueType="num">
                                      <p:cBhvr additive="base">
                                        <p:cTn id="29" dur="500" fill="hold"/>
                                        <p:tgtEl>
                                          <p:spTgt spid="7178"/>
                                        </p:tgtEl>
                                        <p:attrNameLst>
                                          <p:attrName>ppt_x</p:attrName>
                                        </p:attrNameLst>
                                      </p:cBhvr>
                                      <p:tavLst>
                                        <p:tav tm="0">
                                          <p:val>
                                            <p:strVal val="#ppt_x"/>
                                          </p:val>
                                        </p:tav>
                                        <p:tav tm="100000">
                                          <p:val>
                                            <p:strVal val="#ppt_x"/>
                                          </p:val>
                                        </p:tav>
                                      </p:tavLst>
                                    </p:anim>
                                    <p:anim calcmode="lin" valueType="num">
                                      <p:cBhvr additive="base">
                                        <p:cTn id="30" dur="500" fill="hold"/>
                                        <p:tgtEl>
                                          <p:spTgt spid="717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7" grpId="0" animBg="1"/>
      <p:bldP spid="7178" grpId="0" animBg="1"/>
      <p:bldP spid="13" grpId="0" animBg="1"/>
      <p:bldP spid="14" grpId="0" animBg="1"/>
      <p:bldP spid="15" grpId="0" animBg="1"/>
      <p:bldP spid="11" grpId="0" animBg="1"/>
      <p:bldP spid="10" grpId="0" animBg="1"/>
      <p:bldP spid="16" grpId="0" animBg="1"/>
      <p:bldP spid="17" grpId="0" animBg="1"/>
      <p:bldP spid="19" grpId="0" animBg="1"/>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p:cNvSpPr>
          <p:nvPr>
            <p:ph type="title"/>
          </p:nvPr>
        </p:nvSpPr>
        <p:spPr/>
        <p:txBody>
          <a:bodyPr/>
          <a:lstStyle/>
          <a:p>
            <a:r>
              <a:rPr lang="en-US" altLang="fr-FR" dirty="0">
                <a:latin typeface="Arial" charset="0"/>
                <a:cs typeface="Arial" charset="0"/>
              </a:rPr>
              <a:t>LHC progress 2010-2016</a:t>
            </a: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3789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1C428447-F20A-4B35-8F5E-81BDDFB52AA5}" type="slidenum">
              <a:rPr lang="en-US" altLang="fr-FR" smtClean="0">
                <a:cs typeface="Arial" charset="0"/>
              </a:rPr>
              <a:pPr>
                <a:spcBef>
                  <a:spcPct val="0"/>
                </a:spcBef>
                <a:buClrTx/>
                <a:buSzTx/>
                <a:buFontTx/>
                <a:buNone/>
              </a:pPr>
              <a:t>54</a:t>
            </a:fld>
            <a:endParaRPr lang="en-US" altLang="fr-FR">
              <a:cs typeface="Arial" charset="0"/>
            </a:endParaRPr>
          </a:p>
        </p:txBody>
      </p:sp>
      <p:grpSp>
        <p:nvGrpSpPr>
          <p:cNvPr id="5" name="Group 4"/>
          <p:cNvGrpSpPr/>
          <p:nvPr/>
        </p:nvGrpSpPr>
        <p:grpSpPr>
          <a:xfrm>
            <a:off x="539475" y="1705194"/>
            <a:ext cx="8143518" cy="4960437"/>
            <a:chOff x="539475" y="1705194"/>
            <a:chExt cx="8143518" cy="4960437"/>
          </a:xfrm>
        </p:grpSpPr>
        <p:pic>
          <p:nvPicPr>
            <p:cNvPr id="2" name="Picture 1"/>
            <p:cNvPicPr>
              <a:picLocks noChangeAspect="1"/>
            </p:cNvPicPr>
            <p:nvPr/>
          </p:nvPicPr>
          <p:blipFill>
            <a:blip r:embed="rId3"/>
            <a:stretch>
              <a:fillRect/>
            </a:stretch>
          </p:blipFill>
          <p:spPr>
            <a:xfrm>
              <a:off x="539475" y="1705194"/>
              <a:ext cx="8143518" cy="4960437"/>
            </a:xfrm>
            <a:prstGeom prst="rect">
              <a:avLst/>
            </a:prstGeom>
          </p:spPr>
        </p:pic>
        <p:sp>
          <p:nvSpPr>
            <p:cNvPr id="8" name="Rectangle 7"/>
            <p:cNvSpPr>
              <a:spLocks noChangeArrowheads="1"/>
            </p:cNvSpPr>
            <p:nvPr/>
          </p:nvSpPr>
          <p:spPr bwMode="auto">
            <a:xfrm>
              <a:off x="2045549" y="4913951"/>
              <a:ext cx="203320" cy="993787"/>
            </a:xfrm>
            <a:prstGeom prst="rect">
              <a:avLst/>
            </a:prstGeom>
            <a:solidFill>
              <a:schemeClr val="accent1">
                <a:alpha val="3999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endParaRPr lang="fr-FR" altLang="fr-FR">
                <a:latin typeface="Comic Sans MS" pitchFamily="66" charset="0"/>
              </a:endParaRPr>
            </a:p>
          </p:txBody>
        </p:sp>
        <p:sp>
          <p:nvSpPr>
            <p:cNvPr id="9" name="Rectangle 8"/>
            <p:cNvSpPr>
              <a:spLocks noChangeArrowheads="1"/>
            </p:cNvSpPr>
            <p:nvPr/>
          </p:nvSpPr>
          <p:spPr bwMode="auto">
            <a:xfrm>
              <a:off x="2210464" y="3993388"/>
              <a:ext cx="237557" cy="1156458"/>
            </a:xfrm>
            <a:prstGeom prst="rect">
              <a:avLst/>
            </a:prstGeom>
            <a:solidFill>
              <a:srgbClr val="FF3300">
                <a:alpha val="1803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endParaRPr lang="fr-FR" altLang="fr-FR">
                <a:latin typeface="Comic Sans MS" pitchFamily="66" charset="0"/>
              </a:endParaRPr>
            </a:p>
          </p:txBody>
        </p:sp>
      </p:grpSp>
      <p:sp>
        <p:nvSpPr>
          <p:cNvPr id="6" name="TextBox 5"/>
          <p:cNvSpPr txBox="1"/>
          <p:nvPr/>
        </p:nvSpPr>
        <p:spPr>
          <a:xfrm>
            <a:off x="555818" y="1092849"/>
            <a:ext cx="8333885" cy="646331"/>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GB" kern="0" dirty="0">
                <a:latin typeface="+mn-lt"/>
              </a:rPr>
              <a:t>Stored energy and speed of commissioning evolved with experience and improving beam control.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fr-FR" dirty="0">
                <a:latin typeface="Arial" charset="0"/>
                <a:cs typeface="Arial" charset="0"/>
              </a:rPr>
              <a:t>Example of intensity ramp up</a:t>
            </a:r>
            <a:endParaRPr lang="fr-FR" altLang="fr-FR" dirty="0">
              <a:latin typeface="Arial" charset="0"/>
              <a:cs typeface="Arial" charset="0"/>
            </a:endParaRPr>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dirty="0"/>
          </a:p>
        </p:txBody>
      </p:sp>
      <p:sp>
        <p:nvSpPr>
          <p:cNvPr id="399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FE4E6691-628D-4C95-9A2F-6C569911F47D}" type="slidenum">
              <a:rPr lang="en-US" altLang="fr-FR" smtClean="0">
                <a:solidFill>
                  <a:srgbClr val="000000"/>
                </a:solidFill>
                <a:cs typeface="Arial" charset="0"/>
              </a:rPr>
              <a:pPr>
                <a:spcBef>
                  <a:spcPct val="0"/>
                </a:spcBef>
                <a:buClrTx/>
                <a:buSzTx/>
                <a:buFontTx/>
                <a:buNone/>
              </a:pPr>
              <a:t>55</a:t>
            </a:fld>
            <a:endParaRPr lang="en-US" altLang="fr-FR">
              <a:solidFill>
                <a:srgbClr val="000000"/>
              </a:solidFill>
              <a:cs typeface="Arial" charset="0"/>
            </a:endParaRPr>
          </a:p>
        </p:txBody>
      </p:sp>
      <p:sp>
        <p:nvSpPr>
          <p:cNvPr id="7" name="Content Placeholder 5"/>
          <p:cNvSpPr txBox="1">
            <a:spLocks/>
          </p:cNvSpPr>
          <p:nvPr/>
        </p:nvSpPr>
        <p:spPr bwMode="auto">
          <a:xfrm>
            <a:off x="616285" y="817460"/>
            <a:ext cx="8254907" cy="1572764"/>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lr>
                <a:srgbClr val="0000FF"/>
              </a:buClr>
              <a:buSzPct val="80000"/>
              <a:buFont typeface="Wingdings" pitchFamily="2" charset="2"/>
              <a:buChar char="q"/>
              <a:defRPr sz="2000">
                <a:solidFill>
                  <a:schemeClr val="tx1"/>
                </a:solidFill>
                <a:latin typeface="+mn-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800" i="1">
                <a:solidFill>
                  <a:srgbClr val="0000FF"/>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18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defRPr/>
            </a:pPr>
            <a:r>
              <a:rPr lang="en-US" sz="1800" b="1" kern="0" dirty="0"/>
              <a:t>2011</a:t>
            </a:r>
            <a:r>
              <a:rPr lang="en-US" sz="1800" kern="0" dirty="0"/>
              <a:t> intensity ramp up took </a:t>
            </a:r>
            <a:r>
              <a:rPr lang="en-US" sz="1800" kern="0" dirty="0">
                <a:solidFill>
                  <a:srgbClr val="D60093"/>
                </a:solidFill>
              </a:rPr>
              <a:t>~</a:t>
            </a:r>
            <a:r>
              <a:rPr lang="en-US" sz="1800" u="sng" kern="0" dirty="0">
                <a:solidFill>
                  <a:srgbClr val="D60093"/>
                </a:solidFill>
              </a:rPr>
              <a:t>9 effective weeks</a:t>
            </a:r>
            <a:r>
              <a:rPr lang="en-US" sz="1800" kern="0" dirty="0">
                <a:solidFill>
                  <a:srgbClr val="D60093"/>
                </a:solidFill>
              </a:rPr>
              <a:t> </a:t>
            </a:r>
            <a:r>
              <a:rPr lang="en-US" sz="1800" kern="0" dirty="0"/>
              <a:t>– </a:t>
            </a:r>
            <a:r>
              <a:rPr lang="en-US" sz="1800" b="1" kern="0" dirty="0">
                <a:solidFill>
                  <a:srgbClr val="D60093"/>
                </a:solidFill>
              </a:rPr>
              <a:t>11</a:t>
            </a:r>
            <a:r>
              <a:rPr lang="en-US" sz="1800" kern="0" dirty="0"/>
              <a:t> intensity steps – rate dictated by operational (and not MP)  issues from ~600 bunches.</a:t>
            </a:r>
          </a:p>
          <a:p>
            <a:pPr lvl="1">
              <a:defRPr/>
            </a:pPr>
            <a:r>
              <a:rPr lang="en-US" sz="1600" kern="0" dirty="0"/>
              <a:t>Losses &amp; BLM thresholds (increase needed @ collimators), heating by the beam, beam stability etc.</a:t>
            </a:r>
          </a:p>
          <a:p>
            <a:pPr>
              <a:defRPr/>
            </a:pPr>
            <a:r>
              <a:rPr lang="en-US" sz="1800" b="1" kern="0" dirty="0"/>
              <a:t>2012</a:t>
            </a:r>
            <a:r>
              <a:rPr lang="en-US" sz="1800" kern="0" dirty="0"/>
              <a:t> intensity ramp up took </a:t>
            </a:r>
            <a:r>
              <a:rPr lang="en-US" sz="1800" u="sng" kern="0" dirty="0">
                <a:solidFill>
                  <a:srgbClr val="D60093"/>
                </a:solidFill>
              </a:rPr>
              <a:t>2 weeks</a:t>
            </a:r>
            <a:r>
              <a:rPr lang="en-US" sz="1800" kern="0" dirty="0">
                <a:solidFill>
                  <a:srgbClr val="D60093"/>
                </a:solidFill>
              </a:rPr>
              <a:t> </a:t>
            </a:r>
            <a:r>
              <a:rPr lang="en-US" sz="1800" kern="0" dirty="0"/>
              <a:t>– </a:t>
            </a:r>
            <a:r>
              <a:rPr lang="en-US" sz="1800" b="1" kern="0" dirty="0">
                <a:solidFill>
                  <a:srgbClr val="D60093"/>
                </a:solidFill>
              </a:rPr>
              <a:t>7</a:t>
            </a:r>
            <a:r>
              <a:rPr lang="en-US" sz="1800" kern="0" dirty="0"/>
              <a:t> intensity steps – </a:t>
            </a:r>
            <a:r>
              <a:rPr lang="en-US" sz="1800" kern="0" dirty="0">
                <a:solidFill>
                  <a:srgbClr val="0000FF"/>
                </a:solidFill>
              </a:rPr>
              <a:t>experience !</a:t>
            </a:r>
          </a:p>
        </p:txBody>
      </p:sp>
      <p:cxnSp>
        <p:nvCxnSpPr>
          <p:cNvPr id="28" name="Straight Connector 27"/>
          <p:cNvCxnSpPr/>
          <p:nvPr/>
        </p:nvCxnSpPr>
        <p:spPr bwMode="auto">
          <a:xfrm>
            <a:off x="4419005" y="2929735"/>
            <a:ext cx="114590" cy="0"/>
          </a:xfrm>
          <a:prstGeom prst="line">
            <a:avLst/>
          </a:prstGeom>
          <a:solidFill>
            <a:schemeClr val="accent1"/>
          </a:solidFill>
          <a:ln w="76200" cap="flat" cmpd="sng" algn="ctr">
            <a:solidFill>
              <a:srgbClr val="CC3399"/>
            </a:solidFill>
            <a:prstDash val="solid"/>
            <a:round/>
            <a:headEnd type="none" w="med" len="med"/>
            <a:tailEnd type="none" w="med" len="med"/>
          </a:ln>
          <a:effectLst/>
        </p:spPr>
      </p:cxnSp>
      <p:grpSp>
        <p:nvGrpSpPr>
          <p:cNvPr id="27" name="Group 26"/>
          <p:cNvGrpSpPr/>
          <p:nvPr/>
        </p:nvGrpSpPr>
        <p:grpSpPr>
          <a:xfrm>
            <a:off x="1424958" y="2430470"/>
            <a:ext cx="6104227" cy="4147740"/>
            <a:chOff x="503238" y="2353660"/>
            <a:chExt cx="6104227" cy="414774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8" y="2361753"/>
              <a:ext cx="6104227" cy="4139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bwMode="auto">
            <a:xfrm>
              <a:off x="1768435" y="2929735"/>
              <a:ext cx="729695" cy="0"/>
            </a:xfrm>
            <a:prstGeom prst="line">
              <a:avLst/>
            </a:prstGeom>
            <a:solidFill>
              <a:schemeClr val="accent1"/>
            </a:solidFill>
            <a:ln w="76200" cap="flat" cmpd="sng" algn="ctr">
              <a:solidFill>
                <a:srgbClr val="CC3399"/>
              </a:solidFill>
              <a:prstDash val="solid"/>
              <a:round/>
              <a:headEnd type="none" w="med" len="med"/>
              <a:tailEnd type="none" w="med" len="med"/>
            </a:ln>
            <a:effectLst/>
          </p:spPr>
        </p:cxnSp>
        <p:sp>
          <p:nvSpPr>
            <p:cNvPr id="17" name="TextBox 16"/>
            <p:cNvSpPr txBox="1"/>
            <p:nvPr/>
          </p:nvSpPr>
          <p:spPr>
            <a:xfrm>
              <a:off x="2809315" y="2353660"/>
              <a:ext cx="1225015" cy="400110"/>
            </a:xfrm>
            <a:prstGeom prst="rect">
              <a:avLst/>
            </a:prstGeom>
          </p:spPr>
          <p:txBody>
            <a:bodyPr wrap="none" rtlCol="0">
              <a:spAutoFit/>
            </a:bodyPr>
            <a:lstStyle/>
            <a:p>
              <a:pPr>
                <a:spcBef>
                  <a:spcPct val="20000"/>
                </a:spcBef>
                <a:spcAft>
                  <a:spcPts val="400"/>
                </a:spcAft>
                <a:buClr>
                  <a:srgbClr val="0000FF"/>
                </a:buClr>
                <a:buSzPct val="80000"/>
              </a:pPr>
              <a:r>
                <a:rPr lang="en-US" sz="2000" i="1" kern="0" dirty="0">
                  <a:solidFill>
                    <a:srgbClr val="CC3399"/>
                  </a:solidFill>
                  <a:latin typeface="+mn-lt"/>
                </a:rPr>
                <a:t>Ramp up</a:t>
              </a:r>
              <a:endParaRPr lang="fr-FR" sz="2000" i="1" kern="0" dirty="0">
                <a:solidFill>
                  <a:srgbClr val="CC3399"/>
                </a:solidFill>
                <a:latin typeface="+mn-lt"/>
              </a:endParaRPr>
            </a:p>
          </p:txBody>
        </p:sp>
        <p:cxnSp>
          <p:nvCxnSpPr>
            <p:cNvPr id="21" name="Straight Arrow Connector 20"/>
            <p:cNvCxnSpPr>
              <a:endCxn id="17" idx="1"/>
            </p:cNvCxnSpPr>
            <p:nvPr/>
          </p:nvCxnSpPr>
          <p:spPr bwMode="auto">
            <a:xfrm flipV="1">
              <a:off x="2229295" y="2553715"/>
              <a:ext cx="580020" cy="299210"/>
            </a:xfrm>
            <a:prstGeom prst="straightConnector1">
              <a:avLst/>
            </a:prstGeom>
            <a:solidFill>
              <a:schemeClr val="accent1"/>
            </a:solidFill>
            <a:ln w="9525" cap="flat" cmpd="sng" algn="ctr">
              <a:solidFill>
                <a:srgbClr val="CC3399"/>
              </a:solidFill>
              <a:prstDash val="solid"/>
              <a:round/>
              <a:headEnd type="triangle" w="med" len="med"/>
              <a:tailEnd type="none" w="med" len="med"/>
            </a:ln>
            <a:effectLst/>
          </p:spPr>
        </p:cxnSp>
        <p:cxnSp>
          <p:nvCxnSpPr>
            <p:cNvPr id="35" name="Straight Arrow Connector 34"/>
            <p:cNvCxnSpPr>
              <a:endCxn id="17" idx="3"/>
            </p:cNvCxnSpPr>
            <p:nvPr/>
          </p:nvCxnSpPr>
          <p:spPr bwMode="auto">
            <a:xfrm flipH="1" flipV="1">
              <a:off x="4034330" y="2553715"/>
              <a:ext cx="384675" cy="299210"/>
            </a:xfrm>
            <a:prstGeom prst="straightConnector1">
              <a:avLst/>
            </a:prstGeom>
            <a:solidFill>
              <a:schemeClr val="accent1"/>
            </a:solidFill>
            <a:ln w="9525" cap="flat" cmpd="sng" algn="ctr">
              <a:solidFill>
                <a:srgbClr val="CC3399"/>
              </a:solidFill>
              <a:prstDash val="solid"/>
              <a:round/>
              <a:headEnd type="triangle" w="med" len="med"/>
              <a:tailEnd type="none" w="med" len="med"/>
            </a:ln>
            <a:effectLst/>
          </p:spPr>
        </p:cxnSp>
      </p:grpSp>
      <p:cxnSp>
        <p:nvCxnSpPr>
          <p:cNvPr id="30" name="Straight Connector 29"/>
          <p:cNvCxnSpPr/>
          <p:nvPr/>
        </p:nvCxnSpPr>
        <p:spPr bwMode="auto">
          <a:xfrm flipH="1">
            <a:off x="2958990" y="3198570"/>
            <a:ext cx="460860" cy="1574605"/>
          </a:xfrm>
          <a:prstGeom prst="line">
            <a:avLst/>
          </a:prstGeom>
          <a:solidFill>
            <a:schemeClr val="accent1"/>
          </a:solidFill>
          <a:ln w="28575" cap="flat" cmpd="sng" algn="ctr">
            <a:solidFill>
              <a:srgbClr val="CC3399"/>
            </a:solidFill>
            <a:prstDash val="dash"/>
            <a:round/>
            <a:headEnd type="none" w="med" len="med"/>
            <a:tailEnd type="none" w="med" len="med"/>
          </a:ln>
          <a:effectLst/>
        </p:spPr>
      </p:cxnSp>
      <p:cxnSp>
        <p:nvCxnSpPr>
          <p:cNvPr id="41" name="Straight Connector 40"/>
          <p:cNvCxnSpPr/>
          <p:nvPr/>
        </p:nvCxnSpPr>
        <p:spPr bwMode="auto">
          <a:xfrm flipH="1">
            <a:off x="2836552" y="4888390"/>
            <a:ext cx="115215" cy="1154171"/>
          </a:xfrm>
          <a:prstGeom prst="line">
            <a:avLst/>
          </a:prstGeom>
          <a:solidFill>
            <a:schemeClr val="accent1"/>
          </a:solidFill>
          <a:ln w="28575" cap="flat" cmpd="sng" algn="ctr">
            <a:solidFill>
              <a:srgbClr val="CC3399"/>
            </a:solidFill>
            <a:prstDash val="dash"/>
            <a:round/>
            <a:headEnd type="none" w="med" len="med"/>
            <a:tailEnd type="none" w="med" len="med"/>
          </a:ln>
          <a:effectLst/>
        </p:spPr>
      </p:cxnSp>
      <p:cxnSp>
        <p:nvCxnSpPr>
          <p:cNvPr id="44" name="Straight Connector 43"/>
          <p:cNvCxnSpPr/>
          <p:nvPr/>
        </p:nvCxnSpPr>
        <p:spPr bwMode="auto">
          <a:xfrm flipH="1">
            <a:off x="2671453" y="5490875"/>
            <a:ext cx="57606" cy="577086"/>
          </a:xfrm>
          <a:prstGeom prst="line">
            <a:avLst/>
          </a:prstGeom>
          <a:solidFill>
            <a:schemeClr val="accent1"/>
          </a:solidFill>
          <a:ln w="28575" cap="flat" cmpd="sng" algn="ctr">
            <a:solidFill>
              <a:srgbClr val="CC3399"/>
            </a:solidFill>
            <a:prstDash val="dash"/>
            <a:round/>
            <a:headEnd type="none" w="med" len="med"/>
            <a:tailEnd type="none" w="med" len="med"/>
          </a:ln>
          <a:effectLst/>
        </p:spPr>
      </p:cxnSp>
      <p:cxnSp>
        <p:nvCxnSpPr>
          <p:cNvPr id="46" name="Straight Connector 45"/>
          <p:cNvCxnSpPr/>
          <p:nvPr/>
        </p:nvCxnSpPr>
        <p:spPr bwMode="auto">
          <a:xfrm flipH="1">
            <a:off x="5340725" y="3121760"/>
            <a:ext cx="115215" cy="2946201"/>
          </a:xfrm>
          <a:prstGeom prst="line">
            <a:avLst/>
          </a:prstGeom>
          <a:solidFill>
            <a:schemeClr val="accent1"/>
          </a:solidFill>
          <a:ln w="28575" cap="flat" cmpd="sng" algn="ctr">
            <a:solidFill>
              <a:srgbClr val="CC3399"/>
            </a:solidFill>
            <a:prstDash val="dash"/>
            <a:round/>
            <a:headEnd type="none" w="med" len="med"/>
            <a:tailEnd type="none" w="med" len="med"/>
          </a:ln>
          <a:effectLst/>
        </p:spPr>
      </p:cxnSp>
      <p:cxnSp>
        <p:nvCxnSpPr>
          <p:cNvPr id="19" name="Straight Connector 18"/>
          <p:cNvCxnSpPr/>
          <p:nvPr/>
        </p:nvCxnSpPr>
        <p:spPr bwMode="auto">
          <a:xfrm>
            <a:off x="5301695" y="3021457"/>
            <a:ext cx="154245" cy="0"/>
          </a:xfrm>
          <a:prstGeom prst="line">
            <a:avLst/>
          </a:prstGeom>
          <a:solidFill>
            <a:schemeClr val="accent1"/>
          </a:solidFill>
          <a:ln w="76200" cap="flat" cmpd="sng" algn="ctr">
            <a:solidFill>
              <a:srgbClr val="CC3399"/>
            </a:solidFill>
            <a:prstDash val="solid"/>
            <a:round/>
            <a:headEnd type="none" w="med" len="med"/>
            <a:tailEnd type="none" w="med" len="med"/>
          </a:ln>
          <a:effectLst/>
        </p:spPr>
      </p:cxnSp>
      <p:sp>
        <p:nvSpPr>
          <p:cNvPr id="2" name="TextBox 1"/>
          <p:cNvSpPr txBox="1"/>
          <p:nvPr/>
        </p:nvSpPr>
        <p:spPr>
          <a:xfrm>
            <a:off x="2837438" y="6386185"/>
            <a:ext cx="697627" cy="369332"/>
          </a:xfrm>
          <a:prstGeom prst="rect">
            <a:avLst/>
          </a:prstGeom>
        </p:spPr>
        <p:txBody>
          <a:bodyPr wrap="none" rtlCol="0">
            <a:spAutoFit/>
          </a:bodyPr>
          <a:lstStyle/>
          <a:p>
            <a:pPr>
              <a:spcBef>
                <a:spcPct val="20000"/>
              </a:spcBef>
              <a:spcAft>
                <a:spcPts val="400"/>
              </a:spcAft>
              <a:buClr>
                <a:srgbClr val="0000FF"/>
              </a:buClr>
              <a:buSzPct val="80000"/>
            </a:pPr>
            <a:r>
              <a:rPr lang="en-US" b="1" kern="0" dirty="0">
                <a:solidFill>
                  <a:srgbClr val="0000FF"/>
                </a:solidFill>
                <a:latin typeface="+mn-lt"/>
              </a:rPr>
              <a:t>2011</a:t>
            </a:r>
            <a:endParaRPr lang="fr-FR" b="1" kern="0" dirty="0">
              <a:solidFill>
                <a:srgbClr val="0000FF"/>
              </a:solidFill>
              <a:latin typeface="+mn-lt"/>
            </a:endParaRPr>
          </a:p>
        </p:txBody>
      </p:sp>
      <p:sp>
        <p:nvSpPr>
          <p:cNvPr id="22" name="TextBox 21"/>
          <p:cNvSpPr txBox="1"/>
          <p:nvPr/>
        </p:nvSpPr>
        <p:spPr>
          <a:xfrm>
            <a:off x="5871433" y="6400903"/>
            <a:ext cx="697627" cy="369332"/>
          </a:xfrm>
          <a:prstGeom prst="rect">
            <a:avLst/>
          </a:prstGeom>
        </p:spPr>
        <p:txBody>
          <a:bodyPr wrap="none" rtlCol="0">
            <a:spAutoFit/>
          </a:bodyPr>
          <a:lstStyle/>
          <a:p>
            <a:pPr>
              <a:spcBef>
                <a:spcPct val="20000"/>
              </a:spcBef>
              <a:spcAft>
                <a:spcPts val="400"/>
              </a:spcAft>
              <a:buClr>
                <a:srgbClr val="0000FF"/>
              </a:buClr>
              <a:buSzPct val="80000"/>
            </a:pPr>
            <a:r>
              <a:rPr lang="en-US" b="1" kern="0" dirty="0">
                <a:solidFill>
                  <a:srgbClr val="FF0000"/>
                </a:solidFill>
                <a:latin typeface="+mn-lt"/>
              </a:rPr>
              <a:t>2012</a:t>
            </a:r>
            <a:endParaRPr lang="fr-FR" b="1" kern="0" dirty="0">
              <a:solidFill>
                <a:srgbClr val="FF0000"/>
              </a:solidFill>
              <a:latin typeface="+mn-l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LHC 2016 versus Design</a:t>
            </a:r>
            <a:endParaRPr lang="en-GB" dirty="0"/>
          </a:p>
        </p:txBody>
      </p:sp>
      <p:sp>
        <p:nvSpPr>
          <p:cNvPr id="6" name="Rectangle 5"/>
          <p:cNvSpPr/>
          <p:nvPr/>
        </p:nvSpPr>
        <p:spPr bwMode="auto">
          <a:xfrm>
            <a:off x="316117" y="906836"/>
            <a:ext cx="8710863" cy="4442414"/>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aphicFrame>
        <p:nvGraphicFramePr>
          <p:cNvPr id="7" name="Table 6"/>
          <p:cNvGraphicFramePr>
            <a:graphicFrameLocks noGrp="1"/>
          </p:cNvGraphicFramePr>
          <p:nvPr>
            <p:extLst>
              <p:ext uri="{D42A27DB-BD31-4B8C-83A1-F6EECF244321}">
                <p14:modId xmlns:p14="http://schemas.microsoft.com/office/powerpoint/2010/main" val="2325636047"/>
              </p:ext>
            </p:extLst>
          </p:nvPr>
        </p:nvGraphicFramePr>
        <p:xfrm>
          <a:off x="436345" y="1239915"/>
          <a:ext cx="6187975" cy="3770982"/>
        </p:xfrm>
        <a:graphic>
          <a:graphicData uri="http://schemas.openxmlformats.org/drawingml/2006/table">
            <a:tbl>
              <a:tblPr firstRow="1" bandRow="1">
                <a:tableStyleId>{5C22544A-7EE6-4342-B048-85BDC9FD1C3A}</a:tableStyleId>
              </a:tblPr>
              <a:tblGrid>
                <a:gridCol w="4216935">
                  <a:extLst>
                    <a:ext uri="{9D8B030D-6E8A-4147-A177-3AD203B41FA5}">
                      <a16:colId xmlns:a16="http://schemas.microsoft.com/office/drawing/2014/main" val="20000"/>
                    </a:ext>
                  </a:extLst>
                </a:gridCol>
                <a:gridCol w="1971040">
                  <a:extLst>
                    <a:ext uri="{9D8B030D-6E8A-4147-A177-3AD203B41FA5}">
                      <a16:colId xmlns:a16="http://schemas.microsoft.com/office/drawing/2014/main" val="20001"/>
                    </a:ext>
                  </a:extLst>
                </a:gridCol>
              </a:tblGrid>
              <a:tr h="418998">
                <a:tc>
                  <a:txBody>
                    <a:bodyPr/>
                    <a:lstStyle/>
                    <a:p>
                      <a:pPr algn="r"/>
                      <a:r>
                        <a:rPr lang="en-US" sz="2000" b="1" dirty="0">
                          <a:solidFill>
                            <a:srgbClr val="061BBA"/>
                          </a:solidFill>
                          <a:effectLst/>
                        </a:rPr>
                        <a:t>Collision energy:</a:t>
                      </a:r>
                      <a:endParaRPr lang="en-GB" sz="2000" dirty="0">
                        <a:solidFill>
                          <a:srgbClr val="061BBA"/>
                        </a:solidFill>
                        <a:effectLst/>
                      </a:endParaRPr>
                    </a:p>
                  </a:txBody>
                  <a:tcPr>
                    <a:noFill/>
                  </a:tcPr>
                </a:tc>
                <a:tc>
                  <a:txBody>
                    <a:bodyPr/>
                    <a:lstStyle/>
                    <a:p>
                      <a:pPr algn="l"/>
                      <a:r>
                        <a:rPr lang="en-US" sz="2000" b="1" dirty="0">
                          <a:solidFill>
                            <a:srgbClr val="061BBA"/>
                          </a:solidFill>
                          <a:effectLst/>
                        </a:rPr>
                        <a:t>7+7 TeV</a:t>
                      </a:r>
                      <a:endParaRPr lang="en-GB" sz="2000" dirty="0">
                        <a:solidFill>
                          <a:srgbClr val="061BBA"/>
                        </a:solidFill>
                        <a:effectLst/>
                      </a:endParaRPr>
                    </a:p>
                  </a:txBody>
                  <a:tcPr>
                    <a:noFill/>
                  </a:tcPr>
                </a:tc>
                <a:extLst>
                  <a:ext uri="{0D108BD9-81ED-4DB2-BD59-A6C34878D82A}">
                    <a16:rowId xmlns:a16="http://schemas.microsoft.com/office/drawing/2014/main" val="10000"/>
                  </a:ext>
                </a:extLst>
              </a:tr>
              <a:tr h="418998">
                <a:tc>
                  <a:txBody>
                    <a:bodyPr/>
                    <a:lstStyle/>
                    <a:p>
                      <a:pPr algn="r"/>
                      <a:r>
                        <a:rPr lang="en-US" sz="2000" b="1" dirty="0">
                          <a:solidFill>
                            <a:srgbClr val="061BBA"/>
                          </a:solidFill>
                          <a:effectLst/>
                        </a:rPr>
                        <a:t>Bunch spacing (ns):</a:t>
                      </a:r>
                      <a:endParaRPr lang="en-GB" sz="2000" b="1" dirty="0">
                        <a:solidFill>
                          <a:srgbClr val="061BBA"/>
                        </a:solidFill>
                        <a:effectLst/>
                      </a:endParaRPr>
                    </a:p>
                  </a:txBody>
                  <a:tcP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solidFill>
                            <a:srgbClr val="061BBA"/>
                          </a:solidFill>
                          <a:effectLst/>
                        </a:rPr>
                        <a:t>25</a:t>
                      </a:r>
                    </a:p>
                  </a:txBody>
                  <a:tcPr>
                    <a:noFill/>
                  </a:tcPr>
                </a:tc>
                <a:extLst>
                  <a:ext uri="{0D108BD9-81ED-4DB2-BD59-A6C34878D82A}">
                    <a16:rowId xmlns:a16="http://schemas.microsoft.com/office/drawing/2014/main" val="10001"/>
                  </a:ext>
                </a:extLst>
              </a:tr>
              <a:tr h="418998">
                <a:tc>
                  <a:txBody>
                    <a:bodyPr/>
                    <a:lstStyle/>
                    <a:p>
                      <a:pPr algn="r"/>
                      <a:r>
                        <a:rPr lang="en-US" sz="2000" b="1" dirty="0">
                          <a:solidFill>
                            <a:srgbClr val="061BBA"/>
                          </a:solidFill>
                          <a:effectLst/>
                        </a:rPr>
                        <a:t>Number of bunches k:</a:t>
                      </a:r>
                      <a:endParaRPr lang="en-GB" sz="2000" dirty="0">
                        <a:solidFill>
                          <a:srgbClr val="061BBA"/>
                        </a:solidFill>
                        <a:effectLst/>
                      </a:endParaRPr>
                    </a:p>
                  </a:txBody>
                  <a:tcP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solidFill>
                            <a:srgbClr val="061BBA"/>
                          </a:solidFill>
                          <a:effectLst/>
                        </a:rPr>
                        <a:t>2808</a:t>
                      </a:r>
                    </a:p>
                  </a:txBody>
                  <a:tcPr>
                    <a:noFill/>
                  </a:tcPr>
                </a:tc>
                <a:extLst>
                  <a:ext uri="{0D108BD9-81ED-4DB2-BD59-A6C34878D82A}">
                    <a16:rowId xmlns:a16="http://schemas.microsoft.com/office/drawing/2014/main" val="10002"/>
                  </a:ext>
                </a:extLst>
              </a:tr>
              <a:tr h="418998">
                <a:tc>
                  <a:txBody>
                    <a:bodyPr/>
                    <a:lstStyle/>
                    <a:p>
                      <a:pPr algn="r"/>
                      <a:r>
                        <a:rPr lang="en-US" sz="2000" b="1" dirty="0">
                          <a:solidFill>
                            <a:srgbClr val="061BBA"/>
                          </a:solidFill>
                          <a:effectLst/>
                        </a:rPr>
                        <a:t>Number of particles per bunch</a:t>
                      </a:r>
                      <a:r>
                        <a:rPr lang="en-US" sz="2000" b="1" baseline="0" dirty="0">
                          <a:solidFill>
                            <a:srgbClr val="061BBA"/>
                          </a:solidFill>
                          <a:effectLst/>
                        </a:rPr>
                        <a:t> N</a:t>
                      </a:r>
                      <a:r>
                        <a:rPr lang="en-US" sz="2000" b="1" dirty="0">
                          <a:solidFill>
                            <a:srgbClr val="061BBA"/>
                          </a:solidFill>
                          <a:effectLst/>
                        </a:rPr>
                        <a:t>:</a:t>
                      </a:r>
                      <a:endParaRPr lang="en-GB" sz="2000" dirty="0">
                        <a:solidFill>
                          <a:srgbClr val="061BBA"/>
                        </a:solidFill>
                        <a:effectLst/>
                      </a:endParaRPr>
                    </a:p>
                  </a:txBody>
                  <a:tcPr>
                    <a:noFill/>
                  </a:tcPr>
                </a:tc>
                <a:tc>
                  <a:txBody>
                    <a:bodyPr/>
                    <a:lstStyle/>
                    <a:p>
                      <a:pPr algn="l"/>
                      <a:r>
                        <a:rPr lang="en-US" sz="2000" b="1" dirty="0">
                          <a:solidFill>
                            <a:srgbClr val="061BBA"/>
                          </a:solidFill>
                          <a:effectLst/>
                        </a:rPr>
                        <a:t>1.15×10</a:t>
                      </a:r>
                      <a:r>
                        <a:rPr lang="en-US" sz="2000" b="1" baseline="30000" dirty="0">
                          <a:solidFill>
                            <a:srgbClr val="061BBA"/>
                          </a:solidFill>
                          <a:effectLst/>
                        </a:rPr>
                        <a:t>11</a:t>
                      </a:r>
                    </a:p>
                  </a:txBody>
                  <a:tcPr>
                    <a:noFill/>
                  </a:tcPr>
                </a:tc>
                <a:extLst>
                  <a:ext uri="{0D108BD9-81ED-4DB2-BD59-A6C34878D82A}">
                    <a16:rowId xmlns:a16="http://schemas.microsoft.com/office/drawing/2014/main" val="10003"/>
                  </a:ext>
                </a:extLst>
              </a:tr>
              <a:tr h="418998">
                <a:tc>
                  <a:txBody>
                    <a:bodyPr/>
                    <a:lstStyle/>
                    <a:p>
                      <a:pPr algn="r"/>
                      <a:r>
                        <a:rPr lang="en-US" sz="2000" b="1" dirty="0">
                          <a:solidFill>
                            <a:srgbClr val="061BBA"/>
                          </a:solidFill>
                          <a:effectLst/>
                        </a:rPr>
                        <a:t>Beam </a:t>
                      </a:r>
                      <a:r>
                        <a:rPr lang="en-US" sz="2000" b="1" dirty="0" err="1">
                          <a:solidFill>
                            <a:srgbClr val="061BBA"/>
                          </a:solidFill>
                          <a:effectLst/>
                        </a:rPr>
                        <a:t>emittance</a:t>
                      </a:r>
                      <a:r>
                        <a:rPr lang="en-US" sz="2000" b="1" dirty="0">
                          <a:solidFill>
                            <a:srgbClr val="061BBA"/>
                          </a:solidFill>
                          <a:effectLst/>
                        </a:rPr>
                        <a:t> </a:t>
                      </a:r>
                      <a:r>
                        <a:rPr lang="en-US" sz="2000" b="1" dirty="0">
                          <a:solidFill>
                            <a:srgbClr val="061BBA"/>
                          </a:solidFill>
                          <a:effectLst/>
                          <a:latin typeface="Symbol" pitchFamily="18" charset="2"/>
                        </a:rPr>
                        <a:t>e (m</a:t>
                      </a:r>
                      <a:r>
                        <a:rPr lang="en-US" sz="2000" b="1" dirty="0">
                          <a:solidFill>
                            <a:srgbClr val="061BBA"/>
                          </a:solidFill>
                          <a:effectLst/>
                          <a:latin typeface="+mj-lt"/>
                        </a:rPr>
                        <a:t>m</a:t>
                      </a:r>
                      <a:r>
                        <a:rPr lang="en-US" sz="2000" b="1" dirty="0">
                          <a:solidFill>
                            <a:srgbClr val="061BBA"/>
                          </a:solidFill>
                          <a:effectLst/>
                          <a:latin typeface="Symbol" pitchFamily="18" charset="2"/>
                        </a:rPr>
                        <a:t>)</a:t>
                      </a:r>
                      <a:r>
                        <a:rPr lang="en-US" sz="2000" b="1" dirty="0">
                          <a:solidFill>
                            <a:srgbClr val="061BBA"/>
                          </a:solidFill>
                          <a:effectLst/>
                        </a:rPr>
                        <a:t>:</a:t>
                      </a:r>
                      <a:endParaRPr lang="en-GB" sz="2000" b="1" dirty="0">
                        <a:solidFill>
                          <a:srgbClr val="061BBA"/>
                        </a:solidFill>
                        <a:effectLst/>
                      </a:endParaRPr>
                    </a:p>
                  </a:txBody>
                  <a:tcPr>
                    <a:noFill/>
                  </a:tcPr>
                </a:tc>
                <a:tc>
                  <a:txBody>
                    <a:bodyPr/>
                    <a:lstStyle/>
                    <a:p>
                      <a:pPr algn="l"/>
                      <a:r>
                        <a:rPr lang="en-US" sz="2000" b="1" dirty="0">
                          <a:solidFill>
                            <a:srgbClr val="061BBA"/>
                          </a:solidFill>
                          <a:effectLst/>
                        </a:rPr>
                        <a:t>3.75</a:t>
                      </a:r>
                      <a:endParaRPr lang="en-GB" sz="2000" b="1" dirty="0">
                        <a:solidFill>
                          <a:srgbClr val="061BBA"/>
                        </a:solidFill>
                        <a:effectLst/>
                      </a:endParaRPr>
                    </a:p>
                  </a:txBody>
                  <a:tcPr>
                    <a:noFill/>
                  </a:tcPr>
                </a:tc>
                <a:extLst>
                  <a:ext uri="{0D108BD9-81ED-4DB2-BD59-A6C34878D82A}">
                    <a16:rowId xmlns:a16="http://schemas.microsoft.com/office/drawing/2014/main" val="10004"/>
                  </a:ext>
                </a:extLst>
              </a:tr>
              <a:tr h="418998">
                <a:tc>
                  <a:txBody>
                    <a:bodyPr/>
                    <a:lstStyle/>
                    <a:p>
                      <a:pPr algn="r"/>
                      <a:r>
                        <a:rPr lang="en-US" sz="2000" b="1" dirty="0">
                          <a:solidFill>
                            <a:srgbClr val="061BBA"/>
                          </a:solidFill>
                          <a:effectLst/>
                        </a:rPr>
                        <a:t>Beam size at ATLAS/CMS (</a:t>
                      </a:r>
                      <a:r>
                        <a:rPr lang="en-US" sz="2000" b="1" dirty="0">
                          <a:solidFill>
                            <a:srgbClr val="061BBA"/>
                          </a:solidFill>
                          <a:effectLst/>
                          <a:latin typeface="Symbol" pitchFamily="18" charset="2"/>
                        </a:rPr>
                        <a:t>m</a:t>
                      </a:r>
                      <a:r>
                        <a:rPr lang="en-US" sz="2000" b="1" kern="1200" dirty="0">
                          <a:solidFill>
                            <a:srgbClr val="061BBA"/>
                          </a:solidFill>
                          <a:effectLst/>
                          <a:latin typeface="+mn-lt"/>
                          <a:ea typeface="+mn-ea"/>
                          <a:cs typeface="+mn-cs"/>
                        </a:rPr>
                        <a:t>m</a:t>
                      </a:r>
                      <a:r>
                        <a:rPr lang="en-US" sz="2000" b="1" dirty="0">
                          <a:solidFill>
                            <a:srgbClr val="061BBA"/>
                          </a:solidFill>
                          <a:effectLst/>
                        </a:rPr>
                        <a:t>):</a:t>
                      </a:r>
                      <a:endParaRPr lang="en-GB" sz="2000" b="1" dirty="0">
                        <a:solidFill>
                          <a:srgbClr val="061BBA"/>
                        </a:solidFill>
                        <a:effectLst/>
                      </a:endParaRPr>
                    </a:p>
                  </a:txBody>
                  <a:tcPr>
                    <a:noFill/>
                  </a:tcPr>
                </a:tc>
                <a:tc>
                  <a:txBody>
                    <a:bodyPr/>
                    <a:lstStyle/>
                    <a:p>
                      <a:pPr algn="l"/>
                      <a:r>
                        <a:rPr lang="en-US" sz="2000" b="1" dirty="0">
                          <a:solidFill>
                            <a:srgbClr val="061BBA"/>
                          </a:solidFill>
                          <a:effectLst/>
                        </a:rPr>
                        <a:t>16</a:t>
                      </a:r>
                      <a:endParaRPr lang="en-GB" sz="2000" b="1" dirty="0">
                        <a:solidFill>
                          <a:srgbClr val="061BBA"/>
                        </a:solidFill>
                        <a:effectLst/>
                      </a:endParaRPr>
                    </a:p>
                  </a:txBody>
                  <a:tcPr>
                    <a:noFill/>
                  </a:tcPr>
                </a:tc>
                <a:extLst>
                  <a:ext uri="{0D108BD9-81ED-4DB2-BD59-A6C34878D82A}">
                    <a16:rowId xmlns:a16="http://schemas.microsoft.com/office/drawing/2014/main" val="10005"/>
                  </a:ext>
                </a:extLst>
              </a:tr>
              <a:tr h="418998">
                <a:tc>
                  <a:txBody>
                    <a:bodyPr/>
                    <a:lstStyle/>
                    <a:p>
                      <a:pPr algn="r"/>
                      <a:r>
                        <a:rPr lang="en-US" sz="2000" b="1" dirty="0">
                          <a:solidFill>
                            <a:srgbClr val="061BBA"/>
                          </a:solidFill>
                          <a:effectLst/>
                        </a:rPr>
                        <a:t>Circulating beam current:</a:t>
                      </a:r>
                      <a:endParaRPr lang="en-GB" sz="2000" dirty="0">
                        <a:solidFill>
                          <a:srgbClr val="061BBA"/>
                        </a:solidFill>
                        <a:effectLst/>
                      </a:endParaRPr>
                    </a:p>
                  </a:txBody>
                  <a:tcPr>
                    <a:noFill/>
                  </a:tcPr>
                </a:tc>
                <a:tc>
                  <a:txBody>
                    <a:bodyPr/>
                    <a:lstStyle/>
                    <a:p>
                      <a:pPr algn="l"/>
                      <a:r>
                        <a:rPr lang="en-US" sz="2000" b="1" dirty="0">
                          <a:solidFill>
                            <a:srgbClr val="061BBA"/>
                          </a:solidFill>
                          <a:effectLst/>
                        </a:rPr>
                        <a:t>0.58 A</a:t>
                      </a:r>
                      <a:endParaRPr lang="en-GB" sz="2000" dirty="0">
                        <a:solidFill>
                          <a:srgbClr val="061BBA"/>
                        </a:solidFill>
                        <a:effectLst/>
                      </a:endParaRPr>
                    </a:p>
                  </a:txBody>
                  <a:tcPr>
                    <a:noFill/>
                  </a:tcPr>
                </a:tc>
                <a:extLst>
                  <a:ext uri="{0D108BD9-81ED-4DB2-BD59-A6C34878D82A}">
                    <a16:rowId xmlns:a16="http://schemas.microsoft.com/office/drawing/2014/main" val="10006"/>
                  </a:ext>
                </a:extLst>
              </a:tr>
              <a:tr h="418998">
                <a:tc>
                  <a:txBody>
                    <a:bodyPr/>
                    <a:lstStyle/>
                    <a:p>
                      <a:pPr algn="r"/>
                      <a:r>
                        <a:rPr lang="en-US" sz="2000" b="1" dirty="0">
                          <a:solidFill>
                            <a:srgbClr val="061BBA"/>
                          </a:solidFill>
                          <a:effectLst/>
                        </a:rPr>
                        <a:t>Stored energy per beam:</a:t>
                      </a:r>
                      <a:endParaRPr lang="en-GB" sz="2000" dirty="0">
                        <a:solidFill>
                          <a:srgbClr val="061BBA"/>
                        </a:solidFill>
                        <a:effectLst/>
                      </a:endParaRPr>
                    </a:p>
                  </a:txBody>
                  <a:tcP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solidFill>
                            <a:srgbClr val="061BBA"/>
                          </a:solidFill>
                          <a:effectLst/>
                        </a:rPr>
                        <a:t>360 MJ</a:t>
                      </a:r>
                    </a:p>
                  </a:txBody>
                  <a:tcPr>
                    <a:noFill/>
                  </a:tcPr>
                </a:tc>
                <a:extLst>
                  <a:ext uri="{0D108BD9-81ED-4DB2-BD59-A6C34878D82A}">
                    <a16:rowId xmlns:a16="http://schemas.microsoft.com/office/drawing/2014/main" val="10007"/>
                  </a:ext>
                </a:extLst>
              </a:tr>
              <a:tr h="418998">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b="1" dirty="0">
                          <a:solidFill>
                            <a:srgbClr val="061BBA"/>
                          </a:solidFill>
                          <a:effectLst/>
                        </a:rPr>
                        <a:t>Peak luminosity (cm</a:t>
                      </a:r>
                      <a:r>
                        <a:rPr lang="en-US" sz="2000" b="1" baseline="30000" dirty="0">
                          <a:solidFill>
                            <a:srgbClr val="061BBA"/>
                          </a:solidFill>
                          <a:effectLst/>
                        </a:rPr>
                        <a:t>-2</a:t>
                      </a:r>
                      <a:r>
                        <a:rPr lang="en-US" sz="2000" b="1" dirty="0">
                          <a:solidFill>
                            <a:srgbClr val="061BBA"/>
                          </a:solidFill>
                          <a:effectLst/>
                        </a:rPr>
                        <a:t>s</a:t>
                      </a:r>
                      <a:r>
                        <a:rPr lang="en-US" sz="2000" b="1" baseline="30000" dirty="0">
                          <a:solidFill>
                            <a:srgbClr val="061BBA"/>
                          </a:solidFill>
                          <a:effectLst/>
                        </a:rPr>
                        <a:t>-1</a:t>
                      </a:r>
                      <a:r>
                        <a:rPr lang="en-US" sz="2000" b="1" dirty="0">
                          <a:solidFill>
                            <a:srgbClr val="061BBA"/>
                          </a:solidFill>
                          <a:effectLst/>
                        </a:rPr>
                        <a:t>):</a:t>
                      </a:r>
                      <a:endParaRPr lang="en-GB" sz="2000" dirty="0">
                        <a:solidFill>
                          <a:srgbClr val="061BBA"/>
                        </a:solidFill>
                        <a:effectLst/>
                      </a:endParaRPr>
                    </a:p>
                  </a:txBody>
                  <a:tcPr>
                    <a:noFill/>
                  </a:tcPr>
                </a:tc>
                <a:tc>
                  <a:txBody>
                    <a:bodyPr/>
                    <a:lstStyle/>
                    <a:p>
                      <a:pPr algn="l"/>
                      <a:r>
                        <a:rPr lang="en-US" sz="2000" b="1" dirty="0">
                          <a:solidFill>
                            <a:srgbClr val="061BBA"/>
                          </a:solidFill>
                          <a:effectLst/>
                        </a:rPr>
                        <a:t>10</a:t>
                      </a:r>
                      <a:r>
                        <a:rPr lang="en-US" sz="2000" b="1" baseline="30000" dirty="0">
                          <a:solidFill>
                            <a:srgbClr val="061BBA"/>
                          </a:solidFill>
                          <a:effectLst/>
                        </a:rPr>
                        <a:t>34</a:t>
                      </a:r>
                      <a:endParaRPr lang="en-GB" sz="2000" dirty="0">
                        <a:solidFill>
                          <a:srgbClr val="061BBA"/>
                        </a:solidFill>
                        <a:effectLst/>
                      </a:endParaRPr>
                    </a:p>
                  </a:txBody>
                  <a:tcPr>
                    <a:noFill/>
                  </a:tcPr>
                </a:tc>
                <a:extLst>
                  <a:ext uri="{0D108BD9-81ED-4DB2-BD59-A6C34878D82A}">
                    <a16:rowId xmlns:a16="http://schemas.microsoft.com/office/drawing/2014/main" val="10008"/>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792076539"/>
              </p:ext>
            </p:extLst>
          </p:nvPr>
        </p:nvGraphicFramePr>
        <p:xfrm>
          <a:off x="6685916" y="855865"/>
          <a:ext cx="2143759" cy="4189980"/>
        </p:xfrm>
        <a:graphic>
          <a:graphicData uri="http://schemas.openxmlformats.org/drawingml/2006/table">
            <a:tbl>
              <a:tblPr firstRow="1" bandRow="1">
                <a:tableStyleId>{5C22544A-7EE6-4342-B048-85BDC9FD1C3A}</a:tableStyleId>
              </a:tblPr>
              <a:tblGrid>
                <a:gridCol w="2143759">
                  <a:extLst>
                    <a:ext uri="{9D8B030D-6E8A-4147-A177-3AD203B41FA5}">
                      <a16:colId xmlns:a16="http://schemas.microsoft.com/office/drawing/2014/main" val="20000"/>
                    </a:ext>
                  </a:extLst>
                </a:gridCol>
              </a:tblGrid>
              <a:tr h="418998">
                <a:tc>
                  <a:txBody>
                    <a:bodyPr/>
                    <a:lstStyle/>
                    <a:p>
                      <a:pPr algn="ctr"/>
                      <a:r>
                        <a:rPr lang="en-GB" sz="2000" b="1" dirty="0">
                          <a:solidFill>
                            <a:schemeClr val="tx1"/>
                          </a:solidFill>
                          <a:effectLst/>
                        </a:rPr>
                        <a:t>2016</a:t>
                      </a:r>
                    </a:p>
                  </a:txBody>
                  <a:tcPr>
                    <a:noFill/>
                  </a:tcPr>
                </a:tc>
                <a:extLst>
                  <a:ext uri="{0D108BD9-81ED-4DB2-BD59-A6C34878D82A}">
                    <a16:rowId xmlns:a16="http://schemas.microsoft.com/office/drawing/2014/main" val="10000"/>
                  </a:ext>
                </a:extLst>
              </a:tr>
              <a:tr h="418998">
                <a:tc>
                  <a:txBody>
                    <a:bodyPr/>
                    <a:lstStyle/>
                    <a:p>
                      <a:pPr algn="ctr"/>
                      <a:r>
                        <a:rPr lang="en-GB" sz="2000" b="1" dirty="0">
                          <a:solidFill>
                            <a:srgbClr val="FF0000"/>
                          </a:solidFill>
                          <a:effectLst/>
                        </a:rPr>
                        <a:t>6.5+6.5</a:t>
                      </a:r>
                      <a:r>
                        <a:rPr lang="en-GB" sz="2000" b="1" baseline="0" dirty="0">
                          <a:solidFill>
                            <a:srgbClr val="FF0000"/>
                          </a:solidFill>
                          <a:effectLst/>
                        </a:rPr>
                        <a:t> TeV</a:t>
                      </a:r>
                      <a:endParaRPr lang="en-GB" sz="2000" b="1" dirty="0">
                        <a:solidFill>
                          <a:srgbClr val="FF0000"/>
                        </a:solidFill>
                        <a:effectLst/>
                      </a:endParaRPr>
                    </a:p>
                  </a:txBody>
                  <a:tcPr>
                    <a:noFill/>
                  </a:tcPr>
                </a:tc>
                <a:extLst>
                  <a:ext uri="{0D108BD9-81ED-4DB2-BD59-A6C34878D82A}">
                    <a16:rowId xmlns:a16="http://schemas.microsoft.com/office/drawing/2014/main" val="10001"/>
                  </a:ext>
                </a:extLst>
              </a:tr>
              <a:tr h="41899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a:solidFill>
                            <a:srgbClr val="00642D"/>
                          </a:solidFill>
                          <a:effectLst/>
                        </a:rPr>
                        <a:t>25</a:t>
                      </a:r>
                    </a:p>
                  </a:txBody>
                  <a:tcPr>
                    <a:noFill/>
                  </a:tcPr>
                </a:tc>
                <a:extLst>
                  <a:ext uri="{0D108BD9-81ED-4DB2-BD59-A6C34878D82A}">
                    <a16:rowId xmlns:a16="http://schemas.microsoft.com/office/drawing/2014/main" val="10002"/>
                  </a:ext>
                </a:extLst>
              </a:tr>
              <a:tr h="41899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a:solidFill>
                            <a:srgbClr val="FF0000"/>
                          </a:solidFill>
                          <a:effectLst/>
                        </a:rPr>
                        <a:t>2220</a:t>
                      </a:r>
                    </a:p>
                  </a:txBody>
                  <a:tcPr>
                    <a:noFill/>
                  </a:tcPr>
                </a:tc>
                <a:extLst>
                  <a:ext uri="{0D108BD9-81ED-4DB2-BD59-A6C34878D82A}">
                    <a16:rowId xmlns:a16="http://schemas.microsoft.com/office/drawing/2014/main" val="10003"/>
                  </a:ext>
                </a:extLst>
              </a:tr>
              <a:tr h="418998">
                <a:tc>
                  <a:txBody>
                    <a:bodyPr/>
                    <a:lstStyle/>
                    <a:p>
                      <a:pPr algn="ctr"/>
                      <a:r>
                        <a:rPr lang="en-GB" sz="2000" b="1" dirty="0">
                          <a:solidFill>
                            <a:srgbClr val="008E40"/>
                          </a:solidFill>
                          <a:effectLst/>
                        </a:rPr>
                        <a:t>1.1-1.2×10</a:t>
                      </a:r>
                      <a:r>
                        <a:rPr lang="en-GB" sz="2000" b="1" baseline="30000" dirty="0">
                          <a:solidFill>
                            <a:srgbClr val="008E40"/>
                          </a:solidFill>
                          <a:effectLst/>
                        </a:rPr>
                        <a:t>11</a:t>
                      </a:r>
                    </a:p>
                  </a:txBody>
                  <a:tcPr>
                    <a:noFill/>
                  </a:tcPr>
                </a:tc>
                <a:extLst>
                  <a:ext uri="{0D108BD9-81ED-4DB2-BD59-A6C34878D82A}">
                    <a16:rowId xmlns:a16="http://schemas.microsoft.com/office/drawing/2014/main" val="10004"/>
                  </a:ext>
                </a:extLst>
              </a:tr>
              <a:tr h="418998">
                <a:tc>
                  <a:txBody>
                    <a:bodyPr/>
                    <a:lstStyle/>
                    <a:p>
                      <a:pPr algn="ctr"/>
                      <a:r>
                        <a:rPr lang="en-US" sz="2000" b="1" dirty="0">
                          <a:solidFill>
                            <a:srgbClr val="008E40"/>
                          </a:solidFill>
                          <a:effectLst/>
                        </a:rPr>
                        <a:t>2.1</a:t>
                      </a:r>
                      <a:endParaRPr lang="en-GB" sz="2000" b="1" dirty="0">
                        <a:solidFill>
                          <a:srgbClr val="FF0000"/>
                        </a:solidFill>
                        <a:effectLst/>
                      </a:endParaRPr>
                    </a:p>
                  </a:txBody>
                  <a:tcPr>
                    <a:noFill/>
                  </a:tcPr>
                </a:tc>
                <a:extLst>
                  <a:ext uri="{0D108BD9-81ED-4DB2-BD59-A6C34878D82A}">
                    <a16:rowId xmlns:a16="http://schemas.microsoft.com/office/drawing/2014/main" val="10005"/>
                  </a:ext>
                </a:extLst>
              </a:tr>
              <a:tr h="418998">
                <a:tc>
                  <a:txBody>
                    <a:bodyPr/>
                    <a:lstStyle/>
                    <a:p>
                      <a:pPr algn="ctr"/>
                      <a:r>
                        <a:rPr lang="en-US" sz="2000" b="1" dirty="0">
                          <a:solidFill>
                            <a:srgbClr val="00642D"/>
                          </a:solidFill>
                          <a:effectLst/>
                        </a:rPr>
                        <a:t>11</a:t>
                      </a:r>
                      <a:endParaRPr lang="en-GB" sz="2000" b="1" dirty="0">
                        <a:solidFill>
                          <a:srgbClr val="00642D"/>
                        </a:solidFill>
                        <a:effectLst/>
                      </a:endParaRPr>
                    </a:p>
                  </a:txBody>
                  <a:tcPr>
                    <a:noFill/>
                  </a:tcPr>
                </a:tc>
                <a:extLst>
                  <a:ext uri="{0D108BD9-81ED-4DB2-BD59-A6C34878D82A}">
                    <a16:rowId xmlns:a16="http://schemas.microsoft.com/office/drawing/2014/main" val="10006"/>
                  </a:ext>
                </a:extLst>
              </a:tr>
              <a:tr h="418998">
                <a:tc>
                  <a:txBody>
                    <a:bodyPr/>
                    <a:lstStyle/>
                    <a:p>
                      <a:pPr algn="ctr"/>
                      <a:r>
                        <a:rPr lang="en-GB" sz="2000" b="1" dirty="0">
                          <a:solidFill>
                            <a:srgbClr val="FF0000"/>
                          </a:solidFill>
                          <a:effectLst/>
                        </a:rPr>
                        <a:t>0.42 A</a:t>
                      </a:r>
                    </a:p>
                  </a:txBody>
                  <a:tcPr>
                    <a:noFill/>
                  </a:tcPr>
                </a:tc>
                <a:extLst>
                  <a:ext uri="{0D108BD9-81ED-4DB2-BD59-A6C34878D82A}">
                    <a16:rowId xmlns:a16="http://schemas.microsoft.com/office/drawing/2014/main" val="10007"/>
                  </a:ext>
                </a:extLst>
              </a:tr>
              <a:tr h="41899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a:solidFill>
                            <a:srgbClr val="FF0000"/>
                          </a:solidFill>
                          <a:effectLst/>
                        </a:rPr>
                        <a:t>260 MJ</a:t>
                      </a:r>
                    </a:p>
                  </a:txBody>
                  <a:tcPr>
                    <a:noFill/>
                  </a:tcPr>
                </a:tc>
                <a:extLst>
                  <a:ext uri="{0D108BD9-81ED-4DB2-BD59-A6C34878D82A}">
                    <a16:rowId xmlns:a16="http://schemas.microsoft.com/office/drawing/2014/main" val="10008"/>
                  </a:ext>
                </a:extLst>
              </a:tr>
              <a:tr h="418998">
                <a:tc>
                  <a:txBody>
                    <a:bodyPr/>
                    <a:lstStyle/>
                    <a:p>
                      <a:pPr algn="ctr"/>
                      <a:r>
                        <a:rPr lang="en-GB" sz="2000" b="1" dirty="0">
                          <a:solidFill>
                            <a:srgbClr val="008E40"/>
                          </a:solidFill>
                          <a:effectLst/>
                        </a:rPr>
                        <a:t>1.4×</a:t>
                      </a:r>
                      <a:r>
                        <a:rPr lang="en-US" sz="2000" b="1" dirty="0">
                          <a:solidFill>
                            <a:srgbClr val="008E40"/>
                          </a:solidFill>
                          <a:effectLst/>
                        </a:rPr>
                        <a:t>10</a:t>
                      </a:r>
                      <a:r>
                        <a:rPr lang="en-US" sz="2000" b="1" baseline="30000" dirty="0">
                          <a:solidFill>
                            <a:srgbClr val="008E40"/>
                          </a:solidFill>
                          <a:effectLst/>
                        </a:rPr>
                        <a:t>34</a:t>
                      </a:r>
                      <a:endParaRPr lang="en-GB" sz="2000" b="1" dirty="0">
                        <a:solidFill>
                          <a:srgbClr val="FF0000"/>
                        </a:solidFill>
                        <a:effectLst/>
                      </a:endParaRPr>
                    </a:p>
                  </a:txBody>
                  <a:tcPr>
                    <a:noFill/>
                  </a:tcPr>
                </a:tc>
                <a:extLst>
                  <a:ext uri="{0D108BD9-81ED-4DB2-BD59-A6C34878D82A}">
                    <a16:rowId xmlns:a16="http://schemas.microsoft.com/office/drawing/2014/main" val="10009"/>
                  </a:ext>
                </a:extLst>
              </a:tr>
            </a:tbl>
          </a:graphicData>
        </a:graphic>
      </p:graphicFrame>
      <p:sp>
        <p:nvSpPr>
          <p:cNvPr id="3" name="Date Placeholder 2"/>
          <p:cNvSpPr>
            <a:spLocks noGrp="1"/>
          </p:cNvSpPr>
          <p:nvPr>
            <p:ph type="dt" sz="half" idx="10"/>
          </p:nvPr>
        </p:nvSpPr>
        <p:spPr/>
        <p:txBody>
          <a:bodyPr/>
          <a:lstStyle/>
          <a:p>
            <a:pPr>
              <a:defRPr/>
            </a:pPr>
            <a:r>
              <a:rPr lang="en-US"/>
              <a:t>January 2017</a:t>
            </a:r>
          </a:p>
        </p:txBody>
      </p:sp>
      <p:sp>
        <p:nvSpPr>
          <p:cNvPr id="5" name="Footer Placeholder 4"/>
          <p:cNvSpPr>
            <a:spLocks noGrp="1"/>
          </p:cNvSpPr>
          <p:nvPr>
            <p:ph type="ftr" sz="quarter" idx="11"/>
          </p:nvPr>
        </p:nvSpPr>
        <p:spPr/>
        <p:txBody>
          <a:bodyPr/>
          <a:lstStyle/>
          <a:p>
            <a:pPr>
              <a:defRPr/>
            </a:pPr>
            <a:r>
              <a:rPr lang="en-GB"/>
              <a:t>USPAS - MPS and operation of LHC - J. Wenninger</a:t>
            </a:r>
            <a:endParaRPr lang="en-US"/>
          </a:p>
        </p:txBody>
      </p:sp>
      <p:sp>
        <p:nvSpPr>
          <p:cNvPr id="8" name="Slide Number Placeholder 7"/>
          <p:cNvSpPr>
            <a:spLocks noGrp="1"/>
          </p:cNvSpPr>
          <p:nvPr>
            <p:ph type="sldNum" sz="quarter" idx="12"/>
          </p:nvPr>
        </p:nvSpPr>
        <p:spPr/>
        <p:txBody>
          <a:bodyPr/>
          <a:lstStyle/>
          <a:p>
            <a:pPr>
              <a:defRPr/>
            </a:pPr>
            <a:fld id="{EE4E98C2-E612-405D-9D9D-D2D7EB854B0E}" type="slidenum">
              <a:rPr lang="en-US" smtClean="0"/>
              <a:pPr>
                <a:defRPr/>
              </a:pPr>
              <a:t>56</a:t>
            </a:fld>
            <a:endParaRPr lang="en-US"/>
          </a:p>
        </p:txBody>
      </p:sp>
      <p:sp>
        <p:nvSpPr>
          <p:cNvPr id="9" name="TextBox 8"/>
          <p:cNvSpPr txBox="1"/>
          <p:nvPr/>
        </p:nvSpPr>
        <p:spPr>
          <a:xfrm>
            <a:off x="693095" y="5530478"/>
            <a:ext cx="7604189" cy="707886"/>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spcBef>
                <a:spcPct val="20000"/>
              </a:spcBef>
              <a:spcAft>
                <a:spcPts val="400"/>
              </a:spcAft>
              <a:buClr>
                <a:srgbClr val="0000FF"/>
              </a:buClr>
              <a:buSzPct val="80000"/>
            </a:pPr>
            <a:r>
              <a:rPr lang="en-US" sz="2000" kern="0" dirty="0">
                <a:latin typeface="+mn-lt"/>
              </a:rPr>
              <a:t>We have exceeded </a:t>
            </a:r>
            <a:r>
              <a:rPr lang="en-US" sz="2000" kern="0">
                <a:latin typeface="+mn-lt"/>
              </a:rPr>
              <a:t>design luminosity in </a:t>
            </a:r>
            <a:r>
              <a:rPr lang="en-US" sz="2000" kern="0" dirty="0">
                <a:latin typeface="+mn-lt"/>
              </a:rPr>
              <a:t>2016 – except for the energy (6.5 TeV and not 7 TeV – magnet training).</a:t>
            </a:r>
            <a:endParaRPr lang="fr-FR" sz="2000" kern="0" dirty="0">
              <a:latin typeface="+mn-lt"/>
            </a:endParaRPr>
          </a:p>
        </p:txBody>
      </p:sp>
    </p:spTree>
    <p:extLst>
      <p:ext uri="{BB962C8B-B14F-4D97-AF65-F5344CB8AC3E}">
        <p14:creationId xmlns:p14="http://schemas.microsoft.com/office/powerpoint/2010/main" val="14159399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GB" altLang="en-US">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dirty="0"/>
          </a:p>
        </p:txBody>
      </p:sp>
      <p:sp>
        <p:nvSpPr>
          <p:cNvPr id="204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368D3CF6-6D77-4179-87E4-07D290C7C2FF}" type="slidenum">
              <a:rPr lang="en-US" altLang="en-US" smtClean="0">
                <a:solidFill>
                  <a:srgbClr val="000000"/>
                </a:solidFill>
                <a:cs typeface="Arial" charset="0"/>
              </a:rPr>
              <a:pPr>
                <a:spcBef>
                  <a:spcPct val="0"/>
                </a:spcBef>
                <a:buClrTx/>
                <a:buSzTx/>
                <a:buFontTx/>
                <a:buNone/>
              </a:pPr>
              <a:t>57</a:t>
            </a:fld>
            <a:endParaRPr lang="en-US" altLang="en-US">
              <a:solidFill>
                <a:srgbClr val="000000"/>
              </a:solidFill>
              <a:cs typeface="Arial" charset="0"/>
            </a:endParaRPr>
          </a:p>
        </p:txBody>
      </p:sp>
      <p:sp>
        <p:nvSpPr>
          <p:cNvPr id="7" name="TextBox 6"/>
          <p:cNvSpPr txBox="1"/>
          <p:nvPr/>
        </p:nvSpPr>
        <p:spPr>
          <a:xfrm>
            <a:off x="921170" y="1039842"/>
            <a:ext cx="7875380" cy="4031873"/>
          </a:xfrm>
          <a:prstGeom prst="rect">
            <a:avLst/>
          </a:prstGeom>
          <a:noFill/>
        </p:spPr>
        <p:txBody>
          <a:bodyPr wrap="square">
            <a:spAutoFit/>
          </a:bodyPr>
          <a:lstStyle/>
          <a:p>
            <a:pPr>
              <a:spcBef>
                <a:spcPts val="1200"/>
              </a:spcBef>
              <a:defRPr/>
            </a:pPr>
            <a:r>
              <a:rPr lang="en-US" sz="2800" b="1" dirty="0">
                <a:solidFill>
                  <a:srgbClr val="0000FF">
                    <a:alpha val="40000"/>
                  </a:srgbClr>
                </a:solidFill>
                <a:latin typeface="+mn-lt"/>
              </a:rPr>
              <a:t>Introduction to LHC</a:t>
            </a:r>
          </a:p>
          <a:p>
            <a:pPr>
              <a:spcBef>
                <a:spcPts val="1200"/>
              </a:spcBef>
              <a:defRPr/>
            </a:pPr>
            <a:r>
              <a:rPr lang="en-US" sz="2800" b="1" dirty="0">
                <a:solidFill>
                  <a:srgbClr val="0000FF">
                    <a:alpha val="39000"/>
                  </a:srgbClr>
                </a:solidFill>
                <a:latin typeface="+mn-lt"/>
              </a:rPr>
              <a:t>Beam interlock system</a:t>
            </a:r>
          </a:p>
          <a:p>
            <a:pPr lvl="0">
              <a:spcBef>
                <a:spcPts val="1200"/>
              </a:spcBef>
              <a:defRPr/>
            </a:pPr>
            <a:r>
              <a:rPr lang="en-US" sz="2800" b="1" dirty="0">
                <a:solidFill>
                  <a:srgbClr val="0000FF">
                    <a:alpha val="34000"/>
                  </a:srgbClr>
                </a:solidFill>
                <a:latin typeface="Arial"/>
              </a:rPr>
              <a:t>Commissioning</a:t>
            </a:r>
            <a:endParaRPr lang="en-US" sz="2800" b="1" dirty="0">
              <a:solidFill>
                <a:srgbClr val="0000FF">
                  <a:alpha val="39000"/>
                </a:srgbClr>
              </a:solidFill>
              <a:latin typeface="+mn-lt"/>
            </a:endParaRPr>
          </a:p>
          <a:p>
            <a:pPr>
              <a:spcBef>
                <a:spcPts val="1200"/>
              </a:spcBef>
              <a:defRPr/>
            </a:pPr>
            <a:r>
              <a:rPr lang="en-US" sz="2800" b="1" dirty="0">
                <a:solidFill>
                  <a:srgbClr val="0000FF">
                    <a:alpha val="39000"/>
                  </a:srgbClr>
                </a:solidFill>
                <a:latin typeface="+mn-lt"/>
              </a:rPr>
              <a:t>Intensity ramp up</a:t>
            </a:r>
          </a:p>
          <a:p>
            <a:pPr>
              <a:spcBef>
                <a:spcPts val="1200"/>
              </a:spcBef>
              <a:defRPr/>
            </a:pPr>
            <a:r>
              <a:rPr lang="en-US" sz="2800" b="1" dirty="0">
                <a:solidFill>
                  <a:srgbClr val="0000FF"/>
                </a:solidFill>
                <a:latin typeface="+mj-lt"/>
              </a:rPr>
              <a:t>Beam losses</a:t>
            </a:r>
          </a:p>
          <a:p>
            <a:pPr>
              <a:spcBef>
                <a:spcPts val="1200"/>
              </a:spcBef>
              <a:defRPr/>
            </a:pPr>
            <a:r>
              <a:rPr lang="en-US" sz="2800" b="1" dirty="0">
                <a:solidFill>
                  <a:srgbClr val="0000FF">
                    <a:alpha val="39000"/>
                  </a:srgbClr>
                </a:solidFill>
                <a:latin typeface="+mn-lt"/>
              </a:rPr>
              <a:t>Machine protection diagnostics &amp; software</a:t>
            </a:r>
          </a:p>
          <a:p>
            <a:pPr>
              <a:spcBef>
                <a:spcPts val="1200"/>
              </a:spcBef>
              <a:defRPr/>
            </a:pPr>
            <a:r>
              <a:rPr lang="en-US" sz="2800" b="1" dirty="0">
                <a:solidFill>
                  <a:srgbClr val="0000FF">
                    <a:alpha val="39000"/>
                  </a:srgbClr>
                </a:solidFill>
                <a:latin typeface="+mn-lt"/>
              </a:rPr>
              <a:t>Conclusions</a:t>
            </a:r>
          </a:p>
        </p:txBody>
      </p:sp>
    </p:spTree>
    <p:extLst>
      <p:ext uri="{BB962C8B-B14F-4D97-AF65-F5344CB8AC3E}">
        <p14:creationId xmlns:p14="http://schemas.microsoft.com/office/powerpoint/2010/main" val="26530306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http://lhc-machine-outreach.web.cern.ch/lhc-machine-outreach/photogallery/point1-oct06/images/nov0600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275" y="2507280"/>
            <a:ext cx="4964410" cy="372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1"/>
          <p:cNvSpPr>
            <a:spLocks noGrp="1"/>
          </p:cNvSpPr>
          <p:nvPr>
            <p:ph type="title"/>
          </p:nvPr>
        </p:nvSpPr>
        <p:spPr/>
        <p:txBody>
          <a:bodyPr/>
          <a:lstStyle/>
          <a:p>
            <a:r>
              <a:rPr lang="en-US" altLang="en-US" dirty="0"/>
              <a:t>Ultra-fast failures at the LHC</a:t>
            </a:r>
          </a:p>
        </p:txBody>
      </p:sp>
      <p:sp>
        <p:nvSpPr>
          <p:cNvPr id="47107" name="Date Placeholder 4"/>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defRPr/>
            </a:pPr>
            <a:r>
              <a:rPr lang="en-US" altLang="en-US">
                <a:latin typeface="+mj-lt"/>
                <a:cs typeface="Arial" charset="0"/>
              </a:rPr>
              <a:t>January 2017</a:t>
            </a:r>
          </a:p>
        </p:txBody>
      </p:sp>
      <p:sp>
        <p:nvSpPr>
          <p:cNvPr id="47108" name="Footer Placeholder 5"/>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defRPr/>
            </a:pPr>
            <a:r>
              <a:rPr lang="en-GB" altLang="en-US">
                <a:latin typeface="+mj-lt"/>
                <a:cs typeface="Arial" charset="0"/>
              </a:rPr>
              <a:t>USPAS - MPS and operation of LHC - J. Wenninger</a:t>
            </a:r>
            <a:endParaRPr lang="en-US" altLang="en-US" dirty="0">
              <a:latin typeface="+mj-lt"/>
              <a:cs typeface="Arial" charset="0"/>
            </a:endParaRPr>
          </a:p>
        </p:txBody>
      </p:sp>
      <p:sp>
        <p:nvSpPr>
          <p:cNvPr id="5735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pitchFamily="34" charset="0"/>
              </a:defRPr>
            </a:lvl1pPr>
            <a:lvl2pPr marL="742950" indent="-285750">
              <a:spcBef>
                <a:spcPct val="20000"/>
              </a:spcBef>
              <a:buChar char="–"/>
              <a:defRPr sz="1600">
                <a:solidFill>
                  <a:schemeClr val="tx1"/>
                </a:solidFill>
                <a:latin typeface="Arial" pitchFamily="34" charset="0"/>
              </a:defRPr>
            </a:lvl2pPr>
            <a:lvl3pPr marL="1143000" indent="-228600">
              <a:spcBef>
                <a:spcPct val="20000"/>
              </a:spcBef>
              <a:buChar char="•"/>
              <a:defRPr sz="1400">
                <a:solidFill>
                  <a:schemeClr val="tx1"/>
                </a:solidFill>
                <a:latin typeface="Arial" pitchFamily="34" charset="0"/>
              </a:defRPr>
            </a:lvl3pPr>
            <a:lvl4pPr marL="1600200" indent="-228600">
              <a:spcBef>
                <a:spcPct val="20000"/>
              </a:spcBef>
              <a:buChar char="–"/>
              <a:defRPr sz="14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buClrTx/>
              <a:buSzTx/>
              <a:buFontTx/>
              <a:buNone/>
            </a:pPr>
            <a:fld id="{2014381C-0338-4116-B4C8-30F59AD31C50}" type="slidenum">
              <a:rPr lang="en-US" altLang="en-US" smtClean="0">
                <a:latin typeface="+mj-lt"/>
              </a:rPr>
              <a:pPr>
                <a:spcBef>
                  <a:spcPct val="0"/>
                </a:spcBef>
                <a:buClrTx/>
                <a:buSzTx/>
                <a:buFontTx/>
                <a:buNone/>
              </a:pPr>
              <a:t>58</a:t>
            </a:fld>
            <a:endParaRPr lang="en-US" altLang="en-US" dirty="0">
              <a:latin typeface="+mj-lt"/>
            </a:endParaRPr>
          </a:p>
        </p:txBody>
      </p:sp>
      <p:sp>
        <p:nvSpPr>
          <p:cNvPr id="2" name="TextBox 1"/>
          <p:cNvSpPr txBox="1"/>
          <p:nvPr/>
        </p:nvSpPr>
        <p:spPr>
          <a:xfrm>
            <a:off x="574253" y="855865"/>
            <a:ext cx="8123237" cy="1307024"/>
          </a:xfrm>
          <a:prstGeom prst="rect">
            <a:avLst/>
          </a:prstGeom>
        </p:spPr>
        <p:txBody>
          <a:bodyPr wrap="square">
            <a:spAutoFit/>
          </a:bodyPr>
          <a:lstStyle/>
          <a:p>
            <a:pPr marL="227013" indent="-227013">
              <a:spcBef>
                <a:spcPct val="20000"/>
              </a:spcBef>
              <a:spcAft>
                <a:spcPts val="400"/>
              </a:spcAft>
              <a:buClr>
                <a:srgbClr val="0000FF"/>
              </a:buClr>
              <a:buSzPct val="80000"/>
              <a:buFont typeface="Wingdings" pitchFamily="2" charset="2"/>
              <a:buChar char="q"/>
              <a:defRPr/>
            </a:pPr>
            <a:r>
              <a:rPr lang="en-US" kern="0" dirty="0">
                <a:latin typeface="+mn-lt"/>
              </a:rPr>
              <a:t>The analysis of the potential failures at the LHC quickly revealed that the normal conducting magnet circuits are the most critical elements.</a:t>
            </a:r>
          </a:p>
          <a:p>
            <a:pPr marL="227013" indent="-227013">
              <a:spcBef>
                <a:spcPct val="20000"/>
              </a:spcBef>
              <a:spcAft>
                <a:spcPts val="400"/>
              </a:spcAft>
              <a:buClr>
                <a:srgbClr val="0000FF"/>
              </a:buClr>
              <a:buSzPct val="80000"/>
              <a:buFont typeface="Wingdings" pitchFamily="2" charset="2"/>
              <a:buChar char="q"/>
              <a:defRPr/>
            </a:pPr>
            <a:r>
              <a:rPr lang="en-US" kern="0" dirty="0">
                <a:latin typeface="+mn-lt"/>
              </a:rPr>
              <a:t>Those magnets are used to re-combine the 2 LHC beams near an experiment (from two to a single vacuum chamber).</a:t>
            </a:r>
            <a:endParaRPr lang="en-GB" kern="0" dirty="0">
              <a:latin typeface="+mn-lt"/>
            </a:endParaRPr>
          </a:p>
        </p:txBody>
      </p:sp>
      <p:sp>
        <p:nvSpPr>
          <p:cNvPr id="3" name="TextBox 2"/>
          <p:cNvSpPr txBox="1"/>
          <p:nvPr/>
        </p:nvSpPr>
        <p:spPr>
          <a:xfrm>
            <a:off x="4264760" y="2374819"/>
            <a:ext cx="4302125" cy="830263"/>
          </a:xfrm>
          <a:prstGeom prst="rect">
            <a:avLst/>
          </a:prstGeom>
          <a:solidFill>
            <a:srgbClr val="FFFFCC"/>
          </a:solidFill>
          <a:ln>
            <a:solidFill>
              <a:schemeClr val="tx1"/>
            </a:solidFill>
          </a:ln>
        </p:spPr>
        <p:txBody>
          <a:bodyPr>
            <a:spAutoFit/>
          </a:bodyPr>
          <a:lstStyle/>
          <a:p>
            <a:pPr algn="ctr">
              <a:spcBef>
                <a:spcPct val="20000"/>
              </a:spcBef>
              <a:spcAft>
                <a:spcPts val="400"/>
              </a:spcAft>
              <a:buClr>
                <a:srgbClr val="0000FF"/>
              </a:buClr>
              <a:buSzPct val="80000"/>
              <a:defRPr/>
            </a:pPr>
            <a:r>
              <a:rPr lang="en-US" sz="1600" i="1" kern="0" dirty="0">
                <a:latin typeface="+mn-lt"/>
              </a:rPr>
              <a:t>LHC room temperature (normal conducting) separation/recombination dipoles (‘D1’) around ATLAS and CMS.</a:t>
            </a:r>
            <a:endParaRPr lang="en-GB" sz="1600" i="1" kern="0" dirty="0">
              <a:latin typeface="+mn-lt"/>
            </a:endParaRPr>
          </a:p>
        </p:txBody>
      </p:sp>
      <p:sp>
        <p:nvSpPr>
          <p:cNvPr id="10" name="TextBox 9"/>
          <p:cNvSpPr txBox="1"/>
          <p:nvPr/>
        </p:nvSpPr>
        <p:spPr>
          <a:xfrm>
            <a:off x="4772973" y="4576048"/>
            <a:ext cx="3937000" cy="923925"/>
          </a:xfrm>
          <a:prstGeom prst="rect">
            <a:avLst/>
          </a:prstGeom>
          <a:solidFill>
            <a:srgbClr val="FFFFCC"/>
          </a:solidFill>
          <a:ln>
            <a:solidFill>
              <a:schemeClr val="tx1"/>
            </a:solidFill>
          </a:ln>
          <a:effectLst>
            <a:outerShdw blurRad="50800" dist="38100" dir="2700000" algn="tl" rotWithShape="0">
              <a:prstClr val="black">
                <a:alpha val="40000"/>
              </a:prstClr>
            </a:outerShdw>
          </a:effectLst>
        </p:spPr>
        <p:txBody>
          <a:bodyPr>
            <a:spAutoFit/>
          </a:bodyPr>
          <a:lstStyle/>
          <a:p>
            <a:pPr algn="ctr">
              <a:spcBef>
                <a:spcPct val="20000"/>
              </a:spcBef>
              <a:spcAft>
                <a:spcPts val="400"/>
              </a:spcAft>
              <a:buClr>
                <a:srgbClr val="0000FF"/>
              </a:buClr>
              <a:buSzPct val="80000"/>
              <a:defRPr/>
            </a:pPr>
            <a:r>
              <a:rPr lang="en-US" i="1" kern="0" dirty="0">
                <a:solidFill>
                  <a:srgbClr val="FF0000"/>
                </a:solidFill>
                <a:latin typeface="+mn-lt"/>
              </a:rPr>
              <a:t>Those magnets are very strong (large deflections) and they are fast –&gt; most critical powering failure !</a:t>
            </a:r>
            <a:endParaRPr lang="en-GB" i="1" kern="0" dirty="0">
              <a:solidFill>
                <a:srgbClr val="FF0000"/>
              </a:solidFill>
              <a:latin typeface="+mn-lt"/>
            </a:endParaRPr>
          </a:p>
        </p:txBody>
      </p:sp>
    </p:spTree>
    <p:extLst>
      <p:ext uri="{BB962C8B-B14F-4D97-AF65-F5344CB8AC3E}">
        <p14:creationId xmlns:p14="http://schemas.microsoft.com/office/powerpoint/2010/main" val="11988520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Date Placeholder 4"/>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defRPr/>
            </a:pPr>
            <a:r>
              <a:rPr lang="en-US" altLang="en-US">
                <a:latin typeface="+mn-lt"/>
                <a:cs typeface="Arial" charset="0"/>
              </a:rPr>
              <a:t>January 2017</a:t>
            </a:r>
          </a:p>
        </p:txBody>
      </p:sp>
      <p:sp>
        <p:nvSpPr>
          <p:cNvPr id="48132" name="Footer Placeholder 5"/>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defRPr/>
            </a:pPr>
            <a:r>
              <a:rPr lang="en-GB" altLang="en-US">
                <a:latin typeface="+mn-lt"/>
                <a:cs typeface="Arial" charset="0"/>
              </a:rPr>
              <a:t>USPAS - MPS and operation of LHC - J. Wenninger</a:t>
            </a:r>
            <a:endParaRPr lang="en-US" altLang="en-US" dirty="0">
              <a:latin typeface="+mn-lt"/>
              <a:cs typeface="Arial" charset="0"/>
            </a:endParaRPr>
          </a:p>
        </p:txBody>
      </p:sp>
      <p:sp>
        <p:nvSpPr>
          <p:cNvPr id="5837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pitchFamily="34" charset="0"/>
              </a:defRPr>
            </a:lvl1pPr>
            <a:lvl2pPr marL="742950" indent="-285750">
              <a:spcBef>
                <a:spcPct val="20000"/>
              </a:spcBef>
              <a:buChar char="–"/>
              <a:defRPr sz="1600">
                <a:solidFill>
                  <a:schemeClr val="tx1"/>
                </a:solidFill>
                <a:latin typeface="Arial" pitchFamily="34" charset="0"/>
              </a:defRPr>
            </a:lvl2pPr>
            <a:lvl3pPr marL="1143000" indent="-228600">
              <a:spcBef>
                <a:spcPct val="20000"/>
              </a:spcBef>
              <a:buChar char="•"/>
              <a:defRPr sz="1400">
                <a:solidFill>
                  <a:schemeClr val="tx1"/>
                </a:solidFill>
                <a:latin typeface="Arial" pitchFamily="34" charset="0"/>
              </a:defRPr>
            </a:lvl3pPr>
            <a:lvl4pPr marL="1600200" indent="-228600">
              <a:spcBef>
                <a:spcPct val="20000"/>
              </a:spcBef>
              <a:buChar char="–"/>
              <a:defRPr sz="14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buClrTx/>
              <a:buSzTx/>
              <a:buFontTx/>
              <a:buNone/>
            </a:pPr>
            <a:fld id="{771527FE-2A21-4423-803C-67F7F4706254}" type="slidenum">
              <a:rPr lang="en-US" altLang="en-US" smtClean="0">
                <a:latin typeface="Comic Sans MS" pitchFamily="66" charset="0"/>
              </a:rPr>
              <a:pPr>
                <a:spcBef>
                  <a:spcPct val="0"/>
                </a:spcBef>
                <a:buClrTx/>
                <a:buSzTx/>
                <a:buFontTx/>
                <a:buNone/>
              </a:pPr>
              <a:t>59</a:t>
            </a:fld>
            <a:endParaRPr lang="en-US" altLang="en-US">
              <a:latin typeface="Comic Sans MS" pitchFamily="66" charset="0"/>
            </a:endParaRPr>
          </a:p>
        </p:txBody>
      </p:sp>
      <p:sp>
        <p:nvSpPr>
          <p:cNvPr id="2" name="TextBox 1"/>
          <p:cNvSpPr txBox="1"/>
          <p:nvPr/>
        </p:nvSpPr>
        <p:spPr>
          <a:xfrm>
            <a:off x="539750" y="806450"/>
            <a:ext cx="4840288" cy="2105025"/>
          </a:xfrm>
          <a:prstGeom prst="rect">
            <a:avLst/>
          </a:prstGeom>
        </p:spPr>
        <p:txBody>
          <a:bodyPr>
            <a:spAutoFit/>
          </a:bodyPr>
          <a:lstStyle/>
          <a:p>
            <a:pPr marL="227013" indent="-227013">
              <a:spcBef>
                <a:spcPct val="20000"/>
              </a:spcBef>
              <a:spcAft>
                <a:spcPts val="400"/>
              </a:spcAft>
              <a:buClr>
                <a:srgbClr val="0000FF"/>
              </a:buClr>
              <a:buSzPct val="80000"/>
              <a:buFont typeface="Wingdings" pitchFamily="2" charset="2"/>
              <a:buChar char="q"/>
              <a:defRPr/>
            </a:pPr>
            <a:r>
              <a:rPr lang="en-US" sz="2000" kern="0" dirty="0">
                <a:latin typeface="+mn-lt"/>
              </a:rPr>
              <a:t>Failure simulation.</a:t>
            </a:r>
          </a:p>
          <a:p>
            <a:pPr marL="444500" lvl="1" indent="-177800">
              <a:spcBef>
                <a:spcPct val="2000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12 magnets are powered in series.</a:t>
            </a:r>
          </a:p>
          <a:p>
            <a:pPr marL="444500" lvl="1" indent="-177800">
              <a:spcBef>
                <a:spcPct val="2000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Large </a:t>
            </a:r>
            <a:r>
              <a:rPr lang="en-US" i="1" kern="0" dirty="0" err="1">
                <a:solidFill>
                  <a:srgbClr val="0000FF"/>
                </a:solidFill>
                <a:latin typeface="+mn-lt"/>
              </a:rPr>
              <a:t>betatron</a:t>
            </a:r>
            <a:r>
              <a:rPr lang="en-US" i="1" kern="0" dirty="0">
                <a:solidFill>
                  <a:srgbClr val="0000FF"/>
                </a:solidFill>
                <a:latin typeface="+mn-lt"/>
              </a:rPr>
              <a:t> function when squeezed (</a:t>
            </a:r>
            <a:r>
              <a:rPr lang="en-US" i="1" kern="0" dirty="0">
                <a:solidFill>
                  <a:srgbClr val="0000FF"/>
                </a:solidFill>
                <a:latin typeface="Symbol" panose="05050102010706020507" pitchFamily="18" charset="2"/>
              </a:rPr>
              <a:t>b</a:t>
            </a:r>
            <a:r>
              <a:rPr lang="en-US" i="1" kern="0" dirty="0">
                <a:solidFill>
                  <a:srgbClr val="0000FF"/>
                </a:solidFill>
                <a:latin typeface="+mn-lt"/>
              </a:rPr>
              <a:t> &gt; 2000 m) </a:t>
            </a:r>
            <a:r>
              <a:rPr lang="en-US" i="1" kern="0" dirty="0">
                <a:solidFill>
                  <a:srgbClr val="0000FF"/>
                </a:solidFill>
                <a:latin typeface="+mn-lt"/>
                <a:sym typeface="Wingdings" panose="05000000000000000000" pitchFamily="2" charset="2"/>
              </a:rPr>
              <a:t> large orbit changes.</a:t>
            </a:r>
            <a:endParaRPr lang="en-US" i="1" kern="0" dirty="0">
              <a:solidFill>
                <a:srgbClr val="0000FF"/>
              </a:solidFill>
              <a:latin typeface="+mn-lt"/>
            </a:endParaRPr>
          </a:p>
          <a:p>
            <a:pPr marL="444500" lvl="1" indent="-177800">
              <a:spcBef>
                <a:spcPct val="2000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Short time constant </a:t>
            </a:r>
            <a:r>
              <a:rPr lang="en-US" i="1" kern="0" dirty="0">
                <a:solidFill>
                  <a:srgbClr val="0000FF"/>
                </a:solidFill>
                <a:latin typeface="Symbol" panose="05050102010706020507" pitchFamily="18" charset="2"/>
              </a:rPr>
              <a:t>t</a:t>
            </a:r>
            <a:r>
              <a:rPr lang="en-US" i="1" kern="0" dirty="0">
                <a:solidFill>
                  <a:srgbClr val="0000FF"/>
                </a:solidFill>
                <a:latin typeface="+mn-lt"/>
              </a:rPr>
              <a:t> = 2.5 seconds (B is the magnetic field):</a:t>
            </a:r>
            <a:endParaRPr lang="en-GB" i="1" kern="0" dirty="0">
              <a:solidFill>
                <a:srgbClr val="0000FF"/>
              </a:solidFill>
              <a:latin typeface="+mn-lt"/>
            </a:endParaRPr>
          </a:p>
        </p:txBody>
      </p:sp>
      <p:pic>
        <p:nvPicPr>
          <p:cNvPr id="58375" name="Picture 2"/>
          <p:cNvPicPr>
            <a:picLocks noChangeAspect="1" noChangeArrowheads="1"/>
          </p:cNvPicPr>
          <p:nvPr/>
        </p:nvPicPr>
        <p:blipFill>
          <a:blip r:embed="rId3">
            <a:extLst>
              <a:ext uri="{28A0092B-C50C-407E-A947-70E740481C1C}">
                <a14:useLocalDpi xmlns:a14="http://schemas.microsoft.com/office/drawing/2010/main" val="0"/>
              </a:ext>
            </a:extLst>
          </a:blip>
          <a:srcRect l="47984" t="17700" r="5341"/>
          <a:stretch>
            <a:fillRect/>
          </a:stretch>
        </p:blipFill>
        <p:spPr bwMode="auto">
          <a:xfrm>
            <a:off x="5646652" y="806450"/>
            <a:ext cx="2650633" cy="308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graphicFrame>
        <p:nvGraphicFramePr>
          <p:cNvPr id="58376" name="Object 2"/>
          <p:cNvGraphicFramePr>
            <a:graphicFrameLocks noChangeAspect="1"/>
          </p:cNvGraphicFramePr>
          <p:nvPr/>
        </p:nvGraphicFramePr>
        <p:xfrm>
          <a:off x="3305175" y="2786063"/>
          <a:ext cx="1765300" cy="501650"/>
        </p:xfrm>
        <a:graphic>
          <a:graphicData uri="http://schemas.openxmlformats.org/presentationml/2006/ole">
            <mc:AlternateContent xmlns:mc="http://schemas.openxmlformats.org/markup-compatibility/2006">
              <mc:Choice xmlns:v="urn:schemas-microsoft-com:vml" Requires="v">
                <p:oleObj spid="_x0000_s3067" name="Equation" r:id="rId4" imgW="850531" imgH="241195" progId="Equation.3">
                  <p:embed/>
                </p:oleObj>
              </mc:Choice>
              <mc:Fallback>
                <p:oleObj name="Equation" r:id="rId4" imgW="850531" imgH="24119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5175" y="2786063"/>
                        <a:ext cx="17653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0425" name="Picture 2"/>
          <p:cNvPicPr>
            <a:picLocks noChangeAspect="1" noChangeArrowheads="1"/>
          </p:cNvPicPr>
          <p:nvPr/>
        </p:nvPicPr>
        <p:blipFill>
          <a:blip r:embed="rId6">
            <a:extLst>
              <a:ext uri="{28A0092B-C50C-407E-A947-70E740481C1C}">
                <a14:useLocalDpi xmlns:a14="http://schemas.microsoft.com/office/drawing/2010/main" val="0"/>
              </a:ext>
            </a:extLst>
          </a:blip>
          <a:srcRect l="10733" t="53987" r="430" b="9322"/>
          <a:stretch>
            <a:fillRect/>
          </a:stretch>
        </p:blipFill>
        <p:spPr bwMode="auto">
          <a:xfrm>
            <a:off x="461963" y="4205288"/>
            <a:ext cx="6413500" cy="2119312"/>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9788" y="3544888"/>
            <a:ext cx="4001047" cy="58420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ctr">
              <a:spcBef>
                <a:spcPct val="20000"/>
              </a:spcBef>
              <a:spcAft>
                <a:spcPts val="400"/>
              </a:spcAft>
              <a:buClr>
                <a:srgbClr val="0000FF"/>
              </a:buClr>
              <a:buSzPct val="80000"/>
              <a:defRPr/>
            </a:pPr>
            <a:r>
              <a:rPr lang="en-US" sz="1600" i="1" kern="0" dirty="0">
                <a:latin typeface="+mn-lt"/>
              </a:rPr>
              <a:t>Simulated orbit change along the LHC ring a few </a:t>
            </a:r>
            <a:r>
              <a:rPr lang="en-US" sz="1600" b="1" i="1" kern="0" dirty="0">
                <a:latin typeface="+mn-lt"/>
              </a:rPr>
              <a:t>milliseconds</a:t>
            </a:r>
            <a:r>
              <a:rPr lang="en-US" sz="1600" i="1" kern="0" dirty="0">
                <a:latin typeface="+mn-lt"/>
              </a:rPr>
              <a:t> after failure.</a:t>
            </a:r>
            <a:endParaRPr lang="en-GB" sz="1600" i="1" kern="0" dirty="0">
              <a:latin typeface="+mn-lt"/>
            </a:endParaRPr>
          </a:p>
        </p:txBody>
      </p:sp>
      <p:pic>
        <p:nvPicPr>
          <p:cNvPr id="60428" name="Picture 12" descr="http://blogs-images.forbes.com/pierredelage/files/2011/12/Euro-coi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0925" y="4225925"/>
            <a:ext cx="1433513"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8070850" y="5072063"/>
            <a:ext cx="152400" cy="123825"/>
          </a:xfrm>
          <a:prstGeom prst="rect">
            <a:avLst/>
          </a:prstGeom>
          <a:solidFill>
            <a:srgbClr val="FFC000"/>
          </a:solidFill>
          <a:ln w="9525" algn="ctr">
            <a:solidFill>
              <a:schemeClr val="tx1"/>
            </a:solidFill>
            <a:round/>
            <a:headEnd/>
            <a:tailEnd/>
          </a:ln>
        </p:spPr>
        <p:txBody>
          <a:bodyPr/>
          <a:lstStyle>
            <a:lvl1pPr>
              <a:spcBef>
                <a:spcPct val="20000"/>
              </a:spcBef>
              <a:buClr>
                <a:srgbClr val="0000FF"/>
              </a:buClr>
              <a:buSzPct val="80000"/>
              <a:buFont typeface="Wingdings" pitchFamily="2" charset="2"/>
              <a:buChar char="q"/>
              <a:defRPr>
                <a:solidFill>
                  <a:schemeClr val="tx1"/>
                </a:solidFill>
                <a:latin typeface="Arial" pitchFamily="34" charset="0"/>
              </a:defRPr>
            </a:lvl1pPr>
            <a:lvl2pPr marL="742950" indent="-285750">
              <a:spcBef>
                <a:spcPct val="20000"/>
              </a:spcBef>
              <a:buChar char="–"/>
              <a:defRPr sz="1600">
                <a:solidFill>
                  <a:schemeClr val="tx1"/>
                </a:solidFill>
                <a:latin typeface="Arial" pitchFamily="34" charset="0"/>
              </a:defRPr>
            </a:lvl2pPr>
            <a:lvl3pPr marL="1143000" indent="-228600">
              <a:spcBef>
                <a:spcPct val="20000"/>
              </a:spcBef>
              <a:buChar char="•"/>
              <a:defRPr sz="1400">
                <a:solidFill>
                  <a:schemeClr val="tx1"/>
                </a:solidFill>
                <a:latin typeface="Arial" pitchFamily="34" charset="0"/>
              </a:defRPr>
            </a:lvl3pPr>
            <a:lvl4pPr marL="1600200" indent="-228600">
              <a:spcBef>
                <a:spcPct val="20000"/>
              </a:spcBef>
              <a:buChar char="–"/>
              <a:defRPr sz="14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buClrTx/>
              <a:buSzTx/>
              <a:buFontTx/>
              <a:buNone/>
            </a:pPr>
            <a:endParaRPr lang="en-GB" altLang="en-US">
              <a:latin typeface="Comic Sans MS" pitchFamily="66" charset="0"/>
            </a:endParaRPr>
          </a:p>
        </p:txBody>
      </p:sp>
      <p:sp>
        <p:nvSpPr>
          <p:cNvPr id="6" name="Left-Right Arrow 5"/>
          <p:cNvSpPr/>
          <p:nvPr/>
        </p:nvSpPr>
        <p:spPr bwMode="auto">
          <a:xfrm>
            <a:off x="6672263" y="4956175"/>
            <a:ext cx="998537" cy="306388"/>
          </a:xfrm>
          <a:prstGeom prst="leftRightArrow">
            <a:avLst/>
          </a:prstGeom>
          <a:solidFill>
            <a:srgbClr val="FFC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en-GB"/>
          </a:p>
        </p:txBody>
      </p:sp>
      <p:cxnSp>
        <p:nvCxnSpPr>
          <p:cNvPr id="8" name="Straight Arrow Connector 7"/>
          <p:cNvCxnSpPr>
            <a:cxnSpLocks noChangeShapeType="1"/>
          </p:cNvCxnSpPr>
          <p:nvPr/>
        </p:nvCxnSpPr>
        <p:spPr bwMode="auto">
          <a:xfrm>
            <a:off x="2613025" y="4778375"/>
            <a:ext cx="0" cy="806450"/>
          </a:xfrm>
          <a:prstGeom prst="straightConnector1">
            <a:avLst/>
          </a:prstGeom>
          <a:noFill/>
          <a:ln w="57150" algn="ctr">
            <a:solidFill>
              <a:srgbClr val="FF6600"/>
            </a:solidFill>
            <a:round/>
            <a:headEnd type="triangle" w="med" len="med"/>
            <a:tailEnd type="triangle" w="med" len="med"/>
          </a:ln>
          <a:extLst>
            <a:ext uri="{909E8E84-426E-40DD-AFC4-6F175D3DCCD1}">
              <a14:hiddenFill xmlns:a14="http://schemas.microsoft.com/office/drawing/2010/main">
                <a:noFill/>
              </a14:hiddenFill>
            </a:ext>
          </a:extLst>
        </p:spPr>
      </p:cxnSp>
      <p:sp>
        <p:nvSpPr>
          <p:cNvPr id="17" name="TextBox 16"/>
          <p:cNvSpPr txBox="1"/>
          <p:nvPr/>
        </p:nvSpPr>
        <p:spPr>
          <a:xfrm>
            <a:off x="2130425" y="5595938"/>
            <a:ext cx="965200" cy="400050"/>
          </a:xfrm>
          <a:prstGeom prst="rect">
            <a:avLst/>
          </a:prstGeom>
        </p:spPr>
        <p:txBody>
          <a:bodyPr wrap="none">
            <a:spAutoFit/>
          </a:bodyPr>
          <a:lstStyle/>
          <a:p>
            <a:pPr>
              <a:spcBef>
                <a:spcPct val="20000"/>
              </a:spcBef>
              <a:spcAft>
                <a:spcPts val="400"/>
              </a:spcAft>
              <a:buClr>
                <a:srgbClr val="0000FF"/>
              </a:buClr>
              <a:buSzPct val="80000"/>
              <a:defRPr/>
            </a:pPr>
            <a:r>
              <a:rPr lang="en-US" sz="2000" i="1" kern="0" dirty="0">
                <a:solidFill>
                  <a:srgbClr val="FF6600"/>
                </a:solidFill>
                <a:latin typeface="+mn-lt"/>
              </a:rPr>
              <a:t>±2 mm</a:t>
            </a:r>
            <a:endParaRPr lang="en-GB" sz="2000" i="1" kern="0" dirty="0">
              <a:solidFill>
                <a:srgbClr val="FF6600"/>
              </a:solidFill>
              <a:latin typeface="+mn-lt"/>
            </a:endParaRPr>
          </a:p>
        </p:txBody>
      </p:sp>
      <p:sp>
        <p:nvSpPr>
          <p:cNvPr id="7" name="TextBox 6"/>
          <p:cNvSpPr txBox="1"/>
          <p:nvPr/>
        </p:nvSpPr>
        <p:spPr>
          <a:xfrm>
            <a:off x="6511248" y="3807084"/>
            <a:ext cx="2499402" cy="338554"/>
          </a:xfrm>
          <a:prstGeom prst="rect">
            <a:avLst/>
          </a:prstGeom>
          <a:solidFill>
            <a:schemeClr val="bg1">
              <a:lumMod val="95000"/>
            </a:schemeClr>
          </a:solidFill>
          <a:ln>
            <a:solidFill>
              <a:schemeClr val="bg1">
                <a:lumMod val="95000"/>
              </a:schemeClr>
            </a:solidFill>
          </a:ln>
          <a:effectLst>
            <a:outerShdw blurRad="50800" dist="38100" dir="2700000" algn="tl" rotWithShape="0">
              <a:prstClr val="black">
                <a:alpha val="40000"/>
              </a:prstClr>
            </a:outerShdw>
          </a:effectLst>
        </p:spPr>
        <p:txBody>
          <a:bodyPr wrap="none" rtlCol="0">
            <a:spAutoFit/>
          </a:bodyPr>
          <a:lstStyle/>
          <a:p>
            <a:pPr>
              <a:spcBef>
                <a:spcPct val="20000"/>
              </a:spcBef>
              <a:spcAft>
                <a:spcPts val="400"/>
              </a:spcAft>
              <a:buClr>
                <a:srgbClr val="0000FF"/>
              </a:buClr>
              <a:buSzPct val="80000"/>
            </a:pPr>
            <a:r>
              <a:rPr lang="en-US" sz="1600" b="1" kern="0" dirty="0">
                <a:latin typeface="+mn-lt"/>
              </a:rPr>
              <a:t>LHC collimator opening</a:t>
            </a:r>
            <a:endParaRPr lang="fr-FR" sz="1600" b="1" kern="0" dirty="0">
              <a:latin typeface="+mn-lt"/>
            </a:endParaRPr>
          </a:p>
        </p:txBody>
      </p:sp>
      <p:sp>
        <p:nvSpPr>
          <p:cNvPr id="58370" name="Title 1"/>
          <p:cNvSpPr>
            <a:spLocks noGrp="1"/>
          </p:cNvSpPr>
          <p:nvPr>
            <p:ph type="title"/>
          </p:nvPr>
        </p:nvSpPr>
        <p:spPr/>
        <p:txBody>
          <a:bodyPr/>
          <a:lstStyle/>
          <a:p>
            <a:r>
              <a:rPr lang="en-US" altLang="en-US" dirty="0"/>
              <a:t>Ultra-fast failures at the LHC (2)</a:t>
            </a:r>
          </a:p>
        </p:txBody>
      </p:sp>
    </p:spTree>
    <p:extLst>
      <p:ext uri="{BB962C8B-B14F-4D97-AF65-F5344CB8AC3E}">
        <p14:creationId xmlns:p14="http://schemas.microsoft.com/office/powerpoint/2010/main" val="3811945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LHC overview</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6</a:t>
            </a:fld>
            <a:endParaRPr lang="en-US"/>
          </a:p>
        </p:txBody>
      </p:sp>
      <p:sp>
        <p:nvSpPr>
          <p:cNvPr id="6" name="Rectangle 12"/>
          <p:cNvSpPr>
            <a:spLocks/>
          </p:cNvSpPr>
          <p:nvPr/>
        </p:nvSpPr>
        <p:spPr bwMode="auto">
          <a:xfrm>
            <a:off x="495484" y="817460"/>
            <a:ext cx="3609516" cy="40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8573" bIns="0"/>
          <a:lstStyle/>
          <a:p>
            <a:pPr marL="266700" indent="-238125">
              <a:spcBef>
                <a:spcPts val="738"/>
              </a:spcBef>
              <a:buClr>
                <a:srgbClr val="0000FF"/>
              </a:buClr>
              <a:buSzPct val="80000"/>
              <a:buFont typeface="Wingdings" pitchFamily="2" charset="2"/>
              <a:buChar char="q"/>
            </a:pPr>
            <a:r>
              <a:rPr lang="en-US" dirty="0">
                <a:solidFill>
                  <a:srgbClr val="333399"/>
                </a:solidFill>
                <a:latin typeface="Arial" pitchFamily="34" charset="0"/>
                <a:cs typeface="Arial" pitchFamily="34" charset="0"/>
                <a:sym typeface="Arial" pitchFamily="34" charset="0"/>
              </a:rPr>
              <a:t>Total length 26.66 km, in the former LEP tunnel.</a:t>
            </a:r>
          </a:p>
          <a:p>
            <a:pPr marL="266700" indent="-238125">
              <a:spcBef>
                <a:spcPts val="738"/>
              </a:spcBef>
              <a:buClr>
                <a:srgbClr val="0000FF"/>
              </a:buClr>
              <a:buSzPct val="80000"/>
              <a:buFont typeface="Wingdings" pitchFamily="2" charset="2"/>
              <a:buChar char="q"/>
            </a:pPr>
            <a:r>
              <a:rPr lang="en-US" dirty="0">
                <a:solidFill>
                  <a:srgbClr val="333399"/>
                </a:solidFill>
                <a:latin typeface="Arial" pitchFamily="34" charset="0"/>
                <a:cs typeface="Arial" pitchFamily="34" charset="0"/>
                <a:sym typeface="Arial" pitchFamily="34" charset="0"/>
              </a:rPr>
              <a:t>8 arcs (sectors), ~3 km each.</a:t>
            </a:r>
          </a:p>
          <a:p>
            <a:pPr marL="266700" indent="-238125">
              <a:spcBef>
                <a:spcPts val="738"/>
              </a:spcBef>
              <a:buClr>
                <a:srgbClr val="0000FF"/>
              </a:buClr>
              <a:buSzPct val="80000"/>
              <a:buFont typeface="Wingdings" pitchFamily="2" charset="2"/>
              <a:buChar char="q"/>
            </a:pPr>
            <a:r>
              <a:rPr lang="en-US" dirty="0">
                <a:solidFill>
                  <a:srgbClr val="333399"/>
                </a:solidFill>
                <a:latin typeface="Arial" pitchFamily="34" charset="0"/>
                <a:cs typeface="Arial" pitchFamily="34" charset="0"/>
                <a:sym typeface="Arial" pitchFamily="34" charset="0"/>
              </a:rPr>
              <a:t>8 straight sections of 700 m.</a:t>
            </a:r>
          </a:p>
          <a:p>
            <a:pPr marL="266700" indent="-238125">
              <a:spcBef>
                <a:spcPts val="738"/>
              </a:spcBef>
              <a:buClr>
                <a:srgbClr val="0000FF"/>
              </a:buClr>
              <a:buSzPct val="80000"/>
              <a:buFont typeface="Wingdings" pitchFamily="2" charset="2"/>
              <a:buChar char="q"/>
            </a:pPr>
            <a:r>
              <a:rPr lang="en-US" dirty="0">
                <a:solidFill>
                  <a:srgbClr val="333399"/>
                </a:solidFill>
                <a:latin typeface="Arial" pitchFamily="34" charset="0"/>
                <a:cs typeface="Arial" pitchFamily="34" charset="0"/>
                <a:sym typeface="Arial" pitchFamily="34" charset="0"/>
              </a:rPr>
              <a:t>beams cross in 4 </a:t>
            </a:r>
            <a:r>
              <a:rPr lang="en-US" u="sng" dirty="0">
                <a:solidFill>
                  <a:srgbClr val="333399"/>
                </a:solidFill>
                <a:latin typeface="Arial" pitchFamily="34" charset="0"/>
                <a:cs typeface="Arial" pitchFamily="34" charset="0"/>
                <a:sym typeface="Arial" pitchFamily="34" charset="0"/>
              </a:rPr>
              <a:t>points.</a:t>
            </a:r>
            <a:r>
              <a:rPr lang="en-US" dirty="0">
                <a:solidFill>
                  <a:srgbClr val="333399"/>
                </a:solidFill>
                <a:latin typeface="Arial" pitchFamily="34" charset="0"/>
                <a:cs typeface="Arial" pitchFamily="34" charset="0"/>
                <a:sym typeface="Arial" pitchFamily="34" charset="0"/>
              </a:rPr>
              <a:t> </a:t>
            </a:r>
          </a:p>
          <a:p>
            <a:pPr marL="28575">
              <a:spcBef>
                <a:spcPts val="738"/>
              </a:spcBef>
              <a:buClr>
                <a:srgbClr val="0000FF"/>
              </a:buClr>
              <a:buSzPct val="80000"/>
            </a:pPr>
            <a:endParaRPr lang="en-US" dirty="0">
              <a:solidFill>
                <a:srgbClr val="333399"/>
              </a:solidFill>
              <a:latin typeface="Arial" pitchFamily="34" charset="0"/>
              <a:cs typeface="Arial" pitchFamily="34" charset="0"/>
              <a:sym typeface="Arial" pitchFamily="34" charset="0"/>
            </a:endParaRPr>
          </a:p>
          <a:p>
            <a:pPr marL="266700" indent="-238125">
              <a:spcBef>
                <a:spcPts val="738"/>
              </a:spcBef>
              <a:buClr>
                <a:srgbClr val="0000FF"/>
              </a:buClr>
              <a:buSzPct val="80000"/>
              <a:buFont typeface="Wingdings" pitchFamily="2" charset="2"/>
              <a:buChar char="q"/>
            </a:pPr>
            <a:r>
              <a:rPr lang="en-US" dirty="0">
                <a:solidFill>
                  <a:srgbClr val="333399"/>
                </a:solidFill>
                <a:latin typeface="Arial" pitchFamily="34" charset="0"/>
                <a:cs typeface="Arial" pitchFamily="34" charset="0"/>
                <a:sym typeface="Arial" pitchFamily="34" charset="0"/>
              </a:rPr>
              <a:t>2-in-1 magnet design with </a:t>
            </a:r>
            <a:r>
              <a:rPr lang="en-US" u="sng" dirty="0">
                <a:solidFill>
                  <a:srgbClr val="FF0000"/>
                </a:solidFill>
                <a:latin typeface="Arial" pitchFamily="34" charset="0"/>
                <a:cs typeface="Arial" pitchFamily="34" charset="0"/>
                <a:sym typeface="Arial" pitchFamily="34" charset="0"/>
              </a:rPr>
              <a:t>separate vacuum chambers</a:t>
            </a:r>
            <a:r>
              <a:rPr lang="en-US" dirty="0">
                <a:solidFill>
                  <a:srgbClr val="333399"/>
                </a:solidFill>
                <a:latin typeface="Arial" pitchFamily="34" charset="0"/>
                <a:cs typeface="Arial" pitchFamily="34" charset="0"/>
                <a:sym typeface="Arial" pitchFamily="34" charset="0"/>
              </a:rPr>
              <a:t>.</a:t>
            </a:r>
          </a:p>
          <a:p>
            <a:pPr marL="266700" indent="-238125">
              <a:spcBef>
                <a:spcPts val="738"/>
              </a:spcBef>
              <a:buClr>
                <a:srgbClr val="0000FF"/>
              </a:buClr>
              <a:buSzPct val="80000"/>
              <a:buFont typeface="Wingdings" pitchFamily="2" charset="2"/>
              <a:buChar char="q"/>
            </a:pPr>
            <a:r>
              <a:rPr lang="en-US" b="1" dirty="0">
                <a:solidFill>
                  <a:srgbClr val="D60093"/>
                </a:solidFill>
                <a:latin typeface="Arial" pitchFamily="34" charset="0"/>
                <a:cs typeface="Arial" pitchFamily="34" charset="0"/>
                <a:sym typeface="Arial" pitchFamily="34" charset="0"/>
              </a:rPr>
              <a:t>2 COUPLED rings</a:t>
            </a:r>
            <a:r>
              <a:rPr lang="en-US" dirty="0">
                <a:solidFill>
                  <a:srgbClr val="333399"/>
                </a:solidFill>
                <a:latin typeface="Arial" pitchFamily="34" charset="0"/>
                <a:cs typeface="Arial" pitchFamily="34" charset="0"/>
                <a:sym typeface="Arial" pitchFamily="34" charset="0"/>
              </a:rPr>
              <a:t>.</a:t>
            </a:r>
          </a:p>
          <a:p>
            <a:pPr marL="266700" indent="-238125">
              <a:spcBef>
                <a:spcPts val="738"/>
              </a:spcBef>
              <a:buClr>
                <a:srgbClr val="0000FF"/>
              </a:buClr>
              <a:buSzPct val="80000"/>
              <a:buFont typeface="Wingdings" pitchFamily="2" charset="2"/>
              <a:buChar char="q"/>
            </a:pPr>
            <a:r>
              <a:rPr lang="en-US" dirty="0">
                <a:solidFill>
                  <a:srgbClr val="333399"/>
                </a:solidFill>
                <a:latin typeface="Arial" pitchFamily="34" charset="0"/>
                <a:cs typeface="Arial" pitchFamily="34" charset="0"/>
                <a:sym typeface="Arial" pitchFamily="34" charset="0"/>
              </a:rPr>
              <a:t>Injection at 450 GeV, operation at 6.5 </a:t>
            </a:r>
            <a:r>
              <a:rPr lang="en-US" dirty="0" err="1">
                <a:solidFill>
                  <a:srgbClr val="333399"/>
                </a:solidFill>
                <a:latin typeface="Arial" pitchFamily="34" charset="0"/>
                <a:cs typeface="Arial" pitchFamily="34" charset="0"/>
                <a:sym typeface="Arial" pitchFamily="34" charset="0"/>
              </a:rPr>
              <a:t>TeV</a:t>
            </a:r>
            <a:r>
              <a:rPr lang="en-US" dirty="0">
                <a:solidFill>
                  <a:srgbClr val="333399"/>
                </a:solidFill>
                <a:latin typeface="Arial" pitchFamily="34" charset="0"/>
                <a:cs typeface="Arial" pitchFamily="34" charset="0"/>
                <a:sym typeface="Arial" pitchFamily="34" charset="0"/>
              </a:rPr>
              <a:t> since 2015.</a:t>
            </a:r>
          </a:p>
          <a:p>
            <a:pPr marL="266700" indent="-238125">
              <a:spcBef>
                <a:spcPts val="738"/>
              </a:spcBef>
              <a:buClr>
                <a:srgbClr val="0000FF"/>
              </a:buClr>
              <a:buSzPct val="80000"/>
              <a:buFont typeface="Wingdings" pitchFamily="2" charset="2"/>
              <a:buChar char="q"/>
            </a:pPr>
            <a:r>
              <a:rPr lang="en-US" dirty="0">
                <a:solidFill>
                  <a:srgbClr val="333399"/>
                </a:solidFill>
                <a:latin typeface="Arial" pitchFamily="34" charset="0"/>
                <a:cs typeface="Arial" pitchFamily="34" charset="0"/>
                <a:sym typeface="Arial" pitchFamily="34" charset="0"/>
              </a:rPr>
              <a:t>The beam intensity (number bunches) can be pushed a lot  thanks to the double ring layout – modern ‘</a:t>
            </a:r>
            <a:r>
              <a:rPr lang="en-US" b="1" dirty="0">
                <a:solidFill>
                  <a:srgbClr val="333399"/>
                </a:solidFill>
                <a:latin typeface="Arial" pitchFamily="34" charset="0"/>
                <a:cs typeface="Arial" pitchFamily="34" charset="0"/>
                <a:sym typeface="Arial" pitchFamily="34" charset="0"/>
              </a:rPr>
              <a:t>factory</a:t>
            </a:r>
            <a:r>
              <a:rPr lang="en-US" dirty="0">
                <a:solidFill>
                  <a:srgbClr val="333399"/>
                </a:solidFill>
                <a:latin typeface="Arial" pitchFamily="34" charset="0"/>
                <a:cs typeface="Arial" pitchFamily="34" charset="0"/>
                <a:sym typeface="Arial" pitchFamily="34" charset="0"/>
              </a:rPr>
              <a:t>’ design.</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4330" y="971080"/>
            <a:ext cx="5130142" cy="4807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00100" y="5858396"/>
            <a:ext cx="3773591" cy="707886"/>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spcBef>
                <a:spcPct val="20000"/>
              </a:spcBef>
              <a:spcAft>
                <a:spcPts val="400"/>
              </a:spcAft>
              <a:buClr>
                <a:srgbClr val="0000FF"/>
              </a:buClr>
              <a:buSzPct val="80000"/>
            </a:pPr>
            <a:r>
              <a:rPr lang="en-US" sz="2000" kern="0" dirty="0">
                <a:solidFill>
                  <a:srgbClr val="C00000"/>
                </a:solidFill>
                <a:latin typeface="+mn-lt"/>
              </a:rPr>
              <a:t>The LHC can be operated with protons and ions (so far Pb</a:t>
            </a:r>
            <a:r>
              <a:rPr lang="en-US" sz="2000" kern="0" baseline="-25000" dirty="0">
                <a:solidFill>
                  <a:srgbClr val="C00000"/>
                </a:solidFill>
                <a:latin typeface="+mn-lt"/>
              </a:rPr>
              <a:t>208</a:t>
            </a:r>
            <a:r>
              <a:rPr lang="en-US" sz="2000" kern="0" dirty="0">
                <a:solidFill>
                  <a:srgbClr val="C00000"/>
                </a:solidFill>
                <a:latin typeface="+mn-lt"/>
              </a:rPr>
              <a:t>)</a:t>
            </a:r>
            <a:endParaRPr lang="en-GB" sz="2000" kern="0" dirty="0">
              <a:solidFill>
                <a:srgbClr val="C00000"/>
              </a:solidFill>
              <a:latin typeface="+mn-lt"/>
            </a:endParaRPr>
          </a:p>
        </p:txBody>
      </p:sp>
    </p:spTree>
    <p:extLst>
      <p:ext uri="{BB962C8B-B14F-4D97-AF65-F5344CB8AC3E}">
        <p14:creationId xmlns:p14="http://schemas.microsoft.com/office/powerpoint/2010/main" val="1677364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dirty="0"/>
              <a:t>Ultra-fast failures at the LHC (3)</a:t>
            </a:r>
          </a:p>
        </p:txBody>
      </p:sp>
      <p:sp>
        <p:nvSpPr>
          <p:cNvPr id="5939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pitchFamily="34" charset="0"/>
              </a:defRPr>
            </a:lvl1pPr>
            <a:lvl2pPr marL="742950" indent="-285750">
              <a:spcBef>
                <a:spcPct val="20000"/>
              </a:spcBef>
              <a:buChar char="–"/>
              <a:defRPr sz="1600">
                <a:solidFill>
                  <a:schemeClr val="tx1"/>
                </a:solidFill>
                <a:latin typeface="Arial" pitchFamily="34" charset="0"/>
              </a:defRPr>
            </a:lvl2pPr>
            <a:lvl3pPr marL="1143000" indent="-228600">
              <a:spcBef>
                <a:spcPct val="20000"/>
              </a:spcBef>
              <a:buChar char="•"/>
              <a:defRPr sz="1400">
                <a:solidFill>
                  <a:schemeClr val="tx1"/>
                </a:solidFill>
                <a:latin typeface="Arial" pitchFamily="34" charset="0"/>
              </a:defRPr>
            </a:lvl3pPr>
            <a:lvl4pPr marL="1600200" indent="-228600">
              <a:spcBef>
                <a:spcPct val="20000"/>
              </a:spcBef>
              <a:buChar char="–"/>
              <a:defRPr sz="14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buClrTx/>
              <a:buSzTx/>
              <a:buFontTx/>
              <a:buNone/>
            </a:pPr>
            <a:fld id="{D0034221-8ED0-4D77-90CB-C3DE1270F487}" type="slidenum">
              <a:rPr lang="en-US" altLang="en-US" smtClean="0">
                <a:latin typeface="Comic Sans MS" pitchFamily="66" charset="0"/>
              </a:rPr>
              <a:pPr>
                <a:spcBef>
                  <a:spcPct val="0"/>
                </a:spcBef>
                <a:buClrTx/>
                <a:buSzTx/>
                <a:buFontTx/>
                <a:buNone/>
              </a:pPr>
              <a:t>60</a:t>
            </a:fld>
            <a:endParaRPr lang="en-US" altLang="en-US">
              <a:latin typeface="Comic Sans MS" pitchFamily="66" charset="0"/>
            </a:endParaRPr>
          </a:p>
        </p:txBody>
      </p:sp>
      <p:sp>
        <p:nvSpPr>
          <p:cNvPr id="58372" name="Rectangle 15"/>
          <p:cNvSpPr>
            <a:spLocks noChangeArrowheads="1"/>
          </p:cNvSpPr>
          <p:nvPr/>
        </p:nvSpPr>
        <p:spPr bwMode="auto">
          <a:xfrm>
            <a:off x="501650" y="893763"/>
            <a:ext cx="8423275" cy="188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0000FF"/>
              </a:buClr>
              <a:buSzPct val="80000"/>
              <a:buFont typeface="Wingdings" pitchFamily="2" charset="2"/>
              <a:buChar char="q"/>
              <a:defRPr>
                <a:solidFill>
                  <a:schemeClr val="tx1"/>
                </a:solidFill>
                <a:latin typeface="Arial" pitchFamily="34" charset="0"/>
              </a:defRPr>
            </a:lvl1pPr>
            <a:lvl2pPr marL="742950" indent="-285750">
              <a:spcBef>
                <a:spcPct val="20000"/>
              </a:spcBef>
              <a:buChar char="–"/>
              <a:defRPr sz="1600">
                <a:solidFill>
                  <a:schemeClr val="tx1"/>
                </a:solidFill>
                <a:latin typeface="Arial" pitchFamily="34" charset="0"/>
              </a:defRPr>
            </a:lvl2pPr>
            <a:lvl3pPr marL="1143000" indent="-228600">
              <a:spcBef>
                <a:spcPct val="20000"/>
              </a:spcBef>
              <a:buChar char="•"/>
              <a:defRPr sz="1400">
                <a:solidFill>
                  <a:schemeClr val="tx1"/>
                </a:solidFill>
                <a:latin typeface="Arial" pitchFamily="34" charset="0"/>
              </a:defRPr>
            </a:lvl3pPr>
            <a:lvl4pPr marL="1600200" indent="-228600">
              <a:spcBef>
                <a:spcPct val="20000"/>
              </a:spcBef>
              <a:buChar char="–"/>
              <a:defRPr sz="14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lnSpc>
                <a:spcPct val="110000"/>
              </a:lnSpc>
              <a:spcBef>
                <a:spcPts val="600"/>
              </a:spcBef>
            </a:pPr>
            <a:r>
              <a:rPr lang="en-US" altLang="en-US" dirty="0">
                <a:cs typeface="Arial" pitchFamily="34" charset="0"/>
              </a:rPr>
              <a:t>The failure simulations indicated an </a:t>
            </a:r>
            <a:r>
              <a:rPr lang="en-US" altLang="en-US" dirty="0">
                <a:solidFill>
                  <a:srgbClr val="FF0000"/>
                </a:solidFill>
                <a:cs typeface="Arial" pitchFamily="34" charset="0"/>
              </a:rPr>
              <a:t>absence of redundancy </a:t>
            </a:r>
            <a:r>
              <a:rPr lang="en-US" altLang="en-US" dirty="0">
                <a:solidFill>
                  <a:srgbClr val="00B050"/>
                </a:solidFill>
                <a:cs typeface="Arial" pitchFamily="34" charset="0"/>
              </a:rPr>
              <a:t>(only beam loss monitors)</a:t>
            </a:r>
            <a:r>
              <a:rPr lang="en-US" altLang="en-US" dirty="0">
                <a:solidFill>
                  <a:srgbClr val="FF0000"/>
                </a:solidFill>
                <a:cs typeface="Arial" pitchFamily="34" charset="0"/>
              </a:rPr>
              <a:t> </a:t>
            </a:r>
            <a:r>
              <a:rPr lang="en-US" altLang="en-US" dirty="0">
                <a:cs typeface="Arial" pitchFamily="34" charset="0"/>
              </a:rPr>
              <a:t>and the need for </a:t>
            </a:r>
            <a:r>
              <a:rPr lang="en-US" altLang="en-US" dirty="0">
                <a:solidFill>
                  <a:srgbClr val="FF0000"/>
                </a:solidFill>
                <a:cs typeface="Arial" pitchFamily="34" charset="0"/>
              </a:rPr>
              <a:t>very short reaction times for BLMs </a:t>
            </a:r>
            <a:r>
              <a:rPr lang="en-US" altLang="en-US" dirty="0">
                <a:cs typeface="Arial" pitchFamily="34" charset="0"/>
                <a:sym typeface="Wingdings" pitchFamily="2" charset="2"/>
              </a:rPr>
              <a:t> we wanted an extra-layer (redundancy) of protection at the equipment level.</a:t>
            </a:r>
            <a:r>
              <a:rPr lang="en-US" altLang="en-US" dirty="0">
                <a:cs typeface="Arial" pitchFamily="34" charset="0"/>
              </a:rPr>
              <a:t> </a:t>
            </a:r>
          </a:p>
          <a:p>
            <a:pPr eaLnBrk="1" hangingPunct="1">
              <a:lnSpc>
                <a:spcPct val="110000"/>
              </a:lnSpc>
              <a:spcBef>
                <a:spcPts val="600"/>
              </a:spcBef>
            </a:pPr>
            <a:r>
              <a:rPr lang="en-US" altLang="en-US" dirty="0">
                <a:cs typeface="Arial" pitchFamily="34" charset="0"/>
              </a:rPr>
              <a:t>This triggered the development of so-called FMCMs (Fast Magnet Current change Monitor) that provide protection against fast magnet current changes after powering failures - CERN - DESY collaboration.</a:t>
            </a:r>
          </a:p>
        </p:txBody>
      </p:sp>
      <p:grpSp>
        <p:nvGrpSpPr>
          <p:cNvPr id="5" name="Group 4"/>
          <p:cNvGrpSpPr>
            <a:grpSpLocks/>
          </p:cNvGrpSpPr>
          <p:nvPr/>
        </p:nvGrpSpPr>
        <p:grpSpPr bwMode="auto">
          <a:xfrm>
            <a:off x="1096963" y="2968625"/>
            <a:ext cx="7008812" cy="2874963"/>
            <a:chOff x="1096963" y="2969212"/>
            <a:chExt cx="7008812" cy="2874963"/>
          </a:xfrm>
        </p:grpSpPr>
        <p:sp>
          <p:nvSpPr>
            <p:cNvPr id="59401" name="Line 42"/>
            <p:cNvSpPr>
              <a:spLocks noChangeShapeType="1"/>
            </p:cNvSpPr>
            <p:nvPr/>
          </p:nvSpPr>
          <p:spPr bwMode="auto">
            <a:xfrm flipV="1">
              <a:off x="1604963" y="5521912"/>
              <a:ext cx="720725" cy="3175"/>
            </a:xfrm>
            <a:prstGeom prst="line">
              <a:avLst/>
            </a:prstGeom>
            <a:noFill/>
            <a:ln w="25400">
              <a:solidFill>
                <a:srgbClr val="FF33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02" name="Rectangle 9"/>
            <p:cNvSpPr>
              <a:spLocks noChangeArrowheads="1"/>
            </p:cNvSpPr>
            <p:nvPr/>
          </p:nvSpPr>
          <p:spPr bwMode="auto">
            <a:xfrm>
              <a:off x="2109788" y="3096212"/>
              <a:ext cx="1927225" cy="1749425"/>
            </a:xfrm>
            <a:prstGeom prst="rect">
              <a:avLst/>
            </a:prstGeom>
            <a:solidFill>
              <a:srgbClr val="CCFFCC"/>
            </a:solidFill>
            <a:ln w="9525">
              <a:solidFill>
                <a:srgbClr val="000000"/>
              </a:solidFill>
              <a:miter lim="800000"/>
              <a:headEnd/>
              <a:tailEnd/>
            </a:ln>
          </p:spPr>
          <p:txBody>
            <a:bodyPr lIns="75895" tIns="37948" rIns="75895" bIns="37948" anchor="ctr"/>
            <a:lstStyle>
              <a:lvl1pPr>
                <a:spcBef>
                  <a:spcPct val="20000"/>
                </a:spcBef>
                <a:buClr>
                  <a:srgbClr val="0000FF"/>
                </a:buClr>
                <a:buSzPct val="80000"/>
                <a:buFont typeface="Wingdings" pitchFamily="2" charset="2"/>
                <a:buChar char="q"/>
                <a:defRPr>
                  <a:solidFill>
                    <a:schemeClr val="tx1"/>
                  </a:solidFill>
                  <a:latin typeface="Arial" pitchFamily="34" charset="0"/>
                </a:defRPr>
              </a:lvl1pPr>
              <a:lvl2pPr marL="742950" indent="-285750">
                <a:spcBef>
                  <a:spcPct val="20000"/>
                </a:spcBef>
                <a:buChar char="–"/>
                <a:defRPr sz="1600">
                  <a:solidFill>
                    <a:schemeClr val="tx1"/>
                  </a:solidFill>
                  <a:latin typeface="Arial" pitchFamily="34" charset="0"/>
                </a:defRPr>
              </a:lvl2pPr>
              <a:lvl3pPr marL="1143000" indent="-228600">
                <a:spcBef>
                  <a:spcPct val="20000"/>
                </a:spcBef>
                <a:buChar char="•"/>
                <a:defRPr sz="1400">
                  <a:solidFill>
                    <a:schemeClr val="tx1"/>
                  </a:solidFill>
                  <a:latin typeface="Arial" pitchFamily="34" charset="0"/>
                </a:defRPr>
              </a:lvl3pPr>
              <a:lvl4pPr marL="1600200" indent="-228600">
                <a:spcBef>
                  <a:spcPct val="20000"/>
                </a:spcBef>
                <a:buChar char="–"/>
                <a:defRPr sz="14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lgn="ctr" eaLnBrk="1" hangingPunct="1">
                <a:spcBef>
                  <a:spcPct val="0"/>
                </a:spcBef>
                <a:buClrTx/>
                <a:buSzTx/>
                <a:buFontTx/>
                <a:buNone/>
              </a:pPr>
              <a:endParaRPr lang="en-US" altLang="en-US" sz="1100">
                <a:solidFill>
                  <a:srgbClr val="000000"/>
                </a:solidFill>
                <a:latin typeface="Comic Sans MS" pitchFamily="66" charset="0"/>
                <a:ea typeface="Times New Roman" pitchFamily="18" charset="0"/>
                <a:cs typeface="Verdana" pitchFamily="34" charset="0"/>
              </a:endParaRPr>
            </a:p>
            <a:p>
              <a:pPr algn="ctr" eaLnBrk="1" hangingPunct="1">
                <a:spcBef>
                  <a:spcPct val="0"/>
                </a:spcBef>
                <a:buClrTx/>
                <a:buSzTx/>
                <a:buFontTx/>
                <a:buNone/>
              </a:pPr>
              <a:endParaRPr lang="en-US" altLang="en-US" sz="1100">
                <a:solidFill>
                  <a:srgbClr val="000000"/>
                </a:solidFill>
                <a:latin typeface="Comic Sans MS" pitchFamily="66" charset="0"/>
                <a:ea typeface="Times New Roman" pitchFamily="18" charset="0"/>
                <a:cs typeface="Verdana" pitchFamily="34" charset="0"/>
              </a:endParaRPr>
            </a:p>
            <a:p>
              <a:pPr algn="ctr" eaLnBrk="1" hangingPunct="1">
                <a:spcBef>
                  <a:spcPct val="0"/>
                </a:spcBef>
                <a:buClrTx/>
                <a:buSzTx/>
                <a:buFontTx/>
                <a:buNone/>
              </a:pPr>
              <a:endParaRPr lang="en-US" altLang="en-US" sz="1100">
                <a:solidFill>
                  <a:srgbClr val="000000"/>
                </a:solidFill>
                <a:latin typeface="Comic Sans MS" pitchFamily="66" charset="0"/>
                <a:ea typeface="Times New Roman" pitchFamily="18" charset="0"/>
                <a:cs typeface="Verdana" pitchFamily="34" charset="0"/>
              </a:endParaRPr>
            </a:p>
            <a:p>
              <a:pPr algn="ctr" eaLnBrk="1" hangingPunct="1">
                <a:spcBef>
                  <a:spcPct val="0"/>
                </a:spcBef>
                <a:buClrTx/>
                <a:buSzTx/>
                <a:buFontTx/>
                <a:buNone/>
              </a:pPr>
              <a:endParaRPr lang="en-US" altLang="en-US" sz="1100">
                <a:solidFill>
                  <a:srgbClr val="000000"/>
                </a:solidFill>
                <a:latin typeface="Comic Sans MS" pitchFamily="66" charset="0"/>
                <a:ea typeface="Times New Roman" pitchFamily="18" charset="0"/>
                <a:cs typeface="Verdana" pitchFamily="34" charset="0"/>
              </a:endParaRPr>
            </a:p>
            <a:p>
              <a:pPr algn="ctr" eaLnBrk="1" hangingPunct="1">
                <a:spcBef>
                  <a:spcPct val="0"/>
                </a:spcBef>
                <a:buClrTx/>
                <a:buSzTx/>
                <a:buFontTx/>
                <a:buNone/>
              </a:pPr>
              <a:endParaRPr lang="en-US" altLang="en-US" sz="1100">
                <a:solidFill>
                  <a:srgbClr val="000000"/>
                </a:solidFill>
                <a:latin typeface="Comic Sans MS" pitchFamily="66" charset="0"/>
                <a:ea typeface="Times New Roman" pitchFamily="18" charset="0"/>
                <a:cs typeface="Verdana" pitchFamily="34" charset="0"/>
              </a:endParaRPr>
            </a:p>
            <a:p>
              <a:pPr algn="ctr" eaLnBrk="1" hangingPunct="1">
                <a:spcBef>
                  <a:spcPct val="0"/>
                </a:spcBef>
                <a:buClrTx/>
                <a:buSzTx/>
                <a:buFontTx/>
                <a:buNone/>
              </a:pPr>
              <a:endParaRPr lang="en-US" altLang="en-US" sz="1100">
                <a:solidFill>
                  <a:srgbClr val="000000"/>
                </a:solidFill>
                <a:latin typeface="Comic Sans MS" pitchFamily="66" charset="0"/>
                <a:ea typeface="Times New Roman" pitchFamily="18" charset="0"/>
                <a:cs typeface="Verdana" pitchFamily="34" charset="0"/>
              </a:endParaRPr>
            </a:p>
            <a:p>
              <a:pPr algn="ctr" eaLnBrk="1" hangingPunct="1">
                <a:spcBef>
                  <a:spcPct val="0"/>
                </a:spcBef>
                <a:buClrTx/>
                <a:buSzTx/>
                <a:buFontTx/>
                <a:buNone/>
              </a:pPr>
              <a:endParaRPr lang="en-US" altLang="en-US" sz="1100">
                <a:solidFill>
                  <a:srgbClr val="000000"/>
                </a:solidFill>
                <a:latin typeface="Comic Sans MS" pitchFamily="66" charset="0"/>
                <a:ea typeface="Times New Roman" pitchFamily="18" charset="0"/>
                <a:cs typeface="Verdana" pitchFamily="34" charset="0"/>
              </a:endParaRPr>
            </a:p>
            <a:p>
              <a:pPr algn="ctr" eaLnBrk="1" hangingPunct="1">
                <a:spcBef>
                  <a:spcPct val="0"/>
                </a:spcBef>
                <a:buClrTx/>
                <a:buSzTx/>
                <a:buFontTx/>
                <a:buNone/>
              </a:pPr>
              <a:endParaRPr lang="en-US" altLang="en-US" sz="1100">
                <a:solidFill>
                  <a:srgbClr val="000000"/>
                </a:solidFill>
                <a:latin typeface="Comic Sans MS" pitchFamily="66" charset="0"/>
                <a:ea typeface="Times New Roman" pitchFamily="18" charset="0"/>
                <a:cs typeface="Verdana" pitchFamily="34" charset="0"/>
              </a:endParaRPr>
            </a:p>
            <a:p>
              <a:pPr algn="ctr" eaLnBrk="1" hangingPunct="1">
                <a:spcBef>
                  <a:spcPct val="0"/>
                </a:spcBef>
                <a:buClrTx/>
                <a:buSzTx/>
                <a:buFontTx/>
                <a:buNone/>
              </a:pPr>
              <a:endParaRPr lang="en-US" altLang="en-US" sz="1100">
                <a:solidFill>
                  <a:srgbClr val="000000"/>
                </a:solidFill>
                <a:latin typeface="Comic Sans MS" pitchFamily="66" charset="0"/>
                <a:ea typeface="Times New Roman" pitchFamily="18" charset="0"/>
                <a:cs typeface="Verdana" pitchFamily="34" charset="0"/>
              </a:endParaRPr>
            </a:p>
            <a:p>
              <a:pPr algn="ctr" eaLnBrk="1" hangingPunct="1">
                <a:spcBef>
                  <a:spcPct val="0"/>
                </a:spcBef>
                <a:buClrTx/>
                <a:buSzTx/>
                <a:buFontTx/>
                <a:buNone/>
              </a:pPr>
              <a:endParaRPr lang="en-US" altLang="en-US" sz="1100">
                <a:solidFill>
                  <a:srgbClr val="000000"/>
                </a:solidFill>
                <a:latin typeface="Comic Sans MS" pitchFamily="66" charset="0"/>
                <a:ea typeface="Times New Roman" pitchFamily="18" charset="0"/>
                <a:cs typeface="Verdana" pitchFamily="34" charset="0"/>
              </a:endParaRPr>
            </a:p>
            <a:p>
              <a:pPr algn="ctr" eaLnBrk="1" hangingPunct="1">
                <a:spcBef>
                  <a:spcPct val="0"/>
                </a:spcBef>
                <a:buClrTx/>
                <a:buSzTx/>
                <a:buFontTx/>
                <a:buNone/>
              </a:pPr>
              <a:endParaRPr lang="en-US" altLang="en-US" sz="1100">
                <a:solidFill>
                  <a:srgbClr val="000000"/>
                </a:solidFill>
                <a:latin typeface="Comic Sans MS" pitchFamily="66" charset="0"/>
                <a:ea typeface="Times New Roman" pitchFamily="18" charset="0"/>
                <a:cs typeface="Verdana" pitchFamily="34" charset="0"/>
              </a:endParaRPr>
            </a:p>
            <a:p>
              <a:pPr algn="ctr" eaLnBrk="1" hangingPunct="1">
                <a:spcBef>
                  <a:spcPct val="0"/>
                </a:spcBef>
                <a:buClrTx/>
                <a:buSzTx/>
                <a:buFontTx/>
                <a:buNone/>
              </a:pPr>
              <a:endParaRPr lang="en-US" altLang="en-US" sz="1100">
                <a:solidFill>
                  <a:srgbClr val="000000"/>
                </a:solidFill>
                <a:latin typeface="Comic Sans MS" pitchFamily="66" charset="0"/>
                <a:ea typeface="Times New Roman" pitchFamily="18" charset="0"/>
                <a:cs typeface="Verdana" pitchFamily="34" charset="0"/>
              </a:endParaRPr>
            </a:p>
            <a:p>
              <a:pPr algn="ctr" eaLnBrk="1" hangingPunct="1">
                <a:spcBef>
                  <a:spcPct val="0"/>
                </a:spcBef>
                <a:buClrTx/>
                <a:buSzTx/>
                <a:buFontTx/>
                <a:buNone/>
              </a:pPr>
              <a:endParaRPr lang="en-US" altLang="en-US" sz="1100">
                <a:solidFill>
                  <a:srgbClr val="000000"/>
                </a:solidFill>
                <a:latin typeface="Comic Sans MS" pitchFamily="66" charset="0"/>
                <a:ea typeface="Times New Roman" pitchFamily="18" charset="0"/>
                <a:cs typeface="Verdana" pitchFamily="34" charset="0"/>
              </a:endParaRPr>
            </a:p>
            <a:p>
              <a:pPr algn="ctr" eaLnBrk="1" hangingPunct="1">
                <a:spcBef>
                  <a:spcPct val="0"/>
                </a:spcBef>
                <a:buClrTx/>
                <a:buSzTx/>
                <a:buFontTx/>
                <a:buNone/>
              </a:pPr>
              <a:endParaRPr lang="en-US" altLang="en-US" sz="1100">
                <a:solidFill>
                  <a:srgbClr val="000000"/>
                </a:solidFill>
                <a:latin typeface="Comic Sans MS" pitchFamily="66" charset="0"/>
                <a:ea typeface="Times New Roman" pitchFamily="18" charset="0"/>
                <a:cs typeface="Verdana" pitchFamily="34" charset="0"/>
              </a:endParaRPr>
            </a:p>
            <a:p>
              <a:pPr algn="ctr" eaLnBrk="1" hangingPunct="1">
                <a:spcBef>
                  <a:spcPct val="0"/>
                </a:spcBef>
                <a:buClrTx/>
                <a:buSzTx/>
                <a:buFontTx/>
                <a:buNone/>
              </a:pPr>
              <a:endParaRPr lang="en-US" altLang="en-US" sz="1100">
                <a:solidFill>
                  <a:srgbClr val="000000"/>
                </a:solidFill>
                <a:latin typeface="Comic Sans MS" pitchFamily="66" charset="0"/>
                <a:ea typeface="Times New Roman" pitchFamily="18" charset="0"/>
                <a:cs typeface="Verdana" pitchFamily="34" charset="0"/>
              </a:endParaRPr>
            </a:p>
            <a:p>
              <a:pPr algn="ctr" eaLnBrk="1" hangingPunct="1">
                <a:spcBef>
                  <a:spcPct val="0"/>
                </a:spcBef>
                <a:buClrTx/>
                <a:buSzTx/>
                <a:buFontTx/>
                <a:buNone/>
              </a:pPr>
              <a:endParaRPr lang="en-US" altLang="en-US" sz="1100">
                <a:latin typeface="Comic Sans MS" pitchFamily="66" charset="0"/>
                <a:ea typeface="Times New Roman" pitchFamily="18" charset="0"/>
                <a:cs typeface="Verdana" pitchFamily="34" charset="0"/>
              </a:endParaRPr>
            </a:p>
          </p:txBody>
        </p:sp>
        <p:sp>
          <p:nvSpPr>
            <p:cNvPr id="59403" name="Line 50"/>
            <p:cNvSpPr>
              <a:spLocks noChangeShapeType="1"/>
            </p:cNvSpPr>
            <p:nvPr/>
          </p:nvSpPr>
          <p:spPr bwMode="auto">
            <a:xfrm>
              <a:off x="3795713" y="3531187"/>
              <a:ext cx="376237" cy="0"/>
            </a:xfrm>
            <a:prstGeom prst="line">
              <a:avLst/>
            </a:prstGeom>
            <a:noFill/>
            <a:ln w="3810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61448" name="Rectangle 53"/>
            <p:cNvSpPr>
              <a:spLocks noChangeArrowheads="1"/>
            </p:cNvSpPr>
            <p:nvPr/>
          </p:nvSpPr>
          <p:spPr bwMode="auto">
            <a:xfrm>
              <a:off x="4151313" y="3340687"/>
              <a:ext cx="1535112" cy="468313"/>
            </a:xfrm>
            <a:prstGeom prst="rect">
              <a:avLst/>
            </a:prstGeom>
            <a:solidFill>
              <a:srgbClr val="FF65D7"/>
            </a:solidFill>
            <a:ln w="9525">
              <a:solidFill>
                <a:srgbClr val="000000"/>
              </a:solidFill>
              <a:miter lim="800000"/>
              <a:headEnd/>
              <a:tailEnd/>
            </a:ln>
          </p:spPr>
          <p:txBody>
            <a:bodyPr lIns="0" tIns="37948" rIns="0" bIns="37948" anchor="ct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lgn="ctr" eaLnBrk="1" hangingPunct="1">
                <a:spcBef>
                  <a:spcPct val="0"/>
                </a:spcBef>
                <a:buClrTx/>
                <a:buSzTx/>
                <a:buFontTx/>
                <a:buNone/>
                <a:defRPr/>
              </a:pPr>
              <a:r>
                <a:rPr lang="en-US" altLang="en-US" sz="1600" dirty="0">
                  <a:solidFill>
                    <a:srgbClr val="000000"/>
                  </a:solidFill>
                  <a:latin typeface="+mj-lt"/>
                  <a:ea typeface="Times New Roman" pitchFamily="18" charset="0"/>
                  <a:cs typeface="Verdana" pitchFamily="34" charset="0"/>
                </a:rPr>
                <a:t>Beam Interlock System</a:t>
              </a:r>
              <a:endParaRPr lang="en-US" altLang="en-US" sz="1600" dirty="0">
                <a:latin typeface="+mj-lt"/>
                <a:ea typeface="Times New Roman" pitchFamily="18" charset="0"/>
                <a:cs typeface="Verdana" pitchFamily="34" charset="0"/>
              </a:endParaRPr>
            </a:p>
          </p:txBody>
        </p:sp>
        <p:pic>
          <p:nvPicPr>
            <p:cNvPr id="59405" name="Picture 6" descr="101_01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1913" y="3502612"/>
              <a:ext cx="151447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6" name="Line 7"/>
            <p:cNvSpPr>
              <a:spLocks noChangeShapeType="1"/>
            </p:cNvSpPr>
            <p:nvPr/>
          </p:nvSpPr>
          <p:spPr bwMode="auto">
            <a:xfrm flipH="1" flipV="1">
              <a:off x="2476500" y="5352050"/>
              <a:ext cx="1588" cy="184150"/>
            </a:xfrm>
            <a:prstGeom prst="line">
              <a:avLst/>
            </a:prstGeom>
            <a:noFill/>
            <a:ln w="25400">
              <a:solidFill>
                <a:srgbClr val="FF33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07" name="Line 8"/>
            <p:cNvSpPr>
              <a:spLocks noChangeShapeType="1"/>
            </p:cNvSpPr>
            <p:nvPr/>
          </p:nvSpPr>
          <p:spPr bwMode="auto">
            <a:xfrm flipH="1" flipV="1">
              <a:off x="3586163" y="5352050"/>
              <a:ext cx="1587" cy="184150"/>
            </a:xfrm>
            <a:prstGeom prst="line">
              <a:avLst/>
            </a:prstGeom>
            <a:noFill/>
            <a:ln w="25400">
              <a:solidFill>
                <a:srgbClr val="FF33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08" name="Line 20"/>
            <p:cNvSpPr>
              <a:spLocks noChangeShapeType="1"/>
            </p:cNvSpPr>
            <p:nvPr/>
          </p:nvSpPr>
          <p:spPr bwMode="auto">
            <a:xfrm flipH="1" flipV="1">
              <a:off x="1616075" y="5536200"/>
              <a:ext cx="1588" cy="306387"/>
            </a:xfrm>
            <a:prstGeom prst="line">
              <a:avLst/>
            </a:prstGeom>
            <a:noFill/>
            <a:ln w="25400">
              <a:solidFill>
                <a:srgbClr val="FF33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09" name="Line 21"/>
            <p:cNvSpPr>
              <a:spLocks noChangeShapeType="1"/>
            </p:cNvSpPr>
            <p:nvPr/>
          </p:nvSpPr>
          <p:spPr bwMode="auto">
            <a:xfrm flipH="1" flipV="1">
              <a:off x="1625600" y="5842587"/>
              <a:ext cx="6480175" cy="1588"/>
            </a:xfrm>
            <a:prstGeom prst="line">
              <a:avLst/>
            </a:prstGeom>
            <a:noFill/>
            <a:ln w="25400">
              <a:solidFill>
                <a:srgbClr val="FF33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59410" name="Group 22"/>
            <p:cNvGrpSpPr>
              <a:grpSpLocks/>
            </p:cNvGrpSpPr>
            <p:nvPr/>
          </p:nvGrpSpPr>
          <p:grpSpPr bwMode="auto">
            <a:xfrm>
              <a:off x="2476500" y="4921837"/>
              <a:ext cx="1109663" cy="430213"/>
              <a:chOff x="860" y="2816"/>
              <a:chExt cx="1924" cy="496"/>
            </a:xfrm>
          </p:grpSpPr>
          <p:sp>
            <p:nvSpPr>
              <p:cNvPr id="59429" name="Line 23"/>
              <p:cNvSpPr>
                <a:spLocks noChangeShapeType="1"/>
              </p:cNvSpPr>
              <p:nvPr/>
            </p:nvSpPr>
            <p:spPr bwMode="auto">
              <a:xfrm flipV="1">
                <a:off x="864" y="3072"/>
                <a:ext cx="0" cy="240"/>
              </a:xfrm>
              <a:prstGeom prst="line">
                <a:avLst/>
              </a:prstGeom>
              <a:noFill/>
              <a:ln w="25400">
                <a:solidFill>
                  <a:srgbClr val="FF33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30" name="Arc 24"/>
              <p:cNvSpPr>
                <a:spLocks/>
              </p:cNvSpPr>
              <p:nvPr/>
            </p:nvSpPr>
            <p:spPr bwMode="auto">
              <a:xfrm rot="16058654" flipV="1">
                <a:off x="921" y="2759"/>
                <a:ext cx="262" cy="384"/>
              </a:xfrm>
              <a:custGeom>
                <a:avLst/>
                <a:gdLst>
                  <a:gd name="T0" fmla="*/ 0 w 23649"/>
                  <a:gd name="T1" fmla="*/ 0 h 43200"/>
                  <a:gd name="T2" fmla="*/ 0 w 23649"/>
                  <a:gd name="T3" fmla="*/ 0 h 43200"/>
                  <a:gd name="T4" fmla="*/ 0 w 23649"/>
                  <a:gd name="T5" fmla="*/ 0 h 43200"/>
                  <a:gd name="T6" fmla="*/ 0 60000 65536"/>
                  <a:gd name="T7" fmla="*/ 0 60000 65536"/>
                  <a:gd name="T8" fmla="*/ 0 60000 65536"/>
                  <a:gd name="T9" fmla="*/ 0 w 23649"/>
                  <a:gd name="T10" fmla="*/ 0 h 43200"/>
                  <a:gd name="T11" fmla="*/ 23649 w 23649"/>
                  <a:gd name="T12" fmla="*/ 43200 h 43200"/>
                </a:gdLst>
                <a:ahLst/>
                <a:cxnLst>
                  <a:cxn ang="T6">
                    <a:pos x="T0" y="T1"/>
                  </a:cxn>
                  <a:cxn ang="T7">
                    <a:pos x="T2" y="T3"/>
                  </a:cxn>
                  <a:cxn ang="T8">
                    <a:pos x="T4" y="T5"/>
                  </a:cxn>
                </a:cxnLst>
                <a:rect l="T9" t="T10" r="T11" b="T12"/>
                <a:pathLst>
                  <a:path w="23649" h="43200" fill="none"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path>
                  <a:path w="23649" h="43200" stroke="0"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lnTo>
                      <a:pt x="2049" y="21600"/>
                    </a:lnTo>
                    <a:lnTo>
                      <a:pt x="0" y="97"/>
                    </a:lnTo>
                    <a:close/>
                  </a:path>
                </a:pathLst>
              </a:custGeom>
              <a:noFill/>
              <a:ln w="254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59431" name="Arc 25"/>
              <p:cNvSpPr>
                <a:spLocks/>
              </p:cNvSpPr>
              <p:nvPr/>
            </p:nvSpPr>
            <p:spPr bwMode="auto">
              <a:xfrm rot="16058654" flipV="1">
                <a:off x="1308" y="2765"/>
                <a:ext cx="262" cy="384"/>
              </a:xfrm>
              <a:custGeom>
                <a:avLst/>
                <a:gdLst>
                  <a:gd name="T0" fmla="*/ 0 w 23649"/>
                  <a:gd name="T1" fmla="*/ 0 h 43200"/>
                  <a:gd name="T2" fmla="*/ 0 w 23649"/>
                  <a:gd name="T3" fmla="*/ 0 h 43200"/>
                  <a:gd name="T4" fmla="*/ 0 w 23649"/>
                  <a:gd name="T5" fmla="*/ 0 h 43200"/>
                  <a:gd name="T6" fmla="*/ 0 60000 65536"/>
                  <a:gd name="T7" fmla="*/ 0 60000 65536"/>
                  <a:gd name="T8" fmla="*/ 0 60000 65536"/>
                  <a:gd name="T9" fmla="*/ 0 w 23649"/>
                  <a:gd name="T10" fmla="*/ 0 h 43200"/>
                  <a:gd name="T11" fmla="*/ 23649 w 23649"/>
                  <a:gd name="T12" fmla="*/ 43200 h 43200"/>
                </a:gdLst>
                <a:ahLst/>
                <a:cxnLst>
                  <a:cxn ang="T6">
                    <a:pos x="T0" y="T1"/>
                  </a:cxn>
                  <a:cxn ang="T7">
                    <a:pos x="T2" y="T3"/>
                  </a:cxn>
                  <a:cxn ang="T8">
                    <a:pos x="T4" y="T5"/>
                  </a:cxn>
                </a:cxnLst>
                <a:rect l="T9" t="T10" r="T11" b="T12"/>
                <a:pathLst>
                  <a:path w="23649" h="43200" fill="none"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path>
                  <a:path w="23649" h="43200" stroke="0"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lnTo>
                      <a:pt x="2049" y="21600"/>
                    </a:lnTo>
                    <a:lnTo>
                      <a:pt x="0" y="97"/>
                    </a:lnTo>
                    <a:close/>
                  </a:path>
                </a:pathLst>
              </a:custGeom>
              <a:noFill/>
              <a:ln w="254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59432" name="Arc 26"/>
              <p:cNvSpPr>
                <a:spLocks/>
              </p:cNvSpPr>
              <p:nvPr/>
            </p:nvSpPr>
            <p:spPr bwMode="auto">
              <a:xfrm rot="16058654" flipV="1">
                <a:off x="1689" y="2767"/>
                <a:ext cx="262" cy="384"/>
              </a:xfrm>
              <a:custGeom>
                <a:avLst/>
                <a:gdLst>
                  <a:gd name="T0" fmla="*/ 0 w 23649"/>
                  <a:gd name="T1" fmla="*/ 0 h 43200"/>
                  <a:gd name="T2" fmla="*/ 0 w 23649"/>
                  <a:gd name="T3" fmla="*/ 0 h 43200"/>
                  <a:gd name="T4" fmla="*/ 0 w 23649"/>
                  <a:gd name="T5" fmla="*/ 0 h 43200"/>
                  <a:gd name="T6" fmla="*/ 0 60000 65536"/>
                  <a:gd name="T7" fmla="*/ 0 60000 65536"/>
                  <a:gd name="T8" fmla="*/ 0 60000 65536"/>
                  <a:gd name="T9" fmla="*/ 0 w 23649"/>
                  <a:gd name="T10" fmla="*/ 0 h 43200"/>
                  <a:gd name="T11" fmla="*/ 23649 w 23649"/>
                  <a:gd name="T12" fmla="*/ 43200 h 43200"/>
                </a:gdLst>
                <a:ahLst/>
                <a:cxnLst>
                  <a:cxn ang="T6">
                    <a:pos x="T0" y="T1"/>
                  </a:cxn>
                  <a:cxn ang="T7">
                    <a:pos x="T2" y="T3"/>
                  </a:cxn>
                  <a:cxn ang="T8">
                    <a:pos x="T4" y="T5"/>
                  </a:cxn>
                </a:cxnLst>
                <a:rect l="T9" t="T10" r="T11" b="T12"/>
                <a:pathLst>
                  <a:path w="23649" h="43200" fill="none"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path>
                  <a:path w="23649" h="43200" stroke="0"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lnTo>
                      <a:pt x="2049" y="21600"/>
                    </a:lnTo>
                    <a:lnTo>
                      <a:pt x="0" y="97"/>
                    </a:lnTo>
                    <a:close/>
                  </a:path>
                </a:pathLst>
              </a:custGeom>
              <a:noFill/>
              <a:ln w="254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59433" name="Arc 27"/>
              <p:cNvSpPr>
                <a:spLocks/>
              </p:cNvSpPr>
              <p:nvPr/>
            </p:nvSpPr>
            <p:spPr bwMode="auto">
              <a:xfrm rot="16058654" flipV="1">
                <a:off x="2072" y="2773"/>
                <a:ext cx="262" cy="384"/>
              </a:xfrm>
              <a:custGeom>
                <a:avLst/>
                <a:gdLst>
                  <a:gd name="T0" fmla="*/ 0 w 23649"/>
                  <a:gd name="T1" fmla="*/ 0 h 43200"/>
                  <a:gd name="T2" fmla="*/ 0 w 23649"/>
                  <a:gd name="T3" fmla="*/ 0 h 43200"/>
                  <a:gd name="T4" fmla="*/ 0 w 23649"/>
                  <a:gd name="T5" fmla="*/ 0 h 43200"/>
                  <a:gd name="T6" fmla="*/ 0 60000 65536"/>
                  <a:gd name="T7" fmla="*/ 0 60000 65536"/>
                  <a:gd name="T8" fmla="*/ 0 60000 65536"/>
                  <a:gd name="T9" fmla="*/ 0 w 23649"/>
                  <a:gd name="T10" fmla="*/ 0 h 43200"/>
                  <a:gd name="T11" fmla="*/ 23649 w 23649"/>
                  <a:gd name="T12" fmla="*/ 43200 h 43200"/>
                </a:gdLst>
                <a:ahLst/>
                <a:cxnLst>
                  <a:cxn ang="T6">
                    <a:pos x="T0" y="T1"/>
                  </a:cxn>
                  <a:cxn ang="T7">
                    <a:pos x="T2" y="T3"/>
                  </a:cxn>
                  <a:cxn ang="T8">
                    <a:pos x="T4" y="T5"/>
                  </a:cxn>
                </a:cxnLst>
                <a:rect l="T9" t="T10" r="T11" b="T12"/>
                <a:pathLst>
                  <a:path w="23649" h="43200" fill="none"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path>
                  <a:path w="23649" h="43200" stroke="0"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lnTo>
                      <a:pt x="2049" y="21600"/>
                    </a:lnTo>
                    <a:lnTo>
                      <a:pt x="0" y="97"/>
                    </a:lnTo>
                    <a:close/>
                  </a:path>
                </a:pathLst>
              </a:custGeom>
              <a:noFill/>
              <a:ln w="254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59434" name="Arc 28"/>
              <p:cNvSpPr>
                <a:spLocks/>
              </p:cNvSpPr>
              <p:nvPr/>
            </p:nvSpPr>
            <p:spPr bwMode="auto">
              <a:xfrm rot="16058654" flipV="1">
                <a:off x="2456" y="2755"/>
                <a:ext cx="262" cy="384"/>
              </a:xfrm>
              <a:custGeom>
                <a:avLst/>
                <a:gdLst>
                  <a:gd name="T0" fmla="*/ 0 w 23649"/>
                  <a:gd name="T1" fmla="*/ 0 h 43200"/>
                  <a:gd name="T2" fmla="*/ 0 w 23649"/>
                  <a:gd name="T3" fmla="*/ 0 h 43200"/>
                  <a:gd name="T4" fmla="*/ 0 w 23649"/>
                  <a:gd name="T5" fmla="*/ 0 h 43200"/>
                  <a:gd name="T6" fmla="*/ 0 60000 65536"/>
                  <a:gd name="T7" fmla="*/ 0 60000 65536"/>
                  <a:gd name="T8" fmla="*/ 0 60000 65536"/>
                  <a:gd name="T9" fmla="*/ 0 w 23649"/>
                  <a:gd name="T10" fmla="*/ 0 h 43200"/>
                  <a:gd name="T11" fmla="*/ 23649 w 23649"/>
                  <a:gd name="T12" fmla="*/ 43200 h 43200"/>
                </a:gdLst>
                <a:ahLst/>
                <a:cxnLst>
                  <a:cxn ang="T6">
                    <a:pos x="T0" y="T1"/>
                  </a:cxn>
                  <a:cxn ang="T7">
                    <a:pos x="T2" y="T3"/>
                  </a:cxn>
                  <a:cxn ang="T8">
                    <a:pos x="T4" y="T5"/>
                  </a:cxn>
                </a:cxnLst>
                <a:rect l="T9" t="T10" r="T11" b="T12"/>
                <a:pathLst>
                  <a:path w="23649" h="43200" fill="none"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path>
                  <a:path w="23649" h="43200" stroke="0"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lnTo>
                      <a:pt x="2049" y="21600"/>
                    </a:lnTo>
                    <a:lnTo>
                      <a:pt x="0" y="97"/>
                    </a:lnTo>
                    <a:close/>
                  </a:path>
                </a:pathLst>
              </a:custGeom>
              <a:noFill/>
              <a:ln w="254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59435" name="Line 29"/>
              <p:cNvSpPr>
                <a:spLocks noChangeShapeType="1"/>
              </p:cNvSpPr>
              <p:nvPr/>
            </p:nvSpPr>
            <p:spPr bwMode="auto">
              <a:xfrm flipV="1">
                <a:off x="2784" y="3072"/>
                <a:ext cx="0" cy="240"/>
              </a:xfrm>
              <a:prstGeom prst="line">
                <a:avLst/>
              </a:prstGeom>
              <a:noFill/>
              <a:ln w="25400">
                <a:solidFill>
                  <a:srgbClr val="FF33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61455" name="Text Box 32"/>
            <p:cNvSpPr txBox="1">
              <a:spLocks noChangeArrowheads="1"/>
            </p:cNvSpPr>
            <p:nvPr/>
          </p:nvSpPr>
          <p:spPr bwMode="auto">
            <a:xfrm>
              <a:off x="2760663" y="5191712"/>
              <a:ext cx="457200" cy="338138"/>
            </a:xfrm>
            <a:prstGeom prst="rect">
              <a:avLst/>
            </a:prstGeom>
            <a:solidFill>
              <a:srgbClr val="FBFED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lgn="ctr">
                <a:spcBef>
                  <a:spcPct val="0"/>
                </a:spcBef>
                <a:buClrTx/>
                <a:buSzTx/>
                <a:buFontTx/>
                <a:buNone/>
                <a:defRPr/>
              </a:pPr>
              <a:r>
                <a:rPr lang="en-GB" altLang="en-US" sz="1600" b="1" dirty="0">
                  <a:latin typeface="+mn-lt"/>
                </a:rPr>
                <a:t>D1</a:t>
              </a:r>
            </a:p>
          </p:txBody>
        </p:sp>
        <p:sp>
          <p:nvSpPr>
            <p:cNvPr id="59412" name="Line 35"/>
            <p:cNvSpPr>
              <a:spLocks noChangeShapeType="1"/>
            </p:cNvSpPr>
            <p:nvPr/>
          </p:nvSpPr>
          <p:spPr bwMode="auto">
            <a:xfrm flipV="1">
              <a:off x="2319338" y="5540962"/>
              <a:ext cx="155575" cy="0"/>
            </a:xfrm>
            <a:prstGeom prst="line">
              <a:avLst/>
            </a:prstGeom>
            <a:noFill/>
            <a:ln w="25400">
              <a:solidFill>
                <a:srgbClr val="FF33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13" name="Line 36"/>
            <p:cNvSpPr>
              <a:spLocks noChangeShapeType="1"/>
            </p:cNvSpPr>
            <p:nvPr/>
          </p:nvSpPr>
          <p:spPr bwMode="auto">
            <a:xfrm flipV="1">
              <a:off x="3576638" y="5521912"/>
              <a:ext cx="2808287" cy="0"/>
            </a:xfrm>
            <a:prstGeom prst="line">
              <a:avLst/>
            </a:prstGeom>
            <a:noFill/>
            <a:ln w="25400">
              <a:solidFill>
                <a:srgbClr val="FF33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14" name="Oval 37"/>
            <p:cNvSpPr>
              <a:spLocks noChangeArrowheads="1"/>
            </p:cNvSpPr>
            <p:nvPr/>
          </p:nvSpPr>
          <p:spPr bwMode="auto">
            <a:xfrm>
              <a:off x="2263775" y="5474287"/>
              <a:ext cx="131763" cy="122238"/>
            </a:xfrm>
            <a:prstGeom prst="ellipse">
              <a:avLst/>
            </a:prstGeom>
            <a:solidFill>
              <a:srgbClr val="006600"/>
            </a:solidFill>
            <a:ln w="12700">
              <a:solidFill>
                <a:srgbClr val="FF3300"/>
              </a:solidFill>
              <a:round/>
              <a:headEnd/>
              <a:tailEnd/>
            </a:ln>
          </p:spPr>
          <p:txBody>
            <a:bodyPr wrap="none" anchor="ctr"/>
            <a:lstStyle>
              <a:lvl1pPr>
                <a:spcBef>
                  <a:spcPct val="20000"/>
                </a:spcBef>
                <a:buClr>
                  <a:srgbClr val="0000FF"/>
                </a:buClr>
                <a:buSzPct val="80000"/>
                <a:buFont typeface="Wingdings" pitchFamily="2" charset="2"/>
                <a:buChar char="q"/>
                <a:defRPr>
                  <a:solidFill>
                    <a:schemeClr val="tx1"/>
                  </a:solidFill>
                  <a:latin typeface="Arial" pitchFamily="34" charset="0"/>
                </a:defRPr>
              </a:lvl1pPr>
              <a:lvl2pPr marL="742950" indent="-285750">
                <a:spcBef>
                  <a:spcPct val="20000"/>
                </a:spcBef>
                <a:buChar char="–"/>
                <a:defRPr sz="1600">
                  <a:solidFill>
                    <a:schemeClr val="tx1"/>
                  </a:solidFill>
                  <a:latin typeface="Arial" pitchFamily="34" charset="0"/>
                </a:defRPr>
              </a:lvl2pPr>
              <a:lvl3pPr marL="1143000" indent="-228600">
                <a:spcBef>
                  <a:spcPct val="20000"/>
                </a:spcBef>
                <a:buChar char="•"/>
                <a:defRPr sz="1400">
                  <a:solidFill>
                    <a:schemeClr val="tx1"/>
                  </a:solidFill>
                  <a:latin typeface="Arial" pitchFamily="34" charset="0"/>
                </a:defRPr>
              </a:lvl3pPr>
              <a:lvl4pPr marL="1600200" indent="-228600">
                <a:spcBef>
                  <a:spcPct val="20000"/>
                </a:spcBef>
                <a:buChar char="–"/>
                <a:defRPr sz="14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buClrTx/>
                <a:buSzTx/>
                <a:buFontTx/>
                <a:buNone/>
              </a:pPr>
              <a:endParaRPr lang="en-GB" altLang="en-US" sz="1100">
                <a:latin typeface="Comic Sans MS" pitchFamily="66" charset="0"/>
              </a:endParaRPr>
            </a:p>
          </p:txBody>
        </p:sp>
        <p:sp>
          <p:nvSpPr>
            <p:cNvPr id="59415" name="Line 52"/>
            <p:cNvSpPr>
              <a:spLocks noChangeShapeType="1"/>
            </p:cNvSpPr>
            <p:nvPr/>
          </p:nvSpPr>
          <p:spPr bwMode="auto">
            <a:xfrm flipV="1">
              <a:off x="6357938" y="4844050"/>
              <a:ext cx="0" cy="6731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16" name="Oval 55"/>
            <p:cNvSpPr>
              <a:spLocks noChangeArrowheads="1"/>
            </p:cNvSpPr>
            <p:nvPr/>
          </p:nvSpPr>
          <p:spPr bwMode="auto">
            <a:xfrm>
              <a:off x="6896100" y="4604337"/>
              <a:ext cx="460375" cy="428625"/>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000FF"/>
                </a:buClr>
                <a:buSzPct val="80000"/>
                <a:buFont typeface="Wingdings" pitchFamily="2" charset="2"/>
                <a:buChar char="q"/>
                <a:defRPr>
                  <a:solidFill>
                    <a:schemeClr val="tx1"/>
                  </a:solidFill>
                  <a:latin typeface="Arial" pitchFamily="34" charset="0"/>
                </a:defRPr>
              </a:lvl1pPr>
              <a:lvl2pPr marL="742950" indent="-285750">
                <a:spcBef>
                  <a:spcPct val="20000"/>
                </a:spcBef>
                <a:buChar char="–"/>
                <a:defRPr sz="1600">
                  <a:solidFill>
                    <a:schemeClr val="tx1"/>
                  </a:solidFill>
                  <a:latin typeface="Arial" pitchFamily="34" charset="0"/>
                </a:defRPr>
              </a:lvl2pPr>
              <a:lvl3pPr marL="1143000" indent="-228600">
                <a:spcBef>
                  <a:spcPct val="20000"/>
                </a:spcBef>
                <a:buChar char="•"/>
                <a:defRPr sz="1400">
                  <a:solidFill>
                    <a:schemeClr val="tx1"/>
                  </a:solidFill>
                  <a:latin typeface="Arial" pitchFamily="34" charset="0"/>
                </a:defRPr>
              </a:lvl3pPr>
              <a:lvl4pPr marL="1600200" indent="-228600">
                <a:spcBef>
                  <a:spcPct val="20000"/>
                </a:spcBef>
                <a:buChar char="–"/>
                <a:defRPr sz="14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buClrTx/>
                <a:buSzTx/>
                <a:buFontTx/>
                <a:buNone/>
              </a:pPr>
              <a:endParaRPr lang="en-GB" altLang="en-US" sz="1100">
                <a:latin typeface="Comic Sans MS" pitchFamily="66" charset="0"/>
              </a:endParaRPr>
            </a:p>
          </p:txBody>
        </p:sp>
        <p:sp>
          <p:nvSpPr>
            <p:cNvPr id="59417" name="Oval 56"/>
            <p:cNvSpPr>
              <a:spLocks noChangeArrowheads="1"/>
            </p:cNvSpPr>
            <p:nvPr/>
          </p:nvSpPr>
          <p:spPr bwMode="auto">
            <a:xfrm>
              <a:off x="7094538" y="4604337"/>
              <a:ext cx="460375" cy="428625"/>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000FF"/>
                </a:buClr>
                <a:buSzPct val="80000"/>
                <a:buFont typeface="Wingdings" pitchFamily="2" charset="2"/>
                <a:buChar char="q"/>
                <a:defRPr>
                  <a:solidFill>
                    <a:schemeClr val="tx1"/>
                  </a:solidFill>
                  <a:latin typeface="Arial" pitchFamily="34" charset="0"/>
                </a:defRPr>
              </a:lvl1pPr>
              <a:lvl2pPr marL="742950" indent="-285750">
                <a:spcBef>
                  <a:spcPct val="20000"/>
                </a:spcBef>
                <a:buChar char="–"/>
                <a:defRPr sz="1600">
                  <a:solidFill>
                    <a:schemeClr val="tx1"/>
                  </a:solidFill>
                  <a:latin typeface="Arial" pitchFamily="34" charset="0"/>
                </a:defRPr>
              </a:lvl2pPr>
              <a:lvl3pPr marL="1143000" indent="-228600">
                <a:spcBef>
                  <a:spcPct val="20000"/>
                </a:spcBef>
                <a:buChar char="•"/>
                <a:defRPr sz="1400">
                  <a:solidFill>
                    <a:schemeClr val="tx1"/>
                  </a:solidFill>
                  <a:latin typeface="Arial" pitchFamily="34" charset="0"/>
                </a:defRPr>
              </a:lvl3pPr>
              <a:lvl4pPr marL="1600200" indent="-228600">
                <a:spcBef>
                  <a:spcPct val="20000"/>
                </a:spcBef>
                <a:buChar char="–"/>
                <a:defRPr sz="14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buClrTx/>
                <a:buSzTx/>
                <a:buFontTx/>
                <a:buNone/>
              </a:pPr>
              <a:endParaRPr lang="en-GB" altLang="en-US" sz="1100">
                <a:latin typeface="Comic Sans MS" pitchFamily="66" charset="0"/>
              </a:endParaRPr>
            </a:p>
          </p:txBody>
        </p:sp>
        <p:sp>
          <p:nvSpPr>
            <p:cNvPr id="59418" name="Line 57"/>
            <p:cNvSpPr>
              <a:spLocks noChangeShapeType="1"/>
            </p:cNvSpPr>
            <p:nvPr/>
          </p:nvSpPr>
          <p:spPr bwMode="auto">
            <a:xfrm flipV="1">
              <a:off x="8093075" y="4844050"/>
              <a:ext cx="0" cy="98425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19" name="Oval 58"/>
            <p:cNvSpPr>
              <a:spLocks noChangeArrowheads="1"/>
            </p:cNvSpPr>
            <p:nvPr/>
          </p:nvSpPr>
          <p:spPr bwMode="auto">
            <a:xfrm>
              <a:off x="6765925" y="4788487"/>
              <a:ext cx="130175" cy="122238"/>
            </a:xfrm>
            <a:prstGeom prst="ellipse">
              <a:avLst/>
            </a:prstGeom>
            <a:solidFill>
              <a:srgbClr val="006600"/>
            </a:solidFill>
            <a:ln w="12700">
              <a:solidFill>
                <a:schemeClr val="tx1"/>
              </a:solidFill>
              <a:round/>
              <a:headEnd/>
              <a:tailEnd/>
            </a:ln>
          </p:spPr>
          <p:txBody>
            <a:bodyPr wrap="none" anchor="ctr"/>
            <a:lstStyle>
              <a:lvl1pPr>
                <a:spcBef>
                  <a:spcPct val="20000"/>
                </a:spcBef>
                <a:buClr>
                  <a:srgbClr val="0000FF"/>
                </a:buClr>
                <a:buSzPct val="80000"/>
                <a:buFont typeface="Wingdings" pitchFamily="2" charset="2"/>
                <a:buChar char="q"/>
                <a:defRPr>
                  <a:solidFill>
                    <a:schemeClr val="tx1"/>
                  </a:solidFill>
                  <a:latin typeface="Arial" pitchFamily="34" charset="0"/>
                </a:defRPr>
              </a:lvl1pPr>
              <a:lvl2pPr marL="742950" indent="-285750">
                <a:spcBef>
                  <a:spcPct val="20000"/>
                </a:spcBef>
                <a:buChar char="–"/>
                <a:defRPr sz="1600">
                  <a:solidFill>
                    <a:schemeClr val="tx1"/>
                  </a:solidFill>
                  <a:latin typeface="Arial" pitchFamily="34" charset="0"/>
                </a:defRPr>
              </a:lvl2pPr>
              <a:lvl3pPr marL="1143000" indent="-228600">
                <a:spcBef>
                  <a:spcPct val="20000"/>
                </a:spcBef>
                <a:buChar char="•"/>
                <a:defRPr sz="1400">
                  <a:solidFill>
                    <a:schemeClr val="tx1"/>
                  </a:solidFill>
                  <a:latin typeface="Arial" pitchFamily="34" charset="0"/>
                </a:defRPr>
              </a:lvl3pPr>
              <a:lvl4pPr marL="1600200" indent="-228600">
                <a:spcBef>
                  <a:spcPct val="20000"/>
                </a:spcBef>
                <a:buChar char="–"/>
                <a:defRPr sz="14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buClrTx/>
                <a:buSzTx/>
                <a:buFontTx/>
                <a:buNone/>
              </a:pPr>
              <a:endParaRPr lang="en-GB" altLang="en-US" sz="1100">
                <a:latin typeface="Comic Sans MS" pitchFamily="66" charset="0"/>
              </a:endParaRPr>
            </a:p>
          </p:txBody>
        </p:sp>
        <p:sp>
          <p:nvSpPr>
            <p:cNvPr id="59420" name="Oval 59"/>
            <p:cNvSpPr>
              <a:spLocks noChangeArrowheads="1"/>
            </p:cNvSpPr>
            <p:nvPr/>
          </p:nvSpPr>
          <p:spPr bwMode="auto">
            <a:xfrm>
              <a:off x="7554913" y="4788487"/>
              <a:ext cx="130175" cy="122238"/>
            </a:xfrm>
            <a:prstGeom prst="ellipse">
              <a:avLst/>
            </a:prstGeom>
            <a:solidFill>
              <a:srgbClr val="006600"/>
            </a:solidFill>
            <a:ln w="12700">
              <a:solidFill>
                <a:schemeClr val="tx1"/>
              </a:solidFill>
              <a:round/>
              <a:headEnd/>
              <a:tailEnd/>
            </a:ln>
          </p:spPr>
          <p:txBody>
            <a:bodyPr wrap="none" anchor="ctr"/>
            <a:lstStyle>
              <a:lvl1pPr>
                <a:spcBef>
                  <a:spcPct val="20000"/>
                </a:spcBef>
                <a:buClr>
                  <a:srgbClr val="0000FF"/>
                </a:buClr>
                <a:buSzPct val="80000"/>
                <a:buFont typeface="Wingdings" pitchFamily="2" charset="2"/>
                <a:buChar char="q"/>
                <a:defRPr>
                  <a:solidFill>
                    <a:schemeClr val="tx1"/>
                  </a:solidFill>
                  <a:latin typeface="Arial" pitchFamily="34" charset="0"/>
                </a:defRPr>
              </a:lvl1pPr>
              <a:lvl2pPr marL="742950" indent="-285750">
                <a:spcBef>
                  <a:spcPct val="20000"/>
                </a:spcBef>
                <a:buChar char="–"/>
                <a:defRPr sz="1600">
                  <a:solidFill>
                    <a:schemeClr val="tx1"/>
                  </a:solidFill>
                  <a:latin typeface="Arial" pitchFamily="34" charset="0"/>
                </a:defRPr>
              </a:lvl2pPr>
              <a:lvl3pPr marL="1143000" indent="-228600">
                <a:spcBef>
                  <a:spcPct val="20000"/>
                </a:spcBef>
                <a:buChar char="•"/>
                <a:defRPr sz="1400">
                  <a:solidFill>
                    <a:schemeClr val="tx1"/>
                  </a:solidFill>
                  <a:latin typeface="Arial" pitchFamily="34" charset="0"/>
                </a:defRPr>
              </a:lvl3pPr>
              <a:lvl4pPr marL="1600200" indent="-228600">
                <a:spcBef>
                  <a:spcPct val="20000"/>
                </a:spcBef>
                <a:buChar char="–"/>
                <a:defRPr sz="14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buClrTx/>
                <a:buSzTx/>
                <a:buFontTx/>
                <a:buNone/>
              </a:pPr>
              <a:endParaRPr lang="en-GB" altLang="en-US" sz="1100">
                <a:latin typeface="Comic Sans MS" pitchFamily="66" charset="0"/>
              </a:endParaRPr>
            </a:p>
          </p:txBody>
        </p:sp>
        <p:sp>
          <p:nvSpPr>
            <p:cNvPr id="59421" name="Line 60"/>
            <p:cNvSpPr>
              <a:spLocks noChangeShapeType="1"/>
            </p:cNvSpPr>
            <p:nvPr/>
          </p:nvSpPr>
          <p:spPr bwMode="auto">
            <a:xfrm flipH="1">
              <a:off x="7629525" y="4855162"/>
              <a:ext cx="468313"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lIns="91435" tIns="45718" rIns="91435" bIns="45718" anchor="ctr"/>
            <a:lstStyle/>
            <a:p>
              <a:endParaRPr lang="fr-FR"/>
            </a:p>
          </p:txBody>
        </p:sp>
        <p:sp>
          <p:nvSpPr>
            <p:cNvPr id="61466" name="Text Box 54"/>
            <p:cNvSpPr txBox="1">
              <a:spLocks noChangeArrowheads="1"/>
            </p:cNvSpPr>
            <p:nvPr/>
          </p:nvSpPr>
          <p:spPr bwMode="auto">
            <a:xfrm>
              <a:off x="1096963" y="2969212"/>
              <a:ext cx="925512"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95" tIns="37948" rIns="75895" bIns="37948">
              <a:spAutoFit/>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eaLnBrk="1" hangingPunct="1">
                <a:spcBef>
                  <a:spcPct val="0"/>
                </a:spcBef>
                <a:buClrTx/>
                <a:buSzTx/>
                <a:buFontTx/>
                <a:buNone/>
                <a:defRPr/>
              </a:pPr>
              <a:r>
                <a:rPr lang="en-US" altLang="en-US" sz="1600" b="1" dirty="0">
                  <a:solidFill>
                    <a:srgbClr val="00A200"/>
                  </a:solidFill>
                  <a:latin typeface="+mj-lt"/>
                  <a:ea typeface="Times New Roman" pitchFamily="18" charset="0"/>
                  <a:cs typeface="Verdana" pitchFamily="34" charset="0"/>
                </a:rPr>
                <a:t>F</a:t>
              </a:r>
              <a:r>
                <a:rPr lang="en-US" altLang="en-US" sz="1600" dirty="0">
                  <a:solidFill>
                    <a:srgbClr val="00A200"/>
                  </a:solidFill>
                  <a:latin typeface="+mj-lt"/>
                  <a:ea typeface="Times New Roman" pitchFamily="18" charset="0"/>
                  <a:cs typeface="Verdana" pitchFamily="34" charset="0"/>
                </a:rPr>
                <a:t>ast </a:t>
              </a:r>
            </a:p>
            <a:p>
              <a:pPr eaLnBrk="1" hangingPunct="1">
                <a:spcBef>
                  <a:spcPct val="0"/>
                </a:spcBef>
                <a:buClrTx/>
                <a:buSzTx/>
                <a:buFontTx/>
                <a:buNone/>
                <a:defRPr/>
              </a:pPr>
              <a:r>
                <a:rPr lang="en-US" altLang="en-US" sz="1600" b="1" dirty="0">
                  <a:solidFill>
                    <a:srgbClr val="00A200"/>
                  </a:solidFill>
                  <a:latin typeface="+mj-lt"/>
                  <a:ea typeface="Times New Roman" pitchFamily="18" charset="0"/>
                  <a:cs typeface="Verdana" pitchFamily="34" charset="0"/>
                </a:rPr>
                <a:t>M</a:t>
              </a:r>
              <a:r>
                <a:rPr lang="en-US" altLang="en-US" sz="1600" dirty="0">
                  <a:solidFill>
                    <a:srgbClr val="00A200"/>
                  </a:solidFill>
                  <a:latin typeface="+mj-lt"/>
                  <a:ea typeface="Times New Roman" pitchFamily="18" charset="0"/>
                  <a:cs typeface="Verdana" pitchFamily="34" charset="0"/>
                </a:rPr>
                <a:t>agnet </a:t>
              </a:r>
            </a:p>
            <a:p>
              <a:pPr eaLnBrk="1" hangingPunct="1">
                <a:spcBef>
                  <a:spcPct val="0"/>
                </a:spcBef>
                <a:buClrTx/>
                <a:buSzTx/>
                <a:buFontTx/>
                <a:buNone/>
                <a:defRPr/>
              </a:pPr>
              <a:r>
                <a:rPr lang="en-US" altLang="en-US" sz="1600" b="1" dirty="0">
                  <a:solidFill>
                    <a:srgbClr val="00A200"/>
                  </a:solidFill>
                  <a:latin typeface="+mj-lt"/>
                  <a:ea typeface="Times New Roman" pitchFamily="18" charset="0"/>
                  <a:cs typeface="Verdana" pitchFamily="34" charset="0"/>
                </a:rPr>
                <a:t>C</a:t>
              </a:r>
              <a:r>
                <a:rPr lang="en-US" altLang="en-US" sz="1600" dirty="0">
                  <a:solidFill>
                    <a:srgbClr val="00A200"/>
                  </a:solidFill>
                  <a:latin typeface="+mj-lt"/>
                  <a:ea typeface="Times New Roman" pitchFamily="18" charset="0"/>
                  <a:cs typeface="Verdana" pitchFamily="34" charset="0"/>
                </a:rPr>
                <a:t>urrent</a:t>
              </a:r>
            </a:p>
            <a:p>
              <a:pPr eaLnBrk="1" hangingPunct="1">
                <a:spcBef>
                  <a:spcPct val="0"/>
                </a:spcBef>
                <a:buClrTx/>
                <a:buSzTx/>
                <a:buFontTx/>
                <a:buNone/>
                <a:defRPr/>
              </a:pPr>
              <a:r>
                <a:rPr lang="en-US" altLang="en-US" sz="1600" dirty="0">
                  <a:solidFill>
                    <a:srgbClr val="00A200"/>
                  </a:solidFill>
                  <a:latin typeface="+mj-lt"/>
                  <a:ea typeface="Times New Roman" pitchFamily="18" charset="0"/>
                  <a:cs typeface="Verdana" pitchFamily="34" charset="0"/>
                </a:rPr>
                <a:t>change</a:t>
              </a:r>
            </a:p>
            <a:p>
              <a:pPr eaLnBrk="1" hangingPunct="1">
                <a:spcBef>
                  <a:spcPct val="0"/>
                </a:spcBef>
                <a:buClrTx/>
                <a:buSzTx/>
                <a:buFontTx/>
                <a:buNone/>
                <a:defRPr/>
              </a:pPr>
              <a:r>
                <a:rPr lang="en-US" altLang="en-US" sz="1600" b="1" dirty="0">
                  <a:solidFill>
                    <a:srgbClr val="00A200"/>
                  </a:solidFill>
                  <a:latin typeface="+mj-lt"/>
                  <a:ea typeface="Times New Roman" pitchFamily="18" charset="0"/>
                  <a:cs typeface="Verdana" pitchFamily="34" charset="0"/>
                </a:rPr>
                <a:t>M</a:t>
              </a:r>
              <a:r>
                <a:rPr lang="en-US" altLang="en-US" sz="1600" dirty="0">
                  <a:solidFill>
                    <a:srgbClr val="00A200"/>
                  </a:solidFill>
                  <a:latin typeface="+mj-lt"/>
                  <a:ea typeface="Times New Roman" pitchFamily="18" charset="0"/>
                  <a:cs typeface="Verdana" pitchFamily="34" charset="0"/>
                </a:rPr>
                <a:t>onitor</a:t>
              </a:r>
            </a:p>
          </p:txBody>
        </p:sp>
        <p:sp>
          <p:nvSpPr>
            <p:cNvPr id="59423" name="Line 65"/>
            <p:cNvSpPr>
              <a:spLocks noChangeShapeType="1"/>
            </p:cNvSpPr>
            <p:nvPr/>
          </p:nvSpPr>
          <p:spPr bwMode="auto">
            <a:xfrm flipH="1" flipV="1">
              <a:off x="3770313" y="4216987"/>
              <a:ext cx="2630487" cy="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lIns="91435" tIns="45718" rIns="91435" bIns="45718" anchor="ctr"/>
            <a:lstStyle/>
            <a:p>
              <a:endParaRPr lang="fr-FR"/>
            </a:p>
          </p:txBody>
        </p:sp>
        <p:sp>
          <p:nvSpPr>
            <p:cNvPr id="61468" name="Text Box 29"/>
            <p:cNvSpPr txBox="1">
              <a:spLocks noChangeArrowheads="1"/>
            </p:cNvSpPr>
            <p:nvPr/>
          </p:nvSpPr>
          <p:spPr bwMode="auto">
            <a:xfrm>
              <a:off x="6283325" y="3218450"/>
              <a:ext cx="173831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95" tIns="37948" rIns="75895" bIns="37948">
              <a:spAutoFit/>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lgn="r" eaLnBrk="1" hangingPunct="1">
                <a:spcBef>
                  <a:spcPct val="0"/>
                </a:spcBef>
                <a:buClrTx/>
                <a:buSzTx/>
                <a:buFontTx/>
                <a:buNone/>
                <a:defRPr/>
              </a:pPr>
              <a:r>
                <a:rPr lang="en-US" altLang="en-US" sz="1600" dirty="0">
                  <a:solidFill>
                    <a:srgbClr val="CC6600"/>
                  </a:solidFill>
                  <a:latin typeface="+mj-lt"/>
                  <a:ea typeface="Times New Roman" pitchFamily="18" charset="0"/>
                  <a:cs typeface="Verdana" pitchFamily="34" charset="0"/>
                </a:rPr>
                <a:t>Power Converter</a:t>
              </a:r>
            </a:p>
          </p:txBody>
        </p:sp>
        <p:pic>
          <p:nvPicPr>
            <p:cNvPr id="59425" name="Picture 4" descr="mag_a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8863" y="3232737"/>
              <a:ext cx="14509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26" name="Line 60"/>
            <p:cNvSpPr>
              <a:spLocks noChangeShapeType="1"/>
            </p:cNvSpPr>
            <p:nvPr/>
          </p:nvSpPr>
          <p:spPr bwMode="auto">
            <a:xfrm flipH="1">
              <a:off x="6362700" y="4858337"/>
              <a:ext cx="468313"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lIns="91435" tIns="45718" rIns="91435" bIns="45718" anchor="ctr"/>
            <a:lstStyle/>
            <a:p>
              <a:endParaRPr lang="fr-FR"/>
            </a:p>
          </p:txBody>
        </p:sp>
        <p:sp>
          <p:nvSpPr>
            <p:cNvPr id="61482" name="Text Box 44"/>
            <p:cNvSpPr txBox="1">
              <a:spLocks noChangeArrowheads="1"/>
            </p:cNvSpPr>
            <p:nvPr/>
          </p:nvSpPr>
          <p:spPr bwMode="auto">
            <a:xfrm>
              <a:off x="2319338" y="4039187"/>
              <a:ext cx="1450975" cy="646113"/>
            </a:xfrm>
            <a:prstGeom prst="rect">
              <a:avLst/>
            </a:prstGeom>
            <a:solidFill>
              <a:srgbClr val="FBFEDA"/>
            </a:solidFill>
            <a:ln w="12700">
              <a:solidFill>
                <a:schemeClr val="tx1"/>
              </a:solidFill>
              <a:miter lim="800000"/>
              <a:headEnd/>
              <a:tailEnd/>
            </a:ln>
          </p:spPr>
          <p:txBody>
            <a:bodyPr lIns="36000" rIns="36000">
              <a:spAutoFit/>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lgn="ctr">
                <a:spcBef>
                  <a:spcPct val="0"/>
                </a:spcBef>
                <a:buClrTx/>
                <a:buSzTx/>
                <a:buFontTx/>
                <a:buNone/>
                <a:defRPr/>
              </a:pPr>
              <a:r>
                <a:rPr lang="fr-CH" altLang="en-US" sz="1200" b="1" dirty="0">
                  <a:latin typeface="+mj-lt"/>
                </a:rPr>
                <a:t>Voltage </a:t>
              </a:r>
              <a:r>
                <a:rPr lang="fr-CH" altLang="en-US" sz="1200" b="1" dirty="0" err="1">
                  <a:latin typeface="+mj-lt"/>
                </a:rPr>
                <a:t>Divider</a:t>
              </a:r>
              <a:endParaRPr lang="fr-CH" altLang="en-US" sz="1200" b="1" dirty="0">
                <a:latin typeface="+mj-lt"/>
              </a:endParaRPr>
            </a:p>
            <a:p>
              <a:pPr algn="ctr">
                <a:spcBef>
                  <a:spcPct val="0"/>
                </a:spcBef>
                <a:buClrTx/>
                <a:buSzTx/>
                <a:buFontTx/>
                <a:buNone/>
                <a:defRPr/>
              </a:pPr>
              <a:r>
                <a:rPr lang="fr-CH" altLang="en-US" sz="1200" b="1" dirty="0">
                  <a:latin typeface="+mj-lt"/>
                  <a:cs typeface="Arial" charset="0"/>
                </a:rPr>
                <a:t>&amp; Isolation Amplifier</a:t>
              </a:r>
              <a:endParaRPr lang="en-US" altLang="en-US" sz="1200" b="1" dirty="0">
                <a:latin typeface="+mj-lt"/>
                <a:cs typeface="Arial" charset="0"/>
              </a:endParaRPr>
            </a:p>
          </p:txBody>
        </p:sp>
        <p:sp>
          <p:nvSpPr>
            <p:cNvPr id="59428" name="Line 50"/>
            <p:cNvSpPr>
              <a:spLocks noChangeShapeType="1"/>
            </p:cNvSpPr>
            <p:nvPr/>
          </p:nvSpPr>
          <p:spPr bwMode="auto">
            <a:xfrm>
              <a:off x="1878013" y="3655012"/>
              <a:ext cx="479425" cy="44450"/>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sp>
        <p:nvSpPr>
          <p:cNvPr id="2" name="Date Placeholder 1"/>
          <p:cNvSpPr>
            <a:spLocks noGrp="1"/>
          </p:cNvSpPr>
          <p:nvPr>
            <p:ph type="dt" sz="quarter" idx="10"/>
          </p:nvPr>
        </p:nvSpPr>
        <p:spPr/>
        <p:txBody>
          <a:bodyPr/>
          <a:lstStyle/>
          <a:p>
            <a:pPr>
              <a:defRPr/>
            </a:pPr>
            <a:r>
              <a:rPr lang="en-US"/>
              <a:t>January 2017</a:t>
            </a:r>
          </a:p>
        </p:txBody>
      </p:sp>
      <p:sp>
        <p:nvSpPr>
          <p:cNvPr id="3" name="Footer Placeholder 2"/>
          <p:cNvSpPr>
            <a:spLocks noGrp="1"/>
          </p:cNvSpPr>
          <p:nvPr>
            <p:ph type="ftr" sz="quarter" idx="11"/>
          </p:nvPr>
        </p:nvSpPr>
        <p:spPr/>
        <p:txBody>
          <a:bodyPr/>
          <a:lstStyle/>
          <a:p>
            <a:pPr>
              <a:defRPr/>
            </a:pPr>
            <a:r>
              <a:rPr lang="en-GB"/>
              <a:t>USPAS - MPS and operation of LHC - J. Wenninger</a:t>
            </a:r>
            <a:endParaRPr lang="en-US" dirty="0"/>
          </a:p>
        </p:txBody>
      </p:sp>
      <p:sp>
        <p:nvSpPr>
          <p:cNvPr id="4" name="TextBox 3"/>
          <p:cNvSpPr txBox="1"/>
          <p:nvPr/>
        </p:nvSpPr>
        <p:spPr>
          <a:xfrm>
            <a:off x="1931642" y="5993409"/>
            <a:ext cx="5955058" cy="634020"/>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marL="342900" indent="-342900">
              <a:lnSpc>
                <a:spcPct val="110000"/>
              </a:lnSpc>
              <a:spcBef>
                <a:spcPts val="600"/>
              </a:spcBef>
              <a:buClr>
                <a:srgbClr val="00B050"/>
              </a:buClr>
              <a:buSzPct val="100000"/>
              <a:buFont typeface="Wingdings" pitchFamily="2" charset="2"/>
              <a:buChar char="ü"/>
              <a:defRPr/>
            </a:pPr>
            <a:r>
              <a:rPr lang="en-US" sz="1600" dirty="0">
                <a:solidFill>
                  <a:srgbClr val="00B050"/>
                </a:solidFill>
                <a:latin typeface="Arial" pitchFamily="34" charset="0"/>
                <a:cs typeface="Arial" pitchFamily="34" charset="0"/>
              </a:rPr>
              <a:t>Very fast detection (&lt; 1 </a:t>
            </a:r>
            <a:r>
              <a:rPr lang="en-US" sz="1600" dirty="0" err="1">
                <a:solidFill>
                  <a:srgbClr val="00B050"/>
                </a:solidFill>
                <a:latin typeface="Arial" pitchFamily="34" charset="0"/>
                <a:cs typeface="Arial" pitchFamily="34" charset="0"/>
              </a:rPr>
              <a:t>ms</a:t>
            </a:r>
            <a:r>
              <a:rPr lang="en-US" sz="1600" dirty="0">
                <a:solidFill>
                  <a:srgbClr val="00B050"/>
                </a:solidFill>
                <a:latin typeface="Arial" pitchFamily="34" charset="0"/>
                <a:cs typeface="Arial" pitchFamily="34" charset="0"/>
              </a:rPr>
              <a:t>) of voltage changes on the circuit. Tolerances of ~ 10</a:t>
            </a:r>
            <a:r>
              <a:rPr lang="en-US" sz="1600" baseline="30000" dirty="0">
                <a:solidFill>
                  <a:srgbClr val="00B050"/>
                </a:solidFill>
                <a:latin typeface="Arial" pitchFamily="34" charset="0"/>
                <a:cs typeface="Arial" pitchFamily="34" charset="0"/>
              </a:rPr>
              <a:t>-4</a:t>
            </a:r>
            <a:r>
              <a:rPr lang="en-US" sz="1600" dirty="0">
                <a:solidFill>
                  <a:srgbClr val="00B050"/>
                </a:solidFill>
                <a:latin typeface="Arial" pitchFamily="34" charset="0"/>
                <a:cs typeface="Arial" pitchFamily="34" charset="0"/>
              </a:rPr>
              <a:t> on </a:t>
            </a:r>
            <a:r>
              <a:rPr lang="en-US" sz="1600" dirty="0">
                <a:solidFill>
                  <a:srgbClr val="00B050"/>
                </a:solidFill>
                <a:latin typeface="Symbol" panose="05050102010706020507" pitchFamily="18" charset="2"/>
                <a:cs typeface="Arial" pitchFamily="34" charset="0"/>
              </a:rPr>
              <a:t>D</a:t>
            </a:r>
            <a:r>
              <a:rPr lang="en-US" sz="1600" dirty="0">
                <a:solidFill>
                  <a:srgbClr val="00B050"/>
                </a:solidFill>
                <a:latin typeface="Arial" pitchFamily="34" charset="0"/>
                <a:cs typeface="Arial" pitchFamily="34" charset="0"/>
              </a:rPr>
              <a:t>I/I are achievable. </a:t>
            </a:r>
          </a:p>
        </p:txBody>
      </p:sp>
    </p:spTree>
    <p:extLst>
      <p:ext uri="{BB962C8B-B14F-4D97-AF65-F5344CB8AC3E}">
        <p14:creationId xmlns:p14="http://schemas.microsoft.com/office/powerpoint/2010/main" val="38953727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altLang="en-US" dirty="0"/>
              <a:t>Ultra-fast failures at the LHC </a:t>
            </a:r>
            <a:r>
              <a:rPr lang="en-US" altLang="en-US" dirty="0">
                <a:latin typeface="Arial" charset="0"/>
                <a:cs typeface="Arial" charset="0"/>
              </a:rPr>
              <a:t>(4)</a:t>
            </a:r>
            <a:endParaRPr lang="en-GB" altLang="en-US" dirty="0">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1034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357B3EF7-5424-4F19-87E7-09F1DA57F53D}" type="slidenum">
              <a:rPr lang="en-US" altLang="en-US" smtClean="0">
                <a:solidFill>
                  <a:srgbClr val="000000"/>
                </a:solidFill>
                <a:cs typeface="Arial" charset="0"/>
              </a:rPr>
              <a:pPr>
                <a:spcBef>
                  <a:spcPct val="0"/>
                </a:spcBef>
                <a:buClrTx/>
                <a:buSzTx/>
                <a:buFontTx/>
                <a:buNone/>
              </a:pPr>
              <a:t>61</a:t>
            </a:fld>
            <a:endParaRPr lang="en-US" altLang="en-US">
              <a:solidFill>
                <a:srgbClr val="000000"/>
              </a:solidFill>
              <a:cs typeface="Arial" charset="0"/>
            </a:endParaRPr>
          </a:p>
        </p:txBody>
      </p:sp>
      <p:sp>
        <p:nvSpPr>
          <p:cNvPr id="8" name="TextBox 7"/>
          <p:cNvSpPr txBox="1"/>
          <p:nvPr/>
        </p:nvSpPr>
        <p:spPr>
          <a:xfrm>
            <a:off x="577850" y="879475"/>
            <a:ext cx="7772400" cy="784225"/>
          </a:xfrm>
          <a:prstGeom prst="rect">
            <a:avLst/>
          </a:prstGeom>
        </p:spPr>
        <p:txBody>
          <a:bodyPr>
            <a:spAutoFit/>
          </a:bodyPr>
          <a:lstStyle/>
          <a:p>
            <a:pPr marL="227013" indent="-227013">
              <a:spcBef>
                <a:spcPct val="20000"/>
              </a:spcBef>
              <a:spcAft>
                <a:spcPts val="400"/>
              </a:spcAft>
              <a:buClr>
                <a:srgbClr val="0000FF"/>
              </a:buClr>
              <a:buSzPct val="80000"/>
              <a:buFont typeface="Wingdings" pitchFamily="2" charset="2"/>
              <a:buChar char="q"/>
              <a:defRPr/>
            </a:pPr>
            <a:r>
              <a:rPr lang="en-US" sz="2000" kern="0" dirty="0">
                <a:latin typeface="+mn-lt"/>
              </a:rPr>
              <a:t>Test failure of PC and FMCM reaction – </a:t>
            </a:r>
            <a:r>
              <a:rPr lang="en-US" sz="2000" b="1" kern="0" dirty="0">
                <a:latin typeface="+mn-lt"/>
              </a:rPr>
              <a:t>NO BEAM</a:t>
            </a:r>
            <a:r>
              <a:rPr lang="en-US" sz="2000" kern="0" dirty="0">
                <a:latin typeface="+mn-lt"/>
              </a:rPr>
              <a:t>.</a:t>
            </a:r>
            <a:endParaRPr lang="en-US" i="1" kern="0" dirty="0">
              <a:solidFill>
                <a:srgbClr val="0000FF"/>
              </a:solidFill>
              <a:latin typeface="+mn-lt"/>
            </a:endParaRPr>
          </a:p>
          <a:p>
            <a:pPr marL="542925" lvl="1" indent="-180975">
              <a:spcBef>
                <a:spcPct val="2000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Switch off D1 PC</a:t>
            </a:r>
            <a:r>
              <a:rPr lang="en-US" i="1" kern="0" dirty="0">
                <a:solidFill>
                  <a:srgbClr val="0000FF"/>
                </a:solidFill>
                <a:latin typeface="+mn-lt"/>
                <a:sym typeface="Wingdings" panose="05000000000000000000" pitchFamily="2" charset="2"/>
              </a:rPr>
              <a:t> – simulated failure.</a:t>
            </a:r>
            <a:endParaRPr lang="en-US" i="1" kern="0" dirty="0">
              <a:solidFill>
                <a:srgbClr val="0000FF"/>
              </a:solidFill>
              <a:latin typeface="+mn-lt"/>
            </a:endParaRPr>
          </a:p>
        </p:txBody>
      </p:sp>
      <p:grpSp>
        <p:nvGrpSpPr>
          <p:cNvPr id="2" name="Group 1"/>
          <p:cNvGrpSpPr>
            <a:grpSpLocks/>
          </p:cNvGrpSpPr>
          <p:nvPr/>
        </p:nvGrpSpPr>
        <p:grpSpPr bwMode="auto">
          <a:xfrm>
            <a:off x="423863" y="2776538"/>
            <a:ext cx="6289675" cy="3746500"/>
            <a:chOff x="423863" y="2776538"/>
            <a:chExt cx="6289675" cy="3746500"/>
          </a:xfrm>
        </p:grpSpPr>
        <p:pic>
          <p:nvPicPr>
            <p:cNvPr id="1034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88" y="2876550"/>
              <a:ext cx="5949950" cy="3646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3448" name="Straight Arrow Connector 9"/>
            <p:cNvCxnSpPr>
              <a:cxnSpLocks noChangeShapeType="1"/>
            </p:cNvCxnSpPr>
            <p:nvPr/>
          </p:nvCxnSpPr>
          <p:spPr bwMode="auto">
            <a:xfrm>
              <a:off x="1819275" y="5694363"/>
              <a:ext cx="2457450" cy="0"/>
            </a:xfrm>
            <a:prstGeom prst="straightConnector1">
              <a:avLst/>
            </a:prstGeom>
            <a:noFill/>
            <a:ln w="28575" algn="ctr">
              <a:solidFill>
                <a:srgbClr val="0000FF"/>
              </a:solidFill>
              <a:round/>
              <a:headEnd type="triangle" w="med" len="med"/>
              <a:tailEnd type="triangle" w="med" len="med"/>
            </a:ln>
            <a:extLst>
              <a:ext uri="{909E8E84-426E-40DD-AFC4-6F175D3DCCD1}">
                <a14:hiddenFill xmlns:a14="http://schemas.microsoft.com/office/drawing/2010/main">
                  <a:noFill/>
                </a14:hiddenFill>
              </a:ext>
            </a:extLst>
          </p:spPr>
        </p:cxnSp>
        <p:sp>
          <p:nvSpPr>
            <p:cNvPr id="11" name="TextBox 10"/>
            <p:cNvSpPr txBox="1"/>
            <p:nvPr/>
          </p:nvSpPr>
          <p:spPr>
            <a:xfrm>
              <a:off x="3311525" y="5348288"/>
              <a:ext cx="1157288" cy="307975"/>
            </a:xfrm>
            <a:prstGeom prst="rect">
              <a:avLst/>
            </a:prstGeom>
          </p:spPr>
          <p:txBody>
            <a:bodyPr wrap="none">
              <a:spAutoFit/>
            </a:bodyPr>
            <a:lstStyle/>
            <a:p>
              <a:pPr>
                <a:spcBef>
                  <a:spcPct val="20000"/>
                </a:spcBef>
                <a:spcAft>
                  <a:spcPts val="400"/>
                </a:spcAft>
                <a:buClr>
                  <a:srgbClr val="0000FF"/>
                </a:buClr>
                <a:buSzPct val="80000"/>
                <a:defRPr/>
              </a:pPr>
              <a:r>
                <a:rPr lang="en-US" sz="1400" b="1" i="1" kern="0" dirty="0">
                  <a:solidFill>
                    <a:srgbClr val="0000FF"/>
                  </a:solidFill>
                  <a:latin typeface="+mn-lt"/>
                </a:rPr>
                <a:t>10 seconds</a:t>
              </a:r>
              <a:endParaRPr lang="en-GB" sz="1400" b="1" i="1" kern="0" dirty="0">
                <a:solidFill>
                  <a:srgbClr val="0000FF"/>
                </a:solidFill>
                <a:latin typeface="+mn-lt"/>
              </a:endParaRPr>
            </a:p>
          </p:txBody>
        </p:sp>
        <p:cxnSp>
          <p:nvCxnSpPr>
            <p:cNvPr id="103450" name="Straight Arrow Connector 110591"/>
            <p:cNvCxnSpPr>
              <a:cxnSpLocks noChangeShapeType="1"/>
            </p:cNvCxnSpPr>
            <p:nvPr/>
          </p:nvCxnSpPr>
          <p:spPr bwMode="auto">
            <a:xfrm flipV="1">
              <a:off x="654050" y="3275013"/>
              <a:ext cx="0" cy="2689225"/>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0596" name="TextBox 110595"/>
            <p:cNvSpPr txBox="1"/>
            <p:nvPr/>
          </p:nvSpPr>
          <p:spPr>
            <a:xfrm>
              <a:off x="423863" y="2776538"/>
              <a:ext cx="668337" cy="40005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a:spAutoFit/>
            </a:bodyPr>
            <a:lstStyle/>
            <a:p>
              <a:pPr>
                <a:spcBef>
                  <a:spcPct val="20000"/>
                </a:spcBef>
                <a:spcAft>
                  <a:spcPts val="400"/>
                </a:spcAft>
                <a:buClr>
                  <a:srgbClr val="0000FF"/>
                </a:buClr>
                <a:buSzPct val="80000"/>
                <a:defRPr/>
              </a:pPr>
              <a:r>
                <a:rPr lang="en-US" sz="2000" kern="0" dirty="0">
                  <a:latin typeface="+mn-lt"/>
                </a:rPr>
                <a:t>I (A)</a:t>
              </a:r>
              <a:endParaRPr lang="en-GB" sz="2000" kern="0" dirty="0">
                <a:latin typeface="+mn-lt"/>
              </a:endParaRPr>
            </a:p>
          </p:txBody>
        </p:sp>
      </p:grpSp>
      <p:grpSp>
        <p:nvGrpSpPr>
          <p:cNvPr id="110606" name="Group 110605"/>
          <p:cNvGrpSpPr>
            <a:grpSpLocks/>
          </p:cNvGrpSpPr>
          <p:nvPr/>
        </p:nvGrpSpPr>
        <p:grpSpPr bwMode="auto">
          <a:xfrm>
            <a:off x="1055688" y="1819275"/>
            <a:ext cx="7894637" cy="3025775"/>
            <a:chOff x="1056266" y="1819560"/>
            <a:chExt cx="7893904" cy="3025220"/>
          </a:xfrm>
        </p:grpSpPr>
        <p:sp>
          <p:nvSpPr>
            <p:cNvPr id="6" name="Down Arrow 5"/>
            <p:cNvSpPr/>
            <p:nvPr/>
          </p:nvSpPr>
          <p:spPr bwMode="auto">
            <a:xfrm>
              <a:off x="1703906" y="2506822"/>
              <a:ext cx="192069" cy="768209"/>
            </a:xfrm>
            <a:prstGeom prst="downArrow">
              <a:avLst/>
            </a:prstGeom>
            <a:solidFill>
              <a:srgbClr val="FF0000"/>
            </a:solidFill>
            <a:ln w="952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endParaRPr lang="en-GB"/>
            </a:p>
          </p:txBody>
        </p:sp>
        <p:sp>
          <p:nvSpPr>
            <p:cNvPr id="7" name="TextBox 6"/>
            <p:cNvSpPr txBox="1"/>
            <p:nvPr/>
          </p:nvSpPr>
          <p:spPr>
            <a:xfrm>
              <a:off x="1056266" y="2008438"/>
              <a:ext cx="1607988" cy="36823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a:spAutoFit/>
            </a:bodyPr>
            <a:lstStyle/>
            <a:p>
              <a:pPr>
                <a:spcBef>
                  <a:spcPct val="20000"/>
                </a:spcBef>
                <a:spcAft>
                  <a:spcPts val="400"/>
                </a:spcAft>
                <a:buClr>
                  <a:srgbClr val="0000FF"/>
                </a:buClr>
                <a:buSzPct val="80000"/>
                <a:defRPr/>
              </a:pPr>
              <a:r>
                <a:rPr lang="en-US" i="1" kern="0" dirty="0">
                  <a:latin typeface="+mn-lt"/>
                </a:rPr>
                <a:t>Failure trigger</a:t>
              </a:r>
              <a:endParaRPr lang="en-GB" i="1" kern="0" dirty="0">
                <a:latin typeface="+mn-lt"/>
              </a:endParaRPr>
            </a:p>
          </p:txBody>
        </p:sp>
        <p:sp>
          <p:nvSpPr>
            <p:cNvPr id="103437" name="Rectangle 15"/>
            <p:cNvSpPr>
              <a:spLocks noChangeArrowheads="1"/>
            </p:cNvSpPr>
            <p:nvPr/>
          </p:nvSpPr>
          <p:spPr bwMode="auto">
            <a:xfrm>
              <a:off x="1627464" y="3332170"/>
              <a:ext cx="384050" cy="288855"/>
            </a:xfrm>
            <a:prstGeom prst="rect">
              <a:avLst/>
            </a:prstGeom>
            <a:noFill/>
            <a:ln w="19050" algn="ctr">
              <a:solidFill>
                <a:srgbClr val="CC3399"/>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endParaRPr lang="en-GB" altLang="en-US">
                <a:latin typeface="Comic Sans MS" pitchFamily="66" charset="0"/>
              </a:endParaRPr>
            </a:p>
          </p:txBody>
        </p:sp>
        <p:cxnSp>
          <p:nvCxnSpPr>
            <p:cNvPr id="103438" name="Straight Connector 17"/>
            <p:cNvCxnSpPr>
              <a:cxnSpLocks noChangeShapeType="1"/>
            </p:cNvCxnSpPr>
            <p:nvPr/>
          </p:nvCxnSpPr>
          <p:spPr bwMode="auto">
            <a:xfrm flipV="1">
              <a:off x="1627464" y="1819560"/>
              <a:ext cx="3456450" cy="1512610"/>
            </a:xfrm>
            <a:prstGeom prst="line">
              <a:avLst/>
            </a:prstGeom>
            <a:noFill/>
            <a:ln w="9525" algn="ctr">
              <a:solidFill>
                <a:srgbClr val="CC3399"/>
              </a:solidFill>
              <a:prstDash val="dash"/>
              <a:round/>
              <a:headEnd/>
              <a:tailEnd/>
            </a:ln>
            <a:extLst>
              <a:ext uri="{909E8E84-426E-40DD-AFC4-6F175D3DCCD1}">
                <a14:hiddenFill xmlns:a14="http://schemas.microsoft.com/office/drawing/2010/main">
                  <a:noFill/>
                </a14:hiddenFill>
              </a:ext>
            </a:extLst>
          </p:spPr>
        </p:cxnSp>
        <p:cxnSp>
          <p:nvCxnSpPr>
            <p:cNvPr id="103439" name="Straight Connector 21"/>
            <p:cNvCxnSpPr>
              <a:cxnSpLocks noChangeShapeType="1"/>
            </p:cNvCxnSpPr>
            <p:nvPr/>
          </p:nvCxnSpPr>
          <p:spPr bwMode="auto">
            <a:xfrm>
              <a:off x="1627464" y="3621026"/>
              <a:ext cx="3456450" cy="1223754"/>
            </a:xfrm>
            <a:prstGeom prst="line">
              <a:avLst/>
            </a:prstGeom>
            <a:noFill/>
            <a:ln w="9525" algn="ctr">
              <a:solidFill>
                <a:srgbClr val="CC3399"/>
              </a:solidFill>
              <a:prstDash val="dash"/>
              <a:round/>
              <a:headEnd/>
              <a:tailEnd/>
            </a:ln>
            <a:extLst>
              <a:ext uri="{909E8E84-426E-40DD-AFC4-6F175D3DCCD1}">
                <a14:hiddenFill xmlns:a14="http://schemas.microsoft.com/office/drawing/2010/main">
                  <a:noFill/>
                </a14:hiddenFill>
              </a:ext>
            </a:extLst>
          </p:spPr>
        </p:cxnSp>
        <p:cxnSp>
          <p:nvCxnSpPr>
            <p:cNvPr id="103440" name="Straight Connector 24"/>
            <p:cNvCxnSpPr>
              <a:cxnSpLocks noChangeShapeType="1"/>
            </p:cNvCxnSpPr>
            <p:nvPr/>
          </p:nvCxnSpPr>
          <p:spPr bwMode="auto">
            <a:xfrm flipV="1">
              <a:off x="2011514" y="1819560"/>
              <a:ext cx="6938656" cy="1512610"/>
            </a:xfrm>
            <a:prstGeom prst="line">
              <a:avLst/>
            </a:prstGeom>
            <a:noFill/>
            <a:ln w="9525" algn="ctr">
              <a:solidFill>
                <a:srgbClr val="CC3399"/>
              </a:solidFill>
              <a:prstDash val="dash"/>
              <a:round/>
              <a:headEnd/>
              <a:tailEnd/>
            </a:ln>
            <a:extLst>
              <a:ext uri="{909E8E84-426E-40DD-AFC4-6F175D3DCCD1}">
                <a14:hiddenFill xmlns:a14="http://schemas.microsoft.com/office/drawing/2010/main">
                  <a:noFill/>
                </a14:hiddenFill>
              </a:ext>
            </a:extLst>
          </p:spPr>
        </p:cxnSp>
        <p:cxnSp>
          <p:nvCxnSpPr>
            <p:cNvPr id="103441" name="Straight Connector 29"/>
            <p:cNvCxnSpPr>
              <a:cxnSpLocks noChangeShapeType="1"/>
            </p:cNvCxnSpPr>
            <p:nvPr/>
          </p:nvCxnSpPr>
          <p:spPr bwMode="auto">
            <a:xfrm>
              <a:off x="2011514" y="3621026"/>
              <a:ext cx="6836090" cy="1078588"/>
            </a:xfrm>
            <a:prstGeom prst="line">
              <a:avLst/>
            </a:prstGeom>
            <a:noFill/>
            <a:ln w="9525" algn="ctr">
              <a:solidFill>
                <a:srgbClr val="CC3399"/>
              </a:solidFill>
              <a:prstDash val="dash"/>
              <a:round/>
              <a:headEnd/>
              <a:tailEnd/>
            </a:ln>
            <a:extLst>
              <a:ext uri="{909E8E84-426E-40DD-AFC4-6F175D3DCCD1}">
                <a14:hiddenFill xmlns:a14="http://schemas.microsoft.com/office/drawing/2010/main">
                  <a:noFill/>
                </a14:hiddenFill>
              </a:ext>
            </a:extLst>
          </p:spPr>
        </p:cxnSp>
        <p:pic>
          <p:nvPicPr>
            <p:cNvPr id="103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914" y="1819560"/>
              <a:ext cx="3866256" cy="3025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3443" name="Straight Arrow Connector 38"/>
            <p:cNvCxnSpPr>
              <a:cxnSpLocks noChangeShapeType="1"/>
            </p:cNvCxnSpPr>
            <p:nvPr/>
          </p:nvCxnSpPr>
          <p:spPr bwMode="auto">
            <a:xfrm>
              <a:off x="5788082" y="2891330"/>
              <a:ext cx="3118" cy="524970"/>
            </a:xfrm>
            <a:prstGeom prst="straightConnector1">
              <a:avLst/>
            </a:prstGeom>
            <a:noFill/>
            <a:ln w="28575" algn="ctr">
              <a:solidFill>
                <a:srgbClr val="0000FF"/>
              </a:solidFill>
              <a:round/>
              <a:headEnd type="triangle" w="med" len="med"/>
              <a:tailEnd type="triangle" w="med" len="med"/>
            </a:ln>
            <a:extLst>
              <a:ext uri="{909E8E84-426E-40DD-AFC4-6F175D3DCCD1}">
                <a14:hiddenFill xmlns:a14="http://schemas.microsoft.com/office/drawing/2010/main">
                  <a:noFill/>
                </a14:hiddenFill>
              </a:ext>
            </a:extLst>
          </p:spPr>
        </p:cxnSp>
        <p:sp>
          <p:nvSpPr>
            <p:cNvPr id="44" name="TextBox 43"/>
            <p:cNvSpPr txBox="1"/>
            <p:nvPr/>
          </p:nvSpPr>
          <p:spPr>
            <a:xfrm>
              <a:off x="5838959" y="2968699"/>
              <a:ext cx="463507" cy="307919"/>
            </a:xfrm>
            <a:prstGeom prst="rect">
              <a:avLst/>
            </a:prstGeom>
          </p:spPr>
          <p:txBody>
            <a:bodyPr wrap="none">
              <a:spAutoFit/>
            </a:bodyPr>
            <a:lstStyle/>
            <a:p>
              <a:pPr>
                <a:spcBef>
                  <a:spcPct val="20000"/>
                </a:spcBef>
                <a:spcAft>
                  <a:spcPts val="400"/>
                </a:spcAft>
                <a:buClr>
                  <a:srgbClr val="0000FF"/>
                </a:buClr>
                <a:buSzPct val="80000"/>
                <a:defRPr/>
              </a:pPr>
              <a:r>
                <a:rPr lang="en-US" sz="1400" b="1" i="1" kern="0" dirty="0">
                  <a:solidFill>
                    <a:srgbClr val="0000FF"/>
                  </a:solidFill>
                  <a:latin typeface="+mn-lt"/>
                </a:rPr>
                <a:t>1 A</a:t>
              </a:r>
              <a:endParaRPr lang="en-GB" sz="1400" b="1" i="1" kern="0" dirty="0">
                <a:solidFill>
                  <a:srgbClr val="0000FF"/>
                </a:solidFill>
                <a:latin typeface="+mn-lt"/>
              </a:endParaRPr>
            </a:p>
          </p:txBody>
        </p:sp>
        <p:cxnSp>
          <p:nvCxnSpPr>
            <p:cNvPr id="103445" name="Straight Arrow Connector 110601"/>
            <p:cNvCxnSpPr>
              <a:cxnSpLocks noChangeShapeType="1"/>
            </p:cNvCxnSpPr>
            <p:nvPr/>
          </p:nvCxnSpPr>
          <p:spPr bwMode="auto">
            <a:xfrm flipV="1">
              <a:off x="7568201" y="2648921"/>
              <a:ext cx="0" cy="626459"/>
            </a:xfrm>
            <a:prstGeom prst="straightConnector1">
              <a:avLst/>
            </a:prstGeom>
            <a:noFill/>
            <a:ln w="28575"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50" name="TextBox 49"/>
            <p:cNvSpPr txBox="1"/>
            <p:nvPr/>
          </p:nvSpPr>
          <p:spPr>
            <a:xfrm>
              <a:off x="6573904" y="3332170"/>
              <a:ext cx="1509572" cy="68567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a:spAutoFit/>
            </a:bodyPr>
            <a:lstStyle/>
            <a:p>
              <a:pPr algn="ctr">
                <a:spcBef>
                  <a:spcPct val="20000"/>
                </a:spcBef>
                <a:spcAft>
                  <a:spcPts val="400"/>
                </a:spcAft>
                <a:buClr>
                  <a:srgbClr val="0000FF"/>
                </a:buClr>
                <a:buSzPct val="80000"/>
                <a:defRPr/>
              </a:pPr>
              <a:r>
                <a:rPr lang="en-US" sz="1600" b="1" i="1" kern="0" dirty="0">
                  <a:latin typeface="+mn-lt"/>
                </a:rPr>
                <a:t>FMCM trigger</a:t>
              </a:r>
            </a:p>
            <a:p>
              <a:pPr algn="ctr">
                <a:spcBef>
                  <a:spcPct val="20000"/>
                </a:spcBef>
                <a:spcAft>
                  <a:spcPts val="400"/>
                </a:spcAft>
                <a:buClr>
                  <a:srgbClr val="0000FF"/>
                </a:buClr>
                <a:buSzPct val="80000"/>
                <a:defRPr/>
              </a:pPr>
              <a:r>
                <a:rPr lang="en-US" sz="1600" b="1" i="1" kern="0" dirty="0">
                  <a:latin typeface="Symbol" panose="05050102010706020507" pitchFamily="18" charset="2"/>
                </a:rPr>
                <a:t>D</a:t>
              </a:r>
              <a:r>
                <a:rPr lang="en-US" sz="1600" b="1" i="1" kern="0" dirty="0">
                  <a:latin typeface="+mn-lt"/>
                </a:rPr>
                <a:t>I/I &lt; 10</a:t>
              </a:r>
              <a:r>
                <a:rPr lang="en-US" sz="1600" b="1" i="1" kern="0" baseline="30000" dirty="0">
                  <a:latin typeface="+mn-lt"/>
                </a:rPr>
                <a:t>-4</a:t>
              </a:r>
              <a:endParaRPr lang="en-GB" sz="1600" b="1" i="1" kern="0" baseline="30000" dirty="0">
                <a:latin typeface="+mn-lt"/>
              </a:endParaRPr>
            </a:p>
          </p:txBody>
        </p:sp>
      </p:grpSp>
      <p:sp>
        <p:nvSpPr>
          <p:cNvPr id="110608" name="TextBox 110607"/>
          <p:cNvSpPr txBox="1"/>
          <p:nvPr/>
        </p:nvSpPr>
        <p:spPr>
          <a:xfrm>
            <a:off x="7038975" y="5448300"/>
            <a:ext cx="1060450" cy="400050"/>
          </a:xfrm>
          <a:prstGeom prst="rect">
            <a:avLst/>
          </a:prstGeom>
        </p:spPr>
        <p:txBody>
          <a:bodyPr wrap="none">
            <a:spAutoFit/>
          </a:bodyPr>
          <a:lstStyle/>
          <a:p>
            <a:pPr marL="342900" indent="-342900">
              <a:spcBef>
                <a:spcPct val="20000"/>
              </a:spcBef>
              <a:spcAft>
                <a:spcPts val="400"/>
              </a:spcAft>
              <a:buClr>
                <a:srgbClr val="00CC00"/>
              </a:buClr>
              <a:buSzPct val="400000"/>
              <a:buFont typeface="Wingdings" panose="05000000000000000000" pitchFamily="2" charset="2"/>
              <a:buChar char="ü"/>
              <a:defRPr/>
            </a:pPr>
            <a:r>
              <a:rPr lang="en-US" sz="2000" kern="0" dirty="0">
                <a:latin typeface="+mn-lt"/>
              </a:rPr>
              <a:t> </a:t>
            </a:r>
            <a:endParaRPr lang="en-GB" sz="2000" kern="0" dirty="0">
              <a:latin typeface="+mn-lt"/>
            </a:endParaRPr>
          </a:p>
        </p:txBody>
      </p:sp>
      <p:cxnSp>
        <p:nvCxnSpPr>
          <p:cNvPr id="59402" name="Straight Connector 12"/>
          <p:cNvCxnSpPr>
            <a:cxnSpLocks noChangeShapeType="1"/>
          </p:cNvCxnSpPr>
          <p:nvPr/>
        </p:nvCxnSpPr>
        <p:spPr bwMode="auto">
          <a:xfrm>
            <a:off x="1778000" y="3505200"/>
            <a:ext cx="0" cy="2343150"/>
          </a:xfrm>
          <a:prstGeom prst="line">
            <a:avLst/>
          </a:prstGeom>
          <a:noFill/>
          <a:ln w="9525" algn="ctr">
            <a:solidFill>
              <a:srgbClr val="FF0000"/>
            </a:solidFill>
            <a:prstDash val="dash"/>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06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6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altLang="en-US" dirty="0">
                <a:latin typeface="Arial" charset="0"/>
                <a:cs typeface="Arial" charset="0"/>
              </a:rPr>
              <a:t>Failure timescales @ LHC high energy</a:t>
            </a:r>
          </a:p>
        </p:txBody>
      </p:sp>
      <p:sp>
        <p:nvSpPr>
          <p:cNvPr id="106499" name="Date Placeholder 2"/>
          <p:cNvSpPr>
            <a:spLocks noGrp="1"/>
          </p:cNvSpPr>
          <p:nvPr>
            <p:ph type="dt" sz="quarter" idx="10"/>
          </p:nvPr>
        </p:nvSpPr>
        <p:spPr>
          <a:solidFill>
            <a:schemeClr val="bg1">
              <a:lumMod val="95000"/>
            </a:schemeClr>
          </a:solidFill>
          <a:ln/>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r>
              <a:rPr lang="en-US" altLang="en-US">
                <a:latin typeface="+mj-lt"/>
                <a:cs typeface="Arial" charset="0"/>
              </a:rPr>
              <a:t>January 2017</a:t>
            </a:r>
          </a:p>
        </p:txBody>
      </p:sp>
      <p:sp>
        <p:nvSpPr>
          <p:cNvPr id="106500" name="Footer Placeholder 3"/>
          <p:cNvSpPr>
            <a:spLocks noGrp="1"/>
          </p:cNvSpPr>
          <p:nvPr>
            <p:ph type="ftr" sz="quarter" idx="11"/>
          </p:nvPr>
        </p:nvSpPr>
        <p:spPr>
          <a:solidFill>
            <a:schemeClr val="bg1">
              <a:lumMod val="95000"/>
            </a:schemeClr>
          </a:solidFill>
          <a:ln/>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r>
              <a:rPr lang="en-GB" altLang="en-US">
                <a:latin typeface="+mj-lt"/>
                <a:cs typeface="Arial" charset="0"/>
              </a:rPr>
              <a:t>USPAS - MPS and operation of LHC - J. Wenninger</a:t>
            </a:r>
            <a:endParaRPr lang="en-US" altLang="en-US">
              <a:latin typeface="+mj-lt"/>
              <a:cs typeface="Arial" charset="0"/>
            </a:endParaRPr>
          </a:p>
        </p:txBody>
      </p:sp>
      <p:sp>
        <p:nvSpPr>
          <p:cNvPr id="1065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831F0473-D8F7-4F5A-B8C4-848D10EF0AD8}" type="slidenum">
              <a:rPr lang="en-US" altLang="en-US" smtClean="0">
                <a:latin typeface="Comic Sans MS" pitchFamily="66" charset="0"/>
                <a:cs typeface="Arial" charset="0"/>
              </a:rPr>
              <a:pPr>
                <a:spcBef>
                  <a:spcPct val="0"/>
                </a:spcBef>
                <a:buClrTx/>
                <a:buSzTx/>
                <a:buFontTx/>
                <a:buNone/>
              </a:pPr>
              <a:t>62</a:t>
            </a:fld>
            <a:endParaRPr lang="en-US" altLang="en-US">
              <a:latin typeface="Comic Sans MS" pitchFamily="66" charset="0"/>
              <a:cs typeface="Arial" charset="0"/>
            </a:endParaRPr>
          </a:p>
        </p:txBody>
      </p:sp>
      <p:cxnSp>
        <p:nvCxnSpPr>
          <p:cNvPr id="106502" name="Straight Arrow Connector 6"/>
          <p:cNvCxnSpPr>
            <a:cxnSpLocks noChangeShapeType="1"/>
          </p:cNvCxnSpPr>
          <p:nvPr/>
        </p:nvCxnSpPr>
        <p:spPr bwMode="auto">
          <a:xfrm rot="5400000" flipH="1" flipV="1">
            <a:off x="-571499" y="3405187"/>
            <a:ext cx="5181600" cy="3175"/>
          </a:xfrm>
          <a:prstGeom prst="straightConnector1">
            <a:avLst/>
          </a:prstGeom>
          <a:noFill/>
          <a:ln w="28575" algn="ctr">
            <a:solidFill>
              <a:srgbClr val="0000FF"/>
            </a:solidFill>
            <a:round/>
            <a:headEnd/>
            <a:tailEnd type="arrow" w="med" len="med"/>
          </a:ln>
          <a:extLst>
            <a:ext uri="{909E8E84-426E-40DD-AFC4-6F175D3DCCD1}">
              <a14:hiddenFill xmlns:a14="http://schemas.microsoft.com/office/drawing/2010/main">
                <a:noFill/>
              </a14:hiddenFill>
            </a:ext>
          </a:extLst>
        </p:spPr>
      </p:cxnSp>
      <p:sp>
        <p:nvSpPr>
          <p:cNvPr id="69639" name="TextBox 7"/>
          <p:cNvSpPr txBox="1">
            <a:spLocks noChangeArrowheads="1"/>
          </p:cNvSpPr>
          <p:nvPr/>
        </p:nvSpPr>
        <p:spPr bwMode="auto">
          <a:xfrm>
            <a:off x="1257300" y="831850"/>
            <a:ext cx="712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dirty="0">
                <a:solidFill>
                  <a:srgbClr val="0000FF"/>
                </a:solidFill>
                <a:latin typeface="+mn-lt"/>
              </a:rPr>
              <a:t>Time</a:t>
            </a:r>
          </a:p>
        </p:txBody>
      </p:sp>
      <p:cxnSp>
        <p:nvCxnSpPr>
          <p:cNvPr id="106504" name="Straight Connector 11"/>
          <p:cNvCxnSpPr>
            <a:cxnSpLocks noChangeShapeType="1"/>
          </p:cNvCxnSpPr>
          <p:nvPr/>
        </p:nvCxnSpPr>
        <p:spPr bwMode="auto">
          <a:xfrm>
            <a:off x="1866900" y="5653088"/>
            <a:ext cx="152400" cy="1587"/>
          </a:xfrm>
          <a:prstGeom prst="line">
            <a:avLst/>
          </a:prstGeom>
          <a:noFill/>
          <a:ln w="38100" algn="ctr">
            <a:solidFill>
              <a:srgbClr val="7030A0"/>
            </a:solidFill>
            <a:round/>
            <a:headEnd/>
            <a:tailEnd/>
          </a:ln>
          <a:extLst>
            <a:ext uri="{909E8E84-426E-40DD-AFC4-6F175D3DCCD1}">
              <a14:hiddenFill xmlns:a14="http://schemas.microsoft.com/office/drawing/2010/main">
                <a:noFill/>
              </a14:hiddenFill>
            </a:ext>
          </a:extLst>
        </p:spPr>
      </p:cxnSp>
      <p:cxnSp>
        <p:nvCxnSpPr>
          <p:cNvPr id="106505" name="Straight Connector 12"/>
          <p:cNvCxnSpPr>
            <a:cxnSpLocks noChangeShapeType="1"/>
          </p:cNvCxnSpPr>
          <p:nvPr/>
        </p:nvCxnSpPr>
        <p:spPr bwMode="auto">
          <a:xfrm>
            <a:off x="1866900" y="4586288"/>
            <a:ext cx="152400" cy="1587"/>
          </a:xfrm>
          <a:prstGeom prst="line">
            <a:avLst/>
          </a:prstGeom>
          <a:noFill/>
          <a:ln w="38100" algn="ctr">
            <a:solidFill>
              <a:srgbClr val="7030A0"/>
            </a:solidFill>
            <a:round/>
            <a:headEnd/>
            <a:tailEnd/>
          </a:ln>
          <a:extLst>
            <a:ext uri="{909E8E84-426E-40DD-AFC4-6F175D3DCCD1}">
              <a14:hiddenFill xmlns:a14="http://schemas.microsoft.com/office/drawing/2010/main">
                <a:noFill/>
              </a14:hiddenFill>
            </a:ext>
          </a:extLst>
        </p:spPr>
      </p:cxnSp>
      <p:cxnSp>
        <p:nvCxnSpPr>
          <p:cNvPr id="106506" name="Straight Connector 13"/>
          <p:cNvCxnSpPr>
            <a:cxnSpLocks noChangeShapeType="1"/>
          </p:cNvCxnSpPr>
          <p:nvPr/>
        </p:nvCxnSpPr>
        <p:spPr bwMode="auto">
          <a:xfrm>
            <a:off x="1866900" y="3557588"/>
            <a:ext cx="152400" cy="1587"/>
          </a:xfrm>
          <a:prstGeom prst="line">
            <a:avLst/>
          </a:prstGeom>
          <a:noFill/>
          <a:ln w="38100" algn="ctr">
            <a:solidFill>
              <a:srgbClr val="7030A0"/>
            </a:solidFill>
            <a:round/>
            <a:headEnd/>
            <a:tailEnd/>
          </a:ln>
          <a:extLst>
            <a:ext uri="{909E8E84-426E-40DD-AFC4-6F175D3DCCD1}">
              <a14:hiddenFill xmlns:a14="http://schemas.microsoft.com/office/drawing/2010/main">
                <a:noFill/>
              </a14:hiddenFill>
            </a:ext>
          </a:extLst>
        </p:spPr>
      </p:cxnSp>
      <p:sp>
        <p:nvSpPr>
          <p:cNvPr id="69643" name="TextBox 14"/>
          <p:cNvSpPr txBox="1">
            <a:spLocks noChangeArrowheads="1"/>
          </p:cNvSpPr>
          <p:nvPr/>
        </p:nvSpPr>
        <p:spPr bwMode="auto">
          <a:xfrm>
            <a:off x="844550" y="5462588"/>
            <a:ext cx="954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defRPr/>
            </a:pPr>
            <a:r>
              <a:rPr lang="en-US" dirty="0">
                <a:solidFill>
                  <a:srgbClr val="0000FF"/>
                </a:solidFill>
                <a:latin typeface="+mn-lt"/>
              </a:rPr>
              <a:t>1 turn </a:t>
            </a:r>
          </a:p>
          <a:p>
            <a:pPr algn="ctr">
              <a:defRPr/>
            </a:pPr>
            <a:r>
              <a:rPr lang="en-US" dirty="0">
                <a:solidFill>
                  <a:srgbClr val="0000FF"/>
                </a:solidFill>
                <a:latin typeface="+mn-lt"/>
              </a:rPr>
              <a:t>= 89 </a:t>
            </a:r>
            <a:r>
              <a:rPr lang="en-US" dirty="0" err="1">
                <a:solidFill>
                  <a:srgbClr val="0000FF"/>
                </a:solidFill>
                <a:latin typeface="Symbol" panose="05050102010706020507" pitchFamily="18" charset="2"/>
              </a:rPr>
              <a:t>m</a:t>
            </a:r>
            <a:r>
              <a:rPr lang="en-US" dirty="0" err="1">
                <a:solidFill>
                  <a:srgbClr val="0000FF"/>
                </a:solidFill>
                <a:latin typeface="+mn-lt"/>
              </a:rPr>
              <a:t>s</a:t>
            </a:r>
            <a:endParaRPr lang="en-US" dirty="0">
              <a:solidFill>
                <a:srgbClr val="0000FF"/>
              </a:solidFill>
              <a:latin typeface="+mn-lt"/>
            </a:endParaRPr>
          </a:p>
        </p:txBody>
      </p:sp>
      <p:sp>
        <p:nvSpPr>
          <p:cNvPr id="69644" name="TextBox 15"/>
          <p:cNvSpPr txBox="1">
            <a:spLocks noChangeArrowheads="1"/>
          </p:cNvSpPr>
          <p:nvPr/>
        </p:nvSpPr>
        <p:spPr bwMode="auto">
          <a:xfrm>
            <a:off x="712788" y="4395788"/>
            <a:ext cx="101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defRPr/>
            </a:pPr>
            <a:r>
              <a:rPr lang="en-US">
                <a:solidFill>
                  <a:srgbClr val="0000FF"/>
                </a:solidFill>
                <a:latin typeface="+mn-lt"/>
              </a:rPr>
              <a:t>10 turns</a:t>
            </a:r>
          </a:p>
        </p:txBody>
      </p:sp>
      <p:sp>
        <p:nvSpPr>
          <p:cNvPr id="69645" name="TextBox 16"/>
          <p:cNvSpPr txBox="1">
            <a:spLocks noChangeArrowheads="1"/>
          </p:cNvSpPr>
          <p:nvPr/>
        </p:nvSpPr>
        <p:spPr bwMode="auto">
          <a:xfrm>
            <a:off x="609600" y="3367088"/>
            <a:ext cx="1146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a:solidFill>
                  <a:srgbClr val="0000FF"/>
                </a:solidFill>
                <a:latin typeface="+mn-lt"/>
              </a:rPr>
              <a:t>100 turns</a:t>
            </a:r>
          </a:p>
        </p:txBody>
      </p:sp>
      <p:sp>
        <p:nvSpPr>
          <p:cNvPr id="69646" name="TextBox 17"/>
          <p:cNvSpPr txBox="1">
            <a:spLocks noChangeArrowheads="1"/>
          </p:cNvSpPr>
          <p:nvPr/>
        </p:nvSpPr>
        <p:spPr bwMode="auto">
          <a:xfrm>
            <a:off x="496888" y="2414588"/>
            <a:ext cx="1273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defRPr/>
            </a:pPr>
            <a:r>
              <a:rPr lang="en-US">
                <a:solidFill>
                  <a:srgbClr val="0000FF"/>
                </a:solidFill>
                <a:latin typeface="+mn-lt"/>
              </a:rPr>
              <a:t>1000 turns</a:t>
            </a:r>
          </a:p>
        </p:txBody>
      </p:sp>
      <p:cxnSp>
        <p:nvCxnSpPr>
          <p:cNvPr id="106511" name="Straight Connector 18"/>
          <p:cNvCxnSpPr>
            <a:cxnSpLocks noChangeShapeType="1"/>
          </p:cNvCxnSpPr>
          <p:nvPr/>
        </p:nvCxnSpPr>
        <p:spPr bwMode="auto">
          <a:xfrm>
            <a:off x="1866900" y="2643188"/>
            <a:ext cx="152400" cy="1587"/>
          </a:xfrm>
          <a:prstGeom prst="line">
            <a:avLst/>
          </a:prstGeom>
          <a:noFill/>
          <a:ln w="38100" algn="ctr">
            <a:solidFill>
              <a:srgbClr val="7030A0"/>
            </a:solidFill>
            <a:round/>
            <a:headEnd/>
            <a:tailEnd/>
          </a:ln>
          <a:extLst>
            <a:ext uri="{909E8E84-426E-40DD-AFC4-6F175D3DCCD1}">
              <a14:hiddenFill xmlns:a14="http://schemas.microsoft.com/office/drawing/2010/main">
                <a:noFill/>
              </a14:hiddenFill>
            </a:ext>
          </a:extLst>
        </p:spPr>
      </p:cxnSp>
      <p:grpSp>
        <p:nvGrpSpPr>
          <p:cNvPr id="106512" name="Group 3"/>
          <p:cNvGrpSpPr>
            <a:grpSpLocks/>
          </p:cNvGrpSpPr>
          <p:nvPr/>
        </p:nvGrpSpPr>
        <p:grpSpPr bwMode="auto">
          <a:xfrm>
            <a:off x="3835338" y="2490788"/>
            <a:ext cx="928687" cy="1419225"/>
            <a:chOff x="3352800" y="2490788"/>
            <a:chExt cx="928688" cy="1419225"/>
          </a:xfrm>
        </p:grpSpPr>
        <p:sp>
          <p:nvSpPr>
            <p:cNvPr id="69650" name="TextBox 21"/>
            <p:cNvSpPr txBox="1">
              <a:spLocks noChangeArrowheads="1"/>
            </p:cNvSpPr>
            <p:nvPr/>
          </p:nvSpPr>
          <p:spPr bwMode="auto">
            <a:xfrm>
              <a:off x="3352800" y="3633788"/>
              <a:ext cx="928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200" b="1">
                  <a:solidFill>
                    <a:srgbClr val="FF0000"/>
                  </a:solidFill>
                  <a:latin typeface="+mn-lt"/>
                </a:rPr>
                <a:t>Quenches</a:t>
              </a:r>
            </a:p>
          </p:txBody>
        </p:sp>
        <p:cxnSp>
          <p:nvCxnSpPr>
            <p:cNvPr id="106564" name="Straight Connector 18"/>
            <p:cNvCxnSpPr>
              <a:cxnSpLocks noChangeShapeType="1"/>
            </p:cNvCxnSpPr>
            <p:nvPr/>
          </p:nvCxnSpPr>
          <p:spPr bwMode="auto">
            <a:xfrm>
              <a:off x="3390900" y="3519488"/>
              <a:ext cx="533400" cy="1587"/>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06565" name="Straight Arrow Connector 21"/>
            <p:cNvCxnSpPr>
              <a:cxnSpLocks noChangeShapeType="1"/>
            </p:cNvCxnSpPr>
            <p:nvPr/>
          </p:nvCxnSpPr>
          <p:spPr bwMode="auto">
            <a:xfrm rot="5400000" flipH="1" flipV="1">
              <a:off x="3144044" y="3004344"/>
              <a:ext cx="1028700" cy="1588"/>
            </a:xfrm>
            <a:prstGeom prst="straightConnector1">
              <a:avLst/>
            </a:prstGeom>
            <a:noFill/>
            <a:ln w="19050" algn="ctr">
              <a:solidFill>
                <a:srgbClr val="FF0000"/>
              </a:solidFill>
              <a:prstDash val="dash"/>
              <a:round/>
              <a:headEnd/>
              <a:tailEnd type="arrow" w="med" len="med"/>
            </a:ln>
            <a:extLst>
              <a:ext uri="{909E8E84-426E-40DD-AFC4-6F175D3DCCD1}">
                <a14:hiddenFill xmlns:a14="http://schemas.microsoft.com/office/drawing/2010/main">
                  <a:noFill/>
                </a14:hiddenFill>
              </a:ext>
            </a:extLst>
          </p:spPr>
        </p:cxnSp>
      </p:grpSp>
      <p:grpSp>
        <p:nvGrpSpPr>
          <p:cNvPr id="106513" name="Group 5"/>
          <p:cNvGrpSpPr>
            <a:grpSpLocks/>
          </p:cNvGrpSpPr>
          <p:nvPr/>
        </p:nvGrpSpPr>
        <p:grpSpPr bwMode="auto">
          <a:xfrm>
            <a:off x="2133600" y="5653088"/>
            <a:ext cx="920750" cy="598487"/>
            <a:chOff x="2133600" y="5653088"/>
            <a:chExt cx="920750" cy="598487"/>
          </a:xfrm>
        </p:grpSpPr>
        <p:sp>
          <p:nvSpPr>
            <p:cNvPr id="69648" name="TextBox 19"/>
            <p:cNvSpPr txBox="1">
              <a:spLocks noChangeArrowheads="1"/>
            </p:cNvSpPr>
            <p:nvPr/>
          </p:nvSpPr>
          <p:spPr bwMode="auto">
            <a:xfrm>
              <a:off x="2133600" y="5729288"/>
              <a:ext cx="9207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400" b="1">
                  <a:solidFill>
                    <a:srgbClr val="FF0000"/>
                  </a:solidFill>
                  <a:latin typeface="+mn-lt"/>
                </a:rPr>
                <a:t>Kicker </a:t>
              </a:r>
            </a:p>
            <a:p>
              <a:pPr>
                <a:defRPr/>
              </a:pPr>
              <a:r>
                <a:rPr lang="en-US" sz="1400" b="1">
                  <a:solidFill>
                    <a:srgbClr val="FF0000"/>
                  </a:solidFill>
                  <a:latin typeface="+mn-lt"/>
                </a:rPr>
                <a:t>magnets</a:t>
              </a:r>
            </a:p>
          </p:txBody>
        </p:sp>
        <p:cxnSp>
          <p:nvCxnSpPr>
            <p:cNvPr id="106562" name="Straight Connector 22"/>
            <p:cNvCxnSpPr>
              <a:cxnSpLocks noChangeShapeType="1"/>
            </p:cNvCxnSpPr>
            <p:nvPr/>
          </p:nvCxnSpPr>
          <p:spPr bwMode="auto">
            <a:xfrm>
              <a:off x="2209800" y="5653088"/>
              <a:ext cx="457200" cy="1587"/>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grpSp>
      <p:grpSp>
        <p:nvGrpSpPr>
          <p:cNvPr id="106514" name="Group 4"/>
          <p:cNvGrpSpPr>
            <a:grpSpLocks/>
          </p:cNvGrpSpPr>
          <p:nvPr/>
        </p:nvGrpSpPr>
        <p:grpSpPr bwMode="auto">
          <a:xfrm>
            <a:off x="2574940" y="3551958"/>
            <a:ext cx="1449388" cy="1566862"/>
            <a:chOff x="2618898" y="3481388"/>
            <a:chExt cx="1449388" cy="1566862"/>
          </a:xfrm>
        </p:grpSpPr>
        <p:sp>
          <p:nvSpPr>
            <p:cNvPr id="69649" name="TextBox 20"/>
            <p:cNvSpPr txBox="1">
              <a:spLocks noChangeArrowheads="1"/>
            </p:cNvSpPr>
            <p:nvPr/>
          </p:nvSpPr>
          <p:spPr bwMode="auto">
            <a:xfrm>
              <a:off x="2618898" y="4586288"/>
              <a:ext cx="1449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200" b="1" dirty="0">
                  <a:solidFill>
                    <a:srgbClr val="FF0000"/>
                  </a:solidFill>
                  <a:latin typeface="+mn-lt"/>
                </a:rPr>
                <a:t>NC magnet </a:t>
              </a:r>
            </a:p>
            <a:p>
              <a:pPr>
                <a:defRPr/>
              </a:pPr>
              <a:r>
                <a:rPr lang="en-US" sz="1200" b="1" dirty="0">
                  <a:solidFill>
                    <a:srgbClr val="FF0000"/>
                  </a:solidFill>
                  <a:latin typeface="+mn-lt"/>
                </a:rPr>
                <a:t>powering failures</a:t>
              </a:r>
            </a:p>
          </p:txBody>
        </p:sp>
        <p:cxnSp>
          <p:nvCxnSpPr>
            <p:cNvPr id="106559" name="Straight Connector 23"/>
            <p:cNvCxnSpPr>
              <a:cxnSpLocks noChangeShapeType="1"/>
            </p:cNvCxnSpPr>
            <p:nvPr/>
          </p:nvCxnSpPr>
          <p:spPr bwMode="auto">
            <a:xfrm>
              <a:off x="2705100" y="4510088"/>
              <a:ext cx="533400" cy="1587"/>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06560" name="Straight Arrow Connector 24"/>
            <p:cNvCxnSpPr>
              <a:cxnSpLocks noChangeShapeType="1"/>
            </p:cNvCxnSpPr>
            <p:nvPr/>
          </p:nvCxnSpPr>
          <p:spPr bwMode="auto">
            <a:xfrm rot="5400000" flipH="1" flipV="1">
              <a:off x="2458244" y="3994944"/>
              <a:ext cx="1028700" cy="1588"/>
            </a:xfrm>
            <a:prstGeom prst="straightConnector1">
              <a:avLst/>
            </a:prstGeom>
            <a:noFill/>
            <a:ln w="19050" algn="ctr">
              <a:solidFill>
                <a:srgbClr val="FF0000"/>
              </a:solidFill>
              <a:prstDash val="dash"/>
              <a:round/>
              <a:headEnd/>
              <a:tailEnd type="arrow" w="med" len="med"/>
            </a:ln>
            <a:extLst>
              <a:ext uri="{909E8E84-426E-40DD-AFC4-6F175D3DCCD1}">
                <a14:hiddenFill xmlns:a14="http://schemas.microsoft.com/office/drawing/2010/main">
                  <a:noFill/>
                </a14:hiddenFill>
              </a:ext>
            </a:extLst>
          </p:spPr>
        </p:cxnSp>
      </p:grpSp>
      <p:sp>
        <p:nvSpPr>
          <p:cNvPr id="69656" name="TextBox 17"/>
          <p:cNvSpPr txBox="1">
            <a:spLocks noChangeArrowheads="1"/>
          </p:cNvSpPr>
          <p:nvPr/>
        </p:nvSpPr>
        <p:spPr bwMode="auto">
          <a:xfrm>
            <a:off x="388938" y="1614488"/>
            <a:ext cx="1401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defRPr/>
            </a:pPr>
            <a:r>
              <a:rPr lang="en-US">
                <a:solidFill>
                  <a:srgbClr val="0000FF"/>
                </a:solidFill>
                <a:latin typeface="+mn-lt"/>
              </a:rPr>
              <a:t>10000 turns</a:t>
            </a:r>
          </a:p>
          <a:p>
            <a:pPr algn="ctr">
              <a:defRPr/>
            </a:pPr>
            <a:r>
              <a:rPr lang="en-US">
                <a:solidFill>
                  <a:srgbClr val="0000FF"/>
                </a:solidFill>
                <a:latin typeface="+mn-lt"/>
              </a:rPr>
              <a:t>= 0.89 s</a:t>
            </a:r>
          </a:p>
        </p:txBody>
      </p:sp>
      <p:cxnSp>
        <p:nvCxnSpPr>
          <p:cNvPr id="106516" name="Straight Connector 18"/>
          <p:cNvCxnSpPr>
            <a:cxnSpLocks noChangeShapeType="1"/>
          </p:cNvCxnSpPr>
          <p:nvPr/>
        </p:nvCxnSpPr>
        <p:spPr bwMode="auto">
          <a:xfrm>
            <a:off x="1866900" y="1843088"/>
            <a:ext cx="152400" cy="1587"/>
          </a:xfrm>
          <a:prstGeom prst="line">
            <a:avLst/>
          </a:prstGeom>
          <a:noFill/>
          <a:ln w="38100" algn="ctr">
            <a:solidFill>
              <a:srgbClr val="7030A0"/>
            </a:solidFill>
            <a:round/>
            <a:headEnd/>
            <a:tailEnd/>
          </a:ln>
          <a:extLst>
            <a:ext uri="{909E8E84-426E-40DD-AFC4-6F175D3DCCD1}">
              <a14:hiddenFill xmlns:a14="http://schemas.microsoft.com/office/drawing/2010/main">
                <a:noFill/>
              </a14:hiddenFill>
            </a:ext>
          </a:extLst>
        </p:spPr>
      </p:cxnSp>
      <p:grpSp>
        <p:nvGrpSpPr>
          <p:cNvPr id="106517" name="Group 2"/>
          <p:cNvGrpSpPr>
            <a:grpSpLocks/>
          </p:cNvGrpSpPr>
          <p:nvPr/>
        </p:nvGrpSpPr>
        <p:grpSpPr bwMode="auto">
          <a:xfrm>
            <a:off x="4186238" y="933450"/>
            <a:ext cx="1038225" cy="1143000"/>
            <a:chOff x="3771900" y="933450"/>
            <a:chExt cx="1038225" cy="1143000"/>
          </a:xfrm>
        </p:grpSpPr>
        <p:sp>
          <p:nvSpPr>
            <p:cNvPr id="69658" name="TextBox 21"/>
            <p:cNvSpPr txBox="1">
              <a:spLocks noChangeArrowheads="1"/>
            </p:cNvSpPr>
            <p:nvPr/>
          </p:nvSpPr>
          <p:spPr bwMode="auto">
            <a:xfrm>
              <a:off x="3771900" y="1614488"/>
              <a:ext cx="1038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200" b="1" dirty="0">
                  <a:solidFill>
                    <a:srgbClr val="FF0000"/>
                  </a:solidFill>
                  <a:latin typeface="+mn-lt"/>
                </a:rPr>
                <a:t>Operational</a:t>
              </a:r>
            </a:p>
            <a:p>
              <a:pPr>
                <a:defRPr/>
              </a:pPr>
              <a:r>
                <a:rPr lang="en-US" sz="1200" b="1" dirty="0">
                  <a:solidFill>
                    <a:srgbClr val="FF0000"/>
                  </a:solidFill>
                  <a:latin typeface="+mn-lt"/>
                </a:rPr>
                <a:t> ‘mistakes’</a:t>
              </a:r>
            </a:p>
          </p:txBody>
        </p:sp>
        <p:cxnSp>
          <p:nvCxnSpPr>
            <p:cNvPr id="106556" name="Straight Connector 33"/>
            <p:cNvCxnSpPr>
              <a:cxnSpLocks noChangeShapeType="1"/>
            </p:cNvCxnSpPr>
            <p:nvPr/>
          </p:nvCxnSpPr>
          <p:spPr bwMode="auto">
            <a:xfrm>
              <a:off x="3924300" y="1500188"/>
              <a:ext cx="533400" cy="1587"/>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06557" name="Straight Arrow Connector 34"/>
            <p:cNvCxnSpPr>
              <a:cxnSpLocks noChangeShapeType="1"/>
            </p:cNvCxnSpPr>
            <p:nvPr/>
          </p:nvCxnSpPr>
          <p:spPr bwMode="auto">
            <a:xfrm flipV="1">
              <a:off x="4191000" y="933450"/>
              <a:ext cx="0" cy="514350"/>
            </a:xfrm>
            <a:prstGeom prst="straightConnector1">
              <a:avLst/>
            </a:prstGeom>
            <a:noFill/>
            <a:ln w="19050" algn="ctr">
              <a:solidFill>
                <a:srgbClr val="FF0000"/>
              </a:solidFill>
              <a:prstDash val="dash"/>
              <a:round/>
              <a:headEnd/>
              <a:tailEnd type="arrow" w="med" len="med"/>
            </a:ln>
            <a:extLst>
              <a:ext uri="{909E8E84-426E-40DD-AFC4-6F175D3DCCD1}">
                <a14:hiddenFill xmlns:a14="http://schemas.microsoft.com/office/drawing/2010/main">
                  <a:noFill/>
                </a14:hiddenFill>
              </a:ext>
            </a:extLst>
          </p:spPr>
        </p:cxnSp>
      </p:grpSp>
      <p:grpSp>
        <p:nvGrpSpPr>
          <p:cNvPr id="106518" name="Group 6"/>
          <p:cNvGrpSpPr>
            <a:grpSpLocks/>
          </p:cNvGrpSpPr>
          <p:nvPr/>
        </p:nvGrpSpPr>
        <p:grpSpPr bwMode="auto">
          <a:xfrm>
            <a:off x="4630738" y="4814888"/>
            <a:ext cx="671512" cy="1412875"/>
            <a:chOff x="4381500" y="4814888"/>
            <a:chExt cx="671513" cy="1412875"/>
          </a:xfrm>
        </p:grpSpPr>
        <p:grpSp>
          <p:nvGrpSpPr>
            <p:cNvPr id="106551" name="Group 30"/>
            <p:cNvGrpSpPr>
              <a:grpSpLocks/>
            </p:cNvGrpSpPr>
            <p:nvPr/>
          </p:nvGrpSpPr>
          <p:grpSpPr bwMode="auto">
            <a:xfrm>
              <a:off x="4457700" y="4814888"/>
              <a:ext cx="533400" cy="1030287"/>
              <a:chOff x="6172200" y="4572000"/>
              <a:chExt cx="533400" cy="1030288"/>
            </a:xfrm>
          </p:grpSpPr>
          <p:cxnSp>
            <p:nvCxnSpPr>
              <p:cNvPr id="106553" name="Straight Connector 23"/>
              <p:cNvCxnSpPr>
                <a:cxnSpLocks noChangeShapeType="1"/>
              </p:cNvCxnSpPr>
              <p:nvPr/>
            </p:nvCxnSpPr>
            <p:spPr bwMode="auto">
              <a:xfrm>
                <a:off x="6172200" y="5600700"/>
                <a:ext cx="533400" cy="1588"/>
              </a:xfrm>
              <a:prstGeom prst="line">
                <a:avLst/>
              </a:prstGeom>
              <a:noFill/>
              <a:ln w="38100" algn="ctr">
                <a:solidFill>
                  <a:srgbClr val="00B050"/>
                </a:solidFill>
                <a:round/>
                <a:headEnd/>
                <a:tailEnd/>
              </a:ln>
              <a:extLst>
                <a:ext uri="{909E8E84-426E-40DD-AFC4-6F175D3DCCD1}">
                  <a14:hiddenFill xmlns:a14="http://schemas.microsoft.com/office/drawing/2010/main">
                    <a:noFill/>
                  </a14:hiddenFill>
                </a:ext>
              </a:extLst>
            </p:spPr>
          </p:cxnSp>
          <p:cxnSp>
            <p:nvCxnSpPr>
              <p:cNvPr id="106554" name="Straight Arrow Connector 24"/>
              <p:cNvCxnSpPr>
                <a:cxnSpLocks noChangeShapeType="1"/>
              </p:cNvCxnSpPr>
              <p:nvPr/>
            </p:nvCxnSpPr>
            <p:spPr bwMode="auto">
              <a:xfrm rot="5400000" flipH="1" flipV="1">
                <a:off x="5925344" y="5085556"/>
                <a:ext cx="1028700" cy="1588"/>
              </a:xfrm>
              <a:prstGeom prst="straightConnector1">
                <a:avLst/>
              </a:prstGeom>
              <a:noFill/>
              <a:ln w="19050" algn="ctr">
                <a:solidFill>
                  <a:srgbClr val="00B050"/>
                </a:solidFill>
                <a:prstDash val="dash"/>
                <a:round/>
                <a:headEnd/>
                <a:tailEnd type="arrow" w="med" len="med"/>
              </a:ln>
              <a:extLst>
                <a:ext uri="{909E8E84-426E-40DD-AFC4-6F175D3DCCD1}">
                  <a14:hiddenFill xmlns:a14="http://schemas.microsoft.com/office/drawing/2010/main">
                    <a:noFill/>
                  </a14:hiddenFill>
                </a:ext>
              </a:extLst>
            </p:spPr>
          </p:cxnSp>
        </p:grpSp>
        <p:sp>
          <p:nvSpPr>
            <p:cNvPr id="69663" name="TextBox 19"/>
            <p:cNvSpPr txBox="1">
              <a:spLocks noChangeArrowheads="1"/>
            </p:cNvSpPr>
            <p:nvPr/>
          </p:nvSpPr>
          <p:spPr bwMode="auto">
            <a:xfrm>
              <a:off x="4381500" y="5919788"/>
              <a:ext cx="671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400" b="1">
                  <a:solidFill>
                    <a:srgbClr val="00B050"/>
                  </a:solidFill>
                  <a:latin typeface="+mn-lt"/>
                </a:rPr>
                <a:t>BLMs</a:t>
              </a:r>
            </a:p>
          </p:txBody>
        </p:sp>
      </p:grpSp>
      <p:grpSp>
        <p:nvGrpSpPr>
          <p:cNvPr id="106519" name="Group 10"/>
          <p:cNvGrpSpPr>
            <a:grpSpLocks/>
          </p:cNvGrpSpPr>
          <p:nvPr/>
        </p:nvGrpSpPr>
        <p:grpSpPr bwMode="auto">
          <a:xfrm>
            <a:off x="7385050" y="2262188"/>
            <a:ext cx="1065213" cy="1743075"/>
            <a:chOff x="7200900" y="2262188"/>
            <a:chExt cx="1065213" cy="1743075"/>
          </a:xfrm>
        </p:grpSpPr>
        <p:grpSp>
          <p:nvGrpSpPr>
            <p:cNvPr id="106547" name="Group 40"/>
            <p:cNvGrpSpPr>
              <a:grpSpLocks/>
            </p:cNvGrpSpPr>
            <p:nvPr/>
          </p:nvGrpSpPr>
          <p:grpSpPr bwMode="auto">
            <a:xfrm>
              <a:off x="7315200" y="2262188"/>
              <a:ext cx="533400" cy="1030287"/>
              <a:chOff x="6172200" y="4572000"/>
              <a:chExt cx="533400" cy="1030288"/>
            </a:xfrm>
          </p:grpSpPr>
          <p:cxnSp>
            <p:nvCxnSpPr>
              <p:cNvPr id="106549" name="Straight Connector 23"/>
              <p:cNvCxnSpPr>
                <a:cxnSpLocks noChangeShapeType="1"/>
              </p:cNvCxnSpPr>
              <p:nvPr/>
            </p:nvCxnSpPr>
            <p:spPr bwMode="auto">
              <a:xfrm>
                <a:off x="6172200" y="5600700"/>
                <a:ext cx="533400" cy="1588"/>
              </a:xfrm>
              <a:prstGeom prst="line">
                <a:avLst/>
              </a:prstGeom>
              <a:noFill/>
              <a:ln w="38100" algn="ctr">
                <a:solidFill>
                  <a:srgbClr val="00B050"/>
                </a:solidFill>
                <a:round/>
                <a:headEnd/>
                <a:tailEnd/>
              </a:ln>
              <a:extLst>
                <a:ext uri="{909E8E84-426E-40DD-AFC4-6F175D3DCCD1}">
                  <a14:hiddenFill xmlns:a14="http://schemas.microsoft.com/office/drawing/2010/main">
                    <a:noFill/>
                  </a14:hiddenFill>
                </a:ext>
              </a:extLst>
            </p:spPr>
          </p:cxnSp>
          <p:cxnSp>
            <p:nvCxnSpPr>
              <p:cNvPr id="106550" name="Straight Arrow Connector 24"/>
              <p:cNvCxnSpPr>
                <a:cxnSpLocks noChangeShapeType="1"/>
              </p:cNvCxnSpPr>
              <p:nvPr/>
            </p:nvCxnSpPr>
            <p:spPr bwMode="auto">
              <a:xfrm rot="5400000" flipH="1" flipV="1">
                <a:off x="5925344" y="5085556"/>
                <a:ext cx="1028700" cy="1588"/>
              </a:xfrm>
              <a:prstGeom prst="straightConnector1">
                <a:avLst/>
              </a:prstGeom>
              <a:noFill/>
              <a:ln w="19050" algn="ctr">
                <a:solidFill>
                  <a:srgbClr val="00B050"/>
                </a:solidFill>
                <a:prstDash val="dash"/>
                <a:round/>
                <a:headEnd/>
                <a:tailEnd type="arrow" w="med" len="med"/>
              </a:ln>
              <a:extLst>
                <a:ext uri="{909E8E84-426E-40DD-AFC4-6F175D3DCCD1}">
                  <a14:hiddenFill xmlns:a14="http://schemas.microsoft.com/office/drawing/2010/main">
                    <a:noFill/>
                  </a14:hiddenFill>
                </a:ext>
              </a:extLst>
            </p:spPr>
          </p:cxnSp>
        </p:grpSp>
        <p:sp>
          <p:nvSpPr>
            <p:cNvPr id="69666" name="TextBox 19"/>
            <p:cNvSpPr txBox="1">
              <a:spLocks noChangeArrowheads="1"/>
            </p:cNvSpPr>
            <p:nvPr/>
          </p:nvSpPr>
          <p:spPr bwMode="auto">
            <a:xfrm>
              <a:off x="7200900" y="3481388"/>
              <a:ext cx="1065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400" b="1" dirty="0">
                  <a:solidFill>
                    <a:srgbClr val="00B050"/>
                  </a:solidFill>
                  <a:latin typeface="+mn-lt"/>
                </a:rPr>
                <a:t>Quench</a:t>
              </a:r>
            </a:p>
            <a:p>
              <a:pPr>
                <a:defRPr/>
              </a:pPr>
              <a:r>
                <a:rPr lang="en-US" sz="1400" b="1" dirty="0">
                  <a:solidFill>
                    <a:srgbClr val="00B050"/>
                  </a:solidFill>
                  <a:latin typeface="+mn-lt"/>
                </a:rPr>
                <a:t>protection</a:t>
              </a:r>
            </a:p>
          </p:txBody>
        </p:sp>
      </p:grpSp>
      <p:grpSp>
        <p:nvGrpSpPr>
          <p:cNvPr id="106520" name="Group 30"/>
          <p:cNvGrpSpPr>
            <a:grpSpLocks/>
          </p:cNvGrpSpPr>
          <p:nvPr/>
        </p:nvGrpSpPr>
        <p:grpSpPr bwMode="auto">
          <a:xfrm>
            <a:off x="8267700" y="1995488"/>
            <a:ext cx="533400" cy="3852862"/>
            <a:chOff x="6172200" y="4572000"/>
            <a:chExt cx="533400" cy="1030017"/>
          </a:xfrm>
        </p:grpSpPr>
        <p:cxnSp>
          <p:nvCxnSpPr>
            <p:cNvPr id="106545" name="Straight Connector 23"/>
            <p:cNvCxnSpPr>
              <a:cxnSpLocks noChangeShapeType="1"/>
            </p:cNvCxnSpPr>
            <p:nvPr/>
          </p:nvCxnSpPr>
          <p:spPr bwMode="auto">
            <a:xfrm>
              <a:off x="6172200" y="5600429"/>
              <a:ext cx="533400" cy="1588"/>
            </a:xfrm>
            <a:prstGeom prst="line">
              <a:avLst/>
            </a:prstGeom>
            <a:noFill/>
            <a:ln w="38100" algn="ctr">
              <a:solidFill>
                <a:srgbClr val="663300"/>
              </a:solidFill>
              <a:round/>
              <a:headEnd/>
              <a:tailEnd/>
            </a:ln>
            <a:extLst>
              <a:ext uri="{909E8E84-426E-40DD-AFC4-6F175D3DCCD1}">
                <a14:hiddenFill xmlns:a14="http://schemas.microsoft.com/office/drawing/2010/main">
                  <a:noFill/>
                </a14:hiddenFill>
              </a:ext>
            </a:extLst>
          </p:spPr>
        </p:cxnSp>
        <p:cxnSp>
          <p:nvCxnSpPr>
            <p:cNvPr id="106546" name="Straight Arrow Connector 24"/>
            <p:cNvCxnSpPr>
              <a:cxnSpLocks noChangeShapeType="1"/>
            </p:cNvCxnSpPr>
            <p:nvPr/>
          </p:nvCxnSpPr>
          <p:spPr bwMode="auto">
            <a:xfrm rot="5400000" flipH="1" flipV="1">
              <a:off x="5925344" y="5085556"/>
              <a:ext cx="1028700" cy="1588"/>
            </a:xfrm>
            <a:prstGeom prst="straightConnector1">
              <a:avLst/>
            </a:prstGeom>
            <a:noFill/>
            <a:ln w="19050" algn="ctr">
              <a:solidFill>
                <a:srgbClr val="663300"/>
              </a:solidFill>
              <a:prstDash val="dash"/>
              <a:round/>
              <a:headEnd/>
              <a:tailEnd type="arrow" w="med" len="med"/>
            </a:ln>
            <a:extLst>
              <a:ext uri="{909E8E84-426E-40DD-AFC4-6F175D3DCCD1}">
                <a14:hiddenFill xmlns:a14="http://schemas.microsoft.com/office/drawing/2010/main">
                  <a:noFill/>
                </a14:hiddenFill>
              </a:ext>
            </a:extLst>
          </p:spPr>
        </p:cxnSp>
      </p:grpSp>
      <p:sp>
        <p:nvSpPr>
          <p:cNvPr id="69672" name="TextBox 19"/>
          <p:cNvSpPr txBox="1">
            <a:spLocks noChangeArrowheads="1"/>
          </p:cNvSpPr>
          <p:nvPr/>
        </p:nvSpPr>
        <p:spPr bwMode="auto">
          <a:xfrm>
            <a:off x="7810500" y="5957888"/>
            <a:ext cx="1073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400" b="1" dirty="0">
                <a:solidFill>
                  <a:srgbClr val="663300"/>
                </a:solidFill>
                <a:latin typeface="+mn-lt"/>
              </a:rPr>
              <a:t>Absorbers</a:t>
            </a:r>
          </a:p>
        </p:txBody>
      </p:sp>
      <p:grpSp>
        <p:nvGrpSpPr>
          <p:cNvPr id="106522" name="Group 7"/>
          <p:cNvGrpSpPr>
            <a:grpSpLocks/>
          </p:cNvGrpSpPr>
          <p:nvPr/>
        </p:nvGrpSpPr>
        <p:grpSpPr bwMode="auto">
          <a:xfrm>
            <a:off x="5310188" y="4624388"/>
            <a:ext cx="682625" cy="1450975"/>
            <a:chOff x="5067300" y="4624388"/>
            <a:chExt cx="682625" cy="1450975"/>
          </a:xfrm>
        </p:grpSpPr>
        <p:sp>
          <p:nvSpPr>
            <p:cNvPr id="69664" name="TextBox 19"/>
            <p:cNvSpPr txBox="1">
              <a:spLocks noChangeArrowheads="1"/>
            </p:cNvSpPr>
            <p:nvPr/>
          </p:nvSpPr>
          <p:spPr bwMode="auto">
            <a:xfrm>
              <a:off x="5067300" y="5767388"/>
              <a:ext cx="682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400" b="1">
                  <a:solidFill>
                    <a:srgbClr val="00B050"/>
                  </a:solidFill>
                  <a:latin typeface="+mn-lt"/>
                </a:rPr>
                <a:t>BPMs</a:t>
              </a:r>
            </a:p>
          </p:txBody>
        </p:sp>
        <p:sp>
          <p:nvSpPr>
            <p:cNvPr id="69670" name="Rectangle 49"/>
            <p:cNvSpPr>
              <a:spLocks noChangeArrowheads="1"/>
            </p:cNvSpPr>
            <p:nvPr/>
          </p:nvSpPr>
          <p:spPr bwMode="auto">
            <a:xfrm>
              <a:off x="5105400" y="5576888"/>
              <a:ext cx="533400" cy="152400"/>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defRPr/>
              </a:pPr>
              <a:endParaRPr lang="en-US">
                <a:solidFill>
                  <a:srgbClr val="00B050"/>
                </a:solidFill>
                <a:latin typeface="+mn-lt"/>
              </a:endParaRPr>
            </a:p>
          </p:txBody>
        </p:sp>
        <p:grpSp>
          <p:nvGrpSpPr>
            <p:cNvPr id="106542" name="Group 30"/>
            <p:cNvGrpSpPr>
              <a:grpSpLocks/>
            </p:cNvGrpSpPr>
            <p:nvPr/>
          </p:nvGrpSpPr>
          <p:grpSpPr bwMode="auto">
            <a:xfrm>
              <a:off x="5105400" y="4624388"/>
              <a:ext cx="533400" cy="1030287"/>
              <a:chOff x="6172200" y="4572000"/>
              <a:chExt cx="533400" cy="1030288"/>
            </a:xfrm>
          </p:grpSpPr>
          <p:cxnSp>
            <p:nvCxnSpPr>
              <p:cNvPr id="106543" name="Straight Connector 23"/>
              <p:cNvCxnSpPr>
                <a:cxnSpLocks noChangeShapeType="1"/>
              </p:cNvCxnSpPr>
              <p:nvPr/>
            </p:nvCxnSpPr>
            <p:spPr bwMode="auto">
              <a:xfrm>
                <a:off x="6172200" y="5600700"/>
                <a:ext cx="533400" cy="1588"/>
              </a:xfrm>
              <a:prstGeom prst="line">
                <a:avLst/>
              </a:prstGeom>
              <a:noFill/>
              <a:ln w="38100" algn="ctr">
                <a:solidFill>
                  <a:srgbClr val="00B050"/>
                </a:solidFill>
                <a:round/>
                <a:headEnd/>
                <a:tailEnd/>
              </a:ln>
              <a:extLst>
                <a:ext uri="{909E8E84-426E-40DD-AFC4-6F175D3DCCD1}">
                  <a14:hiddenFill xmlns:a14="http://schemas.microsoft.com/office/drawing/2010/main">
                    <a:noFill/>
                  </a14:hiddenFill>
                </a:ext>
              </a:extLst>
            </p:spPr>
          </p:cxnSp>
          <p:cxnSp>
            <p:nvCxnSpPr>
              <p:cNvPr id="106544" name="Straight Arrow Connector 24"/>
              <p:cNvCxnSpPr>
                <a:cxnSpLocks noChangeShapeType="1"/>
              </p:cNvCxnSpPr>
              <p:nvPr/>
            </p:nvCxnSpPr>
            <p:spPr bwMode="auto">
              <a:xfrm rot="5400000" flipH="1" flipV="1">
                <a:off x="5925344" y="5085556"/>
                <a:ext cx="1028700" cy="1588"/>
              </a:xfrm>
              <a:prstGeom prst="straightConnector1">
                <a:avLst/>
              </a:prstGeom>
              <a:noFill/>
              <a:ln w="19050" algn="ctr">
                <a:solidFill>
                  <a:srgbClr val="00B050"/>
                </a:solidFill>
                <a:prstDash val="dash"/>
                <a:round/>
                <a:headEnd/>
                <a:tailEnd type="arrow" w="med" len="med"/>
              </a:ln>
              <a:extLst>
                <a:ext uri="{909E8E84-426E-40DD-AFC4-6F175D3DCCD1}">
                  <a14:hiddenFill xmlns:a14="http://schemas.microsoft.com/office/drawing/2010/main">
                    <a:noFill/>
                  </a14:hiddenFill>
                </a:ext>
              </a:extLst>
            </p:spPr>
          </p:cxnSp>
        </p:grpSp>
      </p:grpSp>
      <p:grpSp>
        <p:nvGrpSpPr>
          <p:cNvPr id="106523" name="Group 8"/>
          <p:cNvGrpSpPr>
            <a:grpSpLocks/>
          </p:cNvGrpSpPr>
          <p:nvPr/>
        </p:nvGrpSpPr>
        <p:grpSpPr bwMode="auto">
          <a:xfrm>
            <a:off x="5884864" y="3633788"/>
            <a:ext cx="792205" cy="1679377"/>
            <a:chOff x="5676900" y="3633788"/>
            <a:chExt cx="792206" cy="1679377"/>
          </a:xfrm>
        </p:grpSpPr>
        <p:sp>
          <p:nvSpPr>
            <p:cNvPr id="69665" name="TextBox 19"/>
            <p:cNvSpPr txBox="1">
              <a:spLocks noChangeArrowheads="1"/>
            </p:cNvSpPr>
            <p:nvPr/>
          </p:nvSpPr>
          <p:spPr bwMode="auto">
            <a:xfrm>
              <a:off x="5676900" y="5005388"/>
              <a:ext cx="7922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400" b="1" dirty="0">
                  <a:solidFill>
                    <a:srgbClr val="00B050"/>
                  </a:solidFill>
                  <a:latin typeface="+mn-lt"/>
                </a:rPr>
                <a:t>FMCM*</a:t>
              </a:r>
            </a:p>
          </p:txBody>
        </p:sp>
        <p:sp>
          <p:nvSpPr>
            <p:cNvPr id="69669" name="Rectangle 49"/>
            <p:cNvSpPr>
              <a:spLocks noChangeArrowheads="1"/>
            </p:cNvSpPr>
            <p:nvPr/>
          </p:nvSpPr>
          <p:spPr bwMode="auto">
            <a:xfrm>
              <a:off x="5753100" y="4548188"/>
              <a:ext cx="533401" cy="419100"/>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defRPr/>
              </a:pPr>
              <a:endParaRPr lang="en-US">
                <a:solidFill>
                  <a:srgbClr val="00B050"/>
                </a:solidFill>
                <a:latin typeface="+mn-lt"/>
              </a:endParaRPr>
            </a:p>
          </p:txBody>
        </p:sp>
        <p:grpSp>
          <p:nvGrpSpPr>
            <p:cNvPr id="106537" name="Group 30"/>
            <p:cNvGrpSpPr>
              <a:grpSpLocks/>
            </p:cNvGrpSpPr>
            <p:nvPr/>
          </p:nvGrpSpPr>
          <p:grpSpPr bwMode="auto">
            <a:xfrm>
              <a:off x="5753100" y="3633788"/>
              <a:ext cx="533400" cy="1030287"/>
              <a:chOff x="6172200" y="4572000"/>
              <a:chExt cx="533400" cy="1030288"/>
            </a:xfrm>
          </p:grpSpPr>
          <p:cxnSp>
            <p:nvCxnSpPr>
              <p:cNvPr id="106538" name="Straight Connector 23"/>
              <p:cNvCxnSpPr>
                <a:cxnSpLocks noChangeShapeType="1"/>
              </p:cNvCxnSpPr>
              <p:nvPr/>
            </p:nvCxnSpPr>
            <p:spPr bwMode="auto">
              <a:xfrm>
                <a:off x="6172200" y="5600700"/>
                <a:ext cx="533400" cy="1588"/>
              </a:xfrm>
              <a:prstGeom prst="line">
                <a:avLst/>
              </a:prstGeom>
              <a:noFill/>
              <a:ln w="38100" algn="ctr">
                <a:solidFill>
                  <a:srgbClr val="00B050"/>
                </a:solidFill>
                <a:round/>
                <a:headEnd/>
                <a:tailEnd/>
              </a:ln>
              <a:extLst>
                <a:ext uri="{909E8E84-426E-40DD-AFC4-6F175D3DCCD1}">
                  <a14:hiddenFill xmlns:a14="http://schemas.microsoft.com/office/drawing/2010/main">
                    <a:noFill/>
                  </a14:hiddenFill>
                </a:ext>
              </a:extLst>
            </p:spPr>
          </p:cxnSp>
          <p:cxnSp>
            <p:nvCxnSpPr>
              <p:cNvPr id="106539" name="Straight Arrow Connector 24"/>
              <p:cNvCxnSpPr>
                <a:cxnSpLocks noChangeShapeType="1"/>
              </p:cNvCxnSpPr>
              <p:nvPr/>
            </p:nvCxnSpPr>
            <p:spPr bwMode="auto">
              <a:xfrm rot="5400000" flipH="1" flipV="1">
                <a:off x="5925344" y="5085556"/>
                <a:ext cx="1028700" cy="1588"/>
              </a:xfrm>
              <a:prstGeom prst="straightConnector1">
                <a:avLst/>
              </a:prstGeom>
              <a:noFill/>
              <a:ln w="19050" algn="ctr">
                <a:solidFill>
                  <a:srgbClr val="00B050"/>
                </a:solidFill>
                <a:prstDash val="dash"/>
                <a:round/>
                <a:headEnd/>
                <a:tailEnd type="arrow" w="med" len="med"/>
              </a:ln>
              <a:extLst>
                <a:ext uri="{909E8E84-426E-40DD-AFC4-6F175D3DCCD1}">
                  <a14:hiddenFill xmlns:a14="http://schemas.microsoft.com/office/drawing/2010/main">
                    <a:noFill/>
                  </a14:hiddenFill>
                </a:ext>
              </a:extLst>
            </p:spPr>
          </p:cxnSp>
        </p:grpSp>
      </p:grpSp>
      <p:grpSp>
        <p:nvGrpSpPr>
          <p:cNvPr id="106524" name="Group 9"/>
          <p:cNvGrpSpPr>
            <a:grpSpLocks/>
          </p:cNvGrpSpPr>
          <p:nvPr/>
        </p:nvGrpSpPr>
        <p:grpSpPr bwMode="auto">
          <a:xfrm>
            <a:off x="6538913" y="2414588"/>
            <a:ext cx="1028700" cy="2071687"/>
            <a:chOff x="6210300" y="2414588"/>
            <a:chExt cx="1028700" cy="2071687"/>
          </a:xfrm>
        </p:grpSpPr>
        <p:sp>
          <p:nvSpPr>
            <p:cNvPr id="69667" name="TextBox 19"/>
            <p:cNvSpPr txBox="1">
              <a:spLocks noChangeArrowheads="1"/>
            </p:cNvSpPr>
            <p:nvPr/>
          </p:nvSpPr>
          <p:spPr bwMode="auto">
            <a:xfrm>
              <a:off x="6210300" y="3748088"/>
              <a:ext cx="10287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400" b="1">
                  <a:solidFill>
                    <a:srgbClr val="00B050"/>
                  </a:solidFill>
                  <a:latin typeface="+mn-lt"/>
                </a:rPr>
                <a:t>Power converter</a:t>
              </a:r>
            </a:p>
            <a:p>
              <a:pPr>
                <a:defRPr/>
              </a:pPr>
              <a:r>
                <a:rPr lang="en-US" sz="1400" b="1">
                  <a:solidFill>
                    <a:srgbClr val="00B050"/>
                  </a:solidFill>
                  <a:latin typeface="+mn-lt"/>
                </a:rPr>
                <a:t>interlocks</a:t>
              </a:r>
            </a:p>
          </p:txBody>
        </p:sp>
        <p:sp>
          <p:nvSpPr>
            <p:cNvPr id="69668" name="Rectangle 48"/>
            <p:cNvSpPr>
              <a:spLocks noChangeArrowheads="1"/>
            </p:cNvSpPr>
            <p:nvPr/>
          </p:nvSpPr>
          <p:spPr bwMode="auto">
            <a:xfrm>
              <a:off x="6400800" y="3290888"/>
              <a:ext cx="533400" cy="381000"/>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defRPr/>
              </a:pPr>
              <a:endParaRPr lang="en-US">
                <a:solidFill>
                  <a:srgbClr val="00B050"/>
                </a:solidFill>
                <a:latin typeface="+mn-lt"/>
              </a:endParaRPr>
            </a:p>
          </p:txBody>
        </p:sp>
        <p:grpSp>
          <p:nvGrpSpPr>
            <p:cNvPr id="106532" name="Group 30"/>
            <p:cNvGrpSpPr>
              <a:grpSpLocks/>
            </p:cNvGrpSpPr>
            <p:nvPr/>
          </p:nvGrpSpPr>
          <p:grpSpPr bwMode="auto">
            <a:xfrm>
              <a:off x="6400800" y="2414588"/>
              <a:ext cx="533400" cy="1030287"/>
              <a:chOff x="6172200" y="4572000"/>
              <a:chExt cx="533400" cy="1030288"/>
            </a:xfrm>
          </p:grpSpPr>
          <p:cxnSp>
            <p:nvCxnSpPr>
              <p:cNvPr id="106533" name="Straight Connector 23"/>
              <p:cNvCxnSpPr>
                <a:cxnSpLocks noChangeShapeType="1"/>
              </p:cNvCxnSpPr>
              <p:nvPr/>
            </p:nvCxnSpPr>
            <p:spPr bwMode="auto">
              <a:xfrm>
                <a:off x="6172200" y="5600700"/>
                <a:ext cx="533400" cy="1588"/>
              </a:xfrm>
              <a:prstGeom prst="line">
                <a:avLst/>
              </a:prstGeom>
              <a:noFill/>
              <a:ln w="38100" algn="ctr">
                <a:solidFill>
                  <a:srgbClr val="00B050"/>
                </a:solidFill>
                <a:round/>
                <a:headEnd/>
                <a:tailEnd/>
              </a:ln>
              <a:extLst>
                <a:ext uri="{909E8E84-426E-40DD-AFC4-6F175D3DCCD1}">
                  <a14:hiddenFill xmlns:a14="http://schemas.microsoft.com/office/drawing/2010/main">
                    <a:noFill/>
                  </a14:hiddenFill>
                </a:ext>
              </a:extLst>
            </p:spPr>
          </p:cxnSp>
          <p:cxnSp>
            <p:nvCxnSpPr>
              <p:cNvPr id="106534" name="Straight Arrow Connector 24"/>
              <p:cNvCxnSpPr>
                <a:cxnSpLocks noChangeShapeType="1"/>
              </p:cNvCxnSpPr>
              <p:nvPr/>
            </p:nvCxnSpPr>
            <p:spPr bwMode="auto">
              <a:xfrm rot="5400000" flipH="1" flipV="1">
                <a:off x="5925344" y="5085556"/>
                <a:ext cx="1028700" cy="1588"/>
              </a:xfrm>
              <a:prstGeom prst="straightConnector1">
                <a:avLst/>
              </a:prstGeom>
              <a:noFill/>
              <a:ln w="19050" algn="ctr">
                <a:solidFill>
                  <a:srgbClr val="00B050"/>
                </a:solidFill>
                <a:prstDash val="dash"/>
                <a:round/>
                <a:headEnd/>
                <a:tailEnd type="arrow" w="med" len="med"/>
              </a:ln>
              <a:extLst>
                <a:ext uri="{909E8E84-426E-40DD-AFC4-6F175D3DCCD1}">
                  <a14:hiddenFill xmlns:a14="http://schemas.microsoft.com/office/drawing/2010/main">
                    <a:noFill/>
                  </a14:hiddenFill>
                </a:ext>
              </a:extLst>
            </p:spPr>
          </p:cxnSp>
        </p:grpSp>
      </p:grpSp>
      <p:sp>
        <p:nvSpPr>
          <p:cNvPr id="2" name="TextBox 1"/>
          <p:cNvSpPr txBox="1"/>
          <p:nvPr/>
        </p:nvSpPr>
        <p:spPr>
          <a:xfrm>
            <a:off x="5476875" y="922338"/>
            <a:ext cx="2794000" cy="400050"/>
          </a:xfrm>
          <a:prstGeom prst="rect">
            <a:avLst/>
          </a:prstGeom>
        </p:spPr>
        <p:txBody>
          <a:bodyPr wrap="none">
            <a:spAutoFit/>
          </a:bodyPr>
          <a:lstStyle/>
          <a:p>
            <a:pPr>
              <a:spcBef>
                <a:spcPct val="20000"/>
              </a:spcBef>
              <a:spcAft>
                <a:spcPts val="400"/>
              </a:spcAft>
              <a:buClr>
                <a:srgbClr val="0000FF"/>
              </a:buClr>
              <a:buSzPct val="80000"/>
              <a:defRPr/>
            </a:pPr>
            <a:r>
              <a:rPr lang="en-US" sz="2000" kern="0" dirty="0">
                <a:solidFill>
                  <a:srgbClr val="FF0000"/>
                </a:solidFill>
                <a:latin typeface="+mn-lt"/>
              </a:rPr>
              <a:t>Failures</a:t>
            </a:r>
            <a:r>
              <a:rPr lang="en-US" sz="2000" kern="0" dirty="0">
                <a:latin typeface="+mn-lt"/>
              </a:rPr>
              <a:t> and </a:t>
            </a:r>
            <a:r>
              <a:rPr lang="en-US" sz="2000" kern="0" dirty="0">
                <a:solidFill>
                  <a:srgbClr val="00B050"/>
                </a:solidFill>
                <a:latin typeface="+mn-lt"/>
              </a:rPr>
              <a:t>protection</a:t>
            </a:r>
            <a:endParaRPr lang="en-GB" sz="2000" kern="0" dirty="0">
              <a:solidFill>
                <a:srgbClr val="00B050"/>
              </a:solidFill>
              <a:latin typeface="+mn-lt"/>
            </a:endParaRPr>
          </a:p>
        </p:txBody>
      </p:sp>
      <p:grpSp>
        <p:nvGrpSpPr>
          <p:cNvPr id="106526" name="Group 65"/>
          <p:cNvGrpSpPr>
            <a:grpSpLocks/>
          </p:cNvGrpSpPr>
          <p:nvPr/>
        </p:nvGrpSpPr>
        <p:grpSpPr bwMode="auto">
          <a:xfrm>
            <a:off x="3227825" y="3006545"/>
            <a:ext cx="993775" cy="1566862"/>
            <a:chOff x="2672054" y="3481388"/>
            <a:chExt cx="993734" cy="1566565"/>
          </a:xfrm>
        </p:grpSpPr>
        <p:sp>
          <p:nvSpPr>
            <p:cNvPr id="67" name="TextBox 20"/>
            <p:cNvSpPr txBox="1">
              <a:spLocks noChangeArrowheads="1"/>
            </p:cNvSpPr>
            <p:nvPr/>
          </p:nvSpPr>
          <p:spPr bwMode="auto">
            <a:xfrm>
              <a:off x="2672054" y="4586079"/>
              <a:ext cx="993734" cy="46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200" b="1" dirty="0">
                  <a:solidFill>
                    <a:srgbClr val="FF0000"/>
                  </a:solidFill>
                  <a:latin typeface="+mn-lt"/>
                </a:rPr>
                <a:t>Transverse</a:t>
              </a:r>
            </a:p>
            <a:p>
              <a:pPr>
                <a:defRPr/>
              </a:pPr>
              <a:r>
                <a:rPr lang="en-US" sz="1200" b="1" dirty="0">
                  <a:solidFill>
                    <a:srgbClr val="FF0000"/>
                  </a:solidFill>
                  <a:latin typeface="+mn-lt"/>
                </a:rPr>
                <a:t>feedback</a:t>
              </a:r>
            </a:p>
          </p:txBody>
        </p:sp>
        <p:cxnSp>
          <p:nvCxnSpPr>
            <p:cNvPr id="106528" name="Straight Connector 23"/>
            <p:cNvCxnSpPr>
              <a:cxnSpLocks noChangeShapeType="1"/>
            </p:cNvCxnSpPr>
            <p:nvPr/>
          </p:nvCxnSpPr>
          <p:spPr bwMode="auto">
            <a:xfrm>
              <a:off x="2705100" y="4510088"/>
              <a:ext cx="533400" cy="1587"/>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06529" name="Straight Arrow Connector 24"/>
            <p:cNvCxnSpPr>
              <a:cxnSpLocks noChangeShapeType="1"/>
            </p:cNvCxnSpPr>
            <p:nvPr/>
          </p:nvCxnSpPr>
          <p:spPr bwMode="auto">
            <a:xfrm rot="5400000" flipH="1" flipV="1">
              <a:off x="2458244" y="3994944"/>
              <a:ext cx="1028700" cy="1588"/>
            </a:xfrm>
            <a:prstGeom prst="straightConnector1">
              <a:avLst/>
            </a:prstGeom>
            <a:noFill/>
            <a:ln w="19050" algn="ctr">
              <a:solidFill>
                <a:srgbClr val="FF0000"/>
              </a:solidFill>
              <a:prstDash val="dash"/>
              <a:round/>
              <a:headEnd/>
              <a:tailEnd type="arrow" w="med" len="med"/>
            </a:ln>
            <a:extLst>
              <a:ext uri="{909E8E84-426E-40DD-AFC4-6F175D3DCCD1}">
                <a14:hiddenFill xmlns:a14="http://schemas.microsoft.com/office/drawing/2010/main">
                  <a:noFill/>
                </a14:hiddenFill>
              </a:ext>
            </a:extLst>
          </p:spPr>
        </p:cxnSp>
      </p:grpSp>
      <p:sp>
        <p:nvSpPr>
          <p:cNvPr id="3" name="TextBox 2"/>
          <p:cNvSpPr txBox="1"/>
          <p:nvPr/>
        </p:nvSpPr>
        <p:spPr>
          <a:xfrm>
            <a:off x="616285" y="6501400"/>
            <a:ext cx="6837128" cy="307777"/>
          </a:xfrm>
          <a:prstGeom prst="rect">
            <a:avLst/>
          </a:prstGeom>
        </p:spPr>
        <p:txBody>
          <a:bodyPr wrap="none" rtlCol="0">
            <a:spAutoFit/>
          </a:bodyPr>
          <a:lstStyle/>
          <a:p>
            <a:pPr>
              <a:spcBef>
                <a:spcPct val="20000"/>
              </a:spcBef>
              <a:spcAft>
                <a:spcPts val="400"/>
              </a:spcAft>
              <a:buClr>
                <a:srgbClr val="0000FF"/>
              </a:buClr>
              <a:buSzPct val="80000"/>
            </a:pPr>
            <a:r>
              <a:rPr lang="en-US" sz="1400" i="1" kern="0" dirty="0">
                <a:latin typeface="+mn-lt"/>
              </a:rPr>
              <a:t>* FMCM: Fast Magnet Current change Monitor for fast detection of powering failures</a:t>
            </a:r>
            <a:endParaRPr lang="fr-FR" sz="1400" i="1" kern="0" dirty="0">
              <a:latin typeface="+mn-l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808310" y="0"/>
            <a:ext cx="7429500" cy="800100"/>
          </a:xfrm>
        </p:spPr>
        <p:txBody>
          <a:bodyPr/>
          <a:lstStyle/>
          <a:p>
            <a:r>
              <a:rPr lang="en-US" altLang="fr-FR">
                <a:latin typeface="Arial" charset="0"/>
                <a:cs typeface="Arial" charset="0"/>
              </a:rPr>
              <a:t>Setting thresholds - BLMs</a:t>
            </a:r>
            <a:endParaRPr lang="fr-FR" altLang="fr-FR">
              <a:latin typeface="Arial" charset="0"/>
              <a:cs typeface="Arial" charset="0"/>
            </a:endParaRPr>
          </a:p>
        </p:txBody>
      </p:sp>
      <p:sp>
        <p:nvSpPr>
          <p:cNvPr id="4" name="Date Placeholder 3"/>
          <p:cNvSpPr>
            <a:spLocks noGrp="1"/>
          </p:cNvSpPr>
          <p:nvPr>
            <p:ph type="dt" sz="half" idx="10"/>
          </p:nvPr>
        </p:nvSpPr>
        <p:spPr/>
        <p:txBody>
          <a:bodyPr/>
          <a:lstStyle/>
          <a:p>
            <a:pPr>
              <a:defRPr/>
            </a:pPr>
            <a:r>
              <a:rPr lang="en-US"/>
              <a:t>January 2017</a:t>
            </a:r>
          </a:p>
        </p:txBody>
      </p:sp>
      <p:sp>
        <p:nvSpPr>
          <p:cNvPr id="5" name="Footer Placeholder 4"/>
          <p:cNvSpPr>
            <a:spLocks noGrp="1"/>
          </p:cNvSpPr>
          <p:nvPr>
            <p:ph type="ftr" sz="quarter" idx="11"/>
          </p:nvPr>
        </p:nvSpPr>
        <p:spPr/>
        <p:txBody>
          <a:bodyPr/>
          <a:lstStyle/>
          <a:p>
            <a:pPr>
              <a:defRPr/>
            </a:pPr>
            <a:r>
              <a:rPr lang="en-GB"/>
              <a:t>USPAS - MPS and operation of LHC - J. Wenninger</a:t>
            </a:r>
            <a:endParaRPr lang="en-US"/>
          </a:p>
        </p:txBody>
      </p:sp>
      <p:sp>
        <p:nvSpPr>
          <p:cNvPr id="471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2A49E4B4-77D1-42C1-9A6B-E83497549D43}" type="slidenum">
              <a:rPr lang="en-US" altLang="fr-FR" smtClean="0">
                <a:solidFill>
                  <a:srgbClr val="000000"/>
                </a:solidFill>
                <a:cs typeface="Arial" charset="0"/>
              </a:rPr>
              <a:pPr>
                <a:spcBef>
                  <a:spcPct val="0"/>
                </a:spcBef>
                <a:buClrTx/>
                <a:buSzTx/>
                <a:buFontTx/>
                <a:buNone/>
              </a:pPr>
              <a:t>63</a:t>
            </a:fld>
            <a:endParaRPr lang="en-US" altLang="fr-FR">
              <a:solidFill>
                <a:srgbClr val="000000"/>
              </a:solidFill>
              <a:cs typeface="Arial" charset="0"/>
            </a:endParaRPr>
          </a:p>
        </p:txBody>
      </p:sp>
      <p:sp>
        <p:nvSpPr>
          <p:cNvPr id="47107" name="Content Placeholder 2"/>
          <p:cNvSpPr>
            <a:spLocks noGrp="1"/>
          </p:cNvSpPr>
          <p:nvPr>
            <p:ph idx="4294967295"/>
          </p:nvPr>
        </p:nvSpPr>
        <p:spPr>
          <a:xfrm>
            <a:off x="616285" y="1047890"/>
            <a:ext cx="8184815" cy="4762220"/>
          </a:xfrm>
        </p:spPr>
        <p:txBody>
          <a:bodyPr/>
          <a:lstStyle/>
          <a:p>
            <a:r>
              <a:rPr lang="en-US" altLang="fr-FR" sz="2000" dirty="0"/>
              <a:t>Threshold definition for BLMs installed in the LHC:</a:t>
            </a:r>
          </a:p>
          <a:p>
            <a:pPr lvl="1"/>
            <a:r>
              <a:rPr lang="en-US" altLang="fr-FR" sz="1800" dirty="0">
                <a:solidFill>
                  <a:srgbClr val="0000FF"/>
                </a:solidFill>
              </a:rPr>
              <a:t>On superconducting elements: prevent quenches,</a:t>
            </a:r>
          </a:p>
          <a:p>
            <a:pPr lvl="1"/>
            <a:r>
              <a:rPr lang="en-US" altLang="fr-FR" sz="1800" dirty="0">
                <a:solidFill>
                  <a:srgbClr val="FF0000"/>
                </a:solidFill>
              </a:rPr>
              <a:t>On room temperature elements: prevent damage.</a:t>
            </a:r>
          </a:p>
          <a:p>
            <a:pPr lvl="1"/>
            <a:r>
              <a:rPr lang="en-US" altLang="fr-FR" sz="1800" dirty="0"/>
              <a:t>In both cases some safety margin is desired.</a:t>
            </a:r>
          </a:p>
          <a:p>
            <a:r>
              <a:rPr lang="en-US" altLang="fr-FR" sz="2000" dirty="0"/>
              <a:t>Initial thresholds were set before LHC operation started based on rather coarse quench level estimates, GEANT, FLUKA and MARS simulations.</a:t>
            </a:r>
          </a:p>
          <a:p>
            <a:r>
              <a:rPr lang="en-US" altLang="fr-FR" sz="2000" dirty="0"/>
              <a:t>Ever since LHC started beam operation </a:t>
            </a:r>
            <a:r>
              <a:rPr lang="en-US" altLang="fr-FR" sz="2000" dirty="0">
                <a:sym typeface="Wingdings" panose="05000000000000000000" pitchFamily="2" charset="2"/>
              </a:rPr>
              <a:t>the thresholds were progressively adapted (many were </a:t>
            </a:r>
            <a:r>
              <a:rPr lang="en-US" altLang="fr-FR" sz="2000" u="sng" dirty="0">
                <a:sym typeface="Wingdings" panose="05000000000000000000" pitchFamily="2" charset="2"/>
              </a:rPr>
              <a:t>increased</a:t>
            </a:r>
            <a:r>
              <a:rPr lang="en-US" altLang="fr-FR" sz="2000" dirty="0">
                <a:sym typeface="Wingdings" panose="05000000000000000000" pitchFamily="2" charset="2"/>
              </a:rPr>
              <a:t>) based on experience, on beam intensity and on beam energy.</a:t>
            </a:r>
          </a:p>
          <a:p>
            <a:pPr lvl="1">
              <a:buClr>
                <a:srgbClr val="0000FF"/>
              </a:buClr>
              <a:buFont typeface="Courier New" panose="02070309020205020404" pitchFamily="49" charset="0"/>
              <a:buChar char="o"/>
            </a:pPr>
            <a:r>
              <a:rPr lang="en-US" altLang="fr-FR" sz="1800" i="1" dirty="0">
                <a:solidFill>
                  <a:srgbClr val="0000FF"/>
                </a:solidFill>
              </a:rPr>
              <a:t>Some thresholds had to be ‘</a:t>
            </a:r>
            <a:r>
              <a:rPr lang="en-US" altLang="fr-FR" sz="1800" b="1" i="1" dirty="0">
                <a:solidFill>
                  <a:srgbClr val="0000FF"/>
                </a:solidFill>
              </a:rPr>
              <a:t>corrected</a:t>
            </a:r>
            <a:r>
              <a:rPr lang="en-US" altLang="fr-FR" sz="1800" i="1" dirty="0">
                <a:solidFill>
                  <a:srgbClr val="0000FF"/>
                </a:solidFill>
              </a:rPr>
              <a:t>’ by factors </a:t>
            </a:r>
            <a:r>
              <a:rPr lang="en-US" altLang="fr-FR" sz="1800" i="1" u="sng" dirty="0">
                <a:solidFill>
                  <a:srgbClr val="0000FF"/>
                </a:solidFill>
              </a:rPr>
              <a:t>10-100</a:t>
            </a:r>
            <a:r>
              <a:rPr lang="en-US" altLang="fr-FR" sz="1800" i="1" dirty="0">
                <a:solidFill>
                  <a:srgbClr val="0000FF"/>
                </a:solidFill>
              </a:rPr>
              <a:t> during the early operation phase, in almost all cases the thresholds were increased – set to conservatively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Beam loss monitor thresholds</a:t>
            </a:r>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64</a:t>
            </a:fld>
            <a:endParaRPr lang="en-US"/>
          </a:p>
        </p:txBody>
      </p:sp>
      <p:grpSp>
        <p:nvGrpSpPr>
          <p:cNvPr id="47" name="Group 46"/>
          <p:cNvGrpSpPr/>
          <p:nvPr/>
        </p:nvGrpSpPr>
        <p:grpSpPr>
          <a:xfrm>
            <a:off x="4960350" y="2376087"/>
            <a:ext cx="4527490" cy="3395618"/>
            <a:chOff x="3458255" y="2987677"/>
            <a:chExt cx="4527490" cy="3395618"/>
          </a:xfrm>
        </p:grpSpPr>
        <p:pic>
          <p:nvPicPr>
            <p:cNvPr id="27" name="Picture 26" descr="ChamonixQuenchLevel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255" y="2987677"/>
              <a:ext cx="4527490" cy="3395618"/>
            </a:xfrm>
            <a:prstGeom prst="rect">
              <a:avLst/>
            </a:prstGeom>
          </p:spPr>
        </p:pic>
        <p:sp>
          <p:nvSpPr>
            <p:cNvPr id="32" name="Oval 31"/>
            <p:cNvSpPr/>
            <p:nvPr/>
          </p:nvSpPr>
          <p:spPr>
            <a:xfrm>
              <a:off x="6665417" y="4381511"/>
              <a:ext cx="97598" cy="97598"/>
            </a:xfrm>
            <a:prstGeom prst="ellipse">
              <a:avLst/>
            </a:prstGeom>
            <a:solidFill>
              <a:srgbClr val="FF0000"/>
            </a:solidFill>
            <a:ln w="9525" cap="flat" cmpd="sng" algn="ctr">
              <a:solidFill>
                <a:srgbClr val="DDDDDD">
                  <a:shade val="60000"/>
                  <a:satMod val="30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9" name="Oval 38"/>
            <p:cNvSpPr/>
            <p:nvPr/>
          </p:nvSpPr>
          <p:spPr>
            <a:xfrm>
              <a:off x="5416076" y="4778862"/>
              <a:ext cx="97598" cy="97598"/>
            </a:xfrm>
            <a:prstGeom prst="ellipse">
              <a:avLst/>
            </a:prstGeom>
            <a:solidFill>
              <a:srgbClr val="FF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1" name="Oval 40"/>
            <p:cNvSpPr/>
            <p:nvPr/>
          </p:nvSpPr>
          <p:spPr>
            <a:xfrm>
              <a:off x="4648481" y="4991528"/>
              <a:ext cx="97598" cy="97598"/>
            </a:xfrm>
            <a:prstGeom prst="ellipse">
              <a:avLst/>
            </a:prstGeom>
            <a:solidFill>
              <a:srgbClr val="FF0000"/>
            </a:solidFill>
            <a:ln w="9525" cap="flat" cmpd="sng" algn="ctr">
              <a:solidFill>
                <a:srgbClr val="DDDDDD">
                  <a:shade val="60000"/>
                  <a:satMod val="30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45" name="Rectangle 22"/>
          <p:cNvSpPr txBox="1">
            <a:spLocks noChangeArrowheads="1"/>
          </p:cNvSpPr>
          <p:nvPr/>
        </p:nvSpPr>
        <p:spPr>
          <a:xfrm>
            <a:off x="412750" y="817563"/>
            <a:ext cx="8388350" cy="1963964"/>
          </a:xfrm>
          <a:prstGeom prst="rect">
            <a:avLst/>
          </a:prstGeom>
          <a:noFill/>
        </p:spPr>
        <p:txBody>
          <a:bodyPr/>
          <a:lstStyle/>
          <a:p>
            <a:pPr marL="266700" indent="-266700">
              <a:spcBef>
                <a:spcPts val="1200"/>
              </a:spcBef>
              <a:buClr>
                <a:srgbClr val="0000FF"/>
              </a:buClr>
              <a:buSzPct val="80000"/>
              <a:buFont typeface="Wingdings" pitchFamily="2" charset="2"/>
              <a:buChar char="q"/>
              <a:defRPr/>
            </a:pPr>
            <a:r>
              <a:rPr lang="en-US" kern="0" dirty="0">
                <a:latin typeface="+mn-lt"/>
                <a:cs typeface="Arial" pitchFamily="34" charset="0"/>
              </a:rPr>
              <a:t>To determine quench levels in terms of BLM signals requires extensive simulations including loss scenarios, shower development and material properties.</a:t>
            </a:r>
          </a:p>
          <a:p>
            <a:pPr marL="742950" lvl="1" indent="-285750">
              <a:spcBef>
                <a:spcPts val="1200"/>
              </a:spcBef>
              <a:buClr>
                <a:srgbClr val="0000FF"/>
              </a:buClr>
              <a:buSzPct val="80000"/>
              <a:buFont typeface="Wingdings" panose="05000000000000000000" pitchFamily="2" charset="2"/>
              <a:buChar char="Ø"/>
              <a:defRPr/>
            </a:pPr>
            <a:r>
              <a:rPr lang="en-US" sz="1600" i="1" kern="0" dirty="0">
                <a:solidFill>
                  <a:srgbClr val="0000FF"/>
                </a:solidFill>
                <a:latin typeface="+mn-lt"/>
                <a:cs typeface="Arial" pitchFamily="34" charset="0"/>
              </a:rPr>
              <a:t>Relate a BLM signal on the outside of a cryostat to the energy deposition deep in the magnet.</a:t>
            </a:r>
          </a:p>
        </p:txBody>
      </p:sp>
      <p:sp>
        <p:nvSpPr>
          <p:cNvPr id="46" name="Rectangle 22"/>
          <p:cNvSpPr txBox="1">
            <a:spLocks noChangeArrowheads="1"/>
          </p:cNvSpPr>
          <p:nvPr/>
        </p:nvSpPr>
        <p:spPr>
          <a:xfrm>
            <a:off x="406353" y="2545685"/>
            <a:ext cx="4429154" cy="3824409"/>
          </a:xfrm>
          <a:prstGeom prst="rect">
            <a:avLst/>
          </a:prstGeom>
          <a:solidFill>
            <a:schemeClr val="bg1"/>
          </a:solidFill>
        </p:spPr>
        <p:txBody>
          <a:bodyPr/>
          <a:lstStyle/>
          <a:p>
            <a:pPr marL="266700" indent="-266700">
              <a:spcBef>
                <a:spcPct val="20000"/>
              </a:spcBef>
              <a:buClr>
                <a:srgbClr val="0000FF"/>
              </a:buClr>
              <a:buSzPct val="80000"/>
              <a:buFont typeface="Wingdings" pitchFamily="2" charset="2"/>
              <a:buChar char="q"/>
              <a:defRPr/>
            </a:pPr>
            <a:r>
              <a:rPr lang="en-US" kern="0" dirty="0">
                <a:latin typeface="+mn-lt"/>
                <a:cs typeface="Arial" pitchFamily="34" charset="0"/>
              </a:rPr>
              <a:t>The quench levels are delicate to determine theoretically due to the complex environment of the magnets.</a:t>
            </a:r>
          </a:p>
          <a:p>
            <a:pPr marL="536575" lvl="1" indent="-273050">
              <a:spcBef>
                <a:spcPct val="20000"/>
              </a:spcBef>
              <a:buClr>
                <a:srgbClr val="0000FF"/>
              </a:buClr>
              <a:buSzPct val="80000"/>
              <a:buFont typeface="Courier New" panose="02070309020205020404" pitchFamily="49" charset="0"/>
              <a:buChar char="o"/>
              <a:defRPr/>
            </a:pPr>
            <a:r>
              <a:rPr lang="en-US" sz="1600" i="1" kern="0" dirty="0">
                <a:solidFill>
                  <a:srgbClr val="0000FF"/>
                </a:solidFill>
                <a:latin typeface="+mn-lt"/>
                <a:cs typeface="Arial" pitchFamily="34" charset="0"/>
              </a:rPr>
              <a:t>The quench levels depend on the loss time scale:</a:t>
            </a:r>
          </a:p>
          <a:p>
            <a:pPr marL="720725" lvl="2" indent="-184150">
              <a:spcBef>
                <a:spcPct val="20000"/>
              </a:spcBef>
              <a:buSzPct val="80000"/>
              <a:buFont typeface="Arial" panose="020B0604020202020204" pitchFamily="34" charset="0"/>
              <a:buChar char="―"/>
              <a:defRPr/>
            </a:pPr>
            <a:r>
              <a:rPr lang="en-US" sz="1400" b="1" i="1" kern="0" dirty="0">
                <a:solidFill>
                  <a:srgbClr val="CC3399"/>
                </a:solidFill>
                <a:latin typeface="+mn-lt"/>
                <a:cs typeface="Arial" pitchFamily="34" charset="0"/>
              </a:rPr>
              <a:t>10</a:t>
            </a:r>
            <a:r>
              <a:rPr lang="en-US" sz="1400" b="1" i="1" kern="0" baseline="30000" dirty="0">
                <a:solidFill>
                  <a:srgbClr val="CC3399"/>
                </a:solidFill>
                <a:latin typeface="+mn-lt"/>
                <a:cs typeface="Arial" pitchFamily="34" charset="0"/>
              </a:rPr>
              <a:t>-3</a:t>
            </a:r>
            <a:r>
              <a:rPr lang="en-US" sz="1400" b="1" i="1" kern="0" dirty="0">
                <a:solidFill>
                  <a:srgbClr val="CC3399"/>
                </a:solidFill>
                <a:latin typeface="+mn-lt"/>
                <a:cs typeface="Arial" pitchFamily="34" charset="0"/>
              </a:rPr>
              <a:t> s</a:t>
            </a:r>
            <a:r>
              <a:rPr lang="en-US" sz="1400" i="1" kern="0" dirty="0">
                <a:solidFill>
                  <a:srgbClr val="CC3399"/>
                </a:solidFill>
                <a:latin typeface="+mn-lt"/>
                <a:cs typeface="Arial" pitchFamily="34" charset="0"/>
              </a:rPr>
              <a:t> : temperature margin of the cable,</a:t>
            </a:r>
          </a:p>
          <a:p>
            <a:pPr marL="720725" lvl="2" indent="-184150">
              <a:spcBef>
                <a:spcPct val="20000"/>
              </a:spcBef>
              <a:buSzPct val="80000"/>
              <a:buFont typeface="Arial" panose="020B0604020202020204" pitchFamily="34" charset="0"/>
              <a:buChar char="―"/>
              <a:defRPr/>
            </a:pPr>
            <a:r>
              <a:rPr lang="en-US" sz="1400" b="1" i="1" kern="0" dirty="0">
                <a:solidFill>
                  <a:srgbClr val="CC3399"/>
                </a:solidFill>
                <a:latin typeface="+mn-lt"/>
                <a:cs typeface="Arial" pitchFamily="34" charset="0"/>
              </a:rPr>
              <a:t>10</a:t>
            </a:r>
            <a:r>
              <a:rPr lang="en-US" sz="1400" b="1" i="1" kern="0" baseline="30000" dirty="0">
                <a:solidFill>
                  <a:srgbClr val="CC3399"/>
                </a:solidFill>
                <a:latin typeface="+mn-lt"/>
                <a:cs typeface="Arial" pitchFamily="34" charset="0"/>
              </a:rPr>
              <a:t>-1</a:t>
            </a:r>
            <a:r>
              <a:rPr lang="en-US" sz="1400" b="1" i="1" kern="0" dirty="0">
                <a:solidFill>
                  <a:srgbClr val="CC3399"/>
                </a:solidFill>
                <a:latin typeface="+mn-lt"/>
                <a:cs typeface="Arial" pitchFamily="34" charset="0"/>
              </a:rPr>
              <a:t> s</a:t>
            </a:r>
            <a:r>
              <a:rPr lang="en-US" sz="1400" i="1" kern="0" dirty="0">
                <a:solidFill>
                  <a:srgbClr val="CC3399"/>
                </a:solidFill>
                <a:latin typeface="+mn-lt"/>
                <a:cs typeface="Arial" pitchFamily="34" charset="0"/>
              </a:rPr>
              <a:t> : cooling by helium inside the magnet,</a:t>
            </a:r>
          </a:p>
          <a:p>
            <a:pPr marL="720725" lvl="2" indent="-184150">
              <a:spcBef>
                <a:spcPct val="20000"/>
              </a:spcBef>
              <a:buSzPct val="80000"/>
              <a:buFont typeface="Arial" panose="020B0604020202020204" pitchFamily="34" charset="0"/>
              <a:buChar char="―"/>
              <a:defRPr/>
            </a:pPr>
            <a:r>
              <a:rPr lang="en-US" sz="1400" b="1" i="1" kern="0" dirty="0">
                <a:solidFill>
                  <a:srgbClr val="CC3399"/>
                </a:solidFill>
                <a:latin typeface="+mn-lt"/>
                <a:cs typeface="Arial" pitchFamily="34" charset="0"/>
              </a:rPr>
              <a:t>Steady state </a:t>
            </a:r>
            <a:r>
              <a:rPr lang="en-US" sz="1400" i="1" kern="0" dirty="0">
                <a:solidFill>
                  <a:srgbClr val="CC3399"/>
                </a:solidFill>
                <a:latin typeface="+mn-lt"/>
                <a:cs typeface="Arial" pitchFamily="34" charset="0"/>
              </a:rPr>
              <a:t>: cooling power of cryogenic system.</a:t>
            </a:r>
          </a:p>
          <a:p>
            <a:pPr marL="265113" indent="-265113">
              <a:spcBef>
                <a:spcPct val="20000"/>
              </a:spcBef>
              <a:buClr>
                <a:srgbClr val="0000FF"/>
              </a:buClr>
              <a:buSzPct val="80000"/>
              <a:buFont typeface="Wingdings" panose="05000000000000000000" pitchFamily="2" charset="2"/>
              <a:buChar char="q"/>
              <a:defRPr/>
            </a:pPr>
            <a:r>
              <a:rPr lang="en-US" kern="0" dirty="0">
                <a:latin typeface="+mn-lt"/>
                <a:cs typeface="Arial" pitchFamily="34" charset="0"/>
              </a:rPr>
              <a:t>The quench levels were eventually verified and tuned with dedicated beam experiments (mainly at 4 </a:t>
            </a:r>
            <a:r>
              <a:rPr lang="en-US" kern="0" dirty="0" err="1">
                <a:latin typeface="+mn-lt"/>
                <a:cs typeface="Arial" pitchFamily="34" charset="0"/>
              </a:rPr>
              <a:t>TeV</a:t>
            </a:r>
            <a:r>
              <a:rPr lang="en-US" kern="0" dirty="0">
                <a:latin typeface="+mn-lt"/>
                <a:cs typeface="Arial" pitchFamily="34" charset="0"/>
              </a:rPr>
              <a:t>) and with a few real beam induced quenches.</a:t>
            </a:r>
          </a:p>
        </p:txBody>
      </p:sp>
      <p:sp>
        <p:nvSpPr>
          <p:cNvPr id="40" name="TextBox 39"/>
          <p:cNvSpPr txBox="1"/>
          <p:nvPr/>
        </p:nvSpPr>
        <p:spPr>
          <a:xfrm>
            <a:off x="6483292" y="2396337"/>
            <a:ext cx="2324205" cy="259937"/>
          </a:xfrm>
          <a:prstGeom prst="rect">
            <a:avLst/>
          </a:prstGeom>
          <a:noFill/>
        </p:spPr>
        <p:txBody>
          <a:bodyPr wrap="none" rtlCol="0">
            <a:spAutoFit/>
          </a:bodyPr>
          <a:lstStyle/>
          <a:p>
            <a:pPr eaLnBrk="1" fontAlgn="auto" hangingPunct="1">
              <a:spcBef>
                <a:spcPts val="0"/>
              </a:spcBef>
              <a:spcAft>
                <a:spcPts val="0"/>
              </a:spcAft>
            </a:pPr>
            <a:r>
              <a:rPr lang="en-US" sz="1200" dirty="0">
                <a:solidFill>
                  <a:srgbClr val="191919"/>
                </a:solidFill>
                <a:latin typeface="Arial"/>
              </a:rPr>
              <a:t>Minimum Quench Energy Density</a:t>
            </a:r>
          </a:p>
        </p:txBody>
      </p:sp>
      <p:grpSp>
        <p:nvGrpSpPr>
          <p:cNvPr id="28" name="Group 27"/>
          <p:cNvGrpSpPr/>
          <p:nvPr/>
        </p:nvGrpSpPr>
        <p:grpSpPr>
          <a:xfrm>
            <a:off x="7643122" y="2809338"/>
            <a:ext cx="954107" cy="384027"/>
            <a:chOff x="1192396" y="5530685"/>
            <a:chExt cx="1016730" cy="409233"/>
          </a:xfrm>
        </p:grpSpPr>
        <p:sp>
          <p:nvSpPr>
            <p:cNvPr id="29" name="Oval 28"/>
            <p:cNvSpPr/>
            <p:nvPr/>
          </p:nvSpPr>
          <p:spPr>
            <a:xfrm>
              <a:off x="1518225" y="5530685"/>
              <a:ext cx="104004" cy="104004"/>
            </a:xfrm>
            <a:prstGeom prst="ellipse">
              <a:avLst/>
            </a:prstGeom>
            <a:solidFill>
              <a:srgbClr val="FF0000"/>
            </a:solidFill>
            <a:ln w="9525" cap="flat" cmpd="sng" algn="ctr">
              <a:solidFill>
                <a:srgbClr val="DDDDDD">
                  <a:shade val="60000"/>
                  <a:satMod val="300000"/>
                </a:srgbClr>
              </a:solidFill>
              <a:prstDash val="solid"/>
            </a:ln>
            <a:effectLst>
              <a:glow rad="70000">
                <a:srgbClr val="DDDDDD">
                  <a:tint val="30000"/>
                  <a:shade val="95000"/>
                  <a:satMod val="300000"/>
                  <a:alpha val="5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0" name="TextBox 29"/>
            <p:cNvSpPr txBox="1"/>
            <p:nvPr/>
          </p:nvSpPr>
          <p:spPr>
            <a:xfrm>
              <a:off x="1192396" y="5644738"/>
              <a:ext cx="1016730" cy="29518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0000"/>
                  </a:solidFill>
                  <a:effectLst/>
                  <a:uLnTx/>
                  <a:uFillTx/>
                  <a:latin typeface="Arial"/>
                </a:rPr>
                <a:t>Beam tests</a:t>
              </a:r>
            </a:p>
          </p:txBody>
        </p:sp>
      </p:grpSp>
    </p:spTree>
    <p:extLst>
      <p:ext uri="{BB962C8B-B14F-4D97-AF65-F5344CB8AC3E}">
        <p14:creationId xmlns:p14="http://schemas.microsoft.com/office/powerpoint/2010/main" val="35924936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Beam loss monitor thresholds</a:t>
            </a:r>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65</a:t>
            </a:fld>
            <a:endParaRPr lang="en-US"/>
          </a:p>
        </p:txBody>
      </p:sp>
      <p:sp>
        <p:nvSpPr>
          <p:cNvPr id="6" name="Rectangle 22"/>
          <p:cNvSpPr txBox="1">
            <a:spLocks noChangeArrowheads="1"/>
          </p:cNvSpPr>
          <p:nvPr/>
        </p:nvSpPr>
        <p:spPr>
          <a:xfrm>
            <a:off x="501070" y="1047890"/>
            <a:ext cx="8191775" cy="3187616"/>
          </a:xfrm>
          <a:prstGeom prst="rect">
            <a:avLst/>
          </a:prstGeom>
          <a:noFill/>
        </p:spPr>
        <p:txBody>
          <a:bodyPr/>
          <a:lstStyle/>
          <a:p>
            <a:pPr marL="266700" indent="-266700">
              <a:spcBef>
                <a:spcPct val="20000"/>
              </a:spcBef>
              <a:buClr>
                <a:srgbClr val="0000FF"/>
              </a:buClr>
              <a:buSzPct val="80000"/>
              <a:buFont typeface="Wingdings" pitchFamily="2" charset="2"/>
              <a:buChar char="q"/>
              <a:defRPr/>
            </a:pPr>
            <a:r>
              <a:rPr lang="en-US" kern="0" dirty="0">
                <a:latin typeface="+mn-lt"/>
                <a:cs typeface="Arial" pitchFamily="34" charset="0"/>
              </a:rPr>
              <a:t>To cope with the loss scenarios, the energy and time scale dependence of damage and quench levels each LHC BLM has a threshold table with:</a:t>
            </a:r>
          </a:p>
          <a:p>
            <a:pPr marL="742950" lvl="1" indent="-285750">
              <a:spcBef>
                <a:spcPct val="20000"/>
              </a:spcBef>
              <a:buClr>
                <a:srgbClr val="0000FF"/>
              </a:buClr>
              <a:buSzPct val="80000"/>
              <a:buFont typeface="Courier New" panose="02070309020205020404" pitchFamily="49" charset="0"/>
              <a:buChar char="o"/>
              <a:defRPr/>
            </a:pPr>
            <a:r>
              <a:rPr lang="en-US" sz="1600" b="1" i="1" kern="0" dirty="0">
                <a:solidFill>
                  <a:srgbClr val="0000FF"/>
                </a:solidFill>
                <a:latin typeface="+mn-lt"/>
                <a:cs typeface="Arial" pitchFamily="34" charset="0"/>
              </a:rPr>
              <a:t>32 energy levels</a:t>
            </a:r>
            <a:r>
              <a:rPr lang="en-US" sz="1600" i="1" kern="0" dirty="0">
                <a:solidFill>
                  <a:srgbClr val="0000FF"/>
                </a:solidFill>
                <a:latin typeface="+mn-lt"/>
                <a:cs typeface="Arial" pitchFamily="34" charset="0"/>
              </a:rPr>
              <a:t>,</a:t>
            </a:r>
          </a:p>
          <a:p>
            <a:pPr marL="742950" lvl="1" indent="-285750">
              <a:spcBef>
                <a:spcPct val="20000"/>
              </a:spcBef>
              <a:buClr>
                <a:srgbClr val="0000FF"/>
              </a:buClr>
              <a:buSzPct val="80000"/>
              <a:buFont typeface="Courier New" panose="02070309020205020404" pitchFamily="49" charset="0"/>
              <a:buChar char="o"/>
              <a:defRPr/>
            </a:pPr>
            <a:r>
              <a:rPr lang="en-US" sz="1600" b="1" i="1" kern="0" dirty="0">
                <a:solidFill>
                  <a:srgbClr val="0000FF"/>
                </a:solidFill>
                <a:latin typeface="+mn-lt"/>
                <a:cs typeface="Arial" pitchFamily="34" charset="0"/>
              </a:rPr>
              <a:t>12 integration times </a:t>
            </a:r>
            <a:r>
              <a:rPr lang="en-US" sz="1600" i="1" kern="0" dirty="0">
                <a:solidFill>
                  <a:srgbClr val="0000FF"/>
                </a:solidFill>
                <a:latin typeface="+mn-lt"/>
                <a:cs typeface="Arial" pitchFamily="34" charset="0"/>
              </a:rPr>
              <a:t>(‘running sums’) from 40 </a:t>
            </a:r>
            <a:r>
              <a:rPr lang="en-US" sz="1600" i="1" kern="0" dirty="0" err="1">
                <a:solidFill>
                  <a:srgbClr val="0000FF"/>
                </a:solidFill>
                <a:latin typeface="Symbol" panose="05050102010706020507" pitchFamily="18" charset="2"/>
                <a:cs typeface="Arial" pitchFamily="34" charset="0"/>
              </a:rPr>
              <a:t>m</a:t>
            </a:r>
            <a:r>
              <a:rPr lang="en-US" sz="1600" i="1" kern="0" dirty="0" err="1">
                <a:solidFill>
                  <a:srgbClr val="0000FF"/>
                </a:solidFill>
                <a:latin typeface="+mn-lt"/>
                <a:cs typeface="Arial" pitchFamily="34" charset="0"/>
              </a:rPr>
              <a:t>s</a:t>
            </a:r>
            <a:r>
              <a:rPr lang="en-US" sz="1600" i="1" kern="0" dirty="0">
                <a:solidFill>
                  <a:srgbClr val="0000FF"/>
                </a:solidFill>
                <a:latin typeface="+mn-lt"/>
                <a:cs typeface="Arial" pitchFamily="34" charset="0"/>
              </a:rPr>
              <a:t> (= ½ LHC turn) to 83 seconds.</a:t>
            </a:r>
          </a:p>
          <a:p>
            <a:pPr lvl="1">
              <a:spcBef>
                <a:spcPct val="20000"/>
              </a:spcBef>
              <a:buClr>
                <a:srgbClr val="0000FF"/>
              </a:buClr>
              <a:buSzPct val="80000"/>
              <a:defRPr/>
            </a:pPr>
            <a:r>
              <a:rPr lang="en-US" kern="0" dirty="0">
                <a:latin typeface="+mn-lt"/>
                <a:cs typeface="Arial" pitchFamily="34" charset="0"/>
                <a:sym typeface="Wingdings" panose="05000000000000000000" pitchFamily="2" charset="2"/>
              </a:rPr>
              <a:t> </a:t>
            </a:r>
            <a:r>
              <a:rPr lang="en-US" b="1" kern="0" dirty="0">
                <a:solidFill>
                  <a:srgbClr val="FF0000"/>
                </a:solidFill>
                <a:latin typeface="+mn-lt"/>
                <a:cs typeface="Arial" pitchFamily="34" charset="0"/>
                <a:sym typeface="Wingdings" panose="05000000000000000000" pitchFamily="2" charset="2"/>
              </a:rPr>
              <a:t>384 threshold values </a:t>
            </a:r>
            <a:r>
              <a:rPr lang="en-US" kern="0" dirty="0">
                <a:latin typeface="+mn-lt"/>
                <a:cs typeface="Arial" pitchFamily="34" charset="0"/>
                <a:sym typeface="Wingdings" panose="05000000000000000000" pitchFamily="2" charset="2"/>
              </a:rPr>
              <a:t>for each BLM channel.</a:t>
            </a:r>
            <a:endParaRPr lang="en-US" kern="0" dirty="0">
              <a:latin typeface="+mn-lt"/>
              <a:cs typeface="Arial" pitchFamily="34" charset="0"/>
            </a:endParaRPr>
          </a:p>
          <a:p>
            <a:pPr marL="266700" indent="-266700">
              <a:spcBef>
                <a:spcPts val="1200"/>
              </a:spcBef>
              <a:buClr>
                <a:srgbClr val="0000FF"/>
              </a:buClr>
              <a:buSzPct val="80000"/>
              <a:buFont typeface="Wingdings" pitchFamily="2" charset="2"/>
              <a:buChar char="q"/>
              <a:defRPr/>
            </a:pPr>
            <a:r>
              <a:rPr lang="en-US" kern="0" dirty="0">
                <a:latin typeface="+mn-lt"/>
                <a:cs typeface="Arial" pitchFamily="34" charset="0"/>
              </a:rPr>
              <a:t>Since the BLM system is absolutely essential for safe operation, the system and its settings (thresholds) are checked at every injection (and at least once per 24 hour period).</a:t>
            </a:r>
          </a:p>
        </p:txBody>
      </p:sp>
    </p:spTree>
    <p:extLst>
      <p:ext uri="{BB962C8B-B14F-4D97-AF65-F5344CB8AC3E}">
        <p14:creationId xmlns:p14="http://schemas.microsoft.com/office/powerpoint/2010/main" val="4889226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a:latin typeface="Arial" charset="0"/>
                <a:cs typeface="Arial" charset="0"/>
              </a:rPr>
              <a:t>Beam as witness</a:t>
            </a:r>
            <a:endParaRPr lang="en-GB" altLang="en-US">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dirty="0"/>
          </a:p>
        </p:txBody>
      </p:sp>
      <p:sp>
        <p:nvSpPr>
          <p:cNvPr id="297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CC92D313-9891-4BB2-8113-ED9212454272}" type="slidenum">
              <a:rPr lang="en-US" altLang="en-US" smtClean="0">
                <a:solidFill>
                  <a:srgbClr val="000000"/>
                </a:solidFill>
                <a:cs typeface="Arial" charset="0"/>
              </a:rPr>
              <a:pPr>
                <a:spcBef>
                  <a:spcPct val="0"/>
                </a:spcBef>
                <a:buClrTx/>
                <a:buSzTx/>
                <a:buFontTx/>
                <a:buNone/>
              </a:pPr>
              <a:t>66</a:t>
            </a:fld>
            <a:endParaRPr lang="en-US" altLang="en-US">
              <a:solidFill>
                <a:srgbClr val="000000"/>
              </a:solidFill>
              <a:cs typeface="Arial" charset="0"/>
            </a:endParaRPr>
          </a:p>
        </p:txBody>
      </p:sp>
      <p:sp>
        <p:nvSpPr>
          <p:cNvPr id="6" name="TextBox 5"/>
          <p:cNvSpPr txBox="1"/>
          <p:nvPr/>
        </p:nvSpPr>
        <p:spPr>
          <a:xfrm>
            <a:off x="616285" y="855865"/>
            <a:ext cx="8026400" cy="4153958"/>
          </a:xfrm>
          <a:prstGeom prst="rect">
            <a:avLst/>
          </a:prstGeom>
        </p:spPr>
        <p:txBody>
          <a:bodyPr>
            <a:spAutoFit/>
          </a:bodyPr>
          <a:lstStyle/>
          <a:p>
            <a:pPr marL="227013" indent="-227013">
              <a:spcBef>
                <a:spcPct val="20000"/>
              </a:spcBef>
              <a:spcAft>
                <a:spcPts val="400"/>
              </a:spcAft>
              <a:buClr>
                <a:srgbClr val="0000FF"/>
              </a:buClr>
              <a:buSzPct val="80000"/>
              <a:buFont typeface="Wingdings" pitchFamily="2" charset="2"/>
              <a:buChar char="q"/>
              <a:defRPr/>
            </a:pPr>
            <a:r>
              <a:rPr lang="en-US" sz="2000" b="1" kern="0" dirty="0">
                <a:latin typeface="+mn-lt"/>
              </a:rPr>
              <a:t>During injection even a synchrotron is a </a:t>
            </a:r>
            <a:r>
              <a:rPr lang="en-US" sz="2000" b="1" kern="0" dirty="0" err="1">
                <a:latin typeface="+mn-lt"/>
              </a:rPr>
              <a:t>linac</a:t>
            </a:r>
            <a:r>
              <a:rPr lang="en-US" sz="2000" kern="0" dirty="0">
                <a:latin typeface="+mn-lt"/>
              </a:rPr>
              <a:t>: injection of an intense beam may pose a serious risk or require a very important monitoring efforts (all power converters </a:t>
            </a:r>
            <a:r>
              <a:rPr lang="en-US" sz="2000" kern="0" dirty="0" err="1">
                <a:latin typeface="+mn-lt"/>
              </a:rPr>
              <a:t>etc</a:t>
            </a:r>
            <a:r>
              <a:rPr lang="en-US" sz="2000" kern="0" dirty="0">
                <a:latin typeface="+mn-lt"/>
              </a:rPr>
              <a:t>).</a:t>
            </a:r>
          </a:p>
          <a:p>
            <a:pPr lvl="1">
              <a:spcBef>
                <a:spcPts val="0"/>
              </a:spcBef>
              <a:spcAft>
                <a:spcPts val="600"/>
              </a:spcAft>
              <a:buClr>
                <a:srgbClr val="0000FF"/>
              </a:buClr>
              <a:buSzPct val="80000"/>
              <a:defRPr/>
            </a:pPr>
            <a:r>
              <a:rPr lang="en-US" sz="2000" kern="0" dirty="0">
                <a:solidFill>
                  <a:srgbClr val="CC3399"/>
                </a:solidFill>
                <a:latin typeface="+mn-lt"/>
                <a:sym typeface="Symbol"/>
              </a:rPr>
              <a:t> c</a:t>
            </a:r>
            <a:r>
              <a:rPr lang="en-US" sz="2000" kern="0" dirty="0">
                <a:solidFill>
                  <a:srgbClr val="CC3399"/>
                </a:solidFill>
                <a:latin typeface="+mn-lt"/>
              </a:rPr>
              <a:t>oncept of ‘witness’ beam / bunch</a:t>
            </a:r>
          </a:p>
          <a:p>
            <a:pPr marL="227013" indent="-227013">
              <a:spcBef>
                <a:spcPct val="20000"/>
              </a:spcBef>
              <a:spcAft>
                <a:spcPts val="400"/>
              </a:spcAft>
              <a:buClr>
                <a:srgbClr val="0000FF"/>
              </a:buClr>
              <a:buSzPct val="80000"/>
              <a:buFont typeface="Wingdings" pitchFamily="2" charset="2"/>
              <a:buChar char="q"/>
              <a:defRPr/>
            </a:pPr>
            <a:r>
              <a:rPr lang="en-US" sz="2000" kern="0" dirty="0">
                <a:latin typeface="+mn-lt"/>
              </a:rPr>
              <a:t>The LHC with nominal injection of 3 MJ (&gt;&gt; damage threshold) uses the </a:t>
            </a:r>
            <a:r>
              <a:rPr lang="en-US" sz="2000" b="1" i="1" kern="0" dirty="0">
                <a:solidFill>
                  <a:srgbClr val="00B050"/>
                </a:solidFill>
                <a:latin typeface="+mn-lt"/>
              </a:rPr>
              <a:t>beam presence </a:t>
            </a:r>
            <a:r>
              <a:rPr lang="en-US" sz="2000" kern="0" dirty="0">
                <a:latin typeface="+mn-lt"/>
              </a:rPr>
              <a:t>concept.</a:t>
            </a:r>
          </a:p>
          <a:p>
            <a:pPr marL="742950" lvl="1" indent="-285750">
              <a:spcBef>
                <a:spcPct val="20000"/>
              </a:spcBef>
              <a:spcAft>
                <a:spcPts val="400"/>
              </a:spcAft>
              <a:buClr>
                <a:srgbClr val="0000FF"/>
              </a:buClr>
              <a:buSzPct val="120000"/>
              <a:buFont typeface="Arial" panose="020B0604020202020204" pitchFamily="34" charset="0"/>
              <a:buChar char="•"/>
              <a:defRPr/>
            </a:pPr>
            <a:r>
              <a:rPr lang="en-US" sz="1600" i="1" kern="0" dirty="0">
                <a:solidFill>
                  <a:srgbClr val="0000FF"/>
                </a:solidFill>
                <a:latin typeface="+mn-lt"/>
              </a:rPr>
              <a:t>Only a probe bunch (typically 10</a:t>
            </a:r>
            <a:r>
              <a:rPr lang="en-US" sz="1600" i="1" kern="0" baseline="30000" dirty="0">
                <a:solidFill>
                  <a:srgbClr val="0000FF"/>
                </a:solidFill>
                <a:latin typeface="+mn-lt"/>
              </a:rPr>
              <a:t>10</a:t>
            </a:r>
            <a:r>
              <a:rPr lang="en-US" sz="1600" i="1" kern="0" dirty="0">
                <a:solidFill>
                  <a:srgbClr val="0000FF"/>
                </a:solidFill>
                <a:latin typeface="+mn-lt"/>
              </a:rPr>
              <a:t> protons, max 10</a:t>
            </a:r>
            <a:r>
              <a:rPr lang="en-US" sz="1600" i="1" kern="0" baseline="30000" dirty="0">
                <a:solidFill>
                  <a:srgbClr val="0000FF"/>
                </a:solidFill>
                <a:latin typeface="+mn-lt"/>
              </a:rPr>
              <a:t>11</a:t>
            </a:r>
            <a:r>
              <a:rPr lang="en-US" sz="1600" i="1" kern="0" dirty="0">
                <a:solidFill>
                  <a:srgbClr val="0000FF"/>
                </a:solidFill>
                <a:latin typeface="+mn-lt"/>
              </a:rPr>
              <a:t>) may be injected into an </a:t>
            </a:r>
            <a:r>
              <a:rPr lang="en-US" sz="1600" b="1" i="1" kern="0" dirty="0">
                <a:solidFill>
                  <a:srgbClr val="0000FF"/>
                </a:solidFill>
                <a:latin typeface="+mn-lt"/>
              </a:rPr>
              <a:t>EMPTY</a:t>
            </a:r>
            <a:r>
              <a:rPr lang="en-US" sz="1600" i="1" kern="0" dirty="0">
                <a:solidFill>
                  <a:srgbClr val="0000FF"/>
                </a:solidFill>
                <a:latin typeface="+mn-lt"/>
              </a:rPr>
              <a:t> ring. </a:t>
            </a:r>
          </a:p>
          <a:p>
            <a:pPr marL="742950" lvl="1" indent="-285750">
              <a:spcBef>
                <a:spcPct val="20000"/>
              </a:spcBef>
              <a:spcAft>
                <a:spcPts val="400"/>
              </a:spcAft>
              <a:buClr>
                <a:srgbClr val="0000FF"/>
              </a:buClr>
              <a:buSzPct val="120000"/>
              <a:buFont typeface="Arial" panose="020B0604020202020204" pitchFamily="34" charset="0"/>
              <a:buChar char="•"/>
              <a:defRPr/>
            </a:pPr>
            <a:r>
              <a:rPr lang="en-US" sz="1600" i="1" kern="0" dirty="0">
                <a:solidFill>
                  <a:srgbClr val="0000FF"/>
                </a:solidFill>
                <a:latin typeface="+mn-lt"/>
              </a:rPr>
              <a:t>High intensity injection requires a minimum beam intensity to be circulating</a:t>
            </a:r>
            <a:r>
              <a:rPr lang="en-US" sz="1600" i="1" kern="0" dirty="0">
                <a:solidFill>
                  <a:srgbClr val="0000FF"/>
                </a:solidFill>
                <a:latin typeface="+mn-lt"/>
                <a:sym typeface="Wingdings" panose="05000000000000000000" pitchFamily="2" charset="2"/>
              </a:rPr>
              <a:t>.</a:t>
            </a:r>
          </a:p>
          <a:p>
            <a:pPr marL="742950" lvl="1" indent="-285750">
              <a:spcBef>
                <a:spcPct val="20000"/>
              </a:spcBef>
              <a:spcAft>
                <a:spcPts val="400"/>
              </a:spcAft>
              <a:buClr>
                <a:srgbClr val="0000FF"/>
              </a:buClr>
              <a:buSzPct val="120000"/>
              <a:buFont typeface="Arial" panose="020B0604020202020204" pitchFamily="34" charset="0"/>
              <a:buChar char="•"/>
              <a:defRPr/>
            </a:pPr>
            <a:r>
              <a:rPr lang="en-US" sz="1600" b="1" i="1" u="sng" kern="0" dirty="0">
                <a:solidFill>
                  <a:srgbClr val="0000FF"/>
                </a:solidFill>
                <a:latin typeface="+mn-lt"/>
                <a:sym typeface="Wingdings" panose="05000000000000000000" pitchFamily="2" charset="2"/>
              </a:rPr>
              <a:t>Based on a highly reliable and redundant intensity measurement</a:t>
            </a:r>
            <a:r>
              <a:rPr lang="en-US" sz="1600" i="1" kern="0" dirty="0">
                <a:solidFill>
                  <a:srgbClr val="0000FF"/>
                </a:solidFill>
                <a:latin typeface="+mn-lt"/>
                <a:sym typeface="Wingdings" panose="05000000000000000000" pitchFamily="2" charset="2"/>
              </a:rPr>
              <a:t>: a flag indicating beam present (true/false) is transmitted to the extraction interlock system of the SPS injector where it is combined with a flag indicating that the SPS beam is a probe intensity (max 10</a:t>
            </a:r>
            <a:r>
              <a:rPr lang="en-US" sz="1600" i="1" kern="0" baseline="30000" dirty="0">
                <a:solidFill>
                  <a:srgbClr val="0000FF"/>
                </a:solidFill>
                <a:latin typeface="+mn-lt"/>
                <a:sym typeface="Wingdings" panose="05000000000000000000" pitchFamily="2" charset="2"/>
              </a:rPr>
              <a:t>11</a:t>
            </a:r>
            <a:r>
              <a:rPr lang="en-US" sz="1600" i="1" kern="0" dirty="0">
                <a:solidFill>
                  <a:srgbClr val="0000FF"/>
                </a:solidFill>
                <a:latin typeface="+mn-lt"/>
                <a:sym typeface="Wingdings" panose="05000000000000000000" pitchFamily="2" charset="2"/>
              </a:rPr>
              <a:t> p).</a:t>
            </a:r>
          </a:p>
        </p:txBody>
      </p:sp>
      <p:sp>
        <p:nvSpPr>
          <p:cNvPr id="7" name="TextBox 6"/>
          <p:cNvSpPr txBox="1"/>
          <p:nvPr/>
        </p:nvSpPr>
        <p:spPr>
          <a:xfrm>
            <a:off x="6092040" y="1679854"/>
            <a:ext cx="2980303" cy="338554"/>
          </a:xfrm>
          <a:prstGeom prst="rect">
            <a:avLst/>
          </a:prstGeom>
          <a:solidFill>
            <a:srgbClr val="FFFF99"/>
          </a:solidFill>
        </p:spPr>
        <p:txBody>
          <a:bodyPr wrap="none" rtlCol="0">
            <a:spAutoFit/>
          </a:bodyPr>
          <a:lstStyle/>
          <a:p>
            <a:pPr>
              <a:spcBef>
                <a:spcPct val="20000"/>
              </a:spcBef>
              <a:spcAft>
                <a:spcPts val="400"/>
              </a:spcAft>
              <a:buClr>
                <a:srgbClr val="0000FF"/>
              </a:buClr>
              <a:buSzPct val="80000"/>
            </a:pPr>
            <a:r>
              <a:rPr lang="en-US" sz="1600" b="1" i="1" kern="0" dirty="0">
                <a:latin typeface="+mn-lt"/>
              </a:rPr>
              <a:t>see lecture on beam transfer</a:t>
            </a:r>
            <a:endParaRPr lang="fr-FR" sz="1600" b="1" i="1" kern="0" dirty="0">
              <a:latin typeface="+mn-l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B1-1092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7414" y="2584090"/>
            <a:ext cx="5467271" cy="440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Injection into LHC</a:t>
            </a:r>
            <a:endParaRPr lang="fr-FR" dirty="0"/>
          </a:p>
        </p:txBody>
      </p:sp>
      <p:sp>
        <p:nvSpPr>
          <p:cNvPr id="3" name="Date Placeholder 2"/>
          <p:cNvSpPr>
            <a:spLocks noGrp="1"/>
          </p:cNvSpPr>
          <p:nvPr>
            <p:ph type="dt" sz="half" idx="10"/>
          </p:nvPr>
        </p:nvSpPr>
        <p:spPr>
          <a:xfrm rot="16200000">
            <a:off x="-552450" y="5716102"/>
            <a:ext cx="1447800" cy="342900"/>
          </a:xfrm>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67</a:t>
            </a:fld>
            <a:endParaRPr lang="en-US"/>
          </a:p>
        </p:txBody>
      </p:sp>
      <p:sp>
        <p:nvSpPr>
          <p:cNvPr id="10" name="TextBox 9"/>
          <p:cNvSpPr txBox="1"/>
          <p:nvPr/>
        </p:nvSpPr>
        <p:spPr>
          <a:xfrm>
            <a:off x="2382914" y="2091974"/>
            <a:ext cx="1727123" cy="738664"/>
          </a:xfrm>
          <a:prstGeom prst="rect">
            <a:avLst/>
          </a:prstGeom>
        </p:spPr>
        <p:txBody>
          <a:bodyPr wrap="square" rtlCol="0">
            <a:spAutoFit/>
          </a:bodyPr>
          <a:lstStyle/>
          <a:p>
            <a:pPr algn="ctr">
              <a:spcBef>
                <a:spcPct val="20000"/>
              </a:spcBef>
              <a:spcAft>
                <a:spcPts val="400"/>
              </a:spcAft>
              <a:buClr>
                <a:srgbClr val="0000FF"/>
              </a:buClr>
              <a:buSzPct val="80000"/>
            </a:pPr>
            <a:r>
              <a:rPr lang="en-US" sz="1400" b="1" kern="0" dirty="0">
                <a:solidFill>
                  <a:schemeClr val="bg1"/>
                </a:solidFill>
                <a:latin typeface="+mn-lt"/>
              </a:rPr>
              <a:t>6 or 12 bunch intermediate injection</a:t>
            </a:r>
            <a:endParaRPr lang="en-GB" sz="1400" b="1" kern="0" dirty="0">
              <a:solidFill>
                <a:schemeClr val="bg1"/>
              </a:solidFill>
              <a:latin typeface="+mn-lt"/>
            </a:endParaRPr>
          </a:p>
        </p:txBody>
      </p:sp>
      <p:sp>
        <p:nvSpPr>
          <p:cNvPr id="17" name="Rectangle 16"/>
          <p:cNvSpPr/>
          <p:nvPr/>
        </p:nvSpPr>
        <p:spPr bwMode="auto">
          <a:xfrm>
            <a:off x="1128190" y="2315255"/>
            <a:ext cx="6413635" cy="25224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8" name="TextBox 7"/>
          <p:cNvSpPr txBox="1"/>
          <p:nvPr/>
        </p:nvSpPr>
        <p:spPr>
          <a:xfrm>
            <a:off x="424260" y="4018662"/>
            <a:ext cx="1370888" cy="584775"/>
          </a:xfrm>
          <a:prstGeom prst="rect">
            <a:avLst/>
          </a:prstGeom>
          <a:solidFill>
            <a:schemeClr val="tx1"/>
          </a:solidFill>
          <a:effectLst>
            <a:outerShdw blurRad="50800" dist="38100" dir="2700000" algn="tl" rotWithShape="0">
              <a:prstClr val="black">
                <a:alpha val="40000"/>
              </a:prstClr>
            </a:outerShdw>
          </a:effectLst>
        </p:spPr>
        <p:txBody>
          <a:bodyPr wrap="none">
            <a:spAutoFit/>
          </a:bodyPr>
          <a:lstStyle/>
          <a:p>
            <a:pPr algn="ctr">
              <a:defRPr/>
            </a:pPr>
            <a:r>
              <a:rPr lang="en-US" sz="1600" b="1" dirty="0">
                <a:solidFill>
                  <a:srgbClr val="FFC000"/>
                </a:solidFill>
                <a:latin typeface="+mj-lt"/>
              </a:rPr>
              <a:t>Beam abort </a:t>
            </a:r>
          </a:p>
          <a:p>
            <a:pPr algn="ctr">
              <a:defRPr/>
            </a:pPr>
            <a:r>
              <a:rPr lang="en-US" sz="1600" b="1" dirty="0">
                <a:solidFill>
                  <a:srgbClr val="FFC000"/>
                </a:solidFill>
                <a:latin typeface="+mj-lt"/>
              </a:rPr>
              <a:t>gap (3 </a:t>
            </a:r>
            <a:r>
              <a:rPr lang="en-US" sz="1600" b="1" dirty="0" err="1">
                <a:solidFill>
                  <a:srgbClr val="FFC000"/>
                </a:solidFill>
                <a:latin typeface="Symbol" pitchFamily="18" charset="2"/>
              </a:rPr>
              <a:t>m</a:t>
            </a:r>
            <a:r>
              <a:rPr lang="en-US" sz="1600" b="1" dirty="0" err="1">
                <a:solidFill>
                  <a:srgbClr val="FFC000"/>
                </a:solidFill>
                <a:latin typeface="+mj-lt"/>
              </a:rPr>
              <a:t>s</a:t>
            </a:r>
            <a:r>
              <a:rPr lang="en-US" sz="1600" b="1" dirty="0">
                <a:solidFill>
                  <a:srgbClr val="FFC000"/>
                </a:solidFill>
                <a:latin typeface="+mj-lt"/>
              </a:rPr>
              <a:t>)</a:t>
            </a:r>
          </a:p>
        </p:txBody>
      </p:sp>
      <p:cxnSp>
        <p:nvCxnSpPr>
          <p:cNvPr id="9" name="Straight Arrow Connector 16"/>
          <p:cNvCxnSpPr>
            <a:cxnSpLocks noChangeShapeType="1"/>
          </p:cNvCxnSpPr>
          <p:nvPr/>
        </p:nvCxnSpPr>
        <p:spPr bwMode="auto">
          <a:xfrm>
            <a:off x="1795148" y="4603437"/>
            <a:ext cx="171103" cy="498452"/>
          </a:xfrm>
          <a:prstGeom prst="straightConnector1">
            <a:avLst/>
          </a:prstGeom>
          <a:noFill/>
          <a:ln w="28575" algn="ctr">
            <a:solidFill>
              <a:srgbClr val="FFC000"/>
            </a:solidFill>
            <a:prstDash val="sysDot"/>
            <a:round/>
            <a:headEnd/>
            <a:tailEnd type="triangle" w="med" len="med"/>
          </a:ln>
          <a:extLst>
            <a:ext uri="{909E8E84-426E-40DD-AFC4-6F175D3DCCD1}">
              <a14:hiddenFill xmlns:a14="http://schemas.microsoft.com/office/drawing/2010/main">
                <a:noFill/>
              </a14:hiddenFill>
            </a:ext>
          </a:extLst>
        </p:spPr>
      </p:cxnSp>
      <p:cxnSp>
        <p:nvCxnSpPr>
          <p:cNvPr id="7" name="Straight Arrow Connector 8"/>
          <p:cNvCxnSpPr>
            <a:cxnSpLocks noChangeShapeType="1"/>
          </p:cNvCxnSpPr>
          <p:nvPr/>
        </p:nvCxnSpPr>
        <p:spPr bwMode="auto">
          <a:xfrm flipV="1">
            <a:off x="1952915" y="4660869"/>
            <a:ext cx="4462525" cy="8896"/>
          </a:xfrm>
          <a:prstGeom prst="straightConnector1">
            <a:avLst/>
          </a:prstGeom>
          <a:noFill/>
          <a:ln w="28575" algn="ctr">
            <a:solidFill>
              <a:srgbClr val="00B0F0"/>
            </a:solidFill>
            <a:prstDash val="sysDash"/>
            <a:round/>
            <a:headEnd type="triangle" w="med" len="med"/>
            <a:tailEnd type="triangle" w="med" len="med"/>
          </a:ln>
          <a:extLst>
            <a:ext uri="{909E8E84-426E-40DD-AFC4-6F175D3DCCD1}">
              <a14:hiddenFill xmlns:a14="http://schemas.microsoft.com/office/drawing/2010/main">
                <a:noFill/>
              </a14:hiddenFill>
            </a:ext>
          </a:extLst>
        </p:spPr>
      </p:cxnSp>
      <p:cxnSp>
        <p:nvCxnSpPr>
          <p:cNvPr id="11" name="Straight Arrow Connector 10"/>
          <p:cNvCxnSpPr/>
          <p:nvPr/>
        </p:nvCxnSpPr>
        <p:spPr bwMode="auto">
          <a:xfrm flipH="1">
            <a:off x="2190890" y="4410875"/>
            <a:ext cx="296519" cy="576612"/>
          </a:xfrm>
          <a:prstGeom prst="straightConnector1">
            <a:avLst/>
          </a:prstGeom>
          <a:solidFill>
            <a:schemeClr val="accent1"/>
          </a:solidFill>
          <a:ln w="19050" cap="flat" cmpd="sng" algn="ctr">
            <a:solidFill>
              <a:srgbClr val="FF0000"/>
            </a:solidFill>
            <a:prstDash val="sysDash"/>
            <a:round/>
            <a:headEnd type="none" w="med" len="med"/>
            <a:tailEnd type="triangle" w="med" len="med"/>
          </a:ln>
          <a:effectLst/>
        </p:spPr>
      </p:cxnSp>
      <p:sp>
        <p:nvSpPr>
          <p:cNvPr id="6" name="TextBox 5"/>
          <p:cNvSpPr txBox="1"/>
          <p:nvPr/>
        </p:nvSpPr>
        <p:spPr>
          <a:xfrm>
            <a:off x="486733" y="955252"/>
            <a:ext cx="7886034" cy="3012107"/>
          </a:xfrm>
          <a:prstGeom prst="rect">
            <a:avLst/>
          </a:prstGeom>
          <a:solidFill>
            <a:schemeClr val="bg1"/>
          </a:solidFill>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US" kern="0" dirty="0">
                <a:latin typeface="+mn-lt"/>
              </a:rPr>
              <a:t>Every injection phase of the LHC starts with the injection of a probe bunch </a:t>
            </a:r>
            <a:r>
              <a:rPr lang="en-US" kern="0" dirty="0">
                <a:solidFill>
                  <a:srgbClr val="000000"/>
                </a:solidFill>
                <a:latin typeface="Arial"/>
              </a:rPr>
              <a:t>(max 10</a:t>
            </a:r>
            <a:r>
              <a:rPr lang="en-US" kern="0" baseline="30000" dirty="0">
                <a:solidFill>
                  <a:srgbClr val="000000"/>
                </a:solidFill>
                <a:latin typeface="Arial"/>
              </a:rPr>
              <a:t>11</a:t>
            </a:r>
            <a:r>
              <a:rPr lang="en-US" kern="0" dirty="0">
                <a:solidFill>
                  <a:srgbClr val="000000"/>
                </a:solidFill>
                <a:latin typeface="Arial"/>
              </a:rPr>
              <a:t> p)</a:t>
            </a:r>
            <a:r>
              <a:rPr lang="en-US" kern="0" dirty="0">
                <a:latin typeface="+mn-lt"/>
              </a:rPr>
              <a:t> into the empty ring.</a:t>
            </a:r>
          </a:p>
          <a:p>
            <a:pPr marL="227013" indent="-227013">
              <a:spcBef>
                <a:spcPct val="20000"/>
              </a:spcBef>
              <a:spcAft>
                <a:spcPts val="400"/>
              </a:spcAft>
              <a:buClr>
                <a:srgbClr val="0000FF"/>
              </a:buClr>
              <a:buSzPct val="80000"/>
              <a:buFont typeface="Wingdings" pitchFamily="2" charset="2"/>
              <a:buChar char="q"/>
            </a:pPr>
            <a:r>
              <a:rPr lang="en-US" kern="0" dirty="0">
                <a:latin typeface="+mn-lt"/>
              </a:rPr>
              <a:t>When a probe intensity is circulating, an intermediate intensity beam can be injected </a:t>
            </a:r>
            <a:r>
              <a:rPr lang="en-US" kern="0" dirty="0">
                <a:solidFill>
                  <a:srgbClr val="000000"/>
                </a:solidFill>
                <a:latin typeface="Arial"/>
              </a:rPr>
              <a:t>(max 2</a:t>
            </a:r>
            <a:r>
              <a:rPr lang="en-US" kern="0" dirty="0">
                <a:solidFill>
                  <a:srgbClr val="000000"/>
                </a:solidFill>
                <a:latin typeface="Arial"/>
                <a:sym typeface="Symbol"/>
              </a:rPr>
              <a:t></a:t>
            </a:r>
            <a:r>
              <a:rPr lang="en-US" kern="0" dirty="0">
                <a:solidFill>
                  <a:srgbClr val="000000"/>
                </a:solidFill>
                <a:latin typeface="Arial"/>
              </a:rPr>
              <a:t>10</a:t>
            </a:r>
            <a:r>
              <a:rPr lang="en-US" kern="0" baseline="30000" dirty="0">
                <a:solidFill>
                  <a:srgbClr val="000000"/>
                </a:solidFill>
                <a:latin typeface="Arial"/>
              </a:rPr>
              <a:t>12</a:t>
            </a:r>
            <a:r>
              <a:rPr lang="en-US" kern="0" dirty="0">
                <a:solidFill>
                  <a:srgbClr val="000000"/>
                </a:solidFill>
                <a:latin typeface="Arial"/>
              </a:rPr>
              <a:t> p)</a:t>
            </a:r>
            <a:r>
              <a:rPr lang="en-US" kern="0" dirty="0">
                <a:latin typeface="+mn-lt"/>
              </a:rPr>
              <a:t>.</a:t>
            </a:r>
          </a:p>
          <a:p>
            <a:pPr marL="538163" lvl="1" indent="-174625">
              <a:spcBef>
                <a:spcPct val="20000"/>
              </a:spcBef>
              <a:spcAft>
                <a:spcPts val="400"/>
              </a:spcAft>
              <a:buClr>
                <a:srgbClr val="0000FF"/>
              </a:buClr>
              <a:buSzPct val="80000"/>
              <a:buFont typeface="Courier New" panose="02070309020205020404" pitchFamily="49" charset="0"/>
              <a:buChar char="o"/>
            </a:pPr>
            <a:r>
              <a:rPr lang="en-US" sz="1600" i="1" kern="0" dirty="0">
                <a:solidFill>
                  <a:srgbClr val="0000FF"/>
                </a:solidFill>
                <a:latin typeface="+mn-lt"/>
              </a:rPr>
              <a:t>It is possible to over-inject on the probe bunch (which is kicked onto an injection protection device at the same time as the new beam is injected).</a:t>
            </a:r>
          </a:p>
          <a:p>
            <a:pPr marL="227013" indent="-227013">
              <a:spcBef>
                <a:spcPct val="20000"/>
              </a:spcBef>
              <a:spcAft>
                <a:spcPts val="400"/>
              </a:spcAft>
              <a:buClr>
                <a:srgbClr val="0000FF"/>
              </a:buClr>
              <a:buSzPct val="80000"/>
              <a:buFont typeface="Wingdings" pitchFamily="2" charset="2"/>
              <a:buChar char="q"/>
            </a:pPr>
            <a:r>
              <a:rPr lang="en-US" kern="0" dirty="0">
                <a:latin typeface="+mn-lt"/>
              </a:rPr>
              <a:t>When the intermediate intensity is circulating, it is possible to inject a full intensity batch (up to 288 bunches of </a:t>
            </a:r>
            <a:r>
              <a:rPr lang="en-US" kern="0" dirty="0">
                <a:solidFill>
                  <a:srgbClr val="000000"/>
                </a:solidFill>
                <a:latin typeface="Arial"/>
              </a:rPr>
              <a:t>1.3</a:t>
            </a:r>
            <a:r>
              <a:rPr lang="en-US" kern="0" dirty="0">
                <a:solidFill>
                  <a:srgbClr val="000000"/>
                </a:solidFill>
                <a:latin typeface="Arial"/>
                <a:sym typeface="Symbol"/>
              </a:rPr>
              <a:t></a:t>
            </a:r>
            <a:r>
              <a:rPr lang="en-US" kern="0" dirty="0">
                <a:solidFill>
                  <a:srgbClr val="000000"/>
                </a:solidFill>
                <a:latin typeface="Arial"/>
              </a:rPr>
              <a:t>10</a:t>
            </a:r>
            <a:r>
              <a:rPr lang="en-US" kern="0" baseline="30000" dirty="0">
                <a:solidFill>
                  <a:srgbClr val="000000"/>
                </a:solidFill>
                <a:latin typeface="Arial"/>
              </a:rPr>
              <a:t>11</a:t>
            </a:r>
            <a:r>
              <a:rPr lang="en-US" kern="0" dirty="0">
                <a:solidFill>
                  <a:srgbClr val="000000"/>
                </a:solidFill>
                <a:latin typeface="Arial"/>
              </a:rPr>
              <a:t> p/b</a:t>
            </a:r>
            <a:r>
              <a:rPr lang="en-US" kern="0" dirty="0">
                <a:latin typeface="+mn-lt"/>
              </a:rPr>
              <a:t>).</a:t>
            </a:r>
          </a:p>
          <a:p>
            <a:pPr marL="227013" indent="-227013">
              <a:spcBef>
                <a:spcPct val="20000"/>
              </a:spcBef>
              <a:spcAft>
                <a:spcPts val="400"/>
              </a:spcAft>
              <a:buClr>
                <a:srgbClr val="0000FF"/>
              </a:buClr>
              <a:buSzPct val="80000"/>
              <a:buFont typeface="Wingdings" pitchFamily="2" charset="2"/>
              <a:buChar char="q"/>
            </a:pPr>
            <a:r>
              <a:rPr lang="en-US" kern="0" dirty="0">
                <a:latin typeface="+mn-lt"/>
              </a:rPr>
              <a:t>If the beam is dumped during the filling process </a:t>
            </a:r>
            <a:r>
              <a:rPr lang="en-US" kern="0" dirty="0">
                <a:latin typeface="+mn-lt"/>
                <a:sym typeface="Wingdings" panose="05000000000000000000" pitchFamily="2" charset="2"/>
              </a:rPr>
              <a:t> back to the beginning</a:t>
            </a:r>
            <a:endParaRPr lang="en-US" kern="0" dirty="0">
              <a:latin typeface="+mn-lt"/>
            </a:endParaRPr>
          </a:p>
        </p:txBody>
      </p:sp>
      <p:sp>
        <p:nvSpPr>
          <p:cNvPr id="18" name="TextBox 17"/>
          <p:cNvSpPr txBox="1"/>
          <p:nvPr/>
        </p:nvSpPr>
        <p:spPr>
          <a:xfrm>
            <a:off x="4424573" y="4410875"/>
            <a:ext cx="1827744" cy="307777"/>
          </a:xfrm>
          <a:prstGeom prst="rect">
            <a:avLst/>
          </a:prstGeom>
          <a:noFill/>
        </p:spPr>
        <p:txBody>
          <a:bodyPr wrap="none">
            <a:spAutoFit/>
          </a:bodyPr>
          <a:lstStyle/>
          <a:p>
            <a:pPr>
              <a:defRPr/>
            </a:pPr>
            <a:r>
              <a:rPr lang="en-US" sz="1400" b="1" dirty="0">
                <a:solidFill>
                  <a:srgbClr val="00B0F0"/>
                </a:solidFill>
                <a:latin typeface="+mj-lt"/>
              </a:rPr>
              <a:t>LHC circumference</a:t>
            </a:r>
          </a:p>
        </p:txBody>
      </p:sp>
      <p:sp>
        <p:nvSpPr>
          <p:cNvPr id="24" name="TextBox 23"/>
          <p:cNvSpPr txBox="1"/>
          <p:nvPr/>
        </p:nvSpPr>
        <p:spPr>
          <a:xfrm>
            <a:off x="2190890" y="4096333"/>
            <a:ext cx="2032929" cy="30777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a:spAutoFit/>
          </a:bodyPr>
          <a:lstStyle/>
          <a:p>
            <a:pPr>
              <a:defRPr/>
            </a:pPr>
            <a:r>
              <a:rPr lang="en-US" sz="1400" b="1" dirty="0">
                <a:solidFill>
                  <a:srgbClr val="FF0000"/>
                </a:solidFill>
                <a:latin typeface="+mj-lt"/>
              </a:rPr>
              <a:t>Intermediate intensity</a:t>
            </a:r>
          </a:p>
        </p:txBody>
      </p:sp>
      <p:sp>
        <p:nvSpPr>
          <p:cNvPr id="26" name="TextBox 25"/>
          <p:cNvSpPr txBox="1"/>
          <p:nvPr/>
        </p:nvSpPr>
        <p:spPr>
          <a:xfrm>
            <a:off x="6845438" y="5378091"/>
            <a:ext cx="2229271" cy="646331"/>
          </a:xfrm>
          <a:prstGeom prst="rect">
            <a:avLst/>
          </a:prstGeom>
        </p:spPr>
        <p:txBody>
          <a:bodyPr wrap="square" rtlCol="0">
            <a:spAutoFit/>
          </a:bodyPr>
          <a:lstStyle/>
          <a:p>
            <a:pPr algn="ctr">
              <a:spcBef>
                <a:spcPct val="20000"/>
              </a:spcBef>
              <a:spcAft>
                <a:spcPts val="400"/>
              </a:spcAft>
              <a:buClr>
                <a:srgbClr val="0000FF"/>
              </a:buClr>
              <a:buSzPct val="80000"/>
            </a:pPr>
            <a:r>
              <a:rPr lang="en-US" i="1" kern="0" dirty="0">
                <a:latin typeface="+mn-lt"/>
              </a:rPr>
              <a:t>Example for a LHC bunch pattern</a:t>
            </a:r>
            <a:endParaRPr lang="fr-FR" i="1" kern="0" dirty="0">
              <a:latin typeface="+mn-lt"/>
            </a:endParaRPr>
          </a:p>
        </p:txBody>
      </p:sp>
      <p:sp>
        <p:nvSpPr>
          <p:cNvPr id="27" name="Curved Up Arrow 26"/>
          <p:cNvSpPr/>
          <p:nvPr/>
        </p:nvSpPr>
        <p:spPr bwMode="auto">
          <a:xfrm rot="16200000">
            <a:off x="7138136" y="2037592"/>
            <a:ext cx="2896203" cy="731522"/>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15" name="Right Arrow 14"/>
          <p:cNvSpPr/>
          <p:nvPr/>
        </p:nvSpPr>
        <p:spPr bwMode="auto">
          <a:xfrm>
            <a:off x="2152485" y="5909207"/>
            <a:ext cx="1055585" cy="23043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16" name="TextBox 15"/>
          <p:cNvSpPr txBox="1"/>
          <p:nvPr/>
        </p:nvSpPr>
        <p:spPr>
          <a:xfrm>
            <a:off x="2958990" y="6232565"/>
            <a:ext cx="1792478" cy="338554"/>
          </a:xfrm>
          <a:prstGeom prst="rect">
            <a:avLst/>
          </a:prstGeom>
          <a:solidFill>
            <a:schemeClr val="accent1"/>
          </a:solidFill>
        </p:spPr>
        <p:txBody>
          <a:bodyPr wrap="none" rtlCol="0">
            <a:spAutoFit/>
          </a:bodyPr>
          <a:lstStyle/>
          <a:p>
            <a:pPr>
              <a:spcBef>
                <a:spcPct val="20000"/>
              </a:spcBef>
              <a:spcAft>
                <a:spcPts val="400"/>
              </a:spcAft>
              <a:buClr>
                <a:srgbClr val="0000FF"/>
              </a:buClr>
              <a:buSzPct val="80000"/>
            </a:pPr>
            <a:r>
              <a:rPr lang="en-US" sz="1600" b="1" i="1" kern="0" dirty="0">
                <a:latin typeface="+mn-lt"/>
              </a:rPr>
              <a:t>Filling sequence</a:t>
            </a:r>
            <a:endParaRPr lang="fr-FR" sz="1600" b="1" i="1" kern="0" dirty="0">
              <a:latin typeface="+mn-lt"/>
            </a:endParaRPr>
          </a:p>
        </p:txBody>
      </p:sp>
    </p:spTree>
    <p:extLst>
      <p:ext uri="{BB962C8B-B14F-4D97-AF65-F5344CB8AC3E}">
        <p14:creationId xmlns:p14="http://schemas.microsoft.com/office/powerpoint/2010/main" val="37758583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dirty="0">
                <a:latin typeface="Arial" charset="0"/>
                <a:cs typeface="Arial" charset="0"/>
              </a:rPr>
              <a:t>LHC example: stored - transfer</a:t>
            </a:r>
            <a:endParaRPr lang="en-GB" altLang="en-US" dirty="0">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307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64BFBCEC-4720-46AF-9920-638CFB653E1F}" type="slidenum">
              <a:rPr lang="en-US" altLang="en-US" smtClean="0">
                <a:solidFill>
                  <a:srgbClr val="000000"/>
                </a:solidFill>
                <a:cs typeface="Arial" charset="0"/>
              </a:rPr>
              <a:pPr>
                <a:spcBef>
                  <a:spcPct val="0"/>
                </a:spcBef>
                <a:buClrTx/>
                <a:buSzTx/>
                <a:buFontTx/>
                <a:buNone/>
              </a:pPr>
              <a:t>68</a:t>
            </a:fld>
            <a:endParaRPr lang="en-US" altLang="en-US">
              <a:solidFill>
                <a:srgbClr val="000000"/>
              </a:solidFill>
              <a:cs typeface="Arial" charset="0"/>
            </a:endParaRPr>
          </a:p>
        </p:txBody>
      </p:sp>
      <p:sp>
        <p:nvSpPr>
          <p:cNvPr id="6" name="TextBox 5"/>
          <p:cNvSpPr txBox="1"/>
          <p:nvPr/>
        </p:nvSpPr>
        <p:spPr>
          <a:xfrm>
            <a:off x="476249" y="932675"/>
            <a:ext cx="8399463" cy="1900007"/>
          </a:xfrm>
          <a:prstGeom prst="rect">
            <a:avLst/>
          </a:prstGeom>
        </p:spPr>
        <p:txBody>
          <a:bodyPr wrap="square">
            <a:spAutoFit/>
          </a:bodyPr>
          <a:lstStyle/>
          <a:p>
            <a:pPr marL="227013" indent="-227013">
              <a:spcBef>
                <a:spcPct val="20000"/>
              </a:spcBef>
              <a:spcAft>
                <a:spcPts val="400"/>
              </a:spcAft>
              <a:buClr>
                <a:srgbClr val="0000FF"/>
              </a:buClr>
              <a:buSzPct val="80000"/>
              <a:buFont typeface="Wingdings" pitchFamily="2" charset="2"/>
              <a:buChar char="q"/>
              <a:defRPr/>
            </a:pPr>
            <a:r>
              <a:rPr lang="en-US" kern="0" dirty="0">
                <a:latin typeface="+mn-lt"/>
              </a:rPr>
              <a:t>Despite storing up to 260 MJ at 6.5 TeV, not a single superconducting magnet was quenched at the LHC with circulating beam – threshold ~ few 10’s of </a:t>
            </a:r>
            <a:r>
              <a:rPr lang="en-US" kern="0" dirty="0" err="1">
                <a:latin typeface="+mn-lt"/>
              </a:rPr>
              <a:t>mJ</a:t>
            </a:r>
            <a:r>
              <a:rPr lang="en-US" kern="0" dirty="0">
                <a:latin typeface="+mn-lt"/>
              </a:rPr>
              <a:t>.</a:t>
            </a:r>
          </a:p>
          <a:p>
            <a:pPr marL="227013" indent="-227013">
              <a:spcBef>
                <a:spcPct val="20000"/>
              </a:spcBef>
              <a:spcAft>
                <a:spcPts val="400"/>
              </a:spcAft>
              <a:buClr>
                <a:srgbClr val="0000FF"/>
              </a:buClr>
              <a:buSzPct val="80000"/>
              <a:buFont typeface="Wingdings" pitchFamily="2" charset="2"/>
              <a:buChar char="q"/>
              <a:defRPr/>
            </a:pPr>
            <a:r>
              <a:rPr lang="en-US" kern="0" dirty="0">
                <a:latin typeface="+mn-lt"/>
              </a:rPr>
              <a:t>Many magnets were however quenched at injection, mainly due to (expected) injection kicker failures.</a:t>
            </a:r>
          </a:p>
          <a:p>
            <a:pPr marL="536575" lvl="1" indent="-182563">
              <a:spcBef>
                <a:spcPct val="20000"/>
              </a:spcBef>
              <a:spcAft>
                <a:spcPts val="400"/>
              </a:spcAft>
              <a:buClr>
                <a:srgbClr val="0000FF"/>
              </a:buClr>
              <a:buSzPct val="80000"/>
              <a:buFont typeface="Courier New" panose="02070309020205020404" pitchFamily="49" charset="0"/>
              <a:buChar char="o"/>
              <a:defRPr/>
            </a:pPr>
            <a:r>
              <a:rPr lang="en-US" sz="1600" i="1" kern="0" dirty="0">
                <a:solidFill>
                  <a:srgbClr val="0000FF"/>
                </a:solidFill>
                <a:latin typeface="+mn-lt"/>
              </a:rPr>
              <a:t>The beam (~2 MJ) is safely absorbed in injection dump blocks, but the shower leakage quenches magnets over ~1 km. </a:t>
            </a:r>
            <a:endParaRPr lang="en-GB" sz="1600" i="1" kern="0" dirty="0">
              <a:solidFill>
                <a:srgbClr val="0000FF"/>
              </a:solidFill>
              <a:latin typeface="+mn-lt"/>
            </a:endParaRPr>
          </a:p>
        </p:txBody>
      </p:sp>
      <p:grpSp>
        <p:nvGrpSpPr>
          <p:cNvPr id="32775" name="Group 10"/>
          <p:cNvGrpSpPr>
            <a:grpSpLocks/>
          </p:cNvGrpSpPr>
          <p:nvPr/>
        </p:nvGrpSpPr>
        <p:grpSpPr bwMode="auto">
          <a:xfrm>
            <a:off x="476250" y="2973388"/>
            <a:ext cx="8399463" cy="3559175"/>
            <a:chOff x="476250" y="2973388"/>
            <a:chExt cx="8399463" cy="3559326"/>
          </a:xfrm>
        </p:grpSpPr>
        <p:pic>
          <p:nvPicPr>
            <p:cNvPr id="30732"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479" y="3596098"/>
              <a:ext cx="8336234" cy="2448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733" name="Group 15"/>
            <p:cNvGrpSpPr>
              <a:grpSpLocks/>
            </p:cNvGrpSpPr>
            <p:nvPr/>
          </p:nvGrpSpPr>
          <p:grpSpPr bwMode="auto">
            <a:xfrm>
              <a:off x="476250" y="2973388"/>
              <a:ext cx="7705725" cy="3559326"/>
              <a:chOff x="438030" y="3159262"/>
              <a:chExt cx="7705247" cy="3558403"/>
            </a:xfrm>
          </p:grpSpPr>
          <p:sp>
            <p:nvSpPr>
              <p:cNvPr id="30734" name="Down Arrow 6"/>
              <p:cNvSpPr>
                <a:spLocks noChangeArrowheads="1"/>
              </p:cNvSpPr>
              <p:nvPr/>
            </p:nvSpPr>
            <p:spPr bwMode="auto">
              <a:xfrm>
                <a:off x="7336903" y="3562350"/>
                <a:ext cx="230430" cy="422455"/>
              </a:xfrm>
              <a:prstGeom prst="downArrow">
                <a:avLst>
                  <a:gd name="adj1" fmla="val 50000"/>
                  <a:gd name="adj2" fmla="val 50001"/>
                </a:avLst>
              </a:prstGeom>
              <a:solidFill>
                <a:schemeClr val="accent1"/>
              </a:solidFill>
              <a:ln w="9525" algn="ctr">
                <a:solidFill>
                  <a:schemeClr val="tx1"/>
                </a:solidFill>
                <a:round/>
                <a:headEnd/>
                <a:tailEnd/>
              </a:ln>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endParaRPr lang="en-GB" altLang="en-US">
                  <a:latin typeface="Comic Sans MS" pitchFamily="66" charset="0"/>
                </a:endParaRPr>
              </a:p>
            </p:txBody>
          </p:sp>
          <p:sp>
            <p:nvSpPr>
              <p:cNvPr id="8" name="TextBox 7"/>
              <p:cNvSpPr txBox="1"/>
              <p:nvPr/>
            </p:nvSpPr>
            <p:spPr>
              <a:xfrm>
                <a:off x="6376500" y="3160849"/>
                <a:ext cx="1766777" cy="338065"/>
              </a:xfrm>
              <a:prstGeom prst="rect">
                <a:avLst/>
              </a:prstGeom>
              <a:solidFill>
                <a:schemeClr val="bg1">
                  <a:lumMod val="95000"/>
                </a:schemeClr>
              </a:solidFill>
              <a:effectLst>
                <a:outerShdw blurRad="50800" dist="38100" dir="2700000" algn="tl" rotWithShape="0">
                  <a:prstClr val="black">
                    <a:alpha val="40000"/>
                  </a:prstClr>
                </a:outerShdw>
              </a:effectLst>
            </p:spPr>
            <p:txBody>
              <a:bodyPr>
                <a:spAutoFit/>
              </a:bodyPr>
              <a:lstStyle/>
              <a:p>
                <a:pPr algn="ctr">
                  <a:spcBef>
                    <a:spcPct val="20000"/>
                  </a:spcBef>
                  <a:spcAft>
                    <a:spcPts val="400"/>
                  </a:spcAft>
                  <a:buClr>
                    <a:srgbClr val="0000FF"/>
                  </a:buClr>
                  <a:buSzPct val="80000"/>
                  <a:defRPr/>
                </a:pPr>
                <a:r>
                  <a:rPr lang="en-US" sz="1600" kern="0" dirty="0">
                    <a:latin typeface="+mn-lt"/>
                  </a:rPr>
                  <a:t>Injection point</a:t>
                </a:r>
                <a:endParaRPr lang="en-GB" sz="1600" kern="0" dirty="0">
                  <a:latin typeface="+mn-lt"/>
                </a:endParaRPr>
              </a:p>
            </p:txBody>
          </p:sp>
          <p:sp>
            <p:nvSpPr>
              <p:cNvPr id="10" name="TextBox 9"/>
              <p:cNvSpPr txBox="1"/>
              <p:nvPr/>
            </p:nvSpPr>
            <p:spPr>
              <a:xfrm>
                <a:off x="4222395" y="3159262"/>
                <a:ext cx="1195314" cy="33965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a:spAutoFit/>
              </a:bodyPr>
              <a:lstStyle/>
              <a:p>
                <a:pPr>
                  <a:spcBef>
                    <a:spcPct val="20000"/>
                  </a:spcBef>
                  <a:spcAft>
                    <a:spcPts val="400"/>
                  </a:spcAft>
                  <a:buClr>
                    <a:srgbClr val="0000FF"/>
                  </a:buClr>
                  <a:buSzPct val="80000"/>
                  <a:defRPr/>
                </a:pPr>
                <a:r>
                  <a:rPr lang="en-US" sz="1600" kern="0" dirty="0">
                    <a:latin typeface="+mn-lt"/>
                  </a:rPr>
                  <a:t>Collimation</a:t>
                </a:r>
                <a:endParaRPr lang="en-GB" sz="1600" kern="0" dirty="0">
                  <a:latin typeface="+mn-lt"/>
                </a:endParaRPr>
              </a:p>
            </p:txBody>
          </p:sp>
          <p:sp>
            <p:nvSpPr>
              <p:cNvPr id="9" name="TextBox 8"/>
              <p:cNvSpPr txBox="1"/>
              <p:nvPr/>
            </p:nvSpPr>
            <p:spPr>
              <a:xfrm>
                <a:off x="438030" y="3460822"/>
                <a:ext cx="1138167" cy="307908"/>
              </a:xfrm>
              <a:prstGeom prst="rect">
                <a:avLst/>
              </a:prstGeom>
            </p:spPr>
            <p:txBody>
              <a:bodyPr wrap="none">
                <a:spAutoFit/>
              </a:bodyPr>
              <a:lstStyle/>
              <a:p>
                <a:pPr>
                  <a:spcBef>
                    <a:spcPct val="20000"/>
                  </a:spcBef>
                  <a:spcAft>
                    <a:spcPts val="400"/>
                  </a:spcAft>
                  <a:buClr>
                    <a:srgbClr val="0000FF"/>
                  </a:buClr>
                  <a:buSzPct val="80000"/>
                  <a:defRPr/>
                </a:pPr>
                <a:r>
                  <a:rPr lang="en-US" sz="1400" b="1" kern="0" dirty="0">
                    <a:latin typeface="+mn-lt"/>
                  </a:rPr>
                  <a:t>BLM signal</a:t>
                </a:r>
                <a:endParaRPr lang="en-GB" sz="1400" b="1" kern="0" dirty="0">
                  <a:latin typeface="+mn-lt"/>
                </a:endParaRPr>
              </a:p>
            </p:txBody>
          </p:sp>
          <p:cxnSp>
            <p:nvCxnSpPr>
              <p:cNvPr id="30738" name="Straight Arrow Connector 13"/>
              <p:cNvCxnSpPr>
                <a:cxnSpLocks noChangeShapeType="1"/>
              </p:cNvCxnSpPr>
              <p:nvPr/>
            </p:nvCxnSpPr>
            <p:spPr bwMode="auto">
              <a:xfrm flipV="1">
                <a:off x="4763942" y="6302408"/>
                <a:ext cx="2556146" cy="7919"/>
              </a:xfrm>
              <a:prstGeom prst="straightConnector1">
                <a:avLst/>
              </a:prstGeom>
              <a:noFill/>
              <a:ln w="1905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5" name="TextBox 14"/>
              <p:cNvSpPr txBox="1"/>
              <p:nvPr/>
            </p:nvSpPr>
            <p:spPr>
              <a:xfrm>
                <a:off x="5647882" y="6379600"/>
                <a:ext cx="825449" cy="338065"/>
              </a:xfrm>
              <a:prstGeom prst="rect">
                <a:avLst/>
              </a:prstGeom>
            </p:spPr>
            <p:txBody>
              <a:bodyPr wrap="none">
                <a:spAutoFit/>
              </a:bodyPr>
              <a:lstStyle/>
              <a:p>
                <a:pPr>
                  <a:spcBef>
                    <a:spcPct val="20000"/>
                  </a:spcBef>
                  <a:spcAft>
                    <a:spcPts val="400"/>
                  </a:spcAft>
                  <a:buClr>
                    <a:srgbClr val="0000FF"/>
                  </a:buClr>
                  <a:buSzPct val="80000"/>
                  <a:defRPr/>
                </a:pPr>
                <a:r>
                  <a:rPr lang="en-US" sz="1600" b="1" kern="0" dirty="0">
                    <a:latin typeface="+mn-lt"/>
                  </a:rPr>
                  <a:t>3.3 km</a:t>
                </a:r>
                <a:endParaRPr lang="en-GB" sz="1600" b="1" kern="0" dirty="0">
                  <a:latin typeface="+mn-lt"/>
                </a:endParaRPr>
              </a:p>
            </p:txBody>
          </p:sp>
          <p:sp>
            <p:nvSpPr>
              <p:cNvPr id="30740" name="Down Arrow 10"/>
              <p:cNvSpPr>
                <a:spLocks noChangeArrowheads="1"/>
              </p:cNvSpPr>
              <p:nvPr/>
            </p:nvSpPr>
            <p:spPr bwMode="auto">
              <a:xfrm>
                <a:off x="4725525" y="3557166"/>
                <a:ext cx="230430" cy="422455"/>
              </a:xfrm>
              <a:prstGeom prst="downArrow">
                <a:avLst>
                  <a:gd name="adj1" fmla="val 50000"/>
                  <a:gd name="adj2" fmla="val 50001"/>
                </a:avLst>
              </a:prstGeom>
              <a:solidFill>
                <a:schemeClr val="accent1"/>
              </a:solidFill>
              <a:ln w="9525" algn="ctr">
                <a:solidFill>
                  <a:schemeClr val="tx1"/>
                </a:solidFill>
                <a:round/>
                <a:headEnd/>
                <a:tailEnd/>
              </a:ln>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endParaRPr lang="en-GB" altLang="en-US">
                  <a:latin typeface="Comic Sans MS" pitchFamily="66" charset="0"/>
                </a:endParaRPr>
              </a:p>
            </p:txBody>
          </p:sp>
        </p:grpSp>
      </p:grpSp>
      <p:sp>
        <p:nvSpPr>
          <p:cNvPr id="12" name="TextBox 11"/>
          <p:cNvSpPr txBox="1"/>
          <p:nvPr/>
        </p:nvSpPr>
        <p:spPr>
          <a:xfrm>
            <a:off x="2913063" y="4057650"/>
            <a:ext cx="1160462" cy="523875"/>
          </a:xfrm>
          <a:prstGeom prst="rect">
            <a:avLst/>
          </a:prstGeom>
        </p:spPr>
        <p:txBody>
          <a:bodyPr wrap="none">
            <a:spAutoFit/>
          </a:bodyPr>
          <a:lstStyle/>
          <a:p>
            <a:pPr algn="ctr">
              <a:spcBef>
                <a:spcPts val="0"/>
              </a:spcBef>
              <a:spcAft>
                <a:spcPts val="0"/>
              </a:spcAft>
              <a:buClr>
                <a:srgbClr val="0000FF"/>
              </a:buClr>
              <a:buSzPct val="80000"/>
              <a:defRPr/>
            </a:pPr>
            <a:r>
              <a:rPr lang="en-US" sz="1400" b="1" kern="0" dirty="0">
                <a:solidFill>
                  <a:srgbClr val="C00000"/>
                </a:solidFill>
                <a:latin typeface="+mn-lt"/>
              </a:rPr>
              <a:t>BLM dump </a:t>
            </a:r>
          </a:p>
          <a:p>
            <a:pPr algn="ctr">
              <a:spcBef>
                <a:spcPts val="0"/>
              </a:spcBef>
              <a:spcAft>
                <a:spcPts val="0"/>
              </a:spcAft>
              <a:buClr>
                <a:srgbClr val="0000FF"/>
              </a:buClr>
              <a:buSzPct val="80000"/>
              <a:defRPr/>
            </a:pPr>
            <a:r>
              <a:rPr lang="en-US" sz="1400" b="1" kern="0" dirty="0">
                <a:solidFill>
                  <a:srgbClr val="C00000"/>
                </a:solidFill>
                <a:latin typeface="+mn-lt"/>
              </a:rPr>
              <a:t>threshold</a:t>
            </a:r>
            <a:endParaRPr lang="en-GB" sz="1400" b="1" kern="0" dirty="0">
              <a:solidFill>
                <a:srgbClr val="C00000"/>
              </a:solidFill>
              <a:latin typeface="+mn-lt"/>
            </a:endParaRPr>
          </a:p>
        </p:txBody>
      </p:sp>
      <p:sp>
        <p:nvSpPr>
          <p:cNvPr id="18" name="TextBox 17"/>
          <p:cNvSpPr txBox="1"/>
          <p:nvPr/>
        </p:nvSpPr>
        <p:spPr>
          <a:xfrm>
            <a:off x="7875588" y="4559300"/>
            <a:ext cx="1154112" cy="522288"/>
          </a:xfrm>
          <a:prstGeom prst="rect">
            <a:avLst/>
          </a:prstGeom>
          <a:solidFill>
            <a:schemeClr val="bg1">
              <a:lumMod val="95000"/>
            </a:schemeClr>
          </a:solidFill>
          <a:effectLst>
            <a:outerShdw blurRad="50800" dist="38100" dir="2700000" algn="tl" rotWithShape="0">
              <a:prstClr val="black">
                <a:alpha val="40000"/>
              </a:prstClr>
            </a:outerShdw>
          </a:effectLst>
        </p:spPr>
        <p:txBody>
          <a:bodyPr>
            <a:spAutoFit/>
          </a:bodyPr>
          <a:lstStyle/>
          <a:p>
            <a:pPr algn="ctr">
              <a:spcBef>
                <a:spcPts val="0"/>
              </a:spcBef>
              <a:spcAft>
                <a:spcPts val="0"/>
              </a:spcAft>
              <a:buClr>
                <a:srgbClr val="0000FF"/>
              </a:buClr>
              <a:buSzPct val="80000"/>
              <a:defRPr/>
            </a:pPr>
            <a:r>
              <a:rPr lang="en-US" sz="1400" b="1" kern="0" dirty="0">
                <a:solidFill>
                  <a:srgbClr val="0000FF"/>
                </a:solidFill>
                <a:latin typeface="+mn-lt"/>
              </a:rPr>
              <a:t>BLM saturation !</a:t>
            </a:r>
            <a:endParaRPr lang="en-GB" sz="1400" b="1" kern="0" dirty="0">
              <a:solidFill>
                <a:srgbClr val="0000FF"/>
              </a:solidFill>
              <a:latin typeface="+mn-lt"/>
            </a:endParaRPr>
          </a:p>
        </p:txBody>
      </p:sp>
      <p:cxnSp>
        <p:nvCxnSpPr>
          <p:cNvPr id="30730" name="Straight Arrow Connector 4"/>
          <p:cNvCxnSpPr>
            <a:cxnSpLocks noChangeShapeType="1"/>
          </p:cNvCxnSpPr>
          <p:nvPr/>
        </p:nvCxnSpPr>
        <p:spPr bwMode="auto">
          <a:xfrm flipH="1">
            <a:off x="7761288" y="3967163"/>
            <a:ext cx="690562" cy="0"/>
          </a:xfrm>
          <a:prstGeom prst="straightConnector1">
            <a:avLst/>
          </a:prstGeom>
          <a:noFill/>
          <a:ln w="38100" algn="ctr">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30731" name="Straight Connector 10"/>
          <p:cNvCxnSpPr>
            <a:cxnSpLocks noChangeShapeType="1"/>
            <a:endCxn id="18" idx="0"/>
          </p:cNvCxnSpPr>
          <p:nvPr/>
        </p:nvCxnSpPr>
        <p:spPr bwMode="auto">
          <a:xfrm>
            <a:off x="8451850" y="3967163"/>
            <a:ext cx="0" cy="592137"/>
          </a:xfrm>
          <a:prstGeom prst="line">
            <a:avLst/>
          </a:prstGeom>
          <a:noFill/>
          <a:ln w="38100" algn="ctr">
            <a:solidFill>
              <a:srgbClr val="0000FF"/>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Beam losses through the cycle</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69</a:t>
            </a:fld>
            <a:endParaRPr lang="en-US"/>
          </a:p>
        </p:txBody>
      </p:sp>
      <p:sp>
        <p:nvSpPr>
          <p:cNvPr id="6" name="TextBox 53"/>
          <p:cNvSpPr txBox="1">
            <a:spLocks noChangeArrowheads="1"/>
          </p:cNvSpPr>
          <p:nvPr/>
        </p:nvSpPr>
        <p:spPr bwMode="auto">
          <a:xfrm>
            <a:off x="539749" y="817460"/>
            <a:ext cx="8334375" cy="23211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3525" indent="-263525">
              <a:spcBef>
                <a:spcPct val="20000"/>
              </a:spcBef>
              <a:buClr>
                <a:srgbClr val="0000FF"/>
              </a:buClr>
              <a:buSzPct val="80000"/>
              <a:buFont typeface="Wingdings" pitchFamily="2" charset="2"/>
              <a:buChar char="q"/>
              <a:defRPr>
                <a:solidFill>
                  <a:schemeClr val="tx1"/>
                </a:solidFill>
                <a:latin typeface="Arial" charset="0"/>
              </a:defRPr>
            </a:lvl1pPr>
            <a:lvl2pPr marL="720725" indent="-263525">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ts val="600"/>
              </a:spcBef>
              <a:buSzPct val="90000"/>
            </a:pPr>
            <a:r>
              <a:rPr lang="en-US" altLang="en-US" dirty="0">
                <a:latin typeface="Helvetica" pitchFamily="34" charset="0"/>
                <a:cs typeface="Helvetica" pitchFamily="34" charset="0"/>
              </a:rPr>
              <a:t>Characteristic beam losses are observed in the various phases. They are part of regular operation and must be tolerated, even if one tries to minimize them.</a:t>
            </a:r>
          </a:p>
          <a:p>
            <a:pPr lvl="1">
              <a:lnSpc>
                <a:spcPct val="110000"/>
              </a:lnSpc>
              <a:spcBef>
                <a:spcPts val="500"/>
              </a:spcBef>
              <a:buClr>
                <a:srgbClr val="0000FF"/>
              </a:buClr>
              <a:buSzPct val="90000"/>
              <a:buFont typeface="Courier New" pitchFamily="49" charset="0"/>
              <a:buChar char="o"/>
            </a:pPr>
            <a:r>
              <a:rPr lang="en-US" altLang="en-US" b="1" i="1" dirty="0">
                <a:solidFill>
                  <a:srgbClr val="0000FF"/>
                </a:solidFill>
                <a:latin typeface="Helvetica" pitchFamily="34" charset="0"/>
                <a:cs typeface="Helvetica" pitchFamily="34" charset="0"/>
              </a:rPr>
              <a:t>Injection losses </a:t>
            </a:r>
            <a:r>
              <a:rPr lang="en-US" altLang="en-US" i="1" dirty="0">
                <a:solidFill>
                  <a:srgbClr val="0000FF"/>
                </a:solidFill>
                <a:latin typeface="Helvetica" pitchFamily="34" charset="0"/>
                <a:cs typeface="Helvetica" pitchFamily="34" charset="0"/>
              </a:rPr>
              <a:t>(tails from injections, injection oscillations, de-bunched beam),</a:t>
            </a:r>
          </a:p>
          <a:p>
            <a:pPr lvl="1">
              <a:lnSpc>
                <a:spcPct val="110000"/>
              </a:lnSpc>
              <a:spcBef>
                <a:spcPts val="500"/>
              </a:spcBef>
              <a:buClr>
                <a:srgbClr val="0000FF"/>
              </a:buClr>
              <a:buSzPct val="90000"/>
              <a:buFont typeface="Courier New" pitchFamily="49" charset="0"/>
              <a:buChar char="o"/>
            </a:pPr>
            <a:r>
              <a:rPr lang="en-US" altLang="en-US" b="1" i="1" dirty="0">
                <a:solidFill>
                  <a:srgbClr val="0000FF"/>
                </a:solidFill>
                <a:latin typeface="Helvetica" pitchFamily="34" charset="0"/>
                <a:cs typeface="Helvetica" pitchFamily="34" charset="0"/>
              </a:rPr>
              <a:t>Start of ramp losses </a:t>
            </a:r>
            <a:r>
              <a:rPr lang="en-US" altLang="en-US" i="1" dirty="0">
                <a:solidFill>
                  <a:srgbClr val="0000FF"/>
                </a:solidFill>
                <a:latin typeface="Helvetica" pitchFamily="34" charset="0"/>
                <a:cs typeface="Helvetica" pitchFamily="34" charset="0"/>
              </a:rPr>
              <a:t>(uncaptured beam loss),</a:t>
            </a:r>
          </a:p>
          <a:p>
            <a:pPr lvl="1">
              <a:lnSpc>
                <a:spcPct val="110000"/>
              </a:lnSpc>
              <a:spcBef>
                <a:spcPts val="500"/>
              </a:spcBef>
              <a:buClr>
                <a:srgbClr val="0000FF"/>
              </a:buClr>
              <a:buSzPct val="90000"/>
              <a:buFont typeface="Courier New" pitchFamily="49" charset="0"/>
              <a:buChar char="o"/>
            </a:pPr>
            <a:r>
              <a:rPr lang="en-US" altLang="en-US" b="1" i="1" dirty="0">
                <a:solidFill>
                  <a:srgbClr val="0000FF"/>
                </a:solidFill>
                <a:latin typeface="Helvetica" pitchFamily="34" charset="0"/>
                <a:cs typeface="Helvetica" pitchFamily="34" charset="0"/>
              </a:rPr>
              <a:t>Scraping on collimators </a:t>
            </a:r>
            <a:r>
              <a:rPr lang="en-US" altLang="en-US" i="1" dirty="0">
                <a:solidFill>
                  <a:srgbClr val="0000FF"/>
                </a:solidFill>
                <a:latin typeface="Helvetica" pitchFamily="34" charset="0"/>
                <a:cs typeface="Helvetica" pitchFamily="34" charset="0"/>
              </a:rPr>
              <a:t>(gap changes, orbit and tune shifts),</a:t>
            </a:r>
          </a:p>
          <a:p>
            <a:pPr lvl="1">
              <a:lnSpc>
                <a:spcPct val="110000"/>
              </a:lnSpc>
              <a:spcBef>
                <a:spcPts val="500"/>
              </a:spcBef>
              <a:buClr>
                <a:srgbClr val="0000FF"/>
              </a:buClr>
              <a:buSzPct val="90000"/>
              <a:buFont typeface="Courier New" pitchFamily="49" charset="0"/>
              <a:buChar char="o"/>
            </a:pPr>
            <a:r>
              <a:rPr lang="en-US" altLang="en-US" b="1" i="1" dirty="0">
                <a:solidFill>
                  <a:srgbClr val="0000FF"/>
                </a:solidFill>
                <a:latin typeface="Helvetica" pitchFamily="34" charset="0"/>
                <a:cs typeface="Helvetica" pitchFamily="34" charset="0"/>
              </a:rPr>
              <a:t>Loss of the beam halo</a:t>
            </a:r>
            <a:r>
              <a:rPr lang="en-US" altLang="en-US" i="1" dirty="0">
                <a:solidFill>
                  <a:srgbClr val="0000FF"/>
                </a:solidFill>
                <a:latin typeface="Helvetica" pitchFamily="34" charset="0"/>
                <a:cs typeface="Helvetica" pitchFamily="34" charset="0"/>
              </a:rPr>
              <a:t> when beams start to collide (beam-beam effect),</a:t>
            </a:r>
          </a:p>
          <a:p>
            <a:pPr lvl="1">
              <a:lnSpc>
                <a:spcPct val="110000"/>
              </a:lnSpc>
              <a:spcBef>
                <a:spcPts val="500"/>
              </a:spcBef>
              <a:buClr>
                <a:srgbClr val="0000FF"/>
              </a:buClr>
              <a:buSzPct val="90000"/>
              <a:buFont typeface="Courier New" pitchFamily="49" charset="0"/>
              <a:buChar char="o"/>
            </a:pPr>
            <a:r>
              <a:rPr lang="en-US" altLang="en-US" b="1" i="1" dirty="0">
                <a:solidFill>
                  <a:srgbClr val="0000FF"/>
                </a:solidFill>
                <a:latin typeface="Helvetica" pitchFamily="34" charset="0"/>
                <a:cs typeface="Helvetica" pitchFamily="34" charset="0"/>
              </a:rPr>
              <a:t>Losses due to the beam burn-off </a:t>
            </a:r>
            <a:r>
              <a:rPr lang="en-US" altLang="en-US" i="1" dirty="0">
                <a:solidFill>
                  <a:srgbClr val="0000FF"/>
                </a:solidFill>
                <a:latin typeface="Helvetica" pitchFamily="34" charset="0"/>
                <a:cs typeface="Helvetica" pitchFamily="34" charset="0"/>
              </a:rPr>
              <a:t>– proportional to luminosity and performance.</a:t>
            </a:r>
          </a:p>
        </p:txBody>
      </p:sp>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45" y="3275380"/>
            <a:ext cx="8796550" cy="2943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5800196" y="3121760"/>
            <a:ext cx="3149974" cy="58477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spcBef>
                <a:spcPct val="20000"/>
              </a:spcBef>
              <a:spcAft>
                <a:spcPts val="400"/>
              </a:spcAft>
              <a:buClr>
                <a:srgbClr val="0000FF"/>
              </a:buClr>
              <a:buSzPct val="80000"/>
            </a:pPr>
            <a:r>
              <a:rPr lang="en-US" sz="1600" i="1" kern="0" dirty="0">
                <a:latin typeface="+mn-lt"/>
              </a:rPr>
              <a:t>Beam lifetime, measured by</a:t>
            </a:r>
            <a:r>
              <a:rPr lang="en-US" sz="1600" i="1" kern="0" dirty="0">
                <a:latin typeface="+mn-lt"/>
                <a:sym typeface="Symbol"/>
              </a:rPr>
              <a:t> loss rate at primary collimators</a:t>
            </a:r>
            <a:endParaRPr lang="fr-FR" sz="1600" i="1" kern="0" dirty="0">
              <a:latin typeface="+mn-lt"/>
            </a:endParaRPr>
          </a:p>
        </p:txBody>
      </p:sp>
      <p:sp>
        <p:nvSpPr>
          <p:cNvPr id="7" name="TextBox 6"/>
          <p:cNvSpPr txBox="1"/>
          <p:nvPr/>
        </p:nvSpPr>
        <p:spPr>
          <a:xfrm>
            <a:off x="539749" y="6238342"/>
            <a:ext cx="2973891" cy="307777"/>
          </a:xfrm>
          <a:prstGeom prst="rect">
            <a:avLst/>
          </a:prstGeom>
          <a:solidFill>
            <a:schemeClr val="bg1">
              <a:lumMod val="95000"/>
            </a:schemeClr>
          </a:solidFill>
        </p:spPr>
        <p:txBody>
          <a:bodyPr wrap="none" rtlCol="0">
            <a:spAutoFit/>
          </a:bodyPr>
          <a:lstStyle/>
          <a:p>
            <a:pPr>
              <a:spcBef>
                <a:spcPct val="20000"/>
              </a:spcBef>
              <a:spcAft>
                <a:spcPts val="400"/>
              </a:spcAft>
              <a:buClr>
                <a:srgbClr val="0000FF"/>
              </a:buClr>
              <a:buSzPct val="80000"/>
            </a:pPr>
            <a:r>
              <a:rPr lang="en-US" sz="1400" i="1" kern="0" dirty="0">
                <a:latin typeface="+mn-lt"/>
              </a:rPr>
              <a:t>Courtesy B. </a:t>
            </a:r>
            <a:r>
              <a:rPr lang="en-US" sz="1400" i="1" kern="0" dirty="0" err="1">
                <a:latin typeface="+mn-lt"/>
              </a:rPr>
              <a:t>Salvachua</a:t>
            </a:r>
            <a:r>
              <a:rPr lang="en-US" sz="1400" i="1" kern="0" dirty="0">
                <a:latin typeface="+mn-lt"/>
              </a:rPr>
              <a:t>, S. </a:t>
            </a:r>
            <a:r>
              <a:rPr lang="en-US" sz="1400" i="1" kern="0" dirty="0" err="1">
                <a:latin typeface="+mn-lt"/>
              </a:rPr>
              <a:t>Redaelli</a:t>
            </a:r>
            <a:endParaRPr lang="fr-FR" sz="1400" i="1" kern="0" dirty="0">
              <a:latin typeface="+mn-lt"/>
            </a:endParaRPr>
          </a:p>
        </p:txBody>
      </p:sp>
    </p:spTree>
    <p:extLst>
      <p:ext uri="{BB962C8B-B14F-4D97-AF65-F5344CB8AC3E}">
        <p14:creationId xmlns:p14="http://schemas.microsoft.com/office/powerpoint/2010/main" val="2106442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pic>
        <p:nvPicPr>
          <p:cNvPr id="102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itle 1"/>
          <p:cNvSpPr>
            <a:spLocks noGrp="1"/>
          </p:cNvSpPr>
          <p:nvPr>
            <p:ph type="title"/>
          </p:nvPr>
        </p:nvSpPr>
        <p:spPr/>
        <p:txBody>
          <a:bodyPr/>
          <a:lstStyle/>
          <a:p>
            <a:r>
              <a:rPr lang="en-US" dirty="0"/>
              <a:t>LHC layout</a:t>
            </a:r>
          </a:p>
        </p:txBody>
      </p:sp>
      <p:sp>
        <p:nvSpPr>
          <p:cNvPr id="1024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09C65285-ADB6-4E51-A223-DD02023AB3F7}" type="slidenum">
              <a:rPr lang="en-US" smtClean="0">
                <a:latin typeface="Arial" pitchFamily="34" charset="0"/>
              </a:rPr>
              <a:pPr/>
              <a:t>7</a:t>
            </a:fld>
            <a:endParaRPr lang="en-US">
              <a:latin typeface="Arial" pitchFamily="34" charset="0"/>
            </a:endParaRPr>
          </a:p>
        </p:txBody>
      </p:sp>
      <p:sp>
        <p:nvSpPr>
          <p:cNvPr id="11" name="Text Box 4"/>
          <p:cNvSpPr txBox="1">
            <a:spLocks noChangeArrowheads="1"/>
          </p:cNvSpPr>
          <p:nvPr/>
        </p:nvSpPr>
        <p:spPr bwMode="auto">
          <a:xfrm>
            <a:off x="7124700" y="1447800"/>
            <a:ext cx="1749425" cy="366713"/>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a:defRPr/>
            </a:pPr>
            <a:r>
              <a:rPr lang="en-US" dirty="0">
                <a:solidFill>
                  <a:srgbClr val="B5E8FF"/>
                </a:solidFill>
                <a:latin typeface="Tahoma" pitchFamily="34" charset="0"/>
              </a:rPr>
              <a:t>Lake of Geneva</a:t>
            </a:r>
            <a:endParaRPr lang="en-US" dirty="0">
              <a:latin typeface="Tahoma" pitchFamily="34" charset="0"/>
            </a:endParaRPr>
          </a:p>
        </p:txBody>
      </p:sp>
      <p:sp>
        <p:nvSpPr>
          <p:cNvPr id="12" name="Text Box 3"/>
          <p:cNvSpPr txBox="1">
            <a:spLocks noChangeArrowheads="1"/>
          </p:cNvSpPr>
          <p:nvPr/>
        </p:nvSpPr>
        <p:spPr bwMode="auto">
          <a:xfrm>
            <a:off x="190500" y="838200"/>
            <a:ext cx="4648200" cy="877888"/>
          </a:xfrm>
          <a:prstGeom prst="rect">
            <a:avLst/>
          </a:prstGeom>
          <a:solidFill>
            <a:schemeClr val="accent2">
              <a:lumMod val="75000"/>
            </a:schemeClr>
          </a:solidFill>
          <a:ln w="12700">
            <a:noFill/>
            <a:miter lim="800000"/>
            <a:headEnd type="none" w="sm" len="sm"/>
            <a:tailEnd type="none" w="sm" len="sm"/>
          </a:ln>
        </p:spPr>
        <p:txBody>
          <a:bodyPr>
            <a:spAutoFit/>
          </a:bodyPr>
          <a:lstStyle/>
          <a:p>
            <a:pPr>
              <a:spcBef>
                <a:spcPct val="50000"/>
              </a:spcBef>
              <a:defRPr/>
            </a:pPr>
            <a:r>
              <a:rPr lang="de-DE" sz="2400" dirty="0">
                <a:solidFill>
                  <a:schemeClr val="bg1"/>
                </a:solidFill>
                <a:latin typeface="+mn-lt"/>
              </a:rPr>
              <a:t>Installed in 26.7 km LEP tunnel</a:t>
            </a:r>
          </a:p>
          <a:p>
            <a:pPr>
              <a:spcBef>
                <a:spcPct val="50000"/>
              </a:spcBef>
              <a:defRPr/>
            </a:pPr>
            <a:r>
              <a:rPr lang="de-DE" dirty="0">
                <a:solidFill>
                  <a:schemeClr val="bg1"/>
                </a:solidFill>
                <a:latin typeface="+mn-lt"/>
              </a:rPr>
              <a:t>Depth </a:t>
            </a:r>
            <a:r>
              <a:rPr lang="de-DE">
                <a:solidFill>
                  <a:schemeClr val="bg1"/>
                </a:solidFill>
                <a:latin typeface="+mn-lt"/>
              </a:rPr>
              <a:t>of 50-170 </a:t>
            </a:r>
            <a:r>
              <a:rPr lang="de-DE" dirty="0">
                <a:solidFill>
                  <a:schemeClr val="bg1"/>
                </a:solidFill>
                <a:latin typeface="+mn-lt"/>
              </a:rPr>
              <a:t>m</a:t>
            </a:r>
          </a:p>
        </p:txBody>
      </p:sp>
      <p:sp>
        <p:nvSpPr>
          <p:cNvPr id="18" name="Text Box 8"/>
          <p:cNvSpPr txBox="1">
            <a:spLocks noChangeArrowheads="1"/>
          </p:cNvSpPr>
          <p:nvPr/>
        </p:nvSpPr>
        <p:spPr bwMode="auto">
          <a:xfrm>
            <a:off x="3270672" y="3733800"/>
            <a:ext cx="1954213" cy="400050"/>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a:defRPr/>
            </a:pPr>
            <a:r>
              <a:rPr lang="en-US" sz="2000" b="1" dirty="0">
                <a:solidFill>
                  <a:srgbClr val="FFFF00"/>
                </a:solidFill>
                <a:effectLst>
                  <a:outerShdw blurRad="38100" dist="38100" dir="2700000" algn="tl">
                    <a:srgbClr val="000000">
                      <a:alpha val="43137"/>
                    </a:srgbClr>
                  </a:outerShdw>
                </a:effectLst>
                <a:latin typeface="Tahoma" pitchFamily="34" charset="0"/>
              </a:rPr>
              <a:t>Control Room</a:t>
            </a:r>
          </a:p>
        </p:txBody>
      </p:sp>
      <p:sp>
        <p:nvSpPr>
          <p:cNvPr id="10258" name="Line 54"/>
          <p:cNvSpPr>
            <a:spLocks noChangeShapeType="1"/>
          </p:cNvSpPr>
          <p:nvPr/>
        </p:nvSpPr>
        <p:spPr bwMode="auto">
          <a:xfrm>
            <a:off x="4381500" y="4152900"/>
            <a:ext cx="342900" cy="304800"/>
          </a:xfrm>
          <a:prstGeom prst="line">
            <a:avLst/>
          </a:prstGeom>
          <a:noFill/>
          <a:ln w="28575">
            <a:solidFill>
              <a:srgbClr val="FFFF00"/>
            </a:solidFill>
            <a:round/>
            <a:headEnd type="none" w="sm" len="sm"/>
            <a:tailEnd type="arrow" w="med" len="med"/>
          </a:ln>
          <a:extLst>
            <a:ext uri="{909E8E84-426E-40DD-AFC4-6F175D3DCCD1}">
              <a14:hiddenFill xmlns:a14="http://schemas.microsoft.com/office/drawing/2010/main">
                <a:noFill/>
              </a14:hiddenFill>
            </a:ext>
          </a:extLst>
        </p:spPr>
        <p:txBody>
          <a:bodyPr/>
          <a:lstStyle/>
          <a:p>
            <a:endParaRPr lang="en-GB"/>
          </a:p>
        </p:txBody>
      </p:sp>
      <p:sp>
        <p:nvSpPr>
          <p:cNvPr id="19" name="Text Box 8"/>
          <p:cNvSpPr txBox="1">
            <a:spLocks noChangeArrowheads="1"/>
          </p:cNvSpPr>
          <p:nvPr/>
        </p:nvSpPr>
        <p:spPr bwMode="auto">
          <a:xfrm rot="254777">
            <a:off x="4951175" y="2247970"/>
            <a:ext cx="1176338" cy="369887"/>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a:defRPr/>
            </a:pPr>
            <a:r>
              <a:rPr lang="en-US" b="1" dirty="0">
                <a:solidFill>
                  <a:srgbClr val="66FF33"/>
                </a:solidFill>
                <a:effectLst>
                  <a:outerShdw blurRad="38100" dist="38100" dir="2700000" algn="tl">
                    <a:srgbClr val="000000">
                      <a:alpha val="43137"/>
                    </a:srgbClr>
                  </a:outerShdw>
                </a:effectLst>
                <a:latin typeface="Tahoma" pitchFamily="34" charset="0"/>
              </a:rPr>
              <a:t>LHC ring</a:t>
            </a:r>
          </a:p>
        </p:txBody>
      </p:sp>
      <p:sp>
        <p:nvSpPr>
          <p:cNvPr id="20" name="Text Box 8"/>
          <p:cNvSpPr txBox="1">
            <a:spLocks noChangeArrowheads="1"/>
          </p:cNvSpPr>
          <p:nvPr/>
        </p:nvSpPr>
        <p:spPr bwMode="auto">
          <a:xfrm rot="1284349">
            <a:off x="5626100" y="4140200"/>
            <a:ext cx="1054100" cy="338138"/>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a:defRPr/>
            </a:pPr>
            <a:r>
              <a:rPr lang="en-US" sz="1600" b="1" dirty="0">
                <a:solidFill>
                  <a:srgbClr val="00FF00"/>
                </a:solidFill>
                <a:effectLst>
                  <a:outerShdw blurRad="38100" dist="38100" dir="2700000" algn="tl">
                    <a:srgbClr val="000000">
                      <a:alpha val="43137"/>
                    </a:srgbClr>
                  </a:outerShdw>
                </a:effectLst>
                <a:latin typeface="Tahoma" pitchFamily="34" charset="0"/>
              </a:rPr>
              <a:t>SPS ring</a:t>
            </a:r>
          </a:p>
        </p:txBody>
      </p:sp>
    </p:spTree>
    <p:extLst>
      <p:ext uri="{BB962C8B-B14F-4D97-AF65-F5344CB8AC3E}">
        <p14:creationId xmlns:p14="http://schemas.microsoft.com/office/powerpoint/2010/main" val="42856299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Peak power losses at 6.5 </a:t>
            </a:r>
            <a:r>
              <a:rPr lang="en-GB" dirty="0" err="1"/>
              <a:t>TeV</a:t>
            </a:r>
            <a:endParaRPr lang="en-GB"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70</a:t>
            </a:fld>
            <a:endParaRPr lang="en-US"/>
          </a:p>
        </p:txBody>
      </p:sp>
      <p:grpSp>
        <p:nvGrpSpPr>
          <p:cNvPr id="7" name="Group 6"/>
          <p:cNvGrpSpPr/>
          <p:nvPr/>
        </p:nvGrpSpPr>
        <p:grpSpPr>
          <a:xfrm>
            <a:off x="664102" y="2551223"/>
            <a:ext cx="8136998" cy="3677142"/>
            <a:chOff x="800100" y="1787323"/>
            <a:chExt cx="8136998" cy="3677142"/>
          </a:xfrm>
        </p:grpSpPr>
        <p:pic>
          <p:nvPicPr>
            <p:cNvPr id="6" name="Picture 5"/>
            <p:cNvPicPr>
              <a:picLocks noChangeAspect="1"/>
            </p:cNvPicPr>
            <p:nvPr/>
          </p:nvPicPr>
          <p:blipFill>
            <a:blip r:embed="rId2"/>
            <a:stretch>
              <a:fillRect/>
            </a:stretch>
          </p:blipFill>
          <p:spPr>
            <a:xfrm>
              <a:off x="800100" y="1787323"/>
              <a:ext cx="7679799" cy="3677142"/>
            </a:xfrm>
            <a:prstGeom prst="rect">
              <a:avLst/>
            </a:prstGeom>
          </p:spPr>
        </p:pic>
        <p:cxnSp>
          <p:nvCxnSpPr>
            <p:cNvPr id="8" name="Straight Connector 7"/>
            <p:cNvCxnSpPr/>
            <p:nvPr/>
          </p:nvCxnSpPr>
          <p:spPr bwMode="auto">
            <a:xfrm flipV="1">
              <a:off x="1857570" y="2331720"/>
              <a:ext cx="6429180" cy="6396"/>
            </a:xfrm>
            <a:prstGeom prst="line">
              <a:avLst/>
            </a:prstGeom>
            <a:solidFill>
              <a:schemeClr val="accent1"/>
            </a:solidFill>
            <a:ln w="9525" cap="flat" cmpd="sng" algn="ctr">
              <a:solidFill>
                <a:srgbClr val="FF0000"/>
              </a:solidFill>
              <a:prstDash val="dash"/>
              <a:round/>
              <a:headEnd type="none" w="med" len="med"/>
              <a:tailEnd type="none" w="med" len="med"/>
            </a:ln>
            <a:effectLst/>
          </p:spPr>
        </p:cxnSp>
        <p:sp>
          <p:nvSpPr>
            <p:cNvPr id="12" name="TextBox 11"/>
            <p:cNvSpPr txBox="1"/>
            <p:nvPr/>
          </p:nvSpPr>
          <p:spPr>
            <a:xfrm>
              <a:off x="6129919" y="2138061"/>
              <a:ext cx="2807179" cy="400110"/>
            </a:xfrm>
            <a:prstGeom prst="rect">
              <a:avLst/>
            </a:prstGeom>
            <a:solidFill>
              <a:schemeClr val="bg1"/>
            </a:solidFill>
            <a:ln>
              <a:solidFill>
                <a:srgbClr val="FF0000"/>
              </a:solidFill>
            </a:ln>
          </p:spPr>
          <p:txBody>
            <a:bodyPr wrap="none" rtlCol="0">
              <a:spAutoFit/>
            </a:bodyPr>
            <a:lstStyle/>
            <a:p>
              <a:pPr>
                <a:spcBef>
                  <a:spcPct val="20000"/>
                </a:spcBef>
                <a:spcAft>
                  <a:spcPts val="400"/>
                </a:spcAft>
                <a:buClr>
                  <a:srgbClr val="0000FF"/>
                </a:buClr>
                <a:buSzPct val="80000"/>
              </a:pPr>
              <a:r>
                <a:rPr lang="en-GB" sz="2000" kern="0" dirty="0">
                  <a:solidFill>
                    <a:srgbClr val="FF0000"/>
                  </a:solidFill>
                  <a:latin typeface="+mn-lt"/>
                </a:rPr>
                <a:t>Collimator limit 500 kW</a:t>
              </a:r>
            </a:p>
          </p:txBody>
        </p:sp>
      </p:grpSp>
      <p:sp>
        <p:nvSpPr>
          <p:cNvPr id="13" name="TextBox 12"/>
          <p:cNvSpPr txBox="1"/>
          <p:nvPr/>
        </p:nvSpPr>
        <p:spPr>
          <a:xfrm>
            <a:off x="577600" y="881356"/>
            <a:ext cx="8206747" cy="1623008"/>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GB" kern="0" dirty="0">
                <a:latin typeface="+mn-lt"/>
              </a:rPr>
              <a:t>Highest power losses occur when beams are brought into collision.</a:t>
            </a:r>
          </a:p>
          <a:p>
            <a:pPr marL="628650" lvl="1" indent="-379413">
              <a:spcBef>
                <a:spcPct val="20000"/>
              </a:spcBef>
              <a:spcAft>
                <a:spcPts val="400"/>
              </a:spcAft>
              <a:buClr>
                <a:srgbClr val="0000FF"/>
              </a:buClr>
              <a:buSzPct val="80000"/>
              <a:buFont typeface="Courier New" panose="02070309020205020404" pitchFamily="49" charset="0"/>
              <a:buChar char="o"/>
            </a:pPr>
            <a:r>
              <a:rPr lang="en-GB" sz="1600" kern="0" dirty="0">
                <a:solidFill>
                  <a:srgbClr val="0000FF"/>
                </a:solidFill>
                <a:latin typeface="+mn-lt"/>
              </a:rPr>
              <a:t>Switching on the beam-beam interaction at the collision point has a strong impact on the beam halo particle lifetime (beam-beam force has strong non-</a:t>
            </a:r>
            <a:r>
              <a:rPr lang="en-GB" sz="1600" kern="0" dirty="0" err="1">
                <a:solidFill>
                  <a:srgbClr val="0000FF"/>
                </a:solidFill>
                <a:latin typeface="+mn-lt"/>
              </a:rPr>
              <a:t>linearities</a:t>
            </a:r>
            <a:r>
              <a:rPr lang="en-GB" sz="1600" kern="0" dirty="0">
                <a:solidFill>
                  <a:srgbClr val="0000FF"/>
                </a:solidFill>
                <a:latin typeface="+mn-lt"/>
              </a:rPr>
              <a:t>).</a:t>
            </a:r>
          </a:p>
          <a:p>
            <a:pPr marL="227013" indent="-227013">
              <a:spcBef>
                <a:spcPct val="20000"/>
              </a:spcBef>
              <a:spcAft>
                <a:spcPts val="400"/>
              </a:spcAft>
              <a:buClr>
                <a:srgbClr val="0000FF"/>
              </a:buClr>
              <a:buSzPct val="80000"/>
              <a:buFont typeface="Wingdings" pitchFamily="2" charset="2"/>
              <a:buChar char="q"/>
            </a:pPr>
            <a:r>
              <a:rPr lang="en-GB" kern="0" dirty="0">
                <a:latin typeface="+mn-lt"/>
              </a:rPr>
              <a:t>Collimator system is operated safely below the system design power limit of 500 kW.</a:t>
            </a:r>
          </a:p>
        </p:txBody>
      </p:sp>
      <p:sp>
        <p:nvSpPr>
          <p:cNvPr id="14" name="TextBox 13"/>
          <p:cNvSpPr txBox="1"/>
          <p:nvPr/>
        </p:nvSpPr>
        <p:spPr>
          <a:xfrm>
            <a:off x="853929" y="6246911"/>
            <a:ext cx="2007281" cy="307777"/>
          </a:xfrm>
          <a:prstGeom prst="rect">
            <a:avLst/>
          </a:prstGeom>
        </p:spPr>
        <p:txBody>
          <a:bodyPr wrap="none" rtlCol="0">
            <a:spAutoFit/>
          </a:bodyPr>
          <a:lstStyle/>
          <a:p>
            <a:pPr>
              <a:spcBef>
                <a:spcPct val="20000"/>
              </a:spcBef>
              <a:spcAft>
                <a:spcPts val="400"/>
              </a:spcAft>
              <a:buClr>
                <a:srgbClr val="0000FF"/>
              </a:buClr>
              <a:buSzPct val="80000"/>
            </a:pPr>
            <a:r>
              <a:rPr lang="en-GB" sz="1400" i="1" kern="0" dirty="0">
                <a:latin typeface="+mn-lt"/>
              </a:rPr>
              <a:t>Courtesy B. </a:t>
            </a:r>
            <a:r>
              <a:rPr lang="en-GB" sz="1400" i="1" kern="0" dirty="0" err="1">
                <a:latin typeface="+mn-lt"/>
              </a:rPr>
              <a:t>Salvachua</a:t>
            </a:r>
            <a:endParaRPr lang="en-GB" sz="1400" i="1" kern="0" dirty="0">
              <a:latin typeface="+mn-lt"/>
            </a:endParaRPr>
          </a:p>
        </p:txBody>
      </p:sp>
    </p:spTree>
    <p:extLst>
      <p:ext uri="{BB962C8B-B14F-4D97-AF65-F5344CB8AC3E}">
        <p14:creationId xmlns:p14="http://schemas.microsoft.com/office/powerpoint/2010/main" val="28190031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312" y="2378075"/>
            <a:ext cx="6637338" cy="4354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3187" name="Title 1"/>
          <p:cNvSpPr>
            <a:spLocks noGrp="1"/>
          </p:cNvSpPr>
          <p:nvPr>
            <p:ph type="title"/>
          </p:nvPr>
        </p:nvSpPr>
        <p:spPr/>
        <p:txBody>
          <a:bodyPr/>
          <a:lstStyle/>
          <a:p>
            <a:r>
              <a:rPr lang="en-US" altLang="en-US">
                <a:latin typeface="Arial" charset="0"/>
                <a:cs typeface="Arial" charset="0"/>
              </a:rPr>
              <a:t>Continuous beam losses at LHC</a:t>
            </a:r>
          </a:p>
        </p:txBody>
      </p:sp>
      <p:sp>
        <p:nvSpPr>
          <p:cNvPr id="3" name="Date Placeholder 2"/>
          <p:cNvSpPr>
            <a:spLocks noGrp="1"/>
          </p:cNvSpPr>
          <p:nvPr>
            <p:ph type="dt" sz="quarter" idx="10"/>
          </p:nvPr>
        </p:nvSpPr>
        <p:spPr>
          <a:xfrm rot="16200000">
            <a:off x="-547900" y="5962650"/>
            <a:ext cx="1447800" cy="342900"/>
          </a:xfrm>
        </p:spPr>
        <p:txBody>
          <a:bodyPr/>
          <a:lstStyle/>
          <a:p>
            <a:pPr>
              <a:defRPr/>
            </a:pPr>
            <a:r>
              <a:rPr lang="en-US"/>
              <a:t>January 2017</a:t>
            </a:r>
            <a:endParaRPr lang="en-US" dirty="0"/>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9319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47E8720F-B357-496D-86BB-56BE3B26359F}" type="slidenum">
              <a:rPr lang="en-US" altLang="en-US" smtClean="0">
                <a:cs typeface="Arial" charset="0"/>
              </a:rPr>
              <a:pPr>
                <a:spcBef>
                  <a:spcPct val="0"/>
                </a:spcBef>
                <a:buClrTx/>
                <a:buSzTx/>
                <a:buFontTx/>
                <a:buNone/>
              </a:pPr>
              <a:t>71</a:t>
            </a:fld>
            <a:endParaRPr lang="en-US" altLang="en-US">
              <a:cs typeface="Arial" charset="0"/>
            </a:endParaRPr>
          </a:p>
        </p:txBody>
      </p:sp>
      <p:sp>
        <p:nvSpPr>
          <p:cNvPr id="8" name="TextBox 7"/>
          <p:cNvSpPr txBox="1"/>
          <p:nvPr/>
        </p:nvSpPr>
        <p:spPr>
          <a:xfrm>
            <a:off x="7806137" y="6194425"/>
            <a:ext cx="414338" cy="368300"/>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a:defRPr/>
            </a:pPr>
            <a:r>
              <a:rPr lang="en-US" b="1" dirty="0">
                <a:latin typeface="+mj-lt"/>
              </a:rPr>
              <a:t>S </a:t>
            </a:r>
          </a:p>
        </p:txBody>
      </p:sp>
      <p:cxnSp>
        <p:nvCxnSpPr>
          <p:cNvPr id="93192" name="Straight Arrow Connector 29"/>
          <p:cNvCxnSpPr>
            <a:cxnSpLocks noChangeShapeType="1"/>
          </p:cNvCxnSpPr>
          <p:nvPr/>
        </p:nvCxnSpPr>
        <p:spPr bwMode="auto">
          <a:xfrm>
            <a:off x="2843612" y="6462713"/>
            <a:ext cx="4800600" cy="15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3193" name="Straight Arrow Connector 31"/>
          <p:cNvCxnSpPr>
            <a:cxnSpLocks noChangeShapeType="1"/>
          </p:cNvCxnSpPr>
          <p:nvPr/>
        </p:nvCxnSpPr>
        <p:spPr bwMode="auto">
          <a:xfrm flipV="1">
            <a:off x="1306912" y="3889375"/>
            <a:ext cx="0" cy="245745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1" name="TextBox 10"/>
          <p:cNvSpPr txBox="1"/>
          <p:nvPr/>
        </p:nvSpPr>
        <p:spPr>
          <a:xfrm>
            <a:off x="1030687" y="3289300"/>
            <a:ext cx="1274763" cy="369888"/>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pPr>
              <a:defRPr/>
            </a:pPr>
            <a:r>
              <a:rPr lang="en-US" b="1" dirty="0">
                <a:latin typeface="+mj-lt"/>
              </a:rPr>
              <a:t>Loss rate </a:t>
            </a:r>
          </a:p>
        </p:txBody>
      </p:sp>
      <p:sp>
        <p:nvSpPr>
          <p:cNvPr id="12" name="TextBox 11"/>
          <p:cNvSpPr txBox="1"/>
          <p:nvPr/>
        </p:nvSpPr>
        <p:spPr>
          <a:xfrm>
            <a:off x="2383237" y="2392363"/>
            <a:ext cx="1725152" cy="338554"/>
          </a:xfrm>
          <a:prstGeom prst="rect">
            <a:avLst/>
          </a:prstGeom>
          <a:solidFill>
            <a:srgbClr val="FFFF99"/>
          </a:solidFill>
          <a:ln w="28575">
            <a:solidFill>
              <a:srgbClr val="009E47"/>
            </a:solidFill>
          </a:ln>
        </p:spPr>
        <p:txBody>
          <a:bodyPr wrap="none">
            <a:spAutoFit/>
          </a:bodyPr>
          <a:lstStyle/>
          <a:p>
            <a:pPr>
              <a:defRPr/>
            </a:pPr>
            <a:r>
              <a:rPr lang="en-US" sz="1600" b="1">
                <a:solidFill>
                  <a:srgbClr val="009E47"/>
                </a:solidFill>
                <a:latin typeface="+mj-lt"/>
              </a:rPr>
              <a:t>Collision </a:t>
            </a:r>
            <a:r>
              <a:rPr lang="en-US" sz="1600" b="1" dirty="0">
                <a:solidFill>
                  <a:srgbClr val="009E47"/>
                </a:solidFill>
                <a:latin typeface="+mj-lt"/>
              </a:rPr>
              <a:t>points</a:t>
            </a:r>
          </a:p>
        </p:txBody>
      </p:sp>
      <p:cxnSp>
        <p:nvCxnSpPr>
          <p:cNvPr id="13" name="Straight Arrow Connector 12"/>
          <p:cNvCxnSpPr>
            <a:cxnSpLocks noChangeShapeType="1"/>
            <a:stCxn id="12" idx="2"/>
          </p:cNvCxnSpPr>
          <p:nvPr/>
        </p:nvCxnSpPr>
        <p:spPr bwMode="auto">
          <a:xfrm flipH="1">
            <a:off x="2383238" y="2730917"/>
            <a:ext cx="862575" cy="1312446"/>
          </a:xfrm>
          <a:prstGeom prst="straightConnector1">
            <a:avLst/>
          </a:prstGeom>
          <a:noFill/>
          <a:ln w="28575" algn="ctr">
            <a:solidFill>
              <a:srgbClr val="009E47"/>
            </a:solidFill>
            <a:round/>
            <a:headEnd/>
            <a:tailEnd type="triangle"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a:stCxn id="12" idx="2"/>
          </p:cNvCxnSpPr>
          <p:nvPr/>
        </p:nvCxnSpPr>
        <p:spPr bwMode="auto">
          <a:xfrm flipH="1">
            <a:off x="2959500" y="2730917"/>
            <a:ext cx="286313" cy="1774408"/>
          </a:xfrm>
          <a:prstGeom prst="straightConnector1">
            <a:avLst/>
          </a:prstGeom>
          <a:noFill/>
          <a:ln w="28575" algn="ctr">
            <a:solidFill>
              <a:srgbClr val="009E47"/>
            </a:solidFill>
            <a:round/>
            <a:headEnd/>
            <a:tailEnd type="triangle" w="med" len="med"/>
          </a:ln>
          <a:extLst>
            <a:ext uri="{909E8E84-426E-40DD-AFC4-6F175D3DCCD1}">
              <a14:hiddenFill xmlns:a14="http://schemas.microsoft.com/office/drawing/2010/main">
                <a:noFill/>
              </a14:hiddenFill>
            </a:ext>
          </a:extLst>
        </p:spPr>
      </p:cxnSp>
      <p:cxnSp>
        <p:nvCxnSpPr>
          <p:cNvPr id="15" name="Straight Arrow Connector 14"/>
          <p:cNvCxnSpPr>
            <a:cxnSpLocks noChangeShapeType="1"/>
            <a:stCxn id="12" idx="2"/>
          </p:cNvCxnSpPr>
          <p:nvPr/>
        </p:nvCxnSpPr>
        <p:spPr bwMode="auto">
          <a:xfrm>
            <a:off x="3245813" y="2730917"/>
            <a:ext cx="1902849" cy="1045746"/>
          </a:xfrm>
          <a:prstGeom prst="straightConnector1">
            <a:avLst/>
          </a:prstGeom>
          <a:noFill/>
          <a:ln w="28575" algn="ctr">
            <a:solidFill>
              <a:srgbClr val="009E47"/>
            </a:solidFill>
            <a:round/>
            <a:headEnd/>
            <a:tailEnd type="triangle"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a:stCxn id="12" idx="2"/>
          </p:cNvCxnSpPr>
          <p:nvPr/>
        </p:nvCxnSpPr>
        <p:spPr bwMode="auto">
          <a:xfrm>
            <a:off x="3245813" y="2730917"/>
            <a:ext cx="4138049" cy="1312446"/>
          </a:xfrm>
          <a:prstGeom prst="straightConnector1">
            <a:avLst/>
          </a:prstGeom>
          <a:noFill/>
          <a:ln w="28575" algn="ctr">
            <a:solidFill>
              <a:srgbClr val="009E47"/>
            </a:solidFill>
            <a:round/>
            <a:headEnd/>
            <a:tailEnd type="triangle" w="med" len="med"/>
          </a:ln>
          <a:extLst>
            <a:ext uri="{909E8E84-426E-40DD-AFC4-6F175D3DCCD1}">
              <a14:hiddenFill xmlns:a14="http://schemas.microsoft.com/office/drawing/2010/main">
                <a:noFill/>
              </a14:hiddenFill>
            </a:ext>
          </a:extLst>
        </p:spPr>
      </p:cxnSp>
      <p:sp>
        <p:nvSpPr>
          <p:cNvPr id="17" name="TextBox 16"/>
          <p:cNvSpPr txBox="1"/>
          <p:nvPr/>
        </p:nvSpPr>
        <p:spPr>
          <a:xfrm>
            <a:off x="5570530" y="2392363"/>
            <a:ext cx="2773516" cy="338554"/>
          </a:xfrm>
          <a:prstGeom prst="rect">
            <a:avLst/>
          </a:prstGeom>
          <a:solidFill>
            <a:srgbClr val="FFFF99"/>
          </a:solidFill>
          <a:ln w="28575">
            <a:solidFill>
              <a:srgbClr val="FF0000"/>
            </a:solidFill>
          </a:ln>
        </p:spPr>
        <p:txBody>
          <a:bodyPr wrap="none">
            <a:spAutoFit/>
          </a:bodyPr>
          <a:lstStyle/>
          <a:p>
            <a:pPr>
              <a:defRPr/>
            </a:pPr>
            <a:r>
              <a:rPr lang="en-US" sz="1600" b="1" dirty="0">
                <a:solidFill>
                  <a:srgbClr val="FF0000"/>
                </a:solidFill>
                <a:latin typeface="+mn-lt"/>
              </a:rPr>
              <a:t>Collimation and absorbers</a:t>
            </a:r>
          </a:p>
        </p:txBody>
      </p:sp>
      <p:cxnSp>
        <p:nvCxnSpPr>
          <p:cNvPr id="18" name="Straight Arrow Connector 17"/>
          <p:cNvCxnSpPr>
            <a:cxnSpLocks noChangeShapeType="1"/>
            <a:stCxn id="17" idx="2"/>
          </p:cNvCxnSpPr>
          <p:nvPr/>
        </p:nvCxnSpPr>
        <p:spPr bwMode="auto">
          <a:xfrm flipH="1">
            <a:off x="6799490" y="2730917"/>
            <a:ext cx="157798" cy="886995"/>
          </a:xfrm>
          <a:prstGeom prst="straightConnector1">
            <a:avLst/>
          </a:prstGeom>
          <a:noFill/>
          <a:ln w="28575"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9" name="Straight Arrow Connector 18"/>
          <p:cNvCxnSpPr>
            <a:cxnSpLocks noChangeShapeType="1"/>
            <a:stCxn id="17" idx="2"/>
          </p:cNvCxnSpPr>
          <p:nvPr/>
        </p:nvCxnSpPr>
        <p:spPr bwMode="auto">
          <a:xfrm flipH="1">
            <a:off x="3880710" y="2730917"/>
            <a:ext cx="3076578" cy="1312446"/>
          </a:xfrm>
          <a:prstGeom prst="straightConnector1">
            <a:avLst/>
          </a:prstGeom>
          <a:noFill/>
          <a:ln w="28575"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49171" name="TextBox 53"/>
          <p:cNvSpPr txBox="1">
            <a:spLocks noChangeArrowheads="1"/>
          </p:cNvSpPr>
          <p:nvPr/>
        </p:nvSpPr>
        <p:spPr bwMode="auto">
          <a:xfrm>
            <a:off x="961930" y="817460"/>
            <a:ext cx="7872750" cy="14429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3525" indent="-263525">
              <a:spcBef>
                <a:spcPct val="20000"/>
              </a:spcBef>
              <a:buClr>
                <a:srgbClr val="0000FF"/>
              </a:buClr>
              <a:buSzPct val="80000"/>
              <a:buFont typeface="Wingdings" pitchFamily="2" charset="2"/>
              <a:buChar char="q"/>
              <a:defRPr>
                <a:solidFill>
                  <a:schemeClr val="tx1"/>
                </a:solidFill>
                <a:latin typeface="Arial" charset="0"/>
              </a:defRPr>
            </a:lvl1pPr>
            <a:lvl2pPr marL="720725" indent="-263525">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marL="0" indent="0">
              <a:lnSpc>
                <a:spcPct val="110000"/>
              </a:lnSpc>
              <a:spcBef>
                <a:spcPts val="600"/>
              </a:spcBef>
              <a:buSzPct val="90000"/>
              <a:buNone/>
            </a:pPr>
            <a:r>
              <a:rPr lang="en-US" altLang="en-US" sz="2000" dirty="0">
                <a:latin typeface="Helvetica" pitchFamily="34" charset="0"/>
                <a:cs typeface="Helvetica" pitchFamily="34" charset="0"/>
              </a:rPr>
              <a:t>The BLM signals near the experiments are almost as high at the collimators (steady losses) due to the luminosity.</a:t>
            </a:r>
          </a:p>
          <a:p>
            <a:pPr marL="450850" lvl="1" indent="-187325">
              <a:lnSpc>
                <a:spcPct val="110000"/>
              </a:lnSpc>
              <a:spcBef>
                <a:spcPts val="500"/>
              </a:spcBef>
              <a:buClr>
                <a:srgbClr val="0000FF"/>
              </a:buClr>
              <a:buSzPct val="90000"/>
              <a:buFont typeface="Courier New" pitchFamily="49" charset="0"/>
              <a:buChar char="o"/>
            </a:pPr>
            <a:r>
              <a:rPr lang="en-US" altLang="en-US" sz="1800" i="1" dirty="0">
                <a:solidFill>
                  <a:srgbClr val="0000FF"/>
                </a:solidFill>
                <a:latin typeface="Helvetica" pitchFamily="34" charset="0"/>
                <a:cs typeface="Helvetica" pitchFamily="34" charset="0"/>
              </a:rPr>
              <a:t>At the experiments the BLM record collision debris – in fact the </a:t>
            </a:r>
            <a:r>
              <a:rPr lang="en-US" altLang="en-US" sz="1800" i="1" dirty="0">
                <a:solidFill>
                  <a:srgbClr val="0000FF"/>
                </a:solidFill>
                <a:latin typeface="Helvetica" pitchFamily="34" charset="0"/>
                <a:cs typeface="Helvetica" pitchFamily="34" charset="0"/>
                <a:sym typeface="Wingdings" pitchFamily="2" charset="2"/>
              </a:rPr>
              <a:t>physics at small angles not covered by the experiments !!</a:t>
            </a:r>
            <a:endParaRPr lang="en-US" altLang="en-US" sz="1800" i="1" dirty="0">
              <a:solidFill>
                <a:srgbClr val="0000FF"/>
              </a:solidFill>
              <a:latin typeface="Helvetica" pitchFamily="34" charset="0"/>
              <a:cs typeface="Helvetica" pitchFamily="34" charset="0"/>
            </a:endParaRPr>
          </a:p>
        </p:txBody>
      </p:sp>
      <p:cxnSp>
        <p:nvCxnSpPr>
          <p:cNvPr id="20" name="Straight Arrow Connector 19"/>
          <p:cNvCxnSpPr>
            <a:cxnSpLocks noChangeShapeType="1"/>
            <a:stCxn id="17" idx="2"/>
          </p:cNvCxnSpPr>
          <p:nvPr/>
        </p:nvCxnSpPr>
        <p:spPr bwMode="auto">
          <a:xfrm flipH="1">
            <a:off x="6069795" y="2730917"/>
            <a:ext cx="887493" cy="1774408"/>
          </a:xfrm>
          <a:prstGeom prst="straightConnector1">
            <a:avLst/>
          </a:prstGeom>
          <a:noFill/>
          <a:ln w="28575" algn="ctr">
            <a:solidFill>
              <a:srgbClr val="FF0000"/>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1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Beam loss and electronics</a:t>
            </a:r>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72</a:t>
            </a:fld>
            <a:endParaRPr lang="en-US"/>
          </a:p>
        </p:txBody>
      </p:sp>
      <p:sp>
        <p:nvSpPr>
          <p:cNvPr id="6" name="TextBox 5"/>
          <p:cNvSpPr txBox="1"/>
          <p:nvPr/>
        </p:nvSpPr>
        <p:spPr>
          <a:xfrm>
            <a:off x="482324" y="971080"/>
            <a:ext cx="8318775" cy="4735655"/>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GB" sz="2000" kern="0" dirty="0">
                <a:latin typeface="+mn-lt"/>
              </a:rPr>
              <a:t>Electronics installed in or close to the tunnel can be ‘disturbed’ or damaged by the shower particles (fast neutrons) – </a:t>
            </a:r>
            <a:r>
              <a:rPr lang="en-GB" sz="2000" b="1" kern="0" dirty="0">
                <a:solidFill>
                  <a:srgbClr val="FF0000"/>
                </a:solidFill>
                <a:latin typeface="+mn-lt"/>
              </a:rPr>
              <a:t>Single Event Upset / Errors (SUE/SEE)</a:t>
            </a:r>
            <a:r>
              <a:rPr lang="en-GB" sz="2000" kern="0" dirty="0">
                <a:latin typeface="+mn-lt"/>
              </a:rPr>
              <a:t>.</a:t>
            </a:r>
          </a:p>
          <a:p>
            <a:pPr marL="227013" indent="-227013">
              <a:spcBef>
                <a:spcPct val="20000"/>
              </a:spcBef>
              <a:spcAft>
                <a:spcPts val="400"/>
              </a:spcAft>
              <a:buClr>
                <a:srgbClr val="0000FF"/>
              </a:buClr>
              <a:buSzPct val="80000"/>
              <a:buFont typeface="Wingdings" pitchFamily="2" charset="2"/>
              <a:buChar char="q"/>
            </a:pPr>
            <a:r>
              <a:rPr lang="en-GB" sz="2000" kern="0" dirty="0">
                <a:latin typeface="+mn-lt"/>
              </a:rPr>
              <a:t>The impact can be mitigated by:</a:t>
            </a:r>
          </a:p>
          <a:p>
            <a:pPr marL="742950" lvl="1" indent="-285750">
              <a:spcBef>
                <a:spcPct val="20000"/>
              </a:spcBef>
              <a:spcAft>
                <a:spcPts val="400"/>
              </a:spcAft>
              <a:buClr>
                <a:srgbClr val="0000FF"/>
              </a:buClr>
              <a:buSzPct val="80000"/>
              <a:buFont typeface="Courier New" panose="02070309020205020404" pitchFamily="49" charset="0"/>
              <a:buChar char="o"/>
            </a:pPr>
            <a:r>
              <a:rPr lang="en-GB" i="1" kern="0" dirty="0">
                <a:solidFill>
                  <a:srgbClr val="0000FF"/>
                </a:solidFill>
                <a:latin typeface="+mn-lt"/>
              </a:rPr>
              <a:t>Design of the electronics,</a:t>
            </a:r>
          </a:p>
          <a:p>
            <a:pPr marL="742950" lvl="1" indent="-285750">
              <a:spcBef>
                <a:spcPct val="20000"/>
              </a:spcBef>
              <a:spcAft>
                <a:spcPts val="400"/>
              </a:spcAft>
              <a:buClr>
                <a:srgbClr val="0000FF"/>
              </a:buClr>
              <a:buSzPct val="80000"/>
              <a:buFont typeface="Courier New" panose="02070309020205020404" pitchFamily="49" charset="0"/>
              <a:buChar char="o"/>
            </a:pPr>
            <a:r>
              <a:rPr lang="en-GB" i="1" kern="0" dirty="0">
                <a:solidFill>
                  <a:srgbClr val="0000FF"/>
                </a:solidFill>
                <a:latin typeface="+mn-lt"/>
              </a:rPr>
              <a:t>Relocation (longer cables and single paths),</a:t>
            </a:r>
          </a:p>
          <a:p>
            <a:pPr marL="742950" lvl="1" indent="-285750">
              <a:spcBef>
                <a:spcPct val="20000"/>
              </a:spcBef>
              <a:spcAft>
                <a:spcPts val="400"/>
              </a:spcAft>
              <a:buClr>
                <a:srgbClr val="0000FF"/>
              </a:buClr>
              <a:buSzPct val="80000"/>
              <a:buFont typeface="Courier New" panose="02070309020205020404" pitchFamily="49" charset="0"/>
              <a:buChar char="o"/>
            </a:pPr>
            <a:r>
              <a:rPr lang="en-GB" i="1" kern="0" dirty="0">
                <a:solidFill>
                  <a:srgbClr val="0000FF"/>
                </a:solidFill>
                <a:latin typeface="+mn-lt"/>
              </a:rPr>
              <a:t>Careful selection and radiation tests of electronic components,</a:t>
            </a:r>
          </a:p>
          <a:p>
            <a:pPr marL="742950" lvl="1" indent="-285750">
              <a:spcBef>
                <a:spcPct val="20000"/>
              </a:spcBef>
              <a:spcAft>
                <a:spcPts val="400"/>
              </a:spcAft>
              <a:buClr>
                <a:srgbClr val="0000FF"/>
              </a:buClr>
              <a:buSzPct val="80000"/>
              <a:buFont typeface="Courier New" panose="02070309020205020404" pitchFamily="49" charset="0"/>
              <a:buChar char="o"/>
            </a:pPr>
            <a:r>
              <a:rPr lang="en-GB" i="1" kern="0" dirty="0">
                <a:solidFill>
                  <a:srgbClr val="0000FF"/>
                </a:solidFill>
                <a:latin typeface="+mn-lt"/>
              </a:rPr>
              <a:t>Redundant or self-correcting algorithms (checksums …).</a:t>
            </a:r>
          </a:p>
          <a:p>
            <a:pPr marL="227013" indent="-227013">
              <a:spcBef>
                <a:spcPct val="20000"/>
              </a:spcBef>
              <a:spcAft>
                <a:spcPts val="400"/>
              </a:spcAft>
              <a:buClr>
                <a:srgbClr val="0000FF"/>
              </a:buClr>
              <a:buSzPct val="80000"/>
              <a:buFont typeface="Wingdings" pitchFamily="2" charset="2"/>
              <a:buChar char="q"/>
            </a:pPr>
            <a:r>
              <a:rPr lang="en-GB" sz="2000" kern="0" dirty="0">
                <a:latin typeface="+mn-lt"/>
              </a:rPr>
              <a:t>Despite relatively early warnings, many issues were discovered during early operation, and it took ~5-6 years of crash program to cure the issues by relocation and redesign of electronics.</a:t>
            </a:r>
          </a:p>
          <a:p>
            <a:pPr marL="742950" lvl="1" indent="-285750">
              <a:spcBef>
                <a:spcPct val="20000"/>
              </a:spcBef>
              <a:spcAft>
                <a:spcPts val="400"/>
              </a:spcAft>
              <a:buClr>
                <a:srgbClr val="FF0000"/>
              </a:buClr>
              <a:buSzPct val="80000"/>
              <a:buFont typeface="Wingdings" panose="05000000000000000000" pitchFamily="2" charset="2"/>
              <a:buChar char="Ø"/>
            </a:pPr>
            <a:r>
              <a:rPr lang="en-GB" i="1" kern="0" dirty="0">
                <a:solidFill>
                  <a:srgbClr val="FF0000"/>
                </a:solidFill>
                <a:latin typeface="+mn-lt"/>
              </a:rPr>
              <a:t>For the first years of LHC, the higher the luminosity (performance) to higher the failure rates !</a:t>
            </a:r>
          </a:p>
        </p:txBody>
      </p:sp>
    </p:spTree>
    <p:extLst>
      <p:ext uri="{BB962C8B-B14F-4D97-AF65-F5344CB8AC3E}">
        <p14:creationId xmlns:p14="http://schemas.microsoft.com/office/powerpoint/2010/main" val="8656551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Continuous beam losses with collisions</a:t>
            </a:r>
            <a:endParaRPr lang="de-DE" sz="2800" dirty="0"/>
          </a:p>
        </p:txBody>
      </p:sp>
      <p:pic>
        <p:nvPicPr>
          <p:cNvPr id="1425410" name="Picture 2" descr="\\cern.ch\dfs\Users\r\rudi\Desktop\13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1525"/>
            <a:ext cx="9144000" cy="60864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bwMode="auto">
          <a:xfrm>
            <a:off x="753490" y="4834647"/>
            <a:ext cx="472197"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p:nvCxnSpPr>
        <p:spPr bwMode="auto">
          <a:xfrm>
            <a:off x="1888384" y="4315838"/>
            <a:ext cx="472197"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3016792" y="4490937"/>
            <a:ext cx="472197"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a:off x="3970103" y="4753584"/>
            <a:ext cx="472197"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4962324" y="4714674"/>
            <a:ext cx="472197"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7082954" y="3907276"/>
            <a:ext cx="472197"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8250273" y="4487694"/>
            <a:ext cx="472197"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5980485" y="4964348"/>
            <a:ext cx="472197"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Slide Number Placeholder 3"/>
          <p:cNvSpPr txBox="1">
            <a:spLocks/>
          </p:cNvSpPr>
          <p:nvPr/>
        </p:nvSpPr>
        <p:spPr bwMode="auto">
          <a:xfrm>
            <a:off x="7924800" y="6629400"/>
            <a:ext cx="1219200" cy="228600"/>
          </a:xfrm>
          <a:prstGeom prst="rect">
            <a:avLst/>
          </a:prstGeom>
          <a:noFill/>
          <a:ln>
            <a:noFill/>
          </a:ln>
          <a:effectLst/>
          <a:extLst/>
        </p:spPr>
        <p:txBody>
          <a:bodyPr vert="horz" wrap="square" lIns="91440" tIns="45720" rIns="91440" bIns="45720" numCol="1" anchor="t" anchorCtr="0" compatLnSpc="1">
            <a:prstTxWarp prst="textNoShape">
              <a:avLst/>
            </a:prstTxWarp>
          </a:bodyPr>
          <a:lstStyle>
            <a:defPPr>
              <a:defRPr lang="en-US"/>
            </a:defPPr>
            <a:lvl1pPr algn="ctr" rtl="0" fontAlgn="base">
              <a:lnSpc>
                <a:spcPct val="100000"/>
              </a:lnSpc>
              <a:spcBef>
                <a:spcPct val="0"/>
              </a:spcBef>
              <a:spcAft>
                <a:spcPct val="0"/>
              </a:spcAft>
              <a:defRPr sz="1200" i="1" kern="1200">
                <a:solidFill>
                  <a:schemeClr val="accent2"/>
                </a:solidFill>
                <a:latin typeface="Arial" pitchFamily="34" charset="0"/>
                <a:ea typeface="+mn-ea"/>
                <a:cs typeface="+mn-cs"/>
              </a:defRPr>
            </a:lvl1pPr>
            <a:lvl2pPr marL="457200" algn="l" rtl="0" fontAlgn="base">
              <a:spcBef>
                <a:spcPct val="0"/>
              </a:spcBef>
              <a:spcAft>
                <a:spcPct val="0"/>
              </a:spcAft>
              <a:defRPr sz="2400" kern="1200">
                <a:solidFill>
                  <a:schemeClr val="accent2"/>
                </a:solidFill>
                <a:latin typeface="Arial" charset="0"/>
                <a:ea typeface="+mn-ea"/>
                <a:cs typeface="+mn-cs"/>
              </a:defRPr>
            </a:lvl2pPr>
            <a:lvl3pPr marL="914400" algn="l" rtl="0" fontAlgn="base">
              <a:spcBef>
                <a:spcPct val="0"/>
              </a:spcBef>
              <a:spcAft>
                <a:spcPct val="0"/>
              </a:spcAft>
              <a:defRPr sz="2400" kern="1200">
                <a:solidFill>
                  <a:schemeClr val="accent2"/>
                </a:solidFill>
                <a:latin typeface="Arial" charset="0"/>
                <a:ea typeface="+mn-ea"/>
                <a:cs typeface="+mn-cs"/>
              </a:defRPr>
            </a:lvl3pPr>
            <a:lvl4pPr marL="1371600" algn="l" rtl="0" fontAlgn="base">
              <a:spcBef>
                <a:spcPct val="0"/>
              </a:spcBef>
              <a:spcAft>
                <a:spcPct val="0"/>
              </a:spcAft>
              <a:defRPr sz="2400" kern="1200">
                <a:solidFill>
                  <a:schemeClr val="accent2"/>
                </a:solidFill>
                <a:latin typeface="Arial" charset="0"/>
                <a:ea typeface="+mn-ea"/>
                <a:cs typeface="+mn-cs"/>
              </a:defRPr>
            </a:lvl4pPr>
            <a:lvl5pPr marL="1828800" algn="l" rtl="0" fontAlgn="base">
              <a:spcBef>
                <a:spcPct val="0"/>
              </a:spcBef>
              <a:spcAft>
                <a:spcPct val="0"/>
              </a:spcAft>
              <a:defRPr sz="2400" kern="1200">
                <a:solidFill>
                  <a:schemeClr val="accent2"/>
                </a:solidFill>
                <a:latin typeface="Arial" charset="0"/>
                <a:ea typeface="+mn-ea"/>
                <a:cs typeface="+mn-cs"/>
              </a:defRPr>
            </a:lvl5pPr>
            <a:lvl6pPr marL="2286000" algn="l" defTabSz="914400" rtl="0" eaLnBrk="1" latinLnBrk="0" hangingPunct="1">
              <a:defRPr sz="2400" kern="1200">
                <a:solidFill>
                  <a:schemeClr val="accent2"/>
                </a:solidFill>
                <a:latin typeface="Arial" charset="0"/>
                <a:ea typeface="+mn-ea"/>
                <a:cs typeface="+mn-cs"/>
              </a:defRPr>
            </a:lvl6pPr>
            <a:lvl7pPr marL="2743200" algn="l" defTabSz="914400" rtl="0" eaLnBrk="1" latinLnBrk="0" hangingPunct="1">
              <a:defRPr sz="2400" kern="1200">
                <a:solidFill>
                  <a:schemeClr val="accent2"/>
                </a:solidFill>
                <a:latin typeface="Arial" charset="0"/>
                <a:ea typeface="+mn-ea"/>
                <a:cs typeface="+mn-cs"/>
              </a:defRPr>
            </a:lvl7pPr>
            <a:lvl8pPr marL="3200400" algn="l" defTabSz="914400" rtl="0" eaLnBrk="1" latinLnBrk="0" hangingPunct="1">
              <a:defRPr sz="2400" kern="1200">
                <a:solidFill>
                  <a:schemeClr val="accent2"/>
                </a:solidFill>
                <a:latin typeface="Arial" charset="0"/>
                <a:ea typeface="+mn-ea"/>
                <a:cs typeface="+mn-cs"/>
              </a:defRPr>
            </a:lvl8pPr>
            <a:lvl9pPr marL="3657600" algn="l" defTabSz="914400" rtl="0" eaLnBrk="1" latinLnBrk="0" hangingPunct="1">
              <a:defRPr sz="2400" kern="1200">
                <a:solidFill>
                  <a:schemeClr val="accent2"/>
                </a:solidFill>
                <a:latin typeface="Arial" charset="0"/>
                <a:ea typeface="+mn-ea"/>
                <a:cs typeface="+mn-cs"/>
              </a:defRPr>
            </a:lvl9pPr>
          </a:lstStyle>
          <a:p>
            <a:pPr eaLnBrk="1" hangingPunct="1">
              <a:defRPr/>
            </a:pPr>
            <a:fld id="{94255B8D-D2BB-4987-8105-7D47F780FD29}" type="slidenum">
              <a:rPr lang="en-US" smtClean="0">
                <a:solidFill>
                  <a:srgbClr val="333399"/>
                </a:solidFill>
              </a:rPr>
              <a:pPr eaLnBrk="1" hangingPunct="1">
                <a:defRPr/>
              </a:pPr>
              <a:t>73</a:t>
            </a:fld>
            <a:endParaRPr lang="en-US" dirty="0">
              <a:solidFill>
                <a:srgbClr val="333399"/>
              </a:solidFill>
            </a:endParaRPr>
          </a:p>
        </p:txBody>
      </p:sp>
      <p:sp>
        <p:nvSpPr>
          <p:cNvPr id="22" name="TextBox 21"/>
          <p:cNvSpPr txBox="1"/>
          <p:nvPr/>
        </p:nvSpPr>
        <p:spPr>
          <a:xfrm>
            <a:off x="4767161" y="6396335"/>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a:latin typeface="Arial" charset="0"/>
              </a:rPr>
              <a:t>CMS experiment</a:t>
            </a:r>
          </a:p>
        </p:txBody>
      </p:sp>
      <p:sp>
        <p:nvSpPr>
          <p:cNvPr id="23" name="TextBox 22"/>
          <p:cNvSpPr txBox="1"/>
          <p:nvPr/>
        </p:nvSpPr>
        <p:spPr>
          <a:xfrm>
            <a:off x="558327" y="6385650"/>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a:latin typeface="Arial" charset="0"/>
              </a:rPr>
              <a:t>ATLAS experiment</a:t>
            </a:r>
          </a:p>
        </p:txBody>
      </p:sp>
      <p:sp>
        <p:nvSpPr>
          <p:cNvPr id="24" name="TextBox 23"/>
          <p:cNvSpPr txBox="1"/>
          <p:nvPr/>
        </p:nvSpPr>
        <p:spPr>
          <a:xfrm>
            <a:off x="8055110" y="6398567"/>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err="1">
                <a:latin typeface="Arial" charset="0"/>
              </a:rPr>
              <a:t>LHCb</a:t>
            </a:r>
            <a:r>
              <a:rPr lang="en-GB" sz="1200" dirty="0">
                <a:latin typeface="Arial" charset="0"/>
              </a:rPr>
              <a:t> experiment</a:t>
            </a:r>
          </a:p>
        </p:txBody>
      </p:sp>
      <p:sp>
        <p:nvSpPr>
          <p:cNvPr id="25" name="TextBox 24"/>
          <p:cNvSpPr txBox="1"/>
          <p:nvPr/>
        </p:nvSpPr>
        <p:spPr>
          <a:xfrm>
            <a:off x="1625855" y="6398567"/>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a:latin typeface="Arial" charset="0"/>
              </a:rPr>
              <a:t>ALICE experiment</a:t>
            </a:r>
          </a:p>
        </p:txBody>
      </p:sp>
      <p:sp>
        <p:nvSpPr>
          <p:cNvPr id="26" name="TextBox 25"/>
          <p:cNvSpPr txBox="1"/>
          <p:nvPr/>
        </p:nvSpPr>
        <p:spPr>
          <a:xfrm>
            <a:off x="2754330" y="6398567"/>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err="1">
                <a:latin typeface="Arial" charset="0"/>
              </a:rPr>
              <a:t>Momentumcleaning</a:t>
            </a:r>
            <a:r>
              <a:rPr lang="en-GB" sz="1200" dirty="0">
                <a:latin typeface="Arial" charset="0"/>
              </a:rPr>
              <a:t> </a:t>
            </a:r>
          </a:p>
        </p:txBody>
      </p:sp>
      <p:sp>
        <p:nvSpPr>
          <p:cNvPr id="27" name="TextBox 26"/>
          <p:cNvSpPr txBox="1"/>
          <p:nvPr/>
        </p:nvSpPr>
        <p:spPr>
          <a:xfrm>
            <a:off x="3709479" y="6398567"/>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a:latin typeface="Arial" charset="0"/>
              </a:rPr>
              <a:t>RF and </a:t>
            </a:r>
          </a:p>
          <a:p>
            <a:pPr algn="ctr" eaLnBrk="1" hangingPunct="1"/>
            <a:r>
              <a:rPr lang="en-GB" sz="1200" dirty="0">
                <a:latin typeface="Arial" charset="0"/>
              </a:rPr>
              <a:t>BI</a:t>
            </a:r>
          </a:p>
        </p:txBody>
      </p:sp>
      <p:sp>
        <p:nvSpPr>
          <p:cNvPr id="28" name="TextBox 27"/>
          <p:cNvSpPr txBox="1"/>
          <p:nvPr/>
        </p:nvSpPr>
        <p:spPr>
          <a:xfrm>
            <a:off x="5785322" y="6398567"/>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a:latin typeface="Arial" charset="0"/>
              </a:rPr>
              <a:t>Beam</a:t>
            </a:r>
          </a:p>
          <a:p>
            <a:pPr algn="ctr" eaLnBrk="1" hangingPunct="1"/>
            <a:r>
              <a:rPr lang="en-GB" sz="1200" dirty="0">
                <a:latin typeface="Arial" charset="0"/>
              </a:rPr>
              <a:t>dump</a:t>
            </a:r>
          </a:p>
        </p:txBody>
      </p:sp>
      <p:sp>
        <p:nvSpPr>
          <p:cNvPr id="29" name="TextBox 28"/>
          <p:cNvSpPr txBox="1"/>
          <p:nvPr/>
        </p:nvSpPr>
        <p:spPr>
          <a:xfrm>
            <a:off x="6887791" y="6390114"/>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err="1">
                <a:latin typeface="Arial" charset="0"/>
              </a:rPr>
              <a:t>Betatron</a:t>
            </a:r>
            <a:r>
              <a:rPr lang="en-GB" sz="1200" dirty="0">
                <a:latin typeface="Arial" charset="0"/>
              </a:rPr>
              <a:t> cleaning </a:t>
            </a:r>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14" name="Slide Number Placeholder 13"/>
          <p:cNvSpPr>
            <a:spLocks noGrp="1"/>
          </p:cNvSpPr>
          <p:nvPr>
            <p:ph type="sldNum" sz="quarter" idx="12"/>
          </p:nvPr>
        </p:nvSpPr>
        <p:spPr/>
        <p:txBody>
          <a:bodyPr/>
          <a:lstStyle/>
          <a:p>
            <a:pPr>
              <a:defRPr/>
            </a:pPr>
            <a:fld id="{C1CD914B-DDCD-4597-A36F-041DA0FD0A8B}" type="slidenum">
              <a:rPr lang="en-US" smtClean="0"/>
              <a:pPr>
                <a:defRPr/>
              </a:pPr>
              <a:t>73</a:t>
            </a:fld>
            <a:endParaRPr lang="en-US"/>
          </a:p>
        </p:txBody>
      </p:sp>
    </p:spTree>
    <p:extLst>
      <p:ext uri="{BB962C8B-B14F-4D97-AF65-F5344CB8AC3E}">
        <p14:creationId xmlns:p14="http://schemas.microsoft.com/office/powerpoint/2010/main" val="40601697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1429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1525"/>
            <a:ext cx="5830651" cy="585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496128" y="2905035"/>
            <a:ext cx="3005846" cy="83099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ctr" eaLnBrk="1" hangingPunct="1"/>
            <a:r>
              <a:rPr lang="en-GB" sz="2400" dirty="0">
                <a:solidFill>
                  <a:srgbClr val="FF0000"/>
                </a:solidFill>
                <a:latin typeface="Arial" charset="0"/>
              </a:rPr>
              <a:t>An object falls into the beam</a:t>
            </a:r>
          </a:p>
        </p:txBody>
      </p:sp>
      <p:sp>
        <p:nvSpPr>
          <p:cNvPr id="3" name="Date Placeholder 2"/>
          <p:cNvSpPr>
            <a:spLocks noGrp="1"/>
          </p:cNvSpPr>
          <p:nvPr>
            <p:ph type="dt" sz="half" idx="10"/>
          </p:nvPr>
        </p:nvSpPr>
        <p:spPr/>
        <p:txBody>
          <a:bodyPr/>
          <a:lstStyle/>
          <a:p>
            <a:pPr>
              <a:defRPr/>
            </a:pPr>
            <a:r>
              <a:rPr lang="en-US"/>
              <a:t>January 2017</a:t>
            </a:r>
            <a:endParaRPr lang="en-US" dirty="0"/>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dirty="0"/>
          </a:p>
        </p:txBody>
      </p:sp>
      <p:sp>
        <p:nvSpPr>
          <p:cNvPr id="5" name="Slide Number Placeholder 4"/>
          <p:cNvSpPr>
            <a:spLocks noGrp="1"/>
          </p:cNvSpPr>
          <p:nvPr>
            <p:ph type="sldNum" sz="quarter" idx="12"/>
          </p:nvPr>
        </p:nvSpPr>
        <p:spPr/>
        <p:txBody>
          <a:bodyPr/>
          <a:lstStyle/>
          <a:p>
            <a:pPr>
              <a:defRPr/>
            </a:pPr>
            <a:fld id="{2AAD6C4E-F9B5-4883-8602-93A2763B3900}" type="slidenum">
              <a:rPr lang="en-US" smtClean="0"/>
              <a:pPr>
                <a:defRPr/>
              </a:pPr>
              <a:t>74</a:t>
            </a:fld>
            <a:endParaRPr lang="en-US" dirty="0"/>
          </a:p>
        </p:txBody>
      </p:sp>
    </p:spTree>
    <p:extLst>
      <p:ext uri="{BB962C8B-B14F-4D97-AF65-F5344CB8AC3E}">
        <p14:creationId xmlns:p14="http://schemas.microsoft.com/office/powerpoint/2010/main" val="32752835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000" y="0"/>
            <a:ext cx="7429500" cy="800100"/>
          </a:xfrm>
        </p:spPr>
        <p:txBody>
          <a:bodyPr/>
          <a:lstStyle/>
          <a:p>
            <a:r>
              <a:rPr lang="en-US" dirty="0"/>
              <a:t>Continuous beam losses with collisions</a:t>
            </a:r>
            <a:endParaRPr lang="de-DE" dirty="0"/>
          </a:p>
        </p:txBody>
      </p:sp>
      <p:pic>
        <p:nvPicPr>
          <p:cNvPr id="1425410" name="Picture 2" descr="\\cern.ch\dfs\Users\r\rudi\Desktop\13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1525"/>
            <a:ext cx="9144000" cy="60864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bwMode="auto">
          <a:xfrm>
            <a:off x="753490" y="4834647"/>
            <a:ext cx="472197"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p:nvCxnSpPr>
        <p:spPr bwMode="auto">
          <a:xfrm>
            <a:off x="1888384" y="4315838"/>
            <a:ext cx="472197"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3016792" y="4490937"/>
            <a:ext cx="472197"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a:off x="3970103" y="4753584"/>
            <a:ext cx="472197"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4962324" y="4714674"/>
            <a:ext cx="472197"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7082954" y="3907276"/>
            <a:ext cx="472197"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8250273" y="4487694"/>
            <a:ext cx="472197"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5980485" y="4964348"/>
            <a:ext cx="472197"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Slide Number Placeholder 3"/>
          <p:cNvSpPr txBox="1">
            <a:spLocks/>
          </p:cNvSpPr>
          <p:nvPr/>
        </p:nvSpPr>
        <p:spPr bwMode="auto">
          <a:xfrm>
            <a:off x="7924800" y="6629400"/>
            <a:ext cx="1219200" cy="228600"/>
          </a:xfrm>
          <a:prstGeom prst="rect">
            <a:avLst/>
          </a:prstGeom>
          <a:noFill/>
          <a:ln>
            <a:noFill/>
          </a:ln>
          <a:effectLst/>
          <a:extLst/>
        </p:spPr>
        <p:txBody>
          <a:bodyPr vert="horz" wrap="square" lIns="91440" tIns="45720" rIns="91440" bIns="45720" numCol="1" anchor="t" anchorCtr="0" compatLnSpc="1">
            <a:prstTxWarp prst="textNoShape">
              <a:avLst/>
            </a:prstTxWarp>
          </a:bodyPr>
          <a:lstStyle>
            <a:defPPr>
              <a:defRPr lang="en-US"/>
            </a:defPPr>
            <a:lvl1pPr algn="ctr" rtl="0" fontAlgn="base">
              <a:lnSpc>
                <a:spcPct val="100000"/>
              </a:lnSpc>
              <a:spcBef>
                <a:spcPct val="0"/>
              </a:spcBef>
              <a:spcAft>
                <a:spcPct val="0"/>
              </a:spcAft>
              <a:defRPr sz="1200" i="1" kern="1200">
                <a:solidFill>
                  <a:schemeClr val="accent2"/>
                </a:solidFill>
                <a:latin typeface="Arial" pitchFamily="34" charset="0"/>
                <a:ea typeface="+mn-ea"/>
                <a:cs typeface="+mn-cs"/>
              </a:defRPr>
            </a:lvl1pPr>
            <a:lvl2pPr marL="457200" algn="l" rtl="0" fontAlgn="base">
              <a:spcBef>
                <a:spcPct val="0"/>
              </a:spcBef>
              <a:spcAft>
                <a:spcPct val="0"/>
              </a:spcAft>
              <a:defRPr sz="2400" kern="1200">
                <a:solidFill>
                  <a:schemeClr val="accent2"/>
                </a:solidFill>
                <a:latin typeface="Arial" charset="0"/>
                <a:ea typeface="+mn-ea"/>
                <a:cs typeface="+mn-cs"/>
              </a:defRPr>
            </a:lvl2pPr>
            <a:lvl3pPr marL="914400" algn="l" rtl="0" fontAlgn="base">
              <a:spcBef>
                <a:spcPct val="0"/>
              </a:spcBef>
              <a:spcAft>
                <a:spcPct val="0"/>
              </a:spcAft>
              <a:defRPr sz="2400" kern="1200">
                <a:solidFill>
                  <a:schemeClr val="accent2"/>
                </a:solidFill>
                <a:latin typeface="Arial" charset="0"/>
                <a:ea typeface="+mn-ea"/>
                <a:cs typeface="+mn-cs"/>
              </a:defRPr>
            </a:lvl3pPr>
            <a:lvl4pPr marL="1371600" algn="l" rtl="0" fontAlgn="base">
              <a:spcBef>
                <a:spcPct val="0"/>
              </a:spcBef>
              <a:spcAft>
                <a:spcPct val="0"/>
              </a:spcAft>
              <a:defRPr sz="2400" kern="1200">
                <a:solidFill>
                  <a:schemeClr val="accent2"/>
                </a:solidFill>
                <a:latin typeface="Arial" charset="0"/>
                <a:ea typeface="+mn-ea"/>
                <a:cs typeface="+mn-cs"/>
              </a:defRPr>
            </a:lvl4pPr>
            <a:lvl5pPr marL="1828800" algn="l" rtl="0" fontAlgn="base">
              <a:spcBef>
                <a:spcPct val="0"/>
              </a:spcBef>
              <a:spcAft>
                <a:spcPct val="0"/>
              </a:spcAft>
              <a:defRPr sz="2400" kern="1200">
                <a:solidFill>
                  <a:schemeClr val="accent2"/>
                </a:solidFill>
                <a:latin typeface="Arial" charset="0"/>
                <a:ea typeface="+mn-ea"/>
                <a:cs typeface="+mn-cs"/>
              </a:defRPr>
            </a:lvl5pPr>
            <a:lvl6pPr marL="2286000" algn="l" defTabSz="914400" rtl="0" eaLnBrk="1" latinLnBrk="0" hangingPunct="1">
              <a:defRPr sz="2400" kern="1200">
                <a:solidFill>
                  <a:schemeClr val="accent2"/>
                </a:solidFill>
                <a:latin typeface="Arial" charset="0"/>
                <a:ea typeface="+mn-ea"/>
                <a:cs typeface="+mn-cs"/>
              </a:defRPr>
            </a:lvl6pPr>
            <a:lvl7pPr marL="2743200" algn="l" defTabSz="914400" rtl="0" eaLnBrk="1" latinLnBrk="0" hangingPunct="1">
              <a:defRPr sz="2400" kern="1200">
                <a:solidFill>
                  <a:schemeClr val="accent2"/>
                </a:solidFill>
                <a:latin typeface="Arial" charset="0"/>
                <a:ea typeface="+mn-ea"/>
                <a:cs typeface="+mn-cs"/>
              </a:defRPr>
            </a:lvl7pPr>
            <a:lvl8pPr marL="3200400" algn="l" defTabSz="914400" rtl="0" eaLnBrk="1" latinLnBrk="0" hangingPunct="1">
              <a:defRPr sz="2400" kern="1200">
                <a:solidFill>
                  <a:schemeClr val="accent2"/>
                </a:solidFill>
                <a:latin typeface="Arial" charset="0"/>
                <a:ea typeface="+mn-ea"/>
                <a:cs typeface="+mn-cs"/>
              </a:defRPr>
            </a:lvl8pPr>
            <a:lvl9pPr marL="3657600" algn="l" defTabSz="914400" rtl="0" eaLnBrk="1" latinLnBrk="0" hangingPunct="1">
              <a:defRPr sz="2400" kern="1200">
                <a:solidFill>
                  <a:schemeClr val="accent2"/>
                </a:solidFill>
                <a:latin typeface="Arial" charset="0"/>
                <a:ea typeface="+mn-ea"/>
                <a:cs typeface="+mn-cs"/>
              </a:defRPr>
            </a:lvl9pPr>
          </a:lstStyle>
          <a:p>
            <a:pPr eaLnBrk="1" hangingPunct="1">
              <a:defRPr/>
            </a:pPr>
            <a:fld id="{94255B8D-D2BB-4987-8105-7D47F780FD29}" type="slidenum">
              <a:rPr lang="en-US" smtClean="0">
                <a:solidFill>
                  <a:srgbClr val="333399"/>
                </a:solidFill>
              </a:rPr>
              <a:pPr eaLnBrk="1" hangingPunct="1">
                <a:defRPr/>
              </a:pPr>
              <a:t>75</a:t>
            </a:fld>
            <a:endParaRPr lang="en-US" dirty="0">
              <a:solidFill>
                <a:srgbClr val="333399"/>
              </a:solidFill>
            </a:endParaRPr>
          </a:p>
        </p:txBody>
      </p:sp>
      <p:sp>
        <p:nvSpPr>
          <p:cNvPr id="22" name="TextBox 21"/>
          <p:cNvSpPr txBox="1"/>
          <p:nvPr/>
        </p:nvSpPr>
        <p:spPr>
          <a:xfrm>
            <a:off x="4767161" y="6396335"/>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a:latin typeface="Arial" charset="0"/>
              </a:rPr>
              <a:t>CMS experiment</a:t>
            </a:r>
          </a:p>
        </p:txBody>
      </p:sp>
      <p:sp>
        <p:nvSpPr>
          <p:cNvPr id="23" name="TextBox 22"/>
          <p:cNvSpPr txBox="1"/>
          <p:nvPr/>
        </p:nvSpPr>
        <p:spPr>
          <a:xfrm>
            <a:off x="558327" y="6385650"/>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a:latin typeface="Arial" charset="0"/>
              </a:rPr>
              <a:t>ATLAS experiment</a:t>
            </a:r>
          </a:p>
        </p:txBody>
      </p:sp>
      <p:sp>
        <p:nvSpPr>
          <p:cNvPr id="24" name="TextBox 23"/>
          <p:cNvSpPr txBox="1"/>
          <p:nvPr/>
        </p:nvSpPr>
        <p:spPr>
          <a:xfrm>
            <a:off x="8055110" y="6398567"/>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err="1">
                <a:latin typeface="Arial" charset="0"/>
              </a:rPr>
              <a:t>LHCb</a:t>
            </a:r>
            <a:r>
              <a:rPr lang="en-GB" sz="1200" dirty="0">
                <a:latin typeface="Arial" charset="0"/>
              </a:rPr>
              <a:t> experiment</a:t>
            </a:r>
          </a:p>
        </p:txBody>
      </p:sp>
      <p:sp>
        <p:nvSpPr>
          <p:cNvPr id="25" name="TextBox 24"/>
          <p:cNvSpPr txBox="1"/>
          <p:nvPr/>
        </p:nvSpPr>
        <p:spPr>
          <a:xfrm>
            <a:off x="1625855" y="6398567"/>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a:latin typeface="Arial" charset="0"/>
              </a:rPr>
              <a:t>ALICE experiment</a:t>
            </a:r>
          </a:p>
        </p:txBody>
      </p:sp>
      <p:sp>
        <p:nvSpPr>
          <p:cNvPr id="26" name="TextBox 25"/>
          <p:cNvSpPr txBox="1"/>
          <p:nvPr/>
        </p:nvSpPr>
        <p:spPr>
          <a:xfrm>
            <a:off x="2754330" y="6398567"/>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err="1">
                <a:latin typeface="Arial" charset="0"/>
              </a:rPr>
              <a:t>Momentumcleaning</a:t>
            </a:r>
            <a:r>
              <a:rPr lang="en-GB" sz="1200" dirty="0">
                <a:latin typeface="Arial" charset="0"/>
              </a:rPr>
              <a:t> </a:t>
            </a:r>
          </a:p>
        </p:txBody>
      </p:sp>
      <p:sp>
        <p:nvSpPr>
          <p:cNvPr id="27" name="TextBox 26"/>
          <p:cNvSpPr txBox="1"/>
          <p:nvPr/>
        </p:nvSpPr>
        <p:spPr>
          <a:xfrm>
            <a:off x="3709479" y="6398567"/>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a:latin typeface="Arial" charset="0"/>
              </a:rPr>
              <a:t>RF and </a:t>
            </a:r>
          </a:p>
          <a:p>
            <a:pPr algn="ctr" eaLnBrk="1" hangingPunct="1"/>
            <a:r>
              <a:rPr lang="en-GB" sz="1200" dirty="0">
                <a:latin typeface="Arial" charset="0"/>
              </a:rPr>
              <a:t>BI</a:t>
            </a:r>
          </a:p>
        </p:txBody>
      </p:sp>
      <p:sp>
        <p:nvSpPr>
          <p:cNvPr id="28" name="TextBox 27"/>
          <p:cNvSpPr txBox="1"/>
          <p:nvPr/>
        </p:nvSpPr>
        <p:spPr>
          <a:xfrm>
            <a:off x="5785322" y="6398567"/>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a:latin typeface="Arial" charset="0"/>
              </a:rPr>
              <a:t>Beam</a:t>
            </a:r>
          </a:p>
          <a:p>
            <a:pPr algn="ctr" eaLnBrk="1" hangingPunct="1"/>
            <a:r>
              <a:rPr lang="en-GB" sz="1200" dirty="0">
                <a:latin typeface="Arial" charset="0"/>
              </a:rPr>
              <a:t>dump</a:t>
            </a:r>
          </a:p>
        </p:txBody>
      </p:sp>
      <p:sp>
        <p:nvSpPr>
          <p:cNvPr id="29" name="TextBox 28"/>
          <p:cNvSpPr txBox="1"/>
          <p:nvPr/>
        </p:nvSpPr>
        <p:spPr>
          <a:xfrm>
            <a:off x="6887791" y="6390114"/>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err="1">
                <a:latin typeface="Arial" charset="0"/>
              </a:rPr>
              <a:t>Betatron</a:t>
            </a:r>
            <a:r>
              <a:rPr lang="en-GB" sz="1200" dirty="0">
                <a:latin typeface="Arial" charset="0"/>
              </a:rPr>
              <a:t> cleaning </a:t>
            </a:r>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14" name="Slide Number Placeholder 13"/>
          <p:cNvSpPr>
            <a:spLocks noGrp="1"/>
          </p:cNvSpPr>
          <p:nvPr>
            <p:ph type="sldNum" sz="quarter" idx="12"/>
          </p:nvPr>
        </p:nvSpPr>
        <p:spPr/>
        <p:txBody>
          <a:bodyPr/>
          <a:lstStyle/>
          <a:p>
            <a:pPr>
              <a:defRPr/>
            </a:pPr>
            <a:fld id="{C1CD914B-DDCD-4597-A36F-041DA0FD0A8B}" type="slidenum">
              <a:rPr lang="en-US" smtClean="0"/>
              <a:pPr>
                <a:defRPr/>
              </a:pPr>
              <a:t>75</a:t>
            </a:fld>
            <a:endParaRPr lang="en-US"/>
          </a:p>
        </p:txBody>
      </p:sp>
    </p:spTree>
    <p:extLst>
      <p:ext uri="{BB962C8B-B14F-4D97-AF65-F5344CB8AC3E}">
        <p14:creationId xmlns:p14="http://schemas.microsoft.com/office/powerpoint/2010/main" val="38996213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000" y="-27450"/>
            <a:ext cx="7429500" cy="800100"/>
          </a:xfrm>
        </p:spPr>
        <p:txBody>
          <a:bodyPr/>
          <a:lstStyle/>
          <a:p>
            <a:r>
              <a:rPr lang="en-US" dirty="0"/>
              <a:t>Accidental beam losses with collisions</a:t>
            </a:r>
            <a:endParaRPr lang="de-DE" dirty="0"/>
          </a:p>
        </p:txBody>
      </p:sp>
      <p:pic>
        <p:nvPicPr>
          <p:cNvPr id="1425412" name="Picture 4" descr="\\cern.ch\dfs\Users\r\rudi\Desktop\300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1524"/>
            <a:ext cx="9144000" cy="608647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p:cNvSpPr txBox="1">
            <a:spLocks/>
          </p:cNvSpPr>
          <p:nvPr/>
        </p:nvSpPr>
        <p:spPr bwMode="auto">
          <a:xfrm>
            <a:off x="7924800" y="6629400"/>
            <a:ext cx="1219200" cy="228600"/>
          </a:xfrm>
          <a:prstGeom prst="rect">
            <a:avLst/>
          </a:prstGeom>
          <a:noFill/>
          <a:ln>
            <a:noFill/>
          </a:ln>
          <a:effectLst/>
          <a:extLst/>
        </p:spPr>
        <p:txBody>
          <a:bodyPr vert="horz" wrap="square" lIns="91440" tIns="45720" rIns="91440" bIns="45720" numCol="1" anchor="t" anchorCtr="0" compatLnSpc="1">
            <a:prstTxWarp prst="textNoShape">
              <a:avLst/>
            </a:prstTxWarp>
          </a:bodyPr>
          <a:lstStyle>
            <a:defPPr>
              <a:defRPr lang="en-US"/>
            </a:defPPr>
            <a:lvl1pPr algn="ctr" rtl="0" fontAlgn="base">
              <a:lnSpc>
                <a:spcPct val="100000"/>
              </a:lnSpc>
              <a:spcBef>
                <a:spcPct val="0"/>
              </a:spcBef>
              <a:spcAft>
                <a:spcPct val="0"/>
              </a:spcAft>
              <a:defRPr sz="1200" i="1" kern="1200">
                <a:solidFill>
                  <a:schemeClr val="accent2"/>
                </a:solidFill>
                <a:latin typeface="Arial" pitchFamily="34" charset="0"/>
                <a:ea typeface="+mn-ea"/>
                <a:cs typeface="+mn-cs"/>
              </a:defRPr>
            </a:lvl1pPr>
            <a:lvl2pPr marL="457200" algn="l" rtl="0" fontAlgn="base">
              <a:spcBef>
                <a:spcPct val="0"/>
              </a:spcBef>
              <a:spcAft>
                <a:spcPct val="0"/>
              </a:spcAft>
              <a:defRPr sz="2400" kern="1200">
                <a:solidFill>
                  <a:schemeClr val="accent2"/>
                </a:solidFill>
                <a:latin typeface="Arial" charset="0"/>
                <a:ea typeface="+mn-ea"/>
                <a:cs typeface="+mn-cs"/>
              </a:defRPr>
            </a:lvl2pPr>
            <a:lvl3pPr marL="914400" algn="l" rtl="0" fontAlgn="base">
              <a:spcBef>
                <a:spcPct val="0"/>
              </a:spcBef>
              <a:spcAft>
                <a:spcPct val="0"/>
              </a:spcAft>
              <a:defRPr sz="2400" kern="1200">
                <a:solidFill>
                  <a:schemeClr val="accent2"/>
                </a:solidFill>
                <a:latin typeface="Arial" charset="0"/>
                <a:ea typeface="+mn-ea"/>
                <a:cs typeface="+mn-cs"/>
              </a:defRPr>
            </a:lvl3pPr>
            <a:lvl4pPr marL="1371600" algn="l" rtl="0" fontAlgn="base">
              <a:spcBef>
                <a:spcPct val="0"/>
              </a:spcBef>
              <a:spcAft>
                <a:spcPct val="0"/>
              </a:spcAft>
              <a:defRPr sz="2400" kern="1200">
                <a:solidFill>
                  <a:schemeClr val="accent2"/>
                </a:solidFill>
                <a:latin typeface="Arial" charset="0"/>
                <a:ea typeface="+mn-ea"/>
                <a:cs typeface="+mn-cs"/>
              </a:defRPr>
            </a:lvl4pPr>
            <a:lvl5pPr marL="1828800" algn="l" rtl="0" fontAlgn="base">
              <a:spcBef>
                <a:spcPct val="0"/>
              </a:spcBef>
              <a:spcAft>
                <a:spcPct val="0"/>
              </a:spcAft>
              <a:defRPr sz="2400" kern="1200">
                <a:solidFill>
                  <a:schemeClr val="accent2"/>
                </a:solidFill>
                <a:latin typeface="Arial" charset="0"/>
                <a:ea typeface="+mn-ea"/>
                <a:cs typeface="+mn-cs"/>
              </a:defRPr>
            </a:lvl5pPr>
            <a:lvl6pPr marL="2286000" algn="l" defTabSz="914400" rtl="0" eaLnBrk="1" latinLnBrk="0" hangingPunct="1">
              <a:defRPr sz="2400" kern="1200">
                <a:solidFill>
                  <a:schemeClr val="accent2"/>
                </a:solidFill>
                <a:latin typeface="Arial" charset="0"/>
                <a:ea typeface="+mn-ea"/>
                <a:cs typeface="+mn-cs"/>
              </a:defRPr>
            </a:lvl6pPr>
            <a:lvl7pPr marL="2743200" algn="l" defTabSz="914400" rtl="0" eaLnBrk="1" latinLnBrk="0" hangingPunct="1">
              <a:defRPr sz="2400" kern="1200">
                <a:solidFill>
                  <a:schemeClr val="accent2"/>
                </a:solidFill>
                <a:latin typeface="Arial" charset="0"/>
                <a:ea typeface="+mn-ea"/>
                <a:cs typeface="+mn-cs"/>
              </a:defRPr>
            </a:lvl7pPr>
            <a:lvl8pPr marL="3200400" algn="l" defTabSz="914400" rtl="0" eaLnBrk="1" latinLnBrk="0" hangingPunct="1">
              <a:defRPr sz="2400" kern="1200">
                <a:solidFill>
                  <a:schemeClr val="accent2"/>
                </a:solidFill>
                <a:latin typeface="Arial" charset="0"/>
                <a:ea typeface="+mn-ea"/>
                <a:cs typeface="+mn-cs"/>
              </a:defRPr>
            </a:lvl8pPr>
            <a:lvl9pPr marL="3657600" algn="l" defTabSz="914400" rtl="0" eaLnBrk="1" latinLnBrk="0" hangingPunct="1">
              <a:defRPr sz="2400" kern="1200">
                <a:solidFill>
                  <a:schemeClr val="accent2"/>
                </a:solidFill>
                <a:latin typeface="Arial" charset="0"/>
                <a:ea typeface="+mn-ea"/>
                <a:cs typeface="+mn-cs"/>
              </a:defRPr>
            </a:lvl9pPr>
          </a:lstStyle>
          <a:p>
            <a:pPr eaLnBrk="1" hangingPunct="1">
              <a:defRPr/>
            </a:pPr>
            <a:fld id="{94255B8D-D2BB-4987-8105-7D47F780FD29}" type="slidenum">
              <a:rPr lang="en-US" smtClean="0">
                <a:solidFill>
                  <a:srgbClr val="333399"/>
                </a:solidFill>
              </a:rPr>
              <a:pPr eaLnBrk="1" hangingPunct="1">
                <a:defRPr/>
              </a:pPr>
              <a:t>76</a:t>
            </a:fld>
            <a:endParaRPr lang="en-US" dirty="0">
              <a:solidFill>
                <a:srgbClr val="333399"/>
              </a:solidFill>
            </a:endParaRPr>
          </a:p>
        </p:txBody>
      </p:sp>
      <p:sp>
        <p:nvSpPr>
          <p:cNvPr id="14" name="TextBox 13"/>
          <p:cNvSpPr txBox="1"/>
          <p:nvPr/>
        </p:nvSpPr>
        <p:spPr>
          <a:xfrm>
            <a:off x="4767161" y="6396335"/>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a:latin typeface="Arial" charset="0"/>
              </a:rPr>
              <a:t>CMS experiment</a:t>
            </a:r>
          </a:p>
        </p:txBody>
      </p:sp>
      <p:sp>
        <p:nvSpPr>
          <p:cNvPr id="15" name="TextBox 14"/>
          <p:cNvSpPr txBox="1"/>
          <p:nvPr/>
        </p:nvSpPr>
        <p:spPr>
          <a:xfrm>
            <a:off x="558327" y="6385650"/>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a:latin typeface="Arial" charset="0"/>
              </a:rPr>
              <a:t>ATLAS experiment</a:t>
            </a:r>
          </a:p>
        </p:txBody>
      </p:sp>
      <p:sp>
        <p:nvSpPr>
          <p:cNvPr id="16" name="TextBox 15"/>
          <p:cNvSpPr txBox="1"/>
          <p:nvPr/>
        </p:nvSpPr>
        <p:spPr>
          <a:xfrm>
            <a:off x="8055110" y="6398567"/>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err="1">
                <a:latin typeface="Arial" charset="0"/>
              </a:rPr>
              <a:t>LHCb</a:t>
            </a:r>
            <a:r>
              <a:rPr lang="en-GB" sz="1200" dirty="0">
                <a:latin typeface="Arial" charset="0"/>
              </a:rPr>
              <a:t> experiment</a:t>
            </a:r>
          </a:p>
        </p:txBody>
      </p:sp>
      <p:sp>
        <p:nvSpPr>
          <p:cNvPr id="17" name="TextBox 16"/>
          <p:cNvSpPr txBox="1"/>
          <p:nvPr/>
        </p:nvSpPr>
        <p:spPr>
          <a:xfrm>
            <a:off x="1625855" y="6398567"/>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a:latin typeface="Arial" charset="0"/>
              </a:rPr>
              <a:t>ALICE experiment</a:t>
            </a:r>
          </a:p>
        </p:txBody>
      </p:sp>
      <p:sp>
        <p:nvSpPr>
          <p:cNvPr id="18" name="TextBox 17"/>
          <p:cNvSpPr txBox="1"/>
          <p:nvPr/>
        </p:nvSpPr>
        <p:spPr>
          <a:xfrm>
            <a:off x="2754330" y="6398567"/>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err="1">
                <a:latin typeface="Arial" charset="0"/>
              </a:rPr>
              <a:t>Momentumcleaning</a:t>
            </a:r>
            <a:r>
              <a:rPr lang="en-GB" sz="1200" dirty="0">
                <a:latin typeface="Arial" charset="0"/>
              </a:rPr>
              <a:t> </a:t>
            </a:r>
          </a:p>
        </p:txBody>
      </p:sp>
      <p:sp>
        <p:nvSpPr>
          <p:cNvPr id="19" name="TextBox 18"/>
          <p:cNvSpPr txBox="1"/>
          <p:nvPr/>
        </p:nvSpPr>
        <p:spPr>
          <a:xfrm>
            <a:off x="3709479" y="6398567"/>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a:latin typeface="Arial" charset="0"/>
              </a:rPr>
              <a:t>RF and </a:t>
            </a:r>
          </a:p>
          <a:p>
            <a:pPr algn="ctr" eaLnBrk="1" hangingPunct="1"/>
            <a:r>
              <a:rPr lang="en-GB" sz="1200" dirty="0">
                <a:latin typeface="Arial" charset="0"/>
              </a:rPr>
              <a:t>BI</a:t>
            </a:r>
          </a:p>
        </p:txBody>
      </p:sp>
      <p:sp>
        <p:nvSpPr>
          <p:cNvPr id="20" name="TextBox 19"/>
          <p:cNvSpPr txBox="1"/>
          <p:nvPr/>
        </p:nvSpPr>
        <p:spPr>
          <a:xfrm>
            <a:off x="5785322" y="6398567"/>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a:latin typeface="Arial" charset="0"/>
              </a:rPr>
              <a:t>Beam</a:t>
            </a:r>
          </a:p>
          <a:p>
            <a:pPr algn="ctr" eaLnBrk="1" hangingPunct="1"/>
            <a:r>
              <a:rPr lang="en-GB" sz="1200" dirty="0">
                <a:latin typeface="Arial" charset="0"/>
              </a:rPr>
              <a:t>dump</a:t>
            </a:r>
          </a:p>
        </p:txBody>
      </p:sp>
      <p:sp>
        <p:nvSpPr>
          <p:cNvPr id="21" name="TextBox 20"/>
          <p:cNvSpPr txBox="1"/>
          <p:nvPr/>
        </p:nvSpPr>
        <p:spPr>
          <a:xfrm>
            <a:off x="6887791" y="6390114"/>
            <a:ext cx="862521" cy="461665"/>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square" lIns="36000" rIns="36000" rtlCol="0">
            <a:spAutoFit/>
          </a:bodyPr>
          <a:lstStyle/>
          <a:p>
            <a:pPr algn="ctr" eaLnBrk="1" hangingPunct="1"/>
            <a:r>
              <a:rPr lang="en-GB" sz="1200" dirty="0" err="1">
                <a:latin typeface="Arial" charset="0"/>
              </a:rPr>
              <a:t>Betatron</a:t>
            </a:r>
            <a:r>
              <a:rPr lang="en-GB" sz="1200" dirty="0">
                <a:latin typeface="Arial" charset="0"/>
              </a:rPr>
              <a:t> cleaning </a:t>
            </a:r>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6" name="Slide Number Placeholder 5"/>
          <p:cNvSpPr>
            <a:spLocks noGrp="1"/>
          </p:cNvSpPr>
          <p:nvPr>
            <p:ph type="sldNum" sz="quarter" idx="12"/>
          </p:nvPr>
        </p:nvSpPr>
        <p:spPr/>
        <p:txBody>
          <a:bodyPr/>
          <a:lstStyle/>
          <a:p>
            <a:pPr>
              <a:defRPr/>
            </a:pPr>
            <a:fld id="{C1CD914B-DDCD-4597-A36F-041DA0FD0A8B}" type="slidenum">
              <a:rPr lang="en-US" smtClean="0"/>
              <a:pPr>
                <a:defRPr/>
              </a:pPr>
              <a:t>76</a:t>
            </a:fld>
            <a:endParaRPr lang="en-US"/>
          </a:p>
        </p:txBody>
      </p:sp>
    </p:spTree>
    <p:extLst>
      <p:ext uri="{BB962C8B-B14F-4D97-AF65-F5344CB8AC3E}">
        <p14:creationId xmlns:p14="http://schemas.microsoft.com/office/powerpoint/2010/main" val="29447409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Accidental beam loss</a:t>
            </a:r>
            <a:endParaRPr lang="de-DE" dirty="0"/>
          </a:p>
        </p:txBody>
      </p:sp>
      <p:pic>
        <p:nvPicPr>
          <p:cNvPr id="1426434" name="Picture 2" descr="\\cern.ch\dfs\Users\r\rudi\Desktop\3007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1523"/>
            <a:ext cx="9144000" cy="60864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bwMode="auto">
          <a:xfrm>
            <a:off x="6838950" y="5600700"/>
            <a:ext cx="864000" cy="0"/>
          </a:xfrm>
          <a:prstGeom prst="straightConnector1">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6984785" y="5722292"/>
            <a:ext cx="572593" cy="307777"/>
          </a:xfrm>
          <a:prstGeom prst="rect">
            <a:avLst/>
          </a:prstGeom>
          <a:noFill/>
        </p:spPr>
        <p:txBody>
          <a:bodyPr wrap="none" rtlCol="0">
            <a:spAutoFit/>
          </a:bodyPr>
          <a:lstStyle/>
          <a:p>
            <a:pPr algn="l" eaLnBrk="1" hangingPunct="1"/>
            <a:r>
              <a:rPr lang="en-US" sz="1400" dirty="0">
                <a:solidFill>
                  <a:srgbClr val="333399"/>
                </a:solidFill>
                <a:latin typeface="Arial" charset="0"/>
              </a:rPr>
              <a:t>1 ms</a:t>
            </a:r>
            <a:endParaRPr lang="de-DE" sz="1400" dirty="0">
              <a:solidFill>
                <a:srgbClr val="333399"/>
              </a:solidFill>
              <a:latin typeface="Arial" charset="0"/>
            </a:endParaRPr>
          </a:p>
        </p:txBody>
      </p:sp>
      <p:sp>
        <p:nvSpPr>
          <p:cNvPr id="3" name="TextBox 2"/>
          <p:cNvSpPr txBox="1"/>
          <p:nvPr/>
        </p:nvSpPr>
        <p:spPr>
          <a:xfrm>
            <a:off x="2479619" y="4888390"/>
            <a:ext cx="3090911" cy="40011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rtlCol="0">
            <a:spAutoFit/>
          </a:bodyPr>
          <a:lstStyle/>
          <a:p>
            <a:pPr>
              <a:spcBef>
                <a:spcPct val="20000"/>
              </a:spcBef>
              <a:spcAft>
                <a:spcPts val="400"/>
              </a:spcAft>
              <a:buClr>
                <a:srgbClr val="0000FF"/>
              </a:buClr>
              <a:buSzPct val="80000"/>
            </a:pPr>
            <a:r>
              <a:rPr lang="en-US" sz="2000" kern="0" dirty="0">
                <a:latin typeface="+mn-lt"/>
              </a:rPr>
              <a:t>Time evolution of the loss</a:t>
            </a:r>
            <a:endParaRPr lang="fr-FR" sz="2000" kern="0" dirty="0">
              <a:latin typeface="+mn-lt"/>
            </a:endParaRPr>
          </a:p>
        </p:txBody>
      </p:sp>
      <p:cxnSp>
        <p:nvCxnSpPr>
          <p:cNvPr id="6" name="Straight Arrow Connector 5"/>
          <p:cNvCxnSpPr/>
          <p:nvPr/>
        </p:nvCxnSpPr>
        <p:spPr bwMode="auto">
          <a:xfrm flipH="1">
            <a:off x="6031390" y="4465935"/>
            <a:ext cx="1843440" cy="584105"/>
          </a:xfrm>
          <a:prstGeom prst="straightConnector1">
            <a:avLst/>
          </a:prstGeom>
          <a:solidFill>
            <a:schemeClr val="accent1"/>
          </a:solidFill>
          <a:ln w="28575" cap="flat" cmpd="sng" algn="ctr">
            <a:solidFill>
              <a:srgbClr val="0000FF"/>
            </a:solidFill>
            <a:prstDash val="solid"/>
            <a:round/>
            <a:headEnd type="triangle" w="med" len="med"/>
            <a:tailEnd type="triangle" w="med" len="med"/>
          </a:ln>
          <a:effectLst/>
        </p:spPr>
      </p:cxnSp>
      <p:sp>
        <p:nvSpPr>
          <p:cNvPr id="4" name="Date Placeholder 3"/>
          <p:cNvSpPr>
            <a:spLocks noGrp="1"/>
          </p:cNvSpPr>
          <p:nvPr>
            <p:ph type="dt" sz="half" idx="10"/>
          </p:nvPr>
        </p:nvSpPr>
        <p:spPr/>
        <p:txBody>
          <a:bodyPr/>
          <a:lstStyle/>
          <a:p>
            <a:pPr>
              <a:defRPr/>
            </a:pPr>
            <a:r>
              <a:rPr lang="en-US"/>
              <a:t>January 2017</a:t>
            </a:r>
          </a:p>
        </p:txBody>
      </p:sp>
      <p:sp>
        <p:nvSpPr>
          <p:cNvPr id="7" name="Footer Placeholder 6"/>
          <p:cNvSpPr>
            <a:spLocks noGrp="1"/>
          </p:cNvSpPr>
          <p:nvPr>
            <p:ph type="ftr" sz="quarter" idx="11"/>
          </p:nvPr>
        </p:nvSpPr>
        <p:spPr/>
        <p:txBody>
          <a:bodyPr/>
          <a:lstStyle/>
          <a:p>
            <a:pPr>
              <a:defRPr/>
            </a:pPr>
            <a:r>
              <a:rPr lang="en-GB"/>
              <a:t>USPAS - MPS and operation of LHC - J. Wenninger</a:t>
            </a:r>
            <a:endParaRPr lang="en-US"/>
          </a:p>
        </p:txBody>
      </p:sp>
      <p:sp>
        <p:nvSpPr>
          <p:cNvPr id="8" name="Slide Number Placeholder 7"/>
          <p:cNvSpPr>
            <a:spLocks noGrp="1"/>
          </p:cNvSpPr>
          <p:nvPr>
            <p:ph type="sldNum" sz="quarter" idx="12"/>
          </p:nvPr>
        </p:nvSpPr>
        <p:spPr/>
        <p:txBody>
          <a:bodyPr/>
          <a:lstStyle/>
          <a:p>
            <a:pPr>
              <a:defRPr/>
            </a:pPr>
            <a:fld id="{C1CD914B-DDCD-4597-A36F-041DA0FD0A8B}" type="slidenum">
              <a:rPr lang="en-US" smtClean="0"/>
              <a:pPr>
                <a:defRPr/>
              </a:pPr>
              <a:t>77</a:t>
            </a:fld>
            <a:endParaRPr lang="en-US"/>
          </a:p>
        </p:txBody>
      </p:sp>
      <p:sp>
        <p:nvSpPr>
          <p:cNvPr id="10" name="TextBox 9"/>
          <p:cNvSpPr txBox="1"/>
          <p:nvPr/>
        </p:nvSpPr>
        <p:spPr>
          <a:xfrm>
            <a:off x="602011" y="5736291"/>
            <a:ext cx="3494855" cy="70788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spcBef>
                <a:spcPct val="20000"/>
              </a:spcBef>
              <a:spcAft>
                <a:spcPts val="400"/>
              </a:spcAft>
              <a:buClr>
                <a:srgbClr val="0000FF"/>
              </a:buClr>
              <a:buSzPct val="80000"/>
            </a:pPr>
            <a:r>
              <a:rPr lang="en-US" sz="2000" kern="0" dirty="0">
                <a:latin typeface="+mn-lt"/>
              </a:rPr>
              <a:t>At the LHC each individual BLM can dump the beam!</a:t>
            </a:r>
            <a:endParaRPr lang="fr-FR" sz="2000" kern="0" dirty="0">
              <a:latin typeface="+mn-lt"/>
            </a:endParaRPr>
          </a:p>
        </p:txBody>
      </p:sp>
    </p:spTree>
    <p:extLst>
      <p:ext uri="{BB962C8B-B14F-4D97-AF65-F5344CB8AC3E}">
        <p14:creationId xmlns:p14="http://schemas.microsoft.com/office/powerpoint/2010/main" val="1179069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fr-FR" dirty="0">
                <a:latin typeface="Arial" charset="0"/>
                <a:cs typeface="Arial" charset="0"/>
              </a:rPr>
              <a:t>Surprise, surprise !</a:t>
            </a: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dirty="0"/>
              <a:t>USPAS - MPS and operation of LHC - J. Wenninger</a:t>
            </a:r>
            <a:endParaRPr lang="en-US" dirty="0"/>
          </a:p>
        </p:txBody>
      </p:sp>
      <p:sp>
        <p:nvSpPr>
          <p:cNvPr id="624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45B02977-743F-49AB-8CC2-2D56141C4C5F}" type="slidenum">
              <a:rPr lang="en-US" altLang="fr-FR" smtClean="0">
                <a:cs typeface="Arial" charset="0"/>
              </a:rPr>
              <a:pPr>
                <a:spcBef>
                  <a:spcPct val="0"/>
                </a:spcBef>
                <a:buClrTx/>
                <a:buSzTx/>
                <a:buFontTx/>
                <a:buNone/>
              </a:pPr>
              <a:t>78</a:t>
            </a:fld>
            <a:endParaRPr lang="en-US" altLang="fr-FR">
              <a:cs typeface="Arial" charset="0"/>
            </a:endParaRPr>
          </a:p>
        </p:txBody>
      </p:sp>
      <p:sp>
        <p:nvSpPr>
          <p:cNvPr id="62470" name="TextBox 53"/>
          <p:cNvSpPr txBox="1">
            <a:spLocks noChangeArrowheads="1"/>
          </p:cNvSpPr>
          <p:nvPr/>
        </p:nvSpPr>
        <p:spPr bwMode="auto">
          <a:xfrm>
            <a:off x="539750" y="855865"/>
            <a:ext cx="8604250" cy="193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3525" indent="-263525">
              <a:spcBef>
                <a:spcPct val="20000"/>
              </a:spcBef>
              <a:buClr>
                <a:srgbClr val="0000FF"/>
              </a:buClr>
              <a:buSzPct val="80000"/>
              <a:buFont typeface="Wingdings" pitchFamily="2" charset="2"/>
              <a:buChar char="q"/>
              <a:defRPr>
                <a:solidFill>
                  <a:schemeClr val="tx1"/>
                </a:solidFill>
                <a:latin typeface="Arial" charset="0"/>
              </a:defRPr>
            </a:lvl1pPr>
            <a:lvl2pPr marL="720725" indent="-263525">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lnSpc>
                <a:spcPct val="110000"/>
              </a:lnSpc>
              <a:spcBef>
                <a:spcPts val="600"/>
              </a:spcBef>
              <a:spcAft>
                <a:spcPts val="200"/>
              </a:spcAft>
              <a:buSzPct val="90000"/>
            </a:pPr>
            <a:r>
              <a:rPr lang="en-US" altLang="fr-FR" dirty="0">
                <a:solidFill>
                  <a:srgbClr val="0000FF"/>
                </a:solidFill>
                <a:latin typeface="Helvetica" pitchFamily="34" charset="0"/>
                <a:cs typeface="Helvetica" pitchFamily="34" charset="0"/>
              </a:rPr>
              <a:t>Very fast beam loss events</a:t>
            </a:r>
            <a:r>
              <a:rPr lang="en-US" altLang="fr-FR" dirty="0">
                <a:latin typeface="Helvetica" pitchFamily="34" charset="0"/>
                <a:cs typeface="Helvetica" pitchFamily="34" charset="0"/>
              </a:rPr>
              <a:t> (~ </a:t>
            </a:r>
            <a:r>
              <a:rPr lang="en-US" altLang="fr-FR" dirty="0" err="1">
                <a:latin typeface="Helvetica" pitchFamily="34" charset="0"/>
                <a:cs typeface="Helvetica" pitchFamily="34" charset="0"/>
              </a:rPr>
              <a:t>ms</a:t>
            </a:r>
            <a:r>
              <a:rPr lang="en-US" altLang="fr-FR" dirty="0">
                <a:latin typeface="Helvetica" pitchFamily="34" charset="0"/>
                <a:cs typeface="Helvetica" pitchFamily="34" charset="0"/>
              </a:rPr>
              <a:t>) mainly </a:t>
            </a:r>
            <a:r>
              <a:rPr lang="en-US" altLang="fr-FR" dirty="0">
                <a:solidFill>
                  <a:srgbClr val="0000FF"/>
                </a:solidFill>
                <a:latin typeface="Helvetica" pitchFamily="34" charset="0"/>
                <a:cs typeface="Helvetica" pitchFamily="34" charset="0"/>
              </a:rPr>
              <a:t>in </a:t>
            </a:r>
            <a:r>
              <a:rPr lang="en-US" altLang="fr-FR" dirty="0" err="1">
                <a:solidFill>
                  <a:srgbClr val="0000FF"/>
                </a:solidFill>
                <a:latin typeface="Helvetica" pitchFamily="34" charset="0"/>
                <a:cs typeface="Helvetica" pitchFamily="34" charset="0"/>
              </a:rPr>
              <a:t>supercondcting</a:t>
            </a:r>
            <a:r>
              <a:rPr lang="en-US" altLang="fr-FR" dirty="0">
                <a:solidFill>
                  <a:srgbClr val="0000FF"/>
                </a:solidFill>
                <a:latin typeface="Helvetica" pitchFamily="34" charset="0"/>
                <a:cs typeface="Helvetica" pitchFamily="34" charset="0"/>
              </a:rPr>
              <a:t> regions </a:t>
            </a:r>
            <a:r>
              <a:rPr lang="en-US" altLang="fr-FR" dirty="0">
                <a:latin typeface="Helvetica" pitchFamily="34" charset="0"/>
                <a:cs typeface="Helvetica" pitchFamily="34" charset="0"/>
              </a:rPr>
              <a:t>have been </a:t>
            </a:r>
            <a:r>
              <a:rPr lang="en-US" altLang="fr-FR" b="1" dirty="0">
                <a:solidFill>
                  <a:srgbClr val="FF0000"/>
                </a:solidFill>
                <a:latin typeface="Helvetica" pitchFamily="34" charset="0"/>
                <a:cs typeface="Helvetica" pitchFamily="34" charset="0"/>
              </a:rPr>
              <a:t>THE SURPRISE </a:t>
            </a:r>
            <a:r>
              <a:rPr lang="en-US" altLang="fr-FR" dirty="0">
                <a:latin typeface="Helvetica" pitchFamily="34" charset="0"/>
                <a:cs typeface="Helvetica" pitchFamily="34" charset="0"/>
              </a:rPr>
              <a:t>of LHC operation – nicknamed </a:t>
            </a:r>
            <a:r>
              <a:rPr lang="en-US" altLang="fr-FR" dirty="0">
                <a:solidFill>
                  <a:srgbClr val="0000FF"/>
                </a:solidFill>
                <a:latin typeface="Helvetica" pitchFamily="34" charset="0"/>
                <a:cs typeface="Helvetica" pitchFamily="34" charset="0"/>
              </a:rPr>
              <a:t>UFOs</a:t>
            </a:r>
            <a:r>
              <a:rPr lang="en-US" altLang="fr-FR" sz="1600" dirty="0">
                <a:latin typeface="Helvetica" pitchFamily="34" charset="0"/>
                <a:cs typeface="Helvetica" pitchFamily="34" charset="0"/>
              </a:rPr>
              <a:t>*.</a:t>
            </a:r>
            <a:endParaRPr lang="en-US" altLang="fr-FR" dirty="0">
              <a:latin typeface="Helvetica" pitchFamily="34" charset="0"/>
              <a:cs typeface="Helvetica" pitchFamily="34" charset="0"/>
            </a:endParaRPr>
          </a:p>
          <a:p>
            <a:pPr marL="457200" lvl="1" indent="0">
              <a:lnSpc>
                <a:spcPct val="110000"/>
              </a:lnSpc>
              <a:spcBef>
                <a:spcPts val="600"/>
              </a:spcBef>
              <a:spcAft>
                <a:spcPts val="200"/>
              </a:spcAft>
              <a:buClr>
                <a:srgbClr val="0000FF"/>
              </a:buClr>
              <a:buSzPct val="90000"/>
              <a:buNone/>
            </a:pPr>
            <a:r>
              <a:rPr lang="en-US" altLang="fr-FR" i="1" dirty="0">
                <a:solidFill>
                  <a:srgbClr val="0000FF"/>
                </a:solidFill>
                <a:latin typeface="Helvetica" pitchFamily="34" charset="0"/>
                <a:cs typeface="Helvetica" pitchFamily="34" charset="0"/>
              </a:rPr>
              <a:t>~20 dumps by such UFO-type events every year up to ~2015.</a:t>
            </a:r>
          </a:p>
          <a:p>
            <a:pPr>
              <a:lnSpc>
                <a:spcPct val="110000"/>
              </a:lnSpc>
              <a:spcBef>
                <a:spcPts val="1200"/>
              </a:spcBef>
              <a:spcAft>
                <a:spcPts val="200"/>
              </a:spcAft>
              <a:buSzPct val="90000"/>
            </a:pPr>
            <a:r>
              <a:rPr lang="en-US" altLang="fr-FR" dirty="0">
                <a:latin typeface="Helvetica" pitchFamily="34" charset="0"/>
                <a:cs typeface="Helvetica" pitchFamily="34" charset="0"/>
              </a:rPr>
              <a:t>The signals are consistent with small (10’s </a:t>
            </a:r>
            <a:r>
              <a:rPr lang="en-US" altLang="fr-FR" dirty="0">
                <a:latin typeface="Symbol" pitchFamily="18" charset="2"/>
                <a:cs typeface="Helvetica" pitchFamily="34" charset="0"/>
              </a:rPr>
              <a:t>m</a:t>
            </a:r>
            <a:r>
              <a:rPr lang="en-US" altLang="fr-FR" dirty="0">
                <a:latin typeface="Helvetica" pitchFamily="34" charset="0"/>
                <a:cs typeface="Helvetica" pitchFamily="34" charset="0"/>
              </a:rPr>
              <a:t>m diameter) dust particles ‘entering’ the beam.</a:t>
            </a:r>
          </a:p>
        </p:txBody>
      </p:sp>
      <p:pic>
        <p:nvPicPr>
          <p:cNvPr id="624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570" y="2622495"/>
            <a:ext cx="4723815" cy="320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3" descr="C:\Misc\Icons\UFO-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8175" y="0"/>
            <a:ext cx="885825" cy="885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224885" y="4000748"/>
            <a:ext cx="1613010" cy="46166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spcBef>
                <a:spcPct val="20000"/>
              </a:spcBef>
              <a:spcAft>
                <a:spcPts val="400"/>
              </a:spcAft>
              <a:buClr>
                <a:srgbClr val="0000FF"/>
              </a:buClr>
              <a:buSzPct val="80000"/>
            </a:pPr>
            <a:r>
              <a:rPr lang="en-US" sz="1200" b="1" kern="0" dirty="0">
                <a:latin typeface="+mn-lt"/>
              </a:rPr>
              <a:t>Time evolution of a UFO-type loss</a:t>
            </a:r>
            <a:endParaRPr lang="fr-FR" sz="1200" b="1" kern="0" dirty="0">
              <a:latin typeface="+mn-lt"/>
            </a:endParaRPr>
          </a:p>
        </p:txBody>
      </p:sp>
      <p:sp>
        <p:nvSpPr>
          <p:cNvPr id="5" name="TextBox 4"/>
          <p:cNvSpPr txBox="1"/>
          <p:nvPr/>
        </p:nvSpPr>
        <p:spPr>
          <a:xfrm>
            <a:off x="486873" y="6194160"/>
            <a:ext cx="8047946" cy="307777"/>
          </a:xfrm>
          <a:prstGeom prst="rect">
            <a:avLst/>
          </a:prstGeom>
        </p:spPr>
        <p:txBody>
          <a:bodyPr wrap="square" rtlCol="0">
            <a:spAutoFit/>
          </a:bodyPr>
          <a:lstStyle/>
          <a:p>
            <a:pPr>
              <a:spcBef>
                <a:spcPct val="20000"/>
              </a:spcBef>
              <a:spcAft>
                <a:spcPts val="400"/>
              </a:spcAft>
              <a:buClr>
                <a:srgbClr val="0000FF"/>
              </a:buClr>
              <a:buSzPct val="80000"/>
            </a:pPr>
            <a:r>
              <a:rPr lang="en-US" altLang="fr-FR" sz="1400" b="1" dirty="0">
                <a:latin typeface="Helvetica" pitchFamily="34" charset="0"/>
                <a:cs typeface="Helvetica" pitchFamily="34" charset="0"/>
              </a:rPr>
              <a:t>*:Unidentified Falling Object, acronym borrowed from nuclear fusion community</a:t>
            </a:r>
            <a:endParaRPr lang="fr-FR" sz="1400" b="1" kern="0" dirty="0">
              <a:latin typeface="+mn-lt"/>
            </a:endParaRPr>
          </a:p>
        </p:txBody>
      </p:sp>
      <p:sp>
        <p:nvSpPr>
          <p:cNvPr id="6" name="TextBox 5"/>
          <p:cNvSpPr txBox="1"/>
          <p:nvPr/>
        </p:nvSpPr>
        <p:spPr>
          <a:xfrm>
            <a:off x="548684" y="3002471"/>
            <a:ext cx="3804018" cy="1793311"/>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GB" kern="0" dirty="0">
                <a:latin typeface="+mn-lt"/>
              </a:rPr>
              <a:t>In some cases the UFOs are </a:t>
            </a:r>
            <a:r>
              <a:rPr lang="en-GB" b="1" kern="0" dirty="0">
                <a:solidFill>
                  <a:srgbClr val="FF0000"/>
                </a:solidFill>
                <a:latin typeface="+mn-lt"/>
              </a:rPr>
              <a:t>so fast that the BLMs cannot dump in time </a:t>
            </a:r>
            <a:r>
              <a:rPr lang="en-GB" kern="0" dirty="0">
                <a:latin typeface="+mn-lt"/>
              </a:rPr>
              <a:t>before the event is over or before a quench !</a:t>
            </a:r>
          </a:p>
          <a:p>
            <a:pPr marL="742950" lvl="1" indent="-285750">
              <a:spcBef>
                <a:spcPct val="20000"/>
              </a:spcBef>
              <a:spcAft>
                <a:spcPts val="400"/>
              </a:spcAft>
              <a:buClr>
                <a:srgbClr val="0000FF"/>
              </a:buClr>
              <a:buSzPct val="80000"/>
              <a:buFont typeface="Courier New" panose="02070309020205020404" pitchFamily="49" charset="0"/>
              <a:buChar char="o"/>
            </a:pPr>
            <a:r>
              <a:rPr lang="en-GB" sz="1600" i="1" kern="0" dirty="0">
                <a:solidFill>
                  <a:srgbClr val="0000FF"/>
                </a:solidFill>
                <a:latin typeface="+mn-lt"/>
              </a:rPr>
              <a:t>Quench threshold exceeded on the time scale of 1-2 turns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1"/>
          <p:cNvSpPr>
            <a:spLocks noGrp="1"/>
          </p:cNvSpPr>
          <p:nvPr>
            <p:ph type="title"/>
          </p:nvPr>
        </p:nvSpPr>
        <p:spPr/>
        <p:txBody>
          <a:bodyPr/>
          <a:lstStyle/>
          <a:p>
            <a:r>
              <a:rPr lang="en-GB" altLang="fr-FR" dirty="0">
                <a:latin typeface="Arial" charset="0"/>
                <a:cs typeface="Arial" charset="0"/>
              </a:rPr>
              <a:t>UFO monitoring</a:t>
            </a:r>
            <a:endParaRPr lang="de-DE" altLang="fr-FR" dirty="0">
              <a:latin typeface="Arial" charset="0"/>
              <a:cs typeface="Arial" charset="0"/>
            </a:endParaRPr>
          </a:p>
        </p:txBody>
      </p:sp>
      <p:sp>
        <p:nvSpPr>
          <p:cNvPr id="4" name="Date Placeholder 3"/>
          <p:cNvSpPr>
            <a:spLocks noGrp="1"/>
          </p:cNvSpPr>
          <p:nvPr>
            <p:ph type="dt" sz="quarter" idx="10"/>
          </p:nvPr>
        </p:nvSpPr>
        <p:spPr/>
        <p:txBody>
          <a:bodyPr/>
          <a:lstStyle/>
          <a:p>
            <a:pPr>
              <a:defRPr/>
            </a:pPr>
            <a:r>
              <a:rPr lang="en-US"/>
              <a:t>January 2017</a:t>
            </a:r>
          </a:p>
        </p:txBody>
      </p:sp>
      <p:sp>
        <p:nvSpPr>
          <p:cNvPr id="5" name="Footer Placeholder 4"/>
          <p:cNvSpPr>
            <a:spLocks noGrp="1"/>
          </p:cNvSpPr>
          <p:nvPr>
            <p:ph type="ftr" sz="quarter" idx="11"/>
          </p:nvPr>
        </p:nvSpPr>
        <p:spPr/>
        <p:txBody>
          <a:bodyPr/>
          <a:lstStyle/>
          <a:p>
            <a:pPr>
              <a:defRPr/>
            </a:pPr>
            <a:r>
              <a:rPr lang="en-GB"/>
              <a:t>USPAS - MPS and operation of LHC - J. Wenninger</a:t>
            </a:r>
            <a:endParaRPr lang="en-US" dirty="0"/>
          </a:p>
        </p:txBody>
      </p:sp>
      <p:sp>
        <p:nvSpPr>
          <p:cNvPr id="634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40B15B4C-DD6F-4D38-AD49-09340FC1E766}" type="slidenum">
              <a:rPr lang="en-US" altLang="fr-FR" smtClean="0">
                <a:solidFill>
                  <a:srgbClr val="000000"/>
                </a:solidFill>
                <a:cs typeface="Arial" charset="0"/>
              </a:rPr>
              <a:pPr>
                <a:spcBef>
                  <a:spcPct val="0"/>
                </a:spcBef>
                <a:buClrTx/>
                <a:buSzTx/>
                <a:buFontTx/>
                <a:buNone/>
              </a:pPr>
              <a:t>79</a:t>
            </a:fld>
            <a:endParaRPr lang="en-US" altLang="fr-FR">
              <a:solidFill>
                <a:srgbClr val="000000"/>
              </a:solidFill>
              <a:cs typeface="Arial" charset="0"/>
            </a:endParaRPr>
          </a:p>
        </p:txBody>
      </p:sp>
      <p:sp>
        <p:nvSpPr>
          <p:cNvPr id="18" name="Content Placeholder 2"/>
          <p:cNvSpPr txBox="1">
            <a:spLocks/>
          </p:cNvSpPr>
          <p:nvPr/>
        </p:nvSpPr>
        <p:spPr bwMode="auto">
          <a:xfrm>
            <a:off x="271436" y="840706"/>
            <a:ext cx="4840288"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5600" indent="-266700">
              <a:spcBef>
                <a:spcPct val="20000"/>
              </a:spcBef>
              <a:buClr>
                <a:srgbClr val="0000FF"/>
              </a:buClr>
              <a:buSzPct val="80000"/>
              <a:buFont typeface="Wingdings" pitchFamily="2" charset="2"/>
              <a:buChar char="q"/>
              <a:defRPr>
                <a:solidFill>
                  <a:schemeClr val="tx1"/>
                </a:solidFill>
                <a:latin typeface="Arial" charset="0"/>
              </a:defRPr>
            </a:lvl1pPr>
            <a:lvl2pPr marL="533400" indent="-17780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ts val="1200"/>
              </a:spcBef>
              <a:buSzPct val="90000"/>
            </a:pPr>
            <a:r>
              <a:rPr lang="en-US" altLang="fr-FR" dirty="0">
                <a:solidFill>
                  <a:srgbClr val="CC3399"/>
                </a:solidFill>
              </a:rPr>
              <a:t>The vast majority of events lead to losses below dump threshold.</a:t>
            </a:r>
          </a:p>
          <a:p>
            <a:pPr>
              <a:spcBef>
                <a:spcPts val="1200"/>
              </a:spcBef>
              <a:buSzPct val="90000"/>
            </a:pPr>
            <a:r>
              <a:rPr lang="en-US" altLang="fr-FR" dirty="0"/>
              <a:t>For LHC injection kickers UFOs could be traced to Al oxide dust </a:t>
            </a:r>
            <a:r>
              <a:rPr lang="en-US" altLang="fr-FR" dirty="0">
                <a:sym typeface="Wingdings" panose="05000000000000000000" pitchFamily="2" charset="2"/>
              </a:rPr>
              <a:t> cleaning campaign during the long shutdown</a:t>
            </a:r>
            <a:r>
              <a:rPr lang="en-US" altLang="fr-FR" dirty="0"/>
              <a:t>.</a:t>
            </a:r>
          </a:p>
          <a:p>
            <a:pPr>
              <a:spcBef>
                <a:spcPts val="1200"/>
              </a:spcBef>
              <a:buSzPct val="90000"/>
            </a:pPr>
            <a:r>
              <a:rPr lang="en-US" altLang="fr-FR" dirty="0"/>
              <a:t>There is </a:t>
            </a:r>
            <a:r>
              <a:rPr lang="en-US" altLang="fr-FR" b="1" u="sng" dirty="0"/>
              <a:t>conditioning</a:t>
            </a:r>
            <a:r>
              <a:rPr lang="en-US" altLang="fr-FR" dirty="0"/>
              <a:t> with beam:</a:t>
            </a:r>
            <a:endParaRPr lang="en-GB" altLang="fr-FR" dirty="0"/>
          </a:p>
          <a:p>
            <a:pPr lvl="1"/>
            <a:r>
              <a:rPr lang="en-US" altLang="fr-FR" sz="1800" dirty="0">
                <a:solidFill>
                  <a:srgbClr val="0000FF"/>
                </a:solidFill>
              </a:rPr>
              <a:t>The (non-dumping) UFO-rate drops from ~10/hour to &lt; 2/hour over a year.</a:t>
            </a:r>
          </a:p>
        </p:txBody>
      </p:sp>
      <p:pic>
        <p:nvPicPr>
          <p:cNvPr id="6349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5963" y="-26988"/>
            <a:ext cx="844550" cy="8445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1" name="Gruppieren 32"/>
          <p:cNvGrpSpPr>
            <a:grpSpLocks/>
          </p:cNvGrpSpPr>
          <p:nvPr/>
        </p:nvGrpSpPr>
        <p:grpSpPr bwMode="auto">
          <a:xfrm>
            <a:off x="6184900" y="1470345"/>
            <a:ext cx="2879725" cy="2160588"/>
            <a:chOff x="5745830" y="1419635"/>
            <a:chExt cx="2880000" cy="2160000"/>
          </a:xfrm>
        </p:grpSpPr>
        <p:pic>
          <p:nvPicPr>
            <p:cNvPr id="63510" name="Picture 18" descr="Filtre6-distrib-200x-1.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5830" y="1419635"/>
              <a:ext cx="2880000" cy="216000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nvGrpSpPr>
            <p:cNvPr id="23" name="Gruppieren 31"/>
            <p:cNvGrpSpPr/>
            <p:nvPr/>
          </p:nvGrpSpPr>
          <p:grpSpPr>
            <a:xfrm>
              <a:off x="6125933" y="1513937"/>
              <a:ext cx="756024" cy="369543"/>
              <a:chOff x="6125933" y="1513937"/>
              <a:chExt cx="756024" cy="369543"/>
            </a:xfrm>
            <a:solidFill>
              <a:schemeClr val="bg1">
                <a:alpha val="50000"/>
              </a:schemeClr>
            </a:solidFill>
          </p:grpSpPr>
          <p:sp>
            <p:nvSpPr>
              <p:cNvPr id="24" name="Textfeld 30"/>
              <p:cNvSpPr txBox="1"/>
              <p:nvPr/>
            </p:nvSpPr>
            <p:spPr>
              <a:xfrm>
                <a:off x="6125933" y="1513937"/>
                <a:ext cx="756024" cy="369543"/>
              </a:xfrm>
              <a:prstGeom prst="rect">
                <a:avLst/>
              </a:prstGeom>
              <a:noFill/>
              <a:ln>
                <a:noFill/>
              </a:ln>
            </p:spPr>
            <p:txBody>
              <a:bodyPr lIns="0" tIns="0" rIns="0" bIns="0" anchor="b"/>
              <a:lstStyle/>
              <a:p>
                <a:pPr algn="ctr">
                  <a:defRPr/>
                </a:pPr>
                <a:r>
                  <a:rPr lang="de-DE" sz="1600" b="1" dirty="0">
                    <a:solidFill>
                      <a:srgbClr val="FFFF00"/>
                    </a:solidFill>
                  </a:rPr>
                  <a:t>100µm</a:t>
                </a:r>
              </a:p>
            </p:txBody>
          </p:sp>
          <p:cxnSp>
            <p:nvCxnSpPr>
              <p:cNvPr id="25" name="Gerade Verbindung 27"/>
              <p:cNvCxnSpPr/>
              <p:nvPr/>
            </p:nvCxnSpPr>
            <p:spPr bwMode="auto">
              <a:xfrm>
                <a:off x="6237300" y="1537835"/>
                <a:ext cx="511518" cy="0"/>
              </a:xfrm>
              <a:prstGeom prst="line">
                <a:avLst/>
              </a:prstGeom>
              <a:grpFill/>
              <a:ln w="25400" cap="flat" cmpd="sng" algn="ctr">
                <a:solidFill>
                  <a:srgbClr val="FFFF00"/>
                </a:solidFill>
                <a:prstDash val="solid"/>
                <a:round/>
                <a:headEnd type="none" w="med" len="med"/>
                <a:tailEnd type="none" w="med" len="med"/>
              </a:ln>
              <a:effectLst/>
            </p:spPr>
          </p:cxnSp>
        </p:grpSp>
      </p:grpSp>
      <p:grpSp>
        <p:nvGrpSpPr>
          <p:cNvPr id="26" name="Gruppieren 5"/>
          <p:cNvGrpSpPr>
            <a:grpSpLocks/>
          </p:cNvGrpSpPr>
          <p:nvPr/>
        </p:nvGrpSpPr>
        <p:grpSpPr bwMode="auto">
          <a:xfrm>
            <a:off x="5233965" y="2108380"/>
            <a:ext cx="2333625" cy="1743075"/>
            <a:chOff x="6115047" y="3391647"/>
            <a:chExt cx="2333727" cy="1742131"/>
          </a:xfrm>
        </p:grpSpPr>
        <p:pic>
          <p:nvPicPr>
            <p:cNvPr id="63507" name="Picture 12" descr="10-1500x-6.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5933" y="3391647"/>
              <a:ext cx="2322841" cy="1742131"/>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63508" name="Textfeld 34"/>
            <p:cNvSpPr txBox="1">
              <a:spLocks noChangeArrowheads="1"/>
            </p:cNvSpPr>
            <p:nvPr/>
          </p:nvSpPr>
          <p:spPr bwMode="auto">
            <a:xfrm>
              <a:off x="6115047" y="3394864"/>
              <a:ext cx="756024" cy="36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lgn="ctr">
                <a:spcBef>
                  <a:spcPct val="0"/>
                </a:spcBef>
                <a:buClrTx/>
                <a:buSzTx/>
                <a:buFontTx/>
                <a:buNone/>
              </a:pPr>
              <a:r>
                <a:rPr lang="de-DE" altLang="fr-FR" sz="1600" b="1">
                  <a:solidFill>
                    <a:srgbClr val="FFFF00"/>
                  </a:solidFill>
                  <a:latin typeface="Comic Sans MS" pitchFamily="66" charset="0"/>
                </a:rPr>
                <a:t>10µm</a:t>
              </a:r>
            </a:p>
          </p:txBody>
        </p:sp>
        <p:cxnSp>
          <p:nvCxnSpPr>
            <p:cNvPr id="63509" name="Gerade Verbindung 35"/>
            <p:cNvCxnSpPr>
              <a:cxnSpLocks noChangeShapeType="1"/>
            </p:cNvCxnSpPr>
            <p:nvPr/>
          </p:nvCxnSpPr>
          <p:spPr bwMode="auto">
            <a:xfrm>
              <a:off x="6293816" y="3491267"/>
              <a:ext cx="303046" cy="0"/>
            </a:xfrm>
            <a:prstGeom prst="line">
              <a:avLst/>
            </a:prstGeom>
            <a:noFill/>
            <a:ln w="25400" algn="ctr">
              <a:solidFill>
                <a:srgbClr val="FFFF00"/>
              </a:solidFill>
              <a:round/>
              <a:headEnd/>
              <a:tailEnd/>
            </a:ln>
            <a:extLst>
              <a:ext uri="{909E8E84-426E-40DD-AFC4-6F175D3DCCD1}">
                <a14:hiddenFill xmlns:a14="http://schemas.microsoft.com/office/drawing/2010/main">
                  <a:noFill/>
                </a14:hiddenFill>
              </a:ext>
            </a:extLst>
          </p:spPr>
        </p:cxnSp>
      </p:grpSp>
      <p:sp>
        <p:nvSpPr>
          <p:cNvPr id="3" name="TextBox 2"/>
          <p:cNvSpPr txBox="1"/>
          <p:nvPr/>
        </p:nvSpPr>
        <p:spPr>
          <a:xfrm>
            <a:off x="5584032" y="817563"/>
            <a:ext cx="3480594" cy="584775"/>
          </a:xfrm>
          <a:prstGeom prst="rect">
            <a:avLst/>
          </a:prstGeom>
          <a:solidFill>
            <a:srgbClr val="FFFF99"/>
          </a:solidFill>
          <a:effectLst>
            <a:outerShdw blurRad="50800" dist="38100" dir="2700000" algn="tl" rotWithShape="0">
              <a:prstClr val="black">
                <a:alpha val="40000"/>
              </a:prstClr>
            </a:outerShdw>
          </a:effectLst>
        </p:spPr>
        <p:txBody>
          <a:bodyPr wrap="square">
            <a:spAutoFit/>
          </a:bodyPr>
          <a:lstStyle/>
          <a:p>
            <a:pPr algn="ctr">
              <a:spcBef>
                <a:spcPct val="20000"/>
              </a:spcBef>
              <a:spcAft>
                <a:spcPts val="400"/>
              </a:spcAft>
              <a:buClr>
                <a:srgbClr val="0000FF"/>
              </a:buClr>
              <a:buSzPct val="80000"/>
              <a:defRPr/>
            </a:pPr>
            <a:r>
              <a:rPr lang="en-US" sz="1600" b="1" kern="0" dirty="0">
                <a:solidFill>
                  <a:srgbClr val="0000FF"/>
                </a:solidFill>
                <a:latin typeface="+mn-lt"/>
              </a:rPr>
              <a:t>In the injection kickers UFOs were traced to Al oxide particles. </a:t>
            </a:r>
          </a:p>
        </p:txBody>
      </p:sp>
      <p:pic>
        <p:nvPicPr>
          <p:cNvPr id="2" name="Picture 1"/>
          <p:cNvPicPr>
            <a:picLocks noChangeAspect="1"/>
          </p:cNvPicPr>
          <p:nvPr/>
        </p:nvPicPr>
        <p:blipFill>
          <a:blip r:embed="rId5"/>
          <a:stretch>
            <a:fillRect/>
          </a:stretch>
        </p:blipFill>
        <p:spPr>
          <a:xfrm>
            <a:off x="1613064" y="3619181"/>
            <a:ext cx="6603751" cy="323881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pic>
        <p:nvPicPr>
          <p:cNvPr id="102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itle 1"/>
          <p:cNvSpPr>
            <a:spLocks noGrp="1"/>
          </p:cNvSpPr>
          <p:nvPr>
            <p:ph type="title"/>
          </p:nvPr>
        </p:nvSpPr>
        <p:spPr/>
        <p:txBody>
          <a:bodyPr/>
          <a:lstStyle/>
          <a:p>
            <a:r>
              <a:rPr lang="en-US" dirty="0"/>
              <a:t>LHC layout</a:t>
            </a:r>
          </a:p>
        </p:txBody>
      </p:sp>
      <p:sp>
        <p:nvSpPr>
          <p:cNvPr id="1024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09C65285-ADB6-4E51-A223-DD02023AB3F7}" type="slidenum">
              <a:rPr lang="en-US" smtClean="0">
                <a:latin typeface="Arial" pitchFamily="34" charset="0"/>
              </a:rPr>
              <a:pPr/>
              <a:t>8</a:t>
            </a:fld>
            <a:endParaRPr lang="en-US">
              <a:latin typeface="Arial" pitchFamily="34" charset="0"/>
            </a:endParaRPr>
          </a:p>
        </p:txBody>
      </p:sp>
      <p:sp>
        <p:nvSpPr>
          <p:cNvPr id="11" name="Text Box 4"/>
          <p:cNvSpPr txBox="1">
            <a:spLocks noChangeArrowheads="1"/>
          </p:cNvSpPr>
          <p:nvPr/>
        </p:nvSpPr>
        <p:spPr bwMode="auto">
          <a:xfrm>
            <a:off x="7124700" y="1447800"/>
            <a:ext cx="1749425" cy="366713"/>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a:defRPr/>
            </a:pPr>
            <a:r>
              <a:rPr lang="en-US" dirty="0">
                <a:solidFill>
                  <a:srgbClr val="B5E8FF"/>
                </a:solidFill>
                <a:latin typeface="Tahoma" pitchFamily="34" charset="0"/>
              </a:rPr>
              <a:t>Lake of Geneva</a:t>
            </a:r>
            <a:endParaRPr lang="en-US" dirty="0">
              <a:latin typeface="Tahoma" pitchFamily="34" charset="0"/>
            </a:endParaRPr>
          </a:p>
        </p:txBody>
      </p:sp>
      <p:sp>
        <p:nvSpPr>
          <p:cNvPr id="12" name="Text Box 3"/>
          <p:cNvSpPr txBox="1">
            <a:spLocks noChangeArrowheads="1"/>
          </p:cNvSpPr>
          <p:nvPr/>
        </p:nvSpPr>
        <p:spPr bwMode="auto">
          <a:xfrm>
            <a:off x="190500" y="838200"/>
            <a:ext cx="4648200" cy="877888"/>
          </a:xfrm>
          <a:prstGeom prst="rect">
            <a:avLst/>
          </a:prstGeom>
          <a:solidFill>
            <a:schemeClr val="accent2">
              <a:lumMod val="75000"/>
            </a:schemeClr>
          </a:solidFill>
          <a:ln w="12700">
            <a:noFill/>
            <a:miter lim="800000"/>
            <a:headEnd type="none" w="sm" len="sm"/>
            <a:tailEnd type="none" w="sm" len="sm"/>
          </a:ln>
        </p:spPr>
        <p:txBody>
          <a:bodyPr>
            <a:spAutoFit/>
          </a:bodyPr>
          <a:lstStyle/>
          <a:p>
            <a:pPr>
              <a:spcBef>
                <a:spcPct val="50000"/>
              </a:spcBef>
              <a:defRPr/>
            </a:pPr>
            <a:r>
              <a:rPr lang="de-DE" sz="2400" dirty="0">
                <a:solidFill>
                  <a:schemeClr val="bg1"/>
                </a:solidFill>
                <a:latin typeface="+mn-lt"/>
              </a:rPr>
              <a:t>Installed in 26.7 km LEP tunnel</a:t>
            </a:r>
          </a:p>
          <a:p>
            <a:pPr>
              <a:spcBef>
                <a:spcPct val="50000"/>
              </a:spcBef>
              <a:defRPr/>
            </a:pPr>
            <a:r>
              <a:rPr lang="de-DE" dirty="0">
                <a:solidFill>
                  <a:schemeClr val="bg1"/>
                </a:solidFill>
                <a:latin typeface="+mn-lt"/>
              </a:rPr>
              <a:t>Depth of 70-140 m</a:t>
            </a:r>
          </a:p>
        </p:txBody>
      </p:sp>
      <p:sp>
        <p:nvSpPr>
          <p:cNvPr id="10258" name="Line 54"/>
          <p:cNvSpPr>
            <a:spLocks noChangeShapeType="1"/>
          </p:cNvSpPr>
          <p:nvPr/>
        </p:nvSpPr>
        <p:spPr bwMode="auto">
          <a:xfrm>
            <a:off x="4381500" y="4152900"/>
            <a:ext cx="342900" cy="304800"/>
          </a:xfrm>
          <a:prstGeom prst="line">
            <a:avLst/>
          </a:prstGeom>
          <a:noFill/>
          <a:ln w="28575">
            <a:solidFill>
              <a:srgbClr val="FFFF00"/>
            </a:solidFill>
            <a:round/>
            <a:headEnd type="none" w="sm" len="sm"/>
            <a:tailEnd type="arrow" w="med" len="med"/>
          </a:ln>
          <a:extLst>
            <a:ext uri="{909E8E84-426E-40DD-AFC4-6F175D3DCCD1}">
              <a14:hiddenFill xmlns:a14="http://schemas.microsoft.com/office/drawing/2010/main">
                <a:noFill/>
              </a14:hiddenFill>
            </a:ext>
          </a:extLst>
        </p:spPr>
        <p:txBody>
          <a:bodyPr/>
          <a:lstStyle/>
          <a:p>
            <a:endParaRPr lang="en-GB"/>
          </a:p>
        </p:txBody>
      </p:sp>
      <p:sp>
        <p:nvSpPr>
          <p:cNvPr id="19" name="Text Box 8"/>
          <p:cNvSpPr txBox="1">
            <a:spLocks noChangeArrowheads="1"/>
          </p:cNvSpPr>
          <p:nvPr/>
        </p:nvSpPr>
        <p:spPr bwMode="auto">
          <a:xfrm rot="20227656">
            <a:off x="1835150" y="2611438"/>
            <a:ext cx="1176338" cy="369887"/>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a:defRPr/>
            </a:pPr>
            <a:r>
              <a:rPr lang="en-US" b="1" dirty="0">
                <a:solidFill>
                  <a:srgbClr val="FFFF99"/>
                </a:solidFill>
                <a:effectLst>
                  <a:outerShdw blurRad="38100" dist="38100" dir="2700000" algn="tl">
                    <a:srgbClr val="000000">
                      <a:alpha val="43137"/>
                    </a:srgbClr>
                  </a:outerShdw>
                </a:effectLst>
                <a:latin typeface="Tahoma" pitchFamily="34" charset="0"/>
              </a:rPr>
              <a:t>LHC ring</a:t>
            </a:r>
          </a:p>
        </p:txBody>
      </p:sp>
      <p:sp>
        <p:nvSpPr>
          <p:cNvPr id="20" name="Text Box 8"/>
          <p:cNvSpPr txBox="1">
            <a:spLocks noChangeArrowheads="1"/>
          </p:cNvSpPr>
          <p:nvPr/>
        </p:nvSpPr>
        <p:spPr bwMode="auto">
          <a:xfrm rot="1284349">
            <a:off x="5626100" y="4140200"/>
            <a:ext cx="1054100" cy="338138"/>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a:defRPr/>
            </a:pPr>
            <a:r>
              <a:rPr lang="en-US" sz="1600" b="1" dirty="0">
                <a:solidFill>
                  <a:srgbClr val="66FF33"/>
                </a:solidFill>
                <a:effectLst>
                  <a:outerShdw blurRad="38100" dist="38100" dir="2700000" algn="tl">
                    <a:srgbClr val="000000">
                      <a:alpha val="43137"/>
                    </a:srgbClr>
                  </a:outerShdw>
                </a:effectLst>
                <a:latin typeface="Tahoma" pitchFamily="34" charset="0"/>
              </a:rPr>
              <a:t>SPS ring</a:t>
            </a:r>
          </a:p>
        </p:txBody>
      </p:sp>
      <p:grpSp>
        <p:nvGrpSpPr>
          <p:cNvPr id="21" name="Group 69"/>
          <p:cNvGrpSpPr>
            <a:grpSpLocks/>
          </p:cNvGrpSpPr>
          <p:nvPr/>
        </p:nvGrpSpPr>
        <p:grpSpPr bwMode="auto">
          <a:xfrm>
            <a:off x="533400" y="2277875"/>
            <a:ext cx="3241675" cy="1727200"/>
            <a:chOff x="336" y="1072"/>
            <a:chExt cx="2042" cy="1088"/>
          </a:xfrm>
        </p:grpSpPr>
        <p:sp>
          <p:nvSpPr>
            <p:cNvPr id="22" name="Line 70"/>
            <p:cNvSpPr>
              <a:spLocks noChangeShapeType="1"/>
            </p:cNvSpPr>
            <p:nvPr/>
          </p:nvSpPr>
          <p:spPr bwMode="auto">
            <a:xfrm flipV="1">
              <a:off x="1968" y="1269"/>
              <a:ext cx="364" cy="891"/>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sp>
          <p:nvSpPr>
            <p:cNvPr id="23" name="Line 71"/>
            <p:cNvSpPr>
              <a:spLocks noChangeShapeType="1"/>
            </p:cNvSpPr>
            <p:nvPr/>
          </p:nvSpPr>
          <p:spPr bwMode="auto">
            <a:xfrm>
              <a:off x="1968" y="1104"/>
              <a:ext cx="336" cy="168"/>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sp>
          <p:nvSpPr>
            <p:cNvPr id="24" name="Oval 72"/>
            <p:cNvSpPr>
              <a:spLocks noChangeArrowheads="1"/>
            </p:cNvSpPr>
            <p:nvPr/>
          </p:nvSpPr>
          <p:spPr bwMode="auto">
            <a:xfrm>
              <a:off x="2285" y="1251"/>
              <a:ext cx="93" cy="71"/>
            </a:xfrm>
            <a:prstGeom prst="ellipse">
              <a:avLst/>
            </a:prstGeom>
            <a:solidFill>
              <a:schemeClr val="accent1"/>
            </a:solidFill>
            <a:ln w="9525">
              <a:solidFill>
                <a:schemeClr val="accent2"/>
              </a:solidFill>
              <a:round/>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pic>
          <p:nvPicPr>
            <p:cNvPr id="25" name="Picture 73" descr="bul-pho-2007-07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 y="1072"/>
              <a:ext cx="1632" cy="1088"/>
            </a:xfrm>
            <a:prstGeom prst="rect">
              <a:avLst/>
            </a:prstGeom>
            <a:noFill/>
            <a:ln w="38100" cap="flat" cmpd="sng" algn="ctr">
              <a:solidFill>
                <a:srgbClr val="FFFFFF"/>
              </a:solidFill>
              <a:prstDash val="solid"/>
              <a:miter lim="800000"/>
              <a:headEnd type="none" w="med" len="med"/>
              <a:tailEnd type="none" w="med" len="med"/>
            </a:ln>
            <a:effectLst>
              <a:outerShdw blurRad="266700" dist="38100" dir="270000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6" name="Text Box 74"/>
            <p:cNvSpPr txBox="1">
              <a:spLocks noChangeArrowheads="1"/>
            </p:cNvSpPr>
            <p:nvPr/>
          </p:nvSpPr>
          <p:spPr bwMode="auto">
            <a:xfrm>
              <a:off x="1588" y="1072"/>
              <a:ext cx="401" cy="212"/>
            </a:xfrm>
            <a:prstGeom prst="rect">
              <a:avLst/>
            </a:prstGeom>
            <a:noFill/>
            <a:ln w="9525">
              <a:noFill/>
              <a:miter lim="800000"/>
              <a:headEnd/>
              <a:tailEnd/>
            </a:ln>
            <a:effectLst/>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r>
                <a:rPr lang="de-CH" b="1" dirty="0">
                  <a:solidFill>
                    <a:prstClr val="white"/>
                  </a:solidFill>
                  <a:latin typeface="Century Gothic" charset="0"/>
                </a:rPr>
                <a:t>CMS</a:t>
              </a:r>
              <a:endParaRPr lang="de-CH" sz="2000" b="1" dirty="0">
                <a:solidFill>
                  <a:prstClr val="white"/>
                </a:solidFill>
                <a:latin typeface="Tahoma" charset="0"/>
              </a:endParaRPr>
            </a:p>
          </p:txBody>
        </p:sp>
      </p:grpSp>
      <p:grpSp>
        <p:nvGrpSpPr>
          <p:cNvPr id="27" name="Group 75"/>
          <p:cNvGrpSpPr>
            <a:grpSpLocks/>
          </p:cNvGrpSpPr>
          <p:nvPr/>
        </p:nvGrpSpPr>
        <p:grpSpPr bwMode="auto">
          <a:xfrm>
            <a:off x="298539" y="4876007"/>
            <a:ext cx="2286000" cy="1462088"/>
            <a:chOff x="96" y="2824"/>
            <a:chExt cx="1440" cy="921"/>
          </a:xfrm>
        </p:grpSpPr>
        <p:sp>
          <p:nvSpPr>
            <p:cNvPr id="28" name="Oval 76"/>
            <p:cNvSpPr>
              <a:spLocks noChangeArrowheads="1"/>
            </p:cNvSpPr>
            <p:nvPr/>
          </p:nvSpPr>
          <p:spPr bwMode="auto">
            <a:xfrm>
              <a:off x="1452" y="3199"/>
              <a:ext cx="84" cy="65"/>
            </a:xfrm>
            <a:prstGeom prst="ellipse">
              <a:avLst/>
            </a:prstGeom>
            <a:solidFill>
              <a:schemeClr val="accent1"/>
            </a:solidFill>
            <a:ln w="9525">
              <a:solidFill>
                <a:schemeClr val="accent2"/>
              </a:solidFill>
              <a:round/>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sp>
          <p:nvSpPr>
            <p:cNvPr id="29" name="Line 77"/>
            <p:cNvSpPr>
              <a:spLocks noChangeShapeType="1"/>
            </p:cNvSpPr>
            <p:nvPr/>
          </p:nvSpPr>
          <p:spPr bwMode="auto">
            <a:xfrm>
              <a:off x="1326" y="2832"/>
              <a:ext cx="168" cy="329"/>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sp>
          <p:nvSpPr>
            <p:cNvPr id="30" name="Line 78"/>
            <p:cNvSpPr>
              <a:spLocks noChangeShapeType="1"/>
            </p:cNvSpPr>
            <p:nvPr/>
          </p:nvSpPr>
          <p:spPr bwMode="auto">
            <a:xfrm flipV="1">
              <a:off x="1344" y="3203"/>
              <a:ext cx="150" cy="541"/>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pic>
          <p:nvPicPr>
            <p:cNvPr id="31" name="Picture 79" descr="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 y="2832"/>
              <a:ext cx="1232" cy="913"/>
            </a:xfrm>
            <a:prstGeom prst="rect">
              <a:avLst/>
            </a:prstGeom>
            <a:noFill/>
            <a:ln w="38100">
              <a:solidFill>
                <a:srgbClr val="FFFFFF"/>
              </a:solidFill>
              <a:miter lim="800000"/>
              <a:headEnd/>
              <a:tailEnd/>
            </a:ln>
            <a:effectLst>
              <a:outerShdw blurRad="266700" dist="38100" dir="270000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2" name="Text Box 80"/>
            <p:cNvSpPr txBox="1">
              <a:spLocks noChangeArrowheads="1"/>
            </p:cNvSpPr>
            <p:nvPr/>
          </p:nvSpPr>
          <p:spPr bwMode="auto">
            <a:xfrm>
              <a:off x="864" y="2824"/>
              <a:ext cx="471" cy="212"/>
            </a:xfrm>
            <a:prstGeom prst="rect">
              <a:avLst/>
            </a:prstGeom>
            <a:noFill/>
            <a:ln w="9525">
              <a:no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r>
                <a:rPr lang="de-CH" b="1" dirty="0">
                  <a:solidFill>
                    <a:prstClr val="white"/>
                  </a:solidFill>
                  <a:latin typeface="Century Gothic" charset="0"/>
                </a:rPr>
                <a:t>ALICE</a:t>
              </a:r>
              <a:endParaRPr lang="de-CH" sz="2000" b="1" dirty="0">
                <a:solidFill>
                  <a:prstClr val="white"/>
                </a:solidFill>
                <a:latin typeface="Tahoma" charset="0"/>
              </a:endParaRPr>
            </a:p>
          </p:txBody>
        </p:sp>
      </p:grpSp>
      <p:grpSp>
        <p:nvGrpSpPr>
          <p:cNvPr id="33" name="Group 89"/>
          <p:cNvGrpSpPr>
            <a:grpSpLocks/>
          </p:cNvGrpSpPr>
          <p:nvPr/>
        </p:nvGrpSpPr>
        <p:grpSpPr bwMode="auto">
          <a:xfrm>
            <a:off x="5564981" y="5086351"/>
            <a:ext cx="3119438" cy="1695450"/>
            <a:chOff x="3600" y="2976"/>
            <a:chExt cx="1965" cy="1068"/>
          </a:xfrm>
        </p:grpSpPr>
        <p:grpSp>
          <p:nvGrpSpPr>
            <p:cNvPr id="34" name="Group 90"/>
            <p:cNvGrpSpPr>
              <a:grpSpLocks/>
            </p:cNvGrpSpPr>
            <p:nvPr/>
          </p:nvGrpSpPr>
          <p:grpSpPr bwMode="auto">
            <a:xfrm>
              <a:off x="3600" y="2976"/>
              <a:ext cx="1920" cy="1063"/>
              <a:chOff x="3600" y="2976"/>
              <a:chExt cx="1920" cy="1063"/>
            </a:xfrm>
          </p:grpSpPr>
          <p:sp>
            <p:nvSpPr>
              <p:cNvPr id="37" name="Oval 91"/>
              <p:cNvSpPr>
                <a:spLocks noChangeArrowheads="1"/>
              </p:cNvSpPr>
              <p:nvPr/>
            </p:nvSpPr>
            <p:spPr bwMode="auto">
              <a:xfrm>
                <a:off x="3600" y="3247"/>
                <a:ext cx="75" cy="60"/>
              </a:xfrm>
              <a:prstGeom prst="ellipse">
                <a:avLst/>
              </a:prstGeom>
              <a:solidFill>
                <a:schemeClr val="accent1"/>
              </a:solidFill>
              <a:ln w="9525">
                <a:solidFill>
                  <a:schemeClr val="accent2"/>
                </a:solidFill>
                <a:round/>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sp>
            <p:nvSpPr>
              <p:cNvPr id="38" name="Line 92"/>
              <p:cNvSpPr>
                <a:spLocks noChangeShapeType="1"/>
              </p:cNvSpPr>
              <p:nvPr/>
            </p:nvSpPr>
            <p:spPr bwMode="auto">
              <a:xfrm flipV="1">
                <a:off x="3638" y="2976"/>
                <a:ext cx="298" cy="271"/>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sp>
            <p:nvSpPr>
              <p:cNvPr id="39" name="Line 93"/>
              <p:cNvSpPr>
                <a:spLocks noChangeShapeType="1"/>
              </p:cNvSpPr>
              <p:nvPr/>
            </p:nvSpPr>
            <p:spPr bwMode="auto">
              <a:xfrm>
                <a:off x="3638" y="3286"/>
                <a:ext cx="250" cy="746"/>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pic>
            <p:nvPicPr>
              <p:cNvPr id="40" name="Picture 94" descr="0511013_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8" y="2976"/>
                <a:ext cx="1632" cy="1063"/>
              </a:xfrm>
              <a:prstGeom prst="rect">
                <a:avLst/>
              </a:prstGeom>
              <a:noFill/>
              <a:ln w="38100">
                <a:solidFill>
                  <a:srgbClr val="FFFFFF"/>
                </a:solidFill>
                <a:miter lim="800000"/>
                <a:headEnd/>
                <a:tailEnd/>
              </a:ln>
              <a:effectLst>
                <a:outerShdw blurRad="266700" dist="38100" dir="270000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35" name="Rectangle 95"/>
            <p:cNvSpPr>
              <a:spLocks noChangeArrowheads="1"/>
            </p:cNvSpPr>
            <p:nvPr/>
          </p:nvSpPr>
          <p:spPr bwMode="auto">
            <a:xfrm>
              <a:off x="5130" y="3846"/>
              <a:ext cx="384" cy="192"/>
            </a:xfrm>
            <a:prstGeom prst="rect">
              <a:avLst/>
            </a:prstGeom>
            <a:gradFill rotWithShape="0">
              <a:gsLst>
                <a:gs pos="0">
                  <a:schemeClr val="accent1"/>
                </a:gs>
                <a:gs pos="100000">
                  <a:schemeClr val="accent2"/>
                </a:gs>
              </a:gsLst>
              <a:lin ang="5400000" scaled="1"/>
            </a:gradFill>
            <a:ln w="9525">
              <a:noFill/>
              <a:miter lim="800000"/>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sp>
          <p:nvSpPr>
            <p:cNvPr id="36" name="Text Box 96"/>
            <p:cNvSpPr txBox="1">
              <a:spLocks noChangeArrowheads="1"/>
            </p:cNvSpPr>
            <p:nvPr/>
          </p:nvSpPr>
          <p:spPr bwMode="auto">
            <a:xfrm>
              <a:off x="5082" y="3832"/>
              <a:ext cx="483" cy="212"/>
            </a:xfrm>
            <a:prstGeom prst="rect">
              <a:avLst/>
            </a:prstGeom>
            <a:noFill/>
            <a:ln w="9525">
              <a:no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r>
                <a:rPr lang="de-CH" b="1" dirty="0">
                  <a:solidFill>
                    <a:prstClr val="white"/>
                  </a:solidFill>
                  <a:latin typeface="Century Gothic" charset="0"/>
                </a:rPr>
                <a:t>ATLAS</a:t>
              </a:r>
            </a:p>
          </p:txBody>
        </p:sp>
      </p:grpSp>
      <p:grpSp>
        <p:nvGrpSpPr>
          <p:cNvPr id="41" name="Group 81"/>
          <p:cNvGrpSpPr>
            <a:grpSpLocks/>
          </p:cNvGrpSpPr>
          <p:nvPr/>
        </p:nvGrpSpPr>
        <p:grpSpPr bwMode="auto">
          <a:xfrm>
            <a:off x="6705600" y="2206381"/>
            <a:ext cx="2244725" cy="1978025"/>
            <a:chOff x="4224" y="1084"/>
            <a:chExt cx="1414" cy="1246"/>
          </a:xfrm>
        </p:grpSpPr>
        <p:grpSp>
          <p:nvGrpSpPr>
            <p:cNvPr id="42" name="Group 82"/>
            <p:cNvGrpSpPr>
              <a:grpSpLocks/>
            </p:cNvGrpSpPr>
            <p:nvPr/>
          </p:nvGrpSpPr>
          <p:grpSpPr bwMode="auto">
            <a:xfrm>
              <a:off x="4224" y="1104"/>
              <a:ext cx="1364" cy="1226"/>
              <a:chOff x="4224" y="1104"/>
              <a:chExt cx="1364" cy="1226"/>
            </a:xfrm>
          </p:grpSpPr>
          <p:sp>
            <p:nvSpPr>
              <p:cNvPr id="45" name="Oval 83"/>
              <p:cNvSpPr>
                <a:spLocks noChangeArrowheads="1"/>
              </p:cNvSpPr>
              <p:nvPr/>
            </p:nvSpPr>
            <p:spPr bwMode="auto">
              <a:xfrm>
                <a:off x="4977" y="2274"/>
                <a:ext cx="76" cy="56"/>
              </a:xfrm>
              <a:prstGeom prst="ellipse">
                <a:avLst/>
              </a:prstGeom>
              <a:solidFill>
                <a:schemeClr val="accent1"/>
              </a:solidFill>
              <a:ln w="9525">
                <a:solidFill>
                  <a:schemeClr val="accent2"/>
                </a:solidFill>
                <a:round/>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sp>
            <p:nvSpPr>
              <p:cNvPr id="46" name="Line 84"/>
              <p:cNvSpPr>
                <a:spLocks noChangeShapeType="1"/>
              </p:cNvSpPr>
              <p:nvPr/>
            </p:nvSpPr>
            <p:spPr bwMode="auto">
              <a:xfrm>
                <a:off x="4272" y="1968"/>
                <a:ext cx="743" cy="344"/>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sp>
            <p:nvSpPr>
              <p:cNvPr id="47" name="Line 85"/>
              <p:cNvSpPr>
                <a:spLocks noChangeShapeType="1"/>
              </p:cNvSpPr>
              <p:nvPr/>
            </p:nvSpPr>
            <p:spPr bwMode="auto">
              <a:xfrm flipH="1">
                <a:off x="5015" y="1968"/>
                <a:ext cx="553" cy="344"/>
              </a:xfrm>
              <a:prstGeom prst="line">
                <a:avLst/>
              </a:prstGeom>
              <a:noFill/>
              <a:ln w="38100">
                <a:solidFill>
                  <a:schemeClr val="bg1"/>
                </a:solidFill>
                <a:prstDash val="sysDot"/>
                <a:round/>
                <a:headEnd/>
                <a:tailEnd/>
              </a:ln>
            </p:spPr>
            <p:txBody>
              <a:bodyPr wrap="none" anchor="ctr"/>
              <a:lstStyle/>
              <a:p>
                <a:pPr>
                  <a:defRPr/>
                </a:pPr>
                <a:endParaRPr lang="en-US">
                  <a:solidFill>
                    <a:prstClr val="black"/>
                  </a:solidFill>
                </a:endParaRPr>
              </a:p>
            </p:txBody>
          </p:sp>
          <p:pic>
            <p:nvPicPr>
              <p:cNvPr id="48" name="Picture 86" descr="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4" y="1104"/>
                <a:ext cx="1364" cy="867"/>
              </a:xfrm>
              <a:prstGeom prst="rect">
                <a:avLst/>
              </a:prstGeom>
              <a:noFill/>
              <a:ln w="38100">
                <a:solidFill>
                  <a:srgbClr val="FFFFFF"/>
                </a:solidFill>
                <a:miter lim="800000"/>
                <a:headEnd/>
                <a:tailEnd/>
              </a:ln>
              <a:effectLst>
                <a:outerShdw blurRad="266700" dist="38100" dir="270000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43" name="Rectangle 87"/>
            <p:cNvSpPr>
              <a:spLocks noChangeArrowheads="1"/>
            </p:cNvSpPr>
            <p:nvPr/>
          </p:nvSpPr>
          <p:spPr bwMode="auto">
            <a:xfrm>
              <a:off x="5208" y="1104"/>
              <a:ext cx="384" cy="192"/>
            </a:xfrm>
            <a:prstGeom prst="rect">
              <a:avLst/>
            </a:prstGeom>
            <a:gradFill rotWithShape="0">
              <a:gsLst>
                <a:gs pos="0">
                  <a:srgbClr val="C89A09"/>
                </a:gs>
                <a:gs pos="100000">
                  <a:srgbClr val="D3D90D"/>
                </a:gs>
              </a:gsLst>
              <a:lin ang="5400000" scaled="1"/>
            </a:gradFill>
            <a:ln w="9525">
              <a:noFill/>
              <a:miter lim="800000"/>
              <a:headEnd/>
              <a:tailEnd/>
            </a:ln>
          </p:spPr>
          <p:txBody>
            <a:bodyPr wrap="none" anchor="ctr"/>
            <a:lstStyle/>
            <a:p>
              <a:pPr>
                <a:defRPr/>
              </a:pPr>
              <a:endParaRPr lang="en-US">
                <a:solidFill>
                  <a:prstClr val="black"/>
                </a:solidFill>
                <a:effectLst>
                  <a:outerShdw blurRad="38100" dist="38100" dir="2700000" algn="tl">
                    <a:srgbClr val="FFFFFF"/>
                  </a:outerShdw>
                </a:effectLst>
              </a:endParaRPr>
            </a:p>
          </p:txBody>
        </p:sp>
        <p:sp>
          <p:nvSpPr>
            <p:cNvPr id="44" name="Text Box 88"/>
            <p:cNvSpPr txBox="1">
              <a:spLocks noChangeArrowheads="1"/>
            </p:cNvSpPr>
            <p:nvPr/>
          </p:nvSpPr>
          <p:spPr bwMode="auto">
            <a:xfrm>
              <a:off x="5184" y="1084"/>
              <a:ext cx="454" cy="212"/>
            </a:xfrm>
            <a:prstGeom prst="rect">
              <a:avLst/>
            </a:prstGeom>
            <a:noFill/>
            <a:ln w="9525">
              <a:noFill/>
              <a:miter lim="800000"/>
              <a:headEnd/>
              <a:tailEnd/>
            </a:ln>
            <a:effectLst/>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r>
                <a:rPr lang="de-CH" b="1" dirty="0" err="1">
                  <a:solidFill>
                    <a:prstClr val="white"/>
                  </a:solidFill>
                  <a:latin typeface="Century Gothic" charset="0"/>
                </a:rPr>
                <a:t>LHCb</a:t>
              </a:r>
              <a:endParaRPr lang="de-CH" sz="2000" b="1" dirty="0">
                <a:solidFill>
                  <a:prstClr val="white"/>
                </a:solidFill>
                <a:latin typeface="Tahoma" charset="0"/>
              </a:endParaRPr>
            </a:p>
          </p:txBody>
        </p:sp>
      </p:grpSp>
      <p:sp>
        <p:nvSpPr>
          <p:cNvPr id="49" name="Text Box 8"/>
          <p:cNvSpPr txBox="1">
            <a:spLocks noChangeArrowheads="1"/>
          </p:cNvSpPr>
          <p:nvPr/>
        </p:nvSpPr>
        <p:spPr bwMode="auto">
          <a:xfrm>
            <a:off x="3270672" y="3733800"/>
            <a:ext cx="1954213" cy="400050"/>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a:defRPr/>
            </a:pPr>
            <a:r>
              <a:rPr lang="en-US" sz="2000" b="1" dirty="0">
                <a:solidFill>
                  <a:srgbClr val="FFFF00"/>
                </a:solidFill>
                <a:effectLst>
                  <a:outerShdw blurRad="38100" dist="38100" dir="2700000" algn="tl">
                    <a:srgbClr val="000000">
                      <a:alpha val="43137"/>
                    </a:srgbClr>
                  </a:outerShdw>
                </a:effectLst>
                <a:latin typeface="Tahoma" pitchFamily="34" charset="0"/>
              </a:rPr>
              <a:t>Control Room</a:t>
            </a:r>
          </a:p>
        </p:txBody>
      </p:sp>
      <p:sp>
        <p:nvSpPr>
          <p:cNvPr id="50" name="Text Box 8"/>
          <p:cNvSpPr txBox="1">
            <a:spLocks noChangeArrowheads="1"/>
          </p:cNvSpPr>
          <p:nvPr/>
        </p:nvSpPr>
        <p:spPr bwMode="auto">
          <a:xfrm rot="254777">
            <a:off x="4951175" y="2247970"/>
            <a:ext cx="1176338" cy="369887"/>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a:defRPr/>
            </a:pPr>
            <a:r>
              <a:rPr lang="en-US" b="1" dirty="0">
                <a:solidFill>
                  <a:srgbClr val="66FF33"/>
                </a:solidFill>
                <a:effectLst>
                  <a:outerShdw blurRad="38100" dist="38100" dir="2700000" algn="tl">
                    <a:srgbClr val="000000">
                      <a:alpha val="43137"/>
                    </a:srgbClr>
                  </a:outerShdw>
                </a:effectLst>
                <a:latin typeface="Tahoma" pitchFamily="34" charset="0"/>
              </a:rPr>
              <a:t>LHC ring</a:t>
            </a:r>
          </a:p>
        </p:txBody>
      </p:sp>
      <p:pic>
        <p:nvPicPr>
          <p:cNvPr id="51" name="Picture 9"/>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0774" y="1861779"/>
            <a:ext cx="437004" cy="62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2" name="Picture 1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3442" y="5074164"/>
            <a:ext cx="691070" cy="45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9199314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BLM relocation for UFOs</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80</a:t>
            </a:fld>
            <a:endParaRPr lang="en-US"/>
          </a:p>
        </p:txBody>
      </p:sp>
      <p:grpSp>
        <p:nvGrpSpPr>
          <p:cNvPr id="13" name="Group 12"/>
          <p:cNvGrpSpPr/>
          <p:nvPr/>
        </p:nvGrpSpPr>
        <p:grpSpPr>
          <a:xfrm>
            <a:off x="508350" y="4580630"/>
            <a:ext cx="2795000" cy="2097186"/>
            <a:chOff x="1124115" y="833525"/>
            <a:chExt cx="2795000" cy="2097186"/>
          </a:xfrm>
        </p:grpSpPr>
        <p:pic>
          <p:nvPicPr>
            <p:cNvPr id="17" name="Picture 3" descr="LHC.IR6.Dumplin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4115" y="833525"/>
              <a:ext cx="2795000" cy="209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8"/>
            <p:cNvSpPr>
              <a:spLocks noChangeArrowheads="1"/>
            </p:cNvSpPr>
            <p:nvPr/>
          </p:nvSpPr>
          <p:spPr bwMode="auto">
            <a:xfrm>
              <a:off x="2613345" y="2276850"/>
              <a:ext cx="787400" cy="399153"/>
            </a:xfrm>
            <a:prstGeom prst="ellipse">
              <a:avLst/>
            </a:prstGeom>
            <a:noFill/>
            <a:ln w="381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endParaRPr lang="en-GB" altLang="en-US">
                <a:latin typeface="Comic Sans MS" pitchFamily="66" charset="0"/>
              </a:endParaRPr>
            </a:p>
          </p:txBody>
        </p:sp>
        <p:sp>
          <p:nvSpPr>
            <p:cNvPr id="19" name="Oval 9"/>
            <p:cNvSpPr>
              <a:spLocks noChangeArrowheads="1"/>
            </p:cNvSpPr>
            <p:nvPr/>
          </p:nvSpPr>
          <p:spPr bwMode="auto">
            <a:xfrm>
              <a:off x="1883157" y="1929418"/>
              <a:ext cx="538163" cy="270622"/>
            </a:xfrm>
            <a:prstGeom prst="ellipse">
              <a:avLst/>
            </a:prstGeom>
            <a:noFill/>
            <a:ln w="381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endParaRPr lang="en-GB" altLang="en-US">
                <a:latin typeface="Comic Sans MS" pitchFamily="66" charset="0"/>
              </a:endParaRPr>
            </a:p>
          </p:txBody>
        </p:sp>
      </p:grpSp>
      <p:pic>
        <p:nvPicPr>
          <p:cNvPr id="4098" name="Picture 2" descr="C:\Photo-mach\LHC\Doors\Pt5\DipoleDipole.BL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6766" y="5053174"/>
            <a:ext cx="2596655" cy="194749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8"/>
          <p:cNvSpPr>
            <a:spLocks noChangeArrowheads="1"/>
          </p:cNvSpPr>
          <p:nvPr/>
        </p:nvSpPr>
        <p:spPr bwMode="auto">
          <a:xfrm>
            <a:off x="6918114" y="5257337"/>
            <a:ext cx="1187146" cy="399153"/>
          </a:xfrm>
          <a:prstGeom prst="ellipse">
            <a:avLst/>
          </a:prstGeom>
          <a:noFill/>
          <a:ln w="381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endParaRPr lang="en-GB" altLang="en-US">
              <a:latin typeface="Comic Sans MS" pitchFamily="66" charset="0"/>
            </a:endParaRPr>
          </a:p>
        </p:txBody>
      </p:sp>
      <p:sp>
        <p:nvSpPr>
          <p:cNvPr id="21" name="Right Arrow 20"/>
          <p:cNvSpPr/>
          <p:nvPr/>
        </p:nvSpPr>
        <p:spPr bwMode="auto">
          <a:xfrm rot="21141884">
            <a:off x="3067553" y="5703010"/>
            <a:ext cx="3718907" cy="217012"/>
          </a:xfrm>
          <a:prstGeom prst="rightArrow">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grpSp>
        <p:nvGrpSpPr>
          <p:cNvPr id="20" name="Group 19"/>
          <p:cNvGrpSpPr/>
          <p:nvPr/>
        </p:nvGrpSpPr>
        <p:grpSpPr>
          <a:xfrm>
            <a:off x="808310" y="2143583"/>
            <a:ext cx="8026645" cy="3205667"/>
            <a:chOff x="961930" y="3971920"/>
            <a:chExt cx="8026645" cy="3205667"/>
          </a:xfrm>
        </p:grpSpPr>
        <p:pic>
          <p:nvPicPr>
            <p:cNvPr id="6" name="Picture 5" descr="Screen Shot 2014-09-19 at 10.28.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8820" y="4249069"/>
              <a:ext cx="6134674" cy="1103282"/>
            </a:xfrm>
            <a:prstGeom prst="rect">
              <a:avLst/>
            </a:prstGeom>
          </p:spPr>
        </p:pic>
        <p:pic>
          <p:nvPicPr>
            <p:cNvPr id="7" name="Picture 6" descr="Screen Shot 2014-09-19 at 10.28.2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8152" y="5627589"/>
              <a:ext cx="6134674" cy="1104241"/>
            </a:xfrm>
            <a:prstGeom prst="rect">
              <a:avLst/>
            </a:prstGeom>
          </p:spPr>
        </p:pic>
        <p:sp>
          <p:nvSpPr>
            <p:cNvPr id="8" name="TextBox 7"/>
            <p:cNvSpPr txBox="1"/>
            <p:nvPr/>
          </p:nvSpPr>
          <p:spPr>
            <a:xfrm>
              <a:off x="961930" y="3971920"/>
              <a:ext cx="1411088" cy="369332"/>
            </a:xfrm>
            <a:prstGeom prst="rect">
              <a:avLst/>
            </a:prstGeom>
            <a:noFill/>
          </p:spPr>
          <p:txBody>
            <a:bodyPr wrap="square" rtlCol="0">
              <a:spAutoFit/>
            </a:bodyPr>
            <a:lstStyle/>
            <a:p>
              <a:r>
                <a:rPr lang="en-US" dirty="0">
                  <a:latin typeface="+mj-lt"/>
                  <a:sym typeface="Wingdings" panose="05000000000000000000" pitchFamily="2" charset="2"/>
                </a:rPr>
                <a:t> 2013</a:t>
              </a:r>
              <a:r>
                <a:rPr lang="en-US" dirty="0">
                  <a:latin typeface="+mj-lt"/>
                </a:rPr>
                <a:t>:</a:t>
              </a:r>
            </a:p>
          </p:txBody>
        </p:sp>
        <p:sp>
          <p:nvSpPr>
            <p:cNvPr id="9" name="TextBox 8"/>
            <p:cNvSpPr txBox="1"/>
            <p:nvPr/>
          </p:nvSpPr>
          <p:spPr>
            <a:xfrm>
              <a:off x="961930" y="5370331"/>
              <a:ext cx="1534815" cy="369332"/>
            </a:xfrm>
            <a:prstGeom prst="rect">
              <a:avLst/>
            </a:prstGeom>
            <a:noFill/>
          </p:spPr>
          <p:txBody>
            <a:bodyPr wrap="square" rtlCol="0">
              <a:spAutoFit/>
            </a:bodyPr>
            <a:lstStyle/>
            <a:p>
              <a:r>
                <a:rPr lang="en-US" dirty="0">
                  <a:latin typeface="+mj-lt"/>
                </a:rPr>
                <a:t>2015+</a:t>
              </a:r>
            </a:p>
          </p:txBody>
        </p:sp>
        <p:grpSp>
          <p:nvGrpSpPr>
            <p:cNvPr id="10" name="Group 9"/>
            <p:cNvGrpSpPr/>
            <p:nvPr/>
          </p:nvGrpSpPr>
          <p:grpSpPr>
            <a:xfrm>
              <a:off x="3081824" y="4407921"/>
              <a:ext cx="3443543" cy="1498293"/>
              <a:chOff x="2823133" y="3168900"/>
              <a:chExt cx="4184761" cy="1820798"/>
            </a:xfrm>
          </p:grpSpPr>
          <p:sp>
            <p:nvSpPr>
              <p:cNvPr id="11" name="Freeform 10"/>
              <p:cNvSpPr/>
              <p:nvPr/>
            </p:nvSpPr>
            <p:spPr>
              <a:xfrm>
                <a:off x="4683269" y="3606191"/>
                <a:ext cx="2324625" cy="1383507"/>
              </a:xfrm>
              <a:custGeom>
                <a:avLst/>
                <a:gdLst>
                  <a:gd name="connsiteX0" fmla="*/ 2347305 w 2347305"/>
                  <a:gd name="connsiteY0" fmla="*/ 0 h 1372167"/>
                  <a:gd name="connsiteX1" fmla="*/ 1485493 w 2347305"/>
                  <a:gd name="connsiteY1" fmla="*/ 884537 h 1372167"/>
                  <a:gd name="connsiteX2" fmla="*/ 0 w 2347305"/>
                  <a:gd name="connsiteY2" fmla="*/ 1372167 h 1372167"/>
                  <a:gd name="connsiteX0" fmla="*/ 2347305 w 2347305"/>
                  <a:gd name="connsiteY0" fmla="*/ 0 h 1372167"/>
                  <a:gd name="connsiteX1" fmla="*/ 1292719 w 2347305"/>
                  <a:gd name="connsiteY1" fmla="*/ 975258 h 1372167"/>
                  <a:gd name="connsiteX2" fmla="*/ 0 w 2347305"/>
                  <a:gd name="connsiteY2" fmla="*/ 1372167 h 1372167"/>
                  <a:gd name="connsiteX0" fmla="*/ 2301946 w 2301946"/>
                  <a:gd name="connsiteY0" fmla="*/ 0 h 1372167"/>
                  <a:gd name="connsiteX1" fmla="*/ 1292719 w 2301946"/>
                  <a:gd name="connsiteY1" fmla="*/ 975258 h 1372167"/>
                  <a:gd name="connsiteX2" fmla="*/ 0 w 2301946"/>
                  <a:gd name="connsiteY2" fmla="*/ 1372167 h 1372167"/>
                  <a:gd name="connsiteX0" fmla="*/ 2301946 w 2301946"/>
                  <a:gd name="connsiteY0" fmla="*/ 0 h 1372167"/>
                  <a:gd name="connsiteX1" fmla="*/ 1292719 w 2301946"/>
                  <a:gd name="connsiteY1" fmla="*/ 975258 h 1372167"/>
                  <a:gd name="connsiteX2" fmla="*/ 0 w 2301946"/>
                  <a:gd name="connsiteY2" fmla="*/ 1372167 h 1372167"/>
                  <a:gd name="connsiteX0" fmla="*/ 2324625 w 2324625"/>
                  <a:gd name="connsiteY0" fmla="*/ 0 h 1383507"/>
                  <a:gd name="connsiteX1" fmla="*/ 1315398 w 2324625"/>
                  <a:gd name="connsiteY1" fmla="*/ 975258 h 1383507"/>
                  <a:gd name="connsiteX2" fmla="*/ 0 w 2324625"/>
                  <a:gd name="connsiteY2" fmla="*/ 1383507 h 1383507"/>
                  <a:gd name="connsiteX0" fmla="*/ 2324625 w 2324625"/>
                  <a:gd name="connsiteY0" fmla="*/ 0 h 1383507"/>
                  <a:gd name="connsiteX1" fmla="*/ 1315398 w 2324625"/>
                  <a:gd name="connsiteY1" fmla="*/ 975258 h 1383507"/>
                  <a:gd name="connsiteX2" fmla="*/ 0 w 2324625"/>
                  <a:gd name="connsiteY2" fmla="*/ 1383507 h 1383507"/>
                  <a:gd name="connsiteX0" fmla="*/ 2324625 w 2324625"/>
                  <a:gd name="connsiteY0" fmla="*/ 0 h 1383507"/>
                  <a:gd name="connsiteX1" fmla="*/ 1315398 w 2324625"/>
                  <a:gd name="connsiteY1" fmla="*/ 975258 h 1383507"/>
                  <a:gd name="connsiteX2" fmla="*/ 0 w 2324625"/>
                  <a:gd name="connsiteY2" fmla="*/ 1383507 h 1383507"/>
                  <a:gd name="connsiteX0" fmla="*/ 2324625 w 2324625"/>
                  <a:gd name="connsiteY0" fmla="*/ 0 h 1383507"/>
                  <a:gd name="connsiteX1" fmla="*/ 1315398 w 2324625"/>
                  <a:gd name="connsiteY1" fmla="*/ 975258 h 1383507"/>
                  <a:gd name="connsiteX2" fmla="*/ 0 w 2324625"/>
                  <a:gd name="connsiteY2" fmla="*/ 1383507 h 1383507"/>
                  <a:gd name="connsiteX0" fmla="*/ 2324625 w 2324625"/>
                  <a:gd name="connsiteY0" fmla="*/ 0 h 1383507"/>
                  <a:gd name="connsiteX1" fmla="*/ 1315398 w 2324625"/>
                  <a:gd name="connsiteY1" fmla="*/ 975258 h 1383507"/>
                  <a:gd name="connsiteX2" fmla="*/ 0 w 2324625"/>
                  <a:gd name="connsiteY2" fmla="*/ 1383507 h 1383507"/>
                </a:gdLst>
                <a:ahLst/>
                <a:cxnLst>
                  <a:cxn ang="0">
                    <a:pos x="connsiteX0" y="connsiteY0"/>
                  </a:cxn>
                  <a:cxn ang="0">
                    <a:pos x="connsiteX1" y="connsiteY1"/>
                  </a:cxn>
                  <a:cxn ang="0">
                    <a:pos x="connsiteX2" y="connsiteY2"/>
                  </a:cxn>
                </a:cxnLst>
                <a:rect l="l" t="t" r="r" b="b"/>
                <a:pathLst>
                  <a:path w="2324625" h="1383507">
                    <a:moveTo>
                      <a:pt x="2324625" y="0"/>
                    </a:moveTo>
                    <a:cubicBezTo>
                      <a:pt x="2112006" y="327921"/>
                      <a:pt x="1872931" y="642612"/>
                      <a:pt x="1315398" y="975258"/>
                    </a:cubicBezTo>
                    <a:cubicBezTo>
                      <a:pt x="757865" y="1307904"/>
                      <a:pt x="0" y="1383507"/>
                      <a:pt x="0" y="1383507"/>
                    </a:cubicBezTo>
                  </a:path>
                </a:pathLst>
              </a:custGeom>
              <a:ln>
                <a:solidFill>
                  <a:srgbClr val="FF66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2823133" y="3168900"/>
                <a:ext cx="4048250" cy="1814435"/>
              </a:xfrm>
              <a:custGeom>
                <a:avLst/>
                <a:gdLst>
                  <a:gd name="connsiteX0" fmla="*/ 2347305 w 2347305"/>
                  <a:gd name="connsiteY0" fmla="*/ 0 h 1372167"/>
                  <a:gd name="connsiteX1" fmla="*/ 1485493 w 2347305"/>
                  <a:gd name="connsiteY1" fmla="*/ 884537 h 1372167"/>
                  <a:gd name="connsiteX2" fmla="*/ 0 w 2347305"/>
                  <a:gd name="connsiteY2" fmla="*/ 1372167 h 1372167"/>
                  <a:gd name="connsiteX0" fmla="*/ 2347305 w 2347305"/>
                  <a:gd name="connsiteY0" fmla="*/ 0 h 1372167"/>
                  <a:gd name="connsiteX1" fmla="*/ 1292719 w 2347305"/>
                  <a:gd name="connsiteY1" fmla="*/ 975258 h 1372167"/>
                  <a:gd name="connsiteX2" fmla="*/ 0 w 2347305"/>
                  <a:gd name="connsiteY2" fmla="*/ 1372167 h 1372167"/>
                  <a:gd name="connsiteX0" fmla="*/ 2301946 w 2301946"/>
                  <a:gd name="connsiteY0" fmla="*/ 0 h 1372167"/>
                  <a:gd name="connsiteX1" fmla="*/ 1292719 w 2301946"/>
                  <a:gd name="connsiteY1" fmla="*/ 975258 h 1372167"/>
                  <a:gd name="connsiteX2" fmla="*/ 0 w 2301946"/>
                  <a:gd name="connsiteY2" fmla="*/ 1372167 h 1372167"/>
                  <a:gd name="connsiteX0" fmla="*/ 2301946 w 2301946"/>
                  <a:gd name="connsiteY0" fmla="*/ 0 h 1372167"/>
                  <a:gd name="connsiteX1" fmla="*/ 1292719 w 2301946"/>
                  <a:gd name="connsiteY1" fmla="*/ 975258 h 1372167"/>
                  <a:gd name="connsiteX2" fmla="*/ 0 w 2301946"/>
                  <a:gd name="connsiteY2" fmla="*/ 1372167 h 1372167"/>
                  <a:gd name="connsiteX0" fmla="*/ 2324625 w 2324625"/>
                  <a:gd name="connsiteY0" fmla="*/ 0 h 1383507"/>
                  <a:gd name="connsiteX1" fmla="*/ 1315398 w 2324625"/>
                  <a:gd name="connsiteY1" fmla="*/ 975258 h 1383507"/>
                  <a:gd name="connsiteX2" fmla="*/ 0 w 2324625"/>
                  <a:gd name="connsiteY2" fmla="*/ 1383507 h 1383507"/>
                  <a:gd name="connsiteX0" fmla="*/ 2324625 w 2324625"/>
                  <a:gd name="connsiteY0" fmla="*/ 0 h 1383507"/>
                  <a:gd name="connsiteX1" fmla="*/ 1315398 w 2324625"/>
                  <a:gd name="connsiteY1" fmla="*/ 975258 h 1383507"/>
                  <a:gd name="connsiteX2" fmla="*/ 0 w 2324625"/>
                  <a:gd name="connsiteY2" fmla="*/ 1383507 h 1383507"/>
                  <a:gd name="connsiteX0" fmla="*/ 3503947 w 3503947"/>
                  <a:gd name="connsiteY0" fmla="*/ 0 h 555670"/>
                  <a:gd name="connsiteX1" fmla="*/ 1315398 w 3503947"/>
                  <a:gd name="connsiteY1" fmla="*/ 147421 h 555670"/>
                  <a:gd name="connsiteX2" fmla="*/ 0 w 3503947"/>
                  <a:gd name="connsiteY2" fmla="*/ 555670 h 555670"/>
                  <a:gd name="connsiteX0" fmla="*/ 3503947 w 3503947"/>
                  <a:gd name="connsiteY0" fmla="*/ 0 h 555670"/>
                  <a:gd name="connsiteX1" fmla="*/ 1315398 w 3503947"/>
                  <a:gd name="connsiteY1" fmla="*/ 147421 h 555670"/>
                  <a:gd name="connsiteX2" fmla="*/ 0 w 3503947"/>
                  <a:gd name="connsiteY2" fmla="*/ 555670 h 555670"/>
                  <a:gd name="connsiteX0" fmla="*/ 4059589 w 4059589"/>
                  <a:gd name="connsiteY0" fmla="*/ 21647 h 1802061"/>
                  <a:gd name="connsiteX1" fmla="*/ 1871040 w 4059589"/>
                  <a:gd name="connsiteY1" fmla="*/ 169068 h 1802061"/>
                  <a:gd name="connsiteX2" fmla="*/ 0 w 4059589"/>
                  <a:gd name="connsiteY2" fmla="*/ 1802061 h 1802061"/>
                  <a:gd name="connsiteX0" fmla="*/ 4059589 w 4059589"/>
                  <a:gd name="connsiteY0" fmla="*/ 0 h 1780414"/>
                  <a:gd name="connsiteX1" fmla="*/ 1655587 w 4059589"/>
                  <a:gd name="connsiteY1" fmla="*/ 578349 h 1780414"/>
                  <a:gd name="connsiteX2" fmla="*/ 0 w 4059589"/>
                  <a:gd name="connsiteY2" fmla="*/ 1780414 h 1780414"/>
                  <a:gd name="connsiteX0" fmla="*/ 4048250 w 4048250"/>
                  <a:gd name="connsiteY0" fmla="*/ 0 h 1814435"/>
                  <a:gd name="connsiteX1" fmla="*/ 1655587 w 4048250"/>
                  <a:gd name="connsiteY1" fmla="*/ 612370 h 1814435"/>
                  <a:gd name="connsiteX2" fmla="*/ 0 w 4048250"/>
                  <a:gd name="connsiteY2" fmla="*/ 1814435 h 1814435"/>
                  <a:gd name="connsiteX0" fmla="*/ 4048250 w 4048250"/>
                  <a:gd name="connsiteY0" fmla="*/ 0 h 1814435"/>
                  <a:gd name="connsiteX1" fmla="*/ 1791663 w 4048250"/>
                  <a:gd name="connsiteY1" fmla="*/ 544329 h 1814435"/>
                  <a:gd name="connsiteX2" fmla="*/ 0 w 4048250"/>
                  <a:gd name="connsiteY2" fmla="*/ 1814435 h 1814435"/>
                </a:gdLst>
                <a:ahLst/>
                <a:cxnLst>
                  <a:cxn ang="0">
                    <a:pos x="connsiteX0" y="connsiteY0"/>
                  </a:cxn>
                  <a:cxn ang="0">
                    <a:pos x="connsiteX1" y="connsiteY1"/>
                  </a:cxn>
                  <a:cxn ang="0">
                    <a:pos x="connsiteX2" y="connsiteY2"/>
                  </a:cxn>
                </a:cxnLst>
                <a:rect l="l" t="t" r="r" b="b"/>
                <a:pathLst>
                  <a:path w="4048250" h="1814435">
                    <a:moveTo>
                      <a:pt x="4048250" y="0"/>
                    </a:moveTo>
                    <a:cubicBezTo>
                      <a:pt x="3450083" y="44415"/>
                      <a:pt x="2466371" y="241923"/>
                      <a:pt x="1791663" y="544329"/>
                    </a:cubicBezTo>
                    <a:cubicBezTo>
                      <a:pt x="1116955" y="846735"/>
                      <a:pt x="0" y="1814435"/>
                      <a:pt x="0" y="1814435"/>
                    </a:cubicBezTo>
                  </a:path>
                </a:pathLst>
              </a:custGeom>
              <a:ln>
                <a:solidFill>
                  <a:srgbClr val="FF66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4" name="TextBox 13"/>
            <p:cNvSpPr txBox="1"/>
            <p:nvPr/>
          </p:nvSpPr>
          <p:spPr>
            <a:xfrm>
              <a:off x="7539139" y="5319812"/>
              <a:ext cx="1449436" cy="276999"/>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rtlCol="0">
              <a:spAutoFit/>
            </a:bodyPr>
            <a:lstStyle/>
            <a:p>
              <a:pPr>
                <a:spcBef>
                  <a:spcPct val="20000"/>
                </a:spcBef>
                <a:spcAft>
                  <a:spcPts val="400"/>
                </a:spcAft>
                <a:buClr>
                  <a:srgbClr val="0000FF"/>
                </a:buClr>
                <a:buSzPct val="80000"/>
              </a:pPr>
              <a:r>
                <a:rPr lang="en-US" sz="1200" b="1" kern="0" dirty="0">
                  <a:latin typeface="+mn-lt"/>
                </a:rPr>
                <a:t>MQ = </a:t>
              </a:r>
              <a:r>
                <a:rPr lang="en-US" sz="1200" b="1" kern="0" dirty="0" err="1">
                  <a:latin typeface="+mn-lt"/>
                </a:rPr>
                <a:t>quadrupole</a:t>
              </a:r>
              <a:endParaRPr lang="fr-FR" sz="1200" b="1" kern="0" dirty="0">
                <a:latin typeface="+mn-lt"/>
              </a:endParaRPr>
            </a:p>
          </p:txBody>
        </p:sp>
        <p:sp>
          <p:nvSpPr>
            <p:cNvPr id="15" name="TextBox 14"/>
            <p:cNvSpPr txBox="1"/>
            <p:nvPr/>
          </p:nvSpPr>
          <p:spPr>
            <a:xfrm>
              <a:off x="7839560" y="4846672"/>
              <a:ext cx="1140056" cy="276999"/>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rtlCol="0">
              <a:spAutoFit/>
            </a:bodyPr>
            <a:lstStyle/>
            <a:p>
              <a:pPr>
                <a:spcBef>
                  <a:spcPct val="20000"/>
                </a:spcBef>
                <a:spcAft>
                  <a:spcPts val="400"/>
                </a:spcAft>
                <a:buClr>
                  <a:srgbClr val="0000FF"/>
                </a:buClr>
                <a:buSzPct val="80000"/>
              </a:pPr>
              <a:r>
                <a:rPr lang="en-US" sz="1200" b="1" kern="0" dirty="0">
                  <a:latin typeface="+mn-lt"/>
                </a:rPr>
                <a:t>MB = dipoles</a:t>
              </a:r>
              <a:endParaRPr lang="fr-FR" sz="1200" b="1" kern="0" dirty="0">
                <a:latin typeface="+mn-lt"/>
              </a:endParaRPr>
            </a:p>
          </p:txBody>
        </p:sp>
        <p:sp>
          <p:nvSpPr>
            <p:cNvPr id="16" name="TextBox 15"/>
            <p:cNvSpPr txBox="1"/>
            <p:nvPr/>
          </p:nvSpPr>
          <p:spPr>
            <a:xfrm>
              <a:off x="3785177" y="6777477"/>
              <a:ext cx="1654620" cy="400110"/>
            </a:xfrm>
            <a:prstGeom prst="rect">
              <a:avLst/>
            </a:prstGeom>
            <a:solidFill>
              <a:srgbClr val="FFFFCC"/>
            </a:solidFill>
            <a:effectLst>
              <a:outerShdw blurRad="50800" dist="38100" dir="2700000" algn="tl" rotWithShape="0">
                <a:prstClr val="black">
                  <a:alpha val="40000"/>
                </a:prstClr>
              </a:outerShdw>
            </a:effectLst>
          </p:spPr>
          <p:txBody>
            <a:bodyPr wrap="none" rtlCol="0">
              <a:spAutoFit/>
            </a:bodyPr>
            <a:lstStyle/>
            <a:p>
              <a:pPr>
                <a:spcBef>
                  <a:spcPct val="20000"/>
                </a:spcBef>
                <a:spcAft>
                  <a:spcPts val="400"/>
                </a:spcAft>
                <a:buClr>
                  <a:srgbClr val="0000FF"/>
                </a:buClr>
                <a:buSzPct val="80000"/>
              </a:pPr>
              <a:r>
                <a:rPr lang="en-US" sz="2000" kern="0" dirty="0">
                  <a:latin typeface="+mn-lt"/>
                </a:rPr>
                <a:t>LHC half-cell</a:t>
              </a:r>
              <a:endParaRPr lang="fr-FR" sz="2000" kern="0" dirty="0">
                <a:latin typeface="+mn-lt"/>
              </a:endParaRPr>
            </a:p>
          </p:txBody>
        </p:sp>
      </p:grpSp>
      <p:sp>
        <p:nvSpPr>
          <p:cNvPr id="23" name="TextBox 22"/>
          <p:cNvSpPr txBox="1"/>
          <p:nvPr/>
        </p:nvSpPr>
        <p:spPr>
          <a:xfrm>
            <a:off x="605986" y="823114"/>
            <a:ext cx="8195114" cy="1188018"/>
          </a:xfrm>
          <a:prstGeom prst="rect">
            <a:avLst/>
          </a:prstGeom>
        </p:spPr>
        <p:txBody>
          <a:bodyPr wrap="square" rtlCol="0">
            <a:spAutoFit/>
          </a:bodyPr>
          <a:lstStyle/>
          <a:p>
            <a:pPr marL="227013" indent="-227013">
              <a:spcBef>
                <a:spcPct val="20000"/>
              </a:spcBef>
              <a:spcAft>
                <a:spcPts val="0"/>
              </a:spcAft>
              <a:buClr>
                <a:srgbClr val="0000FF"/>
              </a:buClr>
              <a:buSzPct val="80000"/>
              <a:buFont typeface="Wingdings" pitchFamily="2" charset="2"/>
              <a:buChar char="q"/>
            </a:pPr>
            <a:r>
              <a:rPr lang="en-US" kern="0" dirty="0">
                <a:latin typeface="+mn-lt"/>
              </a:rPr>
              <a:t>To improve the sensitivity of the BLMs to UFO events, 30% of the arc BLMs were relocated in 2014 from the arc quadrupoles to the dipoles </a:t>
            </a:r>
          </a:p>
          <a:p>
            <a:pPr marL="450850" lvl="1" indent="-187325">
              <a:spcBef>
                <a:spcPct val="20000"/>
              </a:spcBef>
              <a:spcAft>
                <a:spcPts val="400"/>
              </a:spcAft>
              <a:buClr>
                <a:srgbClr val="0000FF"/>
              </a:buClr>
              <a:buSzPct val="80000"/>
              <a:buFont typeface="Courier New" panose="02070309020205020404" pitchFamily="49" charset="0"/>
              <a:buChar char="o"/>
            </a:pPr>
            <a:r>
              <a:rPr lang="en-US" sz="1600" i="1" kern="0" dirty="0">
                <a:solidFill>
                  <a:srgbClr val="0000FF"/>
                </a:solidFill>
                <a:latin typeface="+mn-lt"/>
              </a:rPr>
              <a:t>Initial failure analysis: all faults are best observed at quadrupoles </a:t>
            </a:r>
            <a:r>
              <a:rPr lang="en-US" sz="1600" i="1" kern="0" dirty="0">
                <a:solidFill>
                  <a:srgbClr val="0000FF"/>
                </a:solidFill>
                <a:latin typeface="+mn-lt"/>
                <a:sym typeface="Wingdings" panose="05000000000000000000" pitchFamily="2" charset="2"/>
              </a:rPr>
              <a:t> in the arcs the BLMs were all installed around the quadrupoles.</a:t>
            </a:r>
            <a:endParaRPr lang="fr-FR" sz="1600" i="1" kern="0" dirty="0">
              <a:solidFill>
                <a:srgbClr val="0000FF"/>
              </a:solidFill>
              <a:latin typeface="+mn-lt"/>
            </a:endParaRPr>
          </a:p>
        </p:txBody>
      </p:sp>
      <p:cxnSp>
        <p:nvCxnSpPr>
          <p:cNvPr id="30" name="Straight Arrow Connector 29"/>
          <p:cNvCxnSpPr/>
          <p:nvPr/>
        </p:nvCxnSpPr>
        <p:spPr bwMode="auto">
          <a:xfrm flipV="1">
            <a:off x="6492250" y="2220813"/>
            <a:ext cx="0" cy="286467"/>
          </a:xfrm>
          <a:prstGeom prst="straightConnector1">
            <a:avLst/>
          </a:prstGeom>
          <a:solidFill>
            <a:schemeClr val="accent1"/>
          </a:solidFill>
          <a:ln w="19050" cap="flat" cmpd="sng" algn="ctr">
            <a:solidFill>
              <a:schemeClr val="accent6">
                <a:lumMod val="60000"/>
                <a:lumOff val="40000"/>
              </a:schemeClr>
            </a:solidFill>
            <a:prstDash val="solid"/>
            <a:round/>
            <a:headEnd type="triangle" w="med" len="med"/>
            <a:tailEnd type="none" w="med" len="med"/>
          </a:ln>
          <a:effectLst/>
        </p:spPr>
      </p:cxnSp>
      <p:cxnSp>
        <p:nvCxnSpPr>
          <p:cNvPr id="34" name="Straight Arrow Connector 33"/>
          <p:cNvCxnSpPr/>
          <p:nvPr/>
        </p:nvCxnSpPr>
        <p:spPr bwMode="auto">
          <a:xfrm flipV="1">
            <a:off x="6259821" y="2220813"/>
            <a:ext cx="0" cy="286467"/>
          </a:xfrm>
          <a:prstGeom prst="straightConnector1">
            <a:avLst/>
          </a:prstGeom>
          <a:solidFill>
            <a:schemeClr val="accent1"/>
          </a:solidFill>
          <a:ln w="19050" cap="flat" cmpd="sng" algn="ctr">
            <a:solidFill>
              <a:schemeClr val="accent6">
                <a:lumMod val="60000"/>
                <a:lumOff val="40000"/>
              </a:schemeClr>
            </a:solidFill>
            <a:prstDash val="solid"/>
            <a:round/>
            <a:headEnd type="triangle" w="med" len="med"/>
            <a:tailEnd type="none" w="med" len="med"/>
          </a:ln>
          <a:effectLst/>
        </p:spPr>
      </p:cxnSp>
      <p:cxnSp>
        <p:nvCxnSpPr>
          <p:cNvPr id="35" name="Straight Arrow Connector 34"/>
          <p:cNvCxnSpPr/>
          <p:nvPr/>
        </p:nvCxnSpPr>
        <p:spPr bwMode="auto">
          <a:xfrm flipV="1">
            <a:off x="5877770" y="2220813"/>
            <a:ext cx="0" cy="286467"/>
          </a:xfrm>
          <a:prstGeom prst="straightConnector1">
            <a:avLst/>
          </a:prstGeom>
          <a:solidFill>
            <a:schemeClr val="accent1"/>
          </a:solidFill>
          <a:ln w="19050" cap="flat" cmpd="sng" algn="ctr">
            <a:solidFill>
              <a:schemeClr val="accent6">
                <a:lumMod val="60000"/>
                <a:lumOff val="40000"/>
              </a:schemeClr>
            </a:solidFill>
            <a:prstDash val="solid"/>
            <a:round/>
            <a:headEnd type="triangle" w="med" len="med"/>
            <a:tailEnd type="none" w="med" len="med"/>
          </a:ln>
          <a:effectLst/>
        </p:spPr>
      </p:cxnSp>
      <p:cxnSp>
        <p:nvCxnSpPr>
          <p:cNvPr id="38" name="Straight Arrow Connector 37"/>
          <p:cNvCxnSpPr/>
          <p:nvPr/>
        </p:nvCxnSpPr>
        <p:spPr bwMode="auto">
          <a:xfrm>
            <a:off x="6415440" y="3010743"/>
            <a:ext cx="0" cy="264637"/>
          </a:xfrm>
          <a:prstGeom prst="straightConnector1">
            <a:avLst/>
          </a:prstGeom>
          <a:solidFill>
            <a:schemeClr val="accent1"/>
          </a:solidFill>
          <a:ln w="19050" cap="flat" cmpd="sng" algn="ctr">
            <a:solidFill>
              <a:schemeClr val="accent6">
                <a:lumMod val="60000"/>
                <a:lumOff val="40000"/>
              </a:schemeClr>
            </a:solidFill>
            <a:prstDash val="solid"/>
            <a:round/>
            <a:headEnd type="triangle" w="med" len="med"/>
            <a:tailEnd type="none" w="med" len="med"/>
          </a:ln>
          <a:effectLst/>
        </p:spPr>
      </p:cxnSp>
      <p:cxnSp>
        <p:nvCxnSpPr>
          <p:cNvPr id="41" name="Straight Arrow Connector 40"/>
          <p:cNvCxnSpPr/>
          <p:nvPr/>
        </p:nvCxnSpPr>
        <p:spPr bwMode="auto">
          <a:xfrm>
            <a:off x="6170017" y="3008764"/>
            <a:ext cx="0" cy="264637"/>
          </a:xfrm>
          <a:prstGeom prst="straightConnector1">
            <a:avLst/>
          </a:prstGeom>
          <a:solidFill>
            <a:schemeClr val="accent1"/>
          </a:solidFill>
          <a:ln w="19050" cap="flat" cmpd="sng" algn="ctr">
            <a:solidFill>
              <a:schemeClr val="accent6">
                <a:lumMod val="60000"/>
                <a:lumOff val="40000"/>
              </a:schemeClr>
            </a:solidFill>
            <a:prstDash val="solid"/>
            <a:round/>
            <a:headEnd type="triangle" w="med" len="med"/>
            <a:tailEnd type="none" w="med" len="med"/>
          </a:ln>
          <a:effectLst/>
        </p:spPr>
      </p:cxnSp>
      <p:cxnSp>
        <p:nvCxnSpPr>
          <p:cNvPr id="42" name="Straight Arrow Connector 41"/>
          <p:cNvCxnSpPr/>
          <p:nvPr/>
        </p:nvCxnSpPr>
        <p:spPr bwMode="auto">
          <a:xfrm>
            <a:off x="6734095" y="3002826"/>
            <a:ext cx="0" cy="264637"/>
          </a:xfrm>
          <a:prstGeom prst="straightConnector1">
            <a:avLst/>
          </a:prstGeom>
          <a:solidFill>
            <a:schemeClr val="accent1"/>
          </a:solidFill>
          <a:ln w="19050" cap="flat" cmpd="sng" algn="ctr">
            <a:solidFill>
              <a:schemeClr val="accent6">
                <a:lumMod val="60000"/>
                <a:lumOff val="40000"/>
              </a:schemeClr>
            </a:solidFill>
            <a:prstDash val="solid"/>
            <a:round/>
            <a:headEnd type="triangle" w="med" len="med"/>
            <a:tailEnd type="none" w="med" len="med"/>
          </a:ln>
          <a:effectLst/>
        </p:spPr>
      </p:cxnSp>
    </p:spTree>
    <p:extLst>
      <p:ext uri="{BB962C8B-B14F-4D97-AF65-F5344CB8AC3E}">
        <p14:creationId xmlns:p14="http://schemas.microsoft.com/office/powerpoint/2010/main" val="5324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BLM relocation for UFOs</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81</a:t>
            </a:fld>
            <a:endParaRPr lang="en-US"/>
          </a:p>
        </p:txBody>
      </p:sp>
      <p:pic>
        <p:nvPicPr>
          <p:cNvPr id="6" name="Picture 5" descr="Screen Shot 2014-09-18 at 21.47.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498" y="2392065"/>
            <a:ext cx="7899587" cy="3120172"/>
          </a:xfrm>
          <a:prstGeom prst="rect">
            <a:avLst/>
          </a:prstGeom>
        </p:spPr>
      </p:pic>
      <p:sp>
        <p:nvSpPr>
          <p:cNvPr id="7" name="TextBox 6"/>
          <p:cNvSpPr txBox="1"/>
          <p:nvPr/>
        </p:nvSpPr>
        <p:spPr>
          <a:xfrm>
            <a:off x="655786" y="779055"/>
            <a:ext cx="8195114" cy="1270091"/>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US" kern="0" dirty="0">
                <a:latin typeface="+mn-lt"/>
              </a:rPr>
              <a:t>BLMs at the quadrupoles (blue and orange) are not sensitive to UFOs originating in 2 of the 3 dipoles (</a:t>
            </a:r>
            <a:r>
              <a:rPr lang="en-US" kern="0" dirty="0" err="1">
                <a:latin typeface="+mn-lt"/>
              </a:rPr>
              <a:t>MB.Axx</a:t>
            </a:r>
            <a:r>
              <a:rPr lang="en-US" kern="0" dirty="0">
                <a:latin typeface="+mn-lt"/>
              </a:rPr>
              <a:t> and </a:t>
            </a:r>
            <a:r>
              <a:rPr lang="en-US" kern="0" dirty="0" err="1">
                <a:latin typeface="+mn-lt"/>
              </a:rPr>
              <a:t>MB.Bxx</a:t>
            </a:r>
            <a:r>
              <a:rPr lang="en-US" kern="0" dirty="0">
                <a:latin typeface="+mn-lt"/>
              </a:rPr>
              <a:t>). The relocated BLMs cover the gap.</a:t>
            </a:r>
          </a:p>
          <a:p>
            <a:pPr marL="742950" lvl="1" indent="-285750">
              <a:spcBef>
                <a:spcPct val="20000"/>
              </a:spcBef>
              <a:spcAft>
                <a:spcPts val="400"/>
              </a:spcAft>
              <a:buClr>
                <a:srgbClr val="0000FF"/>
              </a:buClr>
              <a:buSzPct val="80000"/>
              <a:buFont typeface="Courier New" panose="02070309020205020404" pitchFamily="49" charset="0"/>
              <a:buChar char="o"/>
            </a:pPr>
            <a:r>
              <a:rPr lang="en-US" sz="1600" i="1" kern="0" dirty="0">
                <a:solidFill>
                  <a:srgbClr val="0000FF"/>
                </a:solidFill>
                <a:latin typeface="+mn-lt"/>
              </a:rPr>
              <a:t>This was an </a:t>
            </a:r>
            <a:r>
              <a:rPr lang="en-US" sz="1600" b="1" i="1" kern="0" dirty="0">
                <a:solidFill>
                  <a:srgbClr val="00642D"/>
                </a:solidFill>
                <a:latin typeface="+mn-lt"/>
              </a:rPr>
              <a:t>important and essential change for operation at 6.5 </a:t>
            </a:r>
            <a:r>
              <a:rPr lang="en-US" sz="1600" b="1" i="1" kern="0" dirty="0" err="1">
                <a:solidFill>
                  <a:srgbClr val="00642D"/>
                </a:solidFill>
                <a:latin typeface="+mn-lt"/>
              </a:rPr>
              <a:t>TeV</a:t>
            </a:r>
            <a:r>
              <a:rPr lang="en-US" sz="1600" i="1" kern="0" dirty="0">
                <a:solidFill>
                  <a:srgbClr val="0000FF"/>
                </a:solidFill>
                <a:latin typeface="+mn-lt"/>
              </a:rPr>
              <a:t>.</a:t>
            </a:r>
          </a:p>
        </p:txBody>
      </p:sp>
      <p:sp>
        <p:nvSpPr>
          <p:cNvPr id="8" name="Right Arrow 7"/>
          <p:cNvSpPr/>
          <p:nvPr/>
        </p:nvSpPr>
        <p:spPr bwMode="auto">
          <a:xfrm>
            <a:off x="1768435" y="5656490"/>
            <a:ext cx="1036935" cy="192025"/>
          </a:xfrm>
          <a:prstGeom prst="righ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9" name="TextBox 8"/>
          <p:cNvSpPr txBox="1"/>
          <p:nvPr/>
        </p:nvSpPr>
        <p:spPr>
          <a:xfrm>
            <a:off x="2920585" y="5554899"/>
            <a:ext cx="1895071" cy="400110"/>
          </a:xfrm>
          <a:prstGeom prst="rect">
            <a:avLst/>
          </a:prstGeom>
        </p:spPr>
        <p:txBody>
          <a:bodyPr wrap="none" rtlCol="0">
            <a:spAutoFit/>
          </a:bodyPr>
          <a:lstStyle/>
          <a:p>
            <a:pPr>
              <a:spcBef>
                <a:spcPct val="20000"/>
              </a:spcBef>
              <a:spcAft>
                <a:spcPts val="400"/>
              </a:spcAft>
              <a:buClr>
                <a:srgbClr val="0000FF"/>
              </a:buClr>
              <a:buSzPct val="80000"/>
            </a:pPr>
            <a:r>
              <a:rPr lang="en-US" sz="2000" kern="0" dirty="0">
                <a:latin typeface="+mn-lt"/>
              </a:rPr>
              <a:t>Beam direction</a:t>
            </a:r>
            <a:endParaRPr lang="fr-FR" sz="2000" kern="0" dirty="0">
              <a:latin typeface="+mn-lt"/>
            </a:endParaRPr>
          </a:p>
        </p:txBody>
      </p:sp>
    </p:spTree>
    <p:extLst>
      <p:ext uri="{BB962C8B-B14F-4D97-AF65-F5344CB8AC3E}">
        <p14:creationId xmlns:p14="http://schemas.microsoft.com/office/powerpoint/2010/main" val="24027779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altLang="en-US">
                <a:latin typeface="Arial" charset="0"/>
                <a:cs typeface="Arial" charset="0"/>
              </a:rPr>
              <a:t>Timescales @ LHC</a:t>
            </a:r>
          </a:p>
        </p:txBody>
      </p:sp>
      <p:sp>
        <p:nvSpPr>
          <p:cNvPr id="111619"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r>
              <a:rPr lang="en-US" altLang="en-US">
                <a:latin typeface="Comic Sans MS" pitchFamily="66" charset="0"/>
                <a:cs typeface="Arial" charset="0"/>
              </a:rPr>
              <a:t>January 2017</a:t>
            </a:r>
          </a:p>
        </p:txBody>
      </p:sp>
      <p:sp>
        <p:nvSpPr>
          <p:cNvPr id="1116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r>
              <a:rPr lang="en-GB" altLang="en-US">
                <a:latin typeface="Comic Sans MS" pitchFamily="66" charset="0"/>
                <a:cs typeface="Arial" charset="0"/>
              </a:rPr>
              <a:t>USPAS - MPS and operation of LHC - J. Wenninger</a:t>
            </a:r>
            <a:endParaRPr lang="en-US" altLang="en-US">
              <a:latin typeface="Comic Sans MS" pitchFamily="66" charset="0"/>
              <a:cs typeface="Arial" charset="0"/>
            </a:endParaRPr>
          </a:p>
        </p:txBody>
      </p:sp>
      <p:sp>
        <p:nvSpPr>
          <p:cNvPr id="1116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0F4027FA-DE91-49A0-BF68-00B9C5B13397}" type="slidenum">
              <a:rPr lang="en-US" altLang="en-US" smtClean="0">
                <a:latin typeface="Comic Sans MS" pitchFamily="66" charset="0"/>
                <a:cs typeface="Arial" charset="0"/>
              </a:rPr>
              <a:pPr>
                <a:spcBef>
                  <a:spcPct val="0"/>
                </a:spcBef>
                <a:buClrTx/>
                <a:buSzTx/>
                <a:buFontTx/>
                <a:buNone/>
              </a:pPr>
              <a:t>82</a:t>
            </a:fld>
            <a:endParaRPr lang="en-US" altLang="en-US">
              <a:latin typeface="Comic Sans MS" pitchFamily="66" charset="0"/>
              <a:cs typeface="Arial" charset="0"/>
            </a:endParaRPr>
          </a:p>
        </p:txBody>
      </p:sp>
      <p:cxnSp>
        <p:nvCxnSpPr>
          <p:cNvPr id="111622" name="Straight Arrow Connector 6"/>
          <p:cNvCxnSpPr>
            <a:cxnSpLocks noChangeShapeType="1"/>
          </p:cNvCxnSpPr>
          <p:nvPr/>
        </p:nvCxnSpPr>
        <p:spPr bwMode="auto">
          <a:xfrm rot="5400000" flipH="1" flipV="1">
            <a:off x="-571499" y="3405187"/>
            <a:ext cx="5181600" cy="3175"/>
          </a:xfrm>
          <a:prstGeom prst="straightConnector1">
            <a:avLst/>
          </a:prstGeom>
          <a:noFill/>
          <a:ln w="28575" algn="ctr">
            <a:solidFill>
              <a:srgbClr val="0000FF"/>
            </a:solidFill>
            <a:round/>
            <a:headEnd/>
            <a:tailEnd type="arrow" w="med" len="med"/>
          </a:ln>
          <a:extLst>
            <a:ext uri="{909E8E84-426E-40DD-AFC4-6F175D3DCCD1}">
              <a14:hiddenFill xmlns:a14="http://schemas.microsoft.com/office/drawing/2010/main">
                <a:noFill/>
              </a14:hiddenFill>
            </a:ext>
          </a:extLst>
        </p:spPr>
      </p:cxnSp>
      <p:sp>
        <p:nvSpPr>
          <p:cNvPr id="69639" name="TextBox 7"/>
          <p:cNvSpPr txBox="1">
            <a:spLocks noChangeArrowheads="1"/>
          </p:cNvSpPr>
          <p:nvPr/>
        </p:nvSpPr>
        <p:spPr bwMode="auto">
          <a:xfrm>
            <a:off x="1257300" y="831850"/>
            <a:ext cx="712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dirty="0">
                <a:solidFill>
                  <a:srgbClr val="0000FF"/>
                </a:solidFill>
                <a:latin typeface="+mn-lt"/>
              </a:rPr>
              <a:t>Time</a:t>
            </a:r>
          </a:p>
        </p:txBody>
      </p:sp>
      <p:cxnSp>
        <p:nvCxnSpPr>
          <p:cNvPr id="111624" name="Straight Connector 11"/>
          <p:cNvCxnSpPr>
            <a:cxnSpLocks noChangeShapeType="1"/>
          </p:cNvCxnSpPr>
          <p:nvPr/>
        </p:nvCxnSpPr>
        <p:spPr bwMode="auto">
          <a:xfrm>
            <a:off x="1866900" y="5653088"/>
            <a:ext cx="152400" cy="1587"/>
          </a:xfrm>
          <a:prstGeom prst="line">
            <a:avLst/>
          </a:prstGeom>
          <a:noFill/>
          <a:ln w="38100" algn="ctr">
            <a:solidFill>
              <a:srgbClr val="7030A0"/>
            </a:solidFill>
            <a:round/>
            <a:headEnd/>
            <a:tailEnd/>
          </a:ln>
          <a:extLst>
            <a:ext uri="{909E8E84-426E-40DD-AFC4-6F175D3DCCD1}">
              <a14:hiddenFill xmlns:a14="http://schemas.microsoft.com/office/drawing/2010/main">
                <a:noFill/>
              </a14:hiddenFill>
            </a:ext>
          </a:extLst>
        </p:spPr>
      </p:cxnSp>
      <p:cxnSp>
        <p:nvCxnSpPr>
          <p:cNvPr id="111625" name="Straight Connector 12"/>
          <p:cNvCxnSpPr>
            <a:cxnSpLocks noChangeShapeType="1"/>
          </p:cNvCxnSpPr>
          <p:nvPr/>
        </p:nvCxnSpPr>
        <p:spPr bwMode="auto">
          <a:xfrm>
            <a:off x="1866900" y="4586288"/>
            <a:ext cx="152400" cy="1587"/>
          </a:xfrm>
          <a:prstGeom prst="line">
            <a:avLst/>
          </a:prstGeom>
          <a:noFill/>
          <a:ln w="38100" algn="ctr">
            <a:solidFill>
              <a:srgbClr val="7030A0"/>
            </a:solidFill>
            <a:round/>
            <a:headEnd/>
            <a:tailEnd/>
          </a:ln>
          <a:extLst>
            <a:ext uri="{909E8E84-426E-40DD-AFC4-6F175D3DCCD1}">
              <a14:hiddenFill xmlns:a14="http://schemas.microsoft.com/office/drawing/2010/main">
                <a:noFill/>
              </a14:hiddenFill>
            </a:ext>
          </a:extLst>
        </p:spPr>
      </p:cxnSp>
      <p:cxnSp>
        <p:nvCxnSpPr>
          <p:cNvPr id="111626" name="Straight Connector 13"/>
          <p:cNvCxnSpPr>
            <a:cxnSpLocks noChangeShapeType="1"/>
          </p:cNvCxnSpPr>
          <p:nvPr/>
        </p:nvCxnSpPr>
        <p:spPr bwMode="auto">
          <a:xfrm>
            <a:off x="1866900" y="3557588"/>
            <a:ext cx="152400" cy="1587"/>
          </a:xfrm>
          <a:prstGeom prst="line">
            <a:avLst/>
          </a:prstGeom>
          <a:noFill/>
          <a:ln w="38100" algn="ctr">
            <a:solidFill>
              <a:srgbClr val="7030A0"/>
            </a:solidFill>
            <a:round/>
            <a:headEnd/>
            <a:tailEnd/>
          </a:ln>
          <a:extLst>
            <a:ext uri="{909E8E84-426E-40DD-AFC4-6F175D3DCCD1}">
              <a14:hiddenFill xmlns:a14="http://schemas.microsoft.com/office/drawing/2010/main">
                <a:noFill/>
              </a14:hiddenFill>
            </a:ext>
          </a:extLst>
        </p:spPr>
      </p:cxnSp>
      <p:sp>
        <p:nvSpPr>
          <p:cNvPr id="69643" name="TextBox 14"/>
          <p:cNvSpPr txBox="1">
            <a:spLocks noChangeArrowheads="1"/>
          </p:cNvSpPr>
          <p:nvPr/>
        </p:nvSpPr>
        <p:spPr bwMode="auto">
          <a:xfrm>
            <a:off x="844550" y="5462588"/>
            <a:ext cx="954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defRPr/>
            </a:pPr>
            <a:r>
              <a:rPr lang="en-US" dirty="0">
                <a:solidFill>
                  <a:srgbClr val="0000FF"/>
                </a:solidFill>
                <a:latin typeface="+mn-lt"/>
              </a:rPr>
              <a:t>1 turn </a:t>
            </a:r>
          </a:p>
          <a:p>
            <a:pPr algn="ctr">
              <a:defRPr/>
            </a:pPr>
            <a:r>
              <a:rPr lang="en-US" dirty="0">
                <a:solidFill>
                  <a:srgbClr val="0000FF"/>
                </a:solidFill>
                <a:latin typeface="+mn-lt"/>
              </a:rPr>
              <a:t>= 89 </a:t>
            </a:r>
            <a:r>
              <a:rPr lang="en-US" dirty="0" err="1">
                <a:solidFill>
                  <a:srgbClr val="0000FF"/>
                </a:solidFill>
                <a:latin typeface="Symbol" panose="05050102010706020507" pitchFamily="18" charset="2"/>
              </a:rPr>
              <a:t>m</a:t>
            </a:r>
            <a:r>
              <a:rPr lang="en-US" dirty="0" err="1">
                <a:solidFill>
                  <a:srgbClr val="0000FF"/>
                </a:solidFill>
                <a:latin typeface="+mn-lt"/>
              </a:rPr>
              <a:t>s</a:t>
            </a:r>
            <a:endParaRPr lang="en-US" dirty="0">
              <a:solidFill>
                <a:srgbClr val="0000FF"/>
              </a:solidFill>
              <a:latin typeface="+mn-lt"/>
            </a:endParaRPr>
          </a:p>
        </p:txBody>
      </p:sp>
      <p:sp>
        <p:nvSpPr>
          <p:cNvPr id="69644" name="TextBox 15"/>
          <p:cNvSpPr txBox="1">
            <a:spLocks noChangeArrowheads="1"/>
          </p:cNvSpPr>
          <p:nvPr/>
        </p:nvSpPr>
        <p:spPr bwMode="auto">
          <a:xfrm>
            <a:off x="712788" y="4395788"/>
            <a:ext cx="101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defRPr/>
            </a:pPr>
            <a:r>
              <a:rPr lang="en-US">
                <a:solidFill>
                  <a:srgbClr val="0000FF"/>
                </a:solidFill>
                <a:latin typeface="+mn-lt"/>
              </a:rPr>
              <a:t>10 turns</a:t>
            </a:r>
          </a:p>
        </p:txBody>
      </p:sp>
      <p:sp>
        <p:nvSpPr>
          <p:cNvPr id="69645" name="TextBox 16"/>
          <p:cNvSpPr txBox="1">
            <a:spLocks noChangeArrowheads="1"/>
          </p:cNvSpPr>
          <p:nvPr/>
        </p:nvSpPr>
        <p:spPr bwMode="auto">
          <a:xfrm>
            <a:off x="609600" y="3367088"/>
            <a:ext cx="1146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a:solidFill>
                  <a:srgbClr val="0000FF"/>
                </a:solidFill>
                <a:latin typeface="+mn-lt"/>
              </a:rPr>
              <a:t>100 turns</a:t>
            </a:r>
          </a:p>
        </p:txBody>
      </p:sp>
      <p:sp>
        <p:nvSpPr>
          <p:cNvPr id="69646" name="TextBox 17"/>
          <p:cNvSpPr txBox="1">
            <a:spLocks noChangeArrowheads="1"/>
          </p:cNvSpPr>
          <p:nvPr/>
        </p:nvSpPr>
        <p:spPr bwMode="auto">
          <a:xfrm>
            <a:off x="496888" y="2414588"/>
            <a:ext cx="1273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defRPr/>
            </a:pPr>
            <a:r>
              <a:rPr lang="en-US">
                <a:solidFill>
                  <a:srgbClr val="0000FF"/>
                </a:solidFill>
                <a:latin typeface="+mn-lt"/>
              </a:rPr>
              <a:t>1000 turns</a:t>
            </a:r>
          </a:p>
        </p:txBody>
      </p:sp>
      <p:cxnSp>
        <p:nvCxnSpPr>
          <p:cNvPr id="111631" name="Straight Connector 18"/>
          <p:cNvCxnSpPr>
            <a:cxnSpLocks noChangeShapeType="1"/>
          </p:cNvCxnSpPr>
          <p:nvPr/>
        </p:nvCxnSpPr>
        <p:spPr bwMode="auto">
          <a:xfrm>
            <a:off x="1866900" y="2643188"/>
            <a:ext cx="152400" cy="1587"/>
          </a:xfrm>
          <a:prstGeom prst="line">
            <a:avLst/>
          </a:prstGeom>
          <a:noFill/>
          <a:ln w="38100" algn="ctr">
            <a:solidFill>
              <a:srgbClr val="7030A0"/>
            </a:solidFill>
            <a:round/>
            <a:headEnd/>
            <a:tailEnd/>
          </a:ln>
          <a:extLst>
            <a:ext uri="{909E8E84-426E-40DD-AFC4-6F175D3DCCD1}">
              <a14:hiddenFill xmlns:a14="http://schemas.microsoft.com/office/drawing/2010/main">
                <a:noFill/>
              </a14:hiddenFill>
            </a:ext>
          </a:extLst>
        </p:spPr>
      </p:cxnSp>
      <p:grpSp>
        <p:nvGrpSpPr>
          <p:cNvPr id="111632" name="Group 3"/>
          <p:cNvGrpSpPr>
            <a:grpSpLocks/>
          </p:cNvGrpSpPr>
          <p:nvPr/>
        </p:nvGrpSpPr>
        <p:grpSpPr bwMode="auto">
          <a:xfrm>
            <a:off x="4219575" y="2490788"/>
            <a:ext cx="928688" cy="1419225"/>
            <a:chOff x="3352800" y="2490788"/>
            <a:chExt cx="928688" cy="1419225"/>
          </a:xfrm>
        </p:grpSpPr>
        <p:sp>
          <p:nvSpPr>
            <p:cNvPr id="69650" name="TextBox 21"/>
            <p:cNvSpPr txBox="1">
              <a:spLocks noChangeArrowheads="1"/>
            </p:cNvSpPr>
            <p:nvPr/>
          </p:nvSpPr>
          <p:spPr bwMode="auto">
            <a:xfrm>
              <a:off x="3352800" y="3633788"/>
              <a:ext cx="928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200" b="1">
                  <a:solidFill>
                    <a:srgbClr val="FF0000"/>
                  </a:solidFill>
                  <a:latin typeface="+mn-lt"/>
                </a:rPr>
                <a:t>Quenches</a:t>
              </a:r>
            </a:p>
          </p:txBody>
        </p:sp>
        <p:cxnSp>
          <p:nvCxnSpPr>
            <p:cNvPr id="111686" name="Straight Connector 18"/>
            <p:cNvCxnSpPr>
              <a:cxnSpLocks noChangeShapeType="1"/>
            </p:cNvCxnSpPr>
            <p:nvPr/>
          </p:nvCxnSpPr>
          <p:spPr bwMode="auto">
            <a:xfrm>
              <a:off x="3390900" y="3519488"/>
              <a:ext cx="533400" cy="1587"/>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11687" name="Straight Arrow Connector 21"/>
            <p:cNvCxnSpPr>
              <a:cxnSpLocks noChangeShapeType="1"/>
            </p:cNvCxnSpPr>
            <p:nvPr/>
          </p:nvCxnSpPr>
          <p:spPr bwMode="auto">
            <a:xfrm rot="5400000" flipH="1" flipV="1">
              <a:off x="3144044" y="3004344"/>
              <a:ext cx="1028700" cy="1588"/>
            </a:xfrm>
            <a:prstGeom prst="straightConnector1">
              <a:avLst/>
            </a:prstGeom>
            <a:noFill/>
            <a:ln w="19050" algn="ctr">
              <a:solidFill>
                <a:srgbClr val="FF0000"/>
              </a:solidFill>
              <a:prstDash val="dash"/>
              <a:round/>
              <a:headEnd/>
              <a:tailEnd type="arrow" w="med" len="med"/>
            </a:ln>
            <a:extLst>
              <a:ext uri="{909E8E84-426E-40DD-AFC4-6F175D3DCCD1}">
                <a14:hiddenFill xmlns:a14="http://schemas.microsoft.com/office/drawing/2010/main">
                  <a:noFill/>
                </a14:hiddenFill>
              </a:ext>
            </a:extLst>
          </p:spPr>
        </p:cxnSp>
      </p:grpSp>
      <p:grpSp>
        <p:nvGrpSpPr>
          <p:cNvPr id="111633" name="Group 5"/>
          <p:cNvGrpSpPr>
            <a:grpSpLocks/>
          </p:cNvGrpSpPr>
          <p:nvPr/>
        </p:nvGrpSpPr>
        <p:grpSpPr bwMode="auto">
          <a:xfrm>
            <a:off x="1998663" y="5653088"/>
            <a:ext cx="920750" cy="598487"/>
            <a:chOff x="2133600" y="5653088"/>
            <a:chExt cx="920750" cy="598487"/>
          </a:xfrm>
        </p:grpSpPr>
        <p:sp>
          <p:nvSpPr>
            <p:cNvPr id="69648" name="TextBox 19"/>
            <p:cNvSpPr txBox="1">
              <a:spLocks noChangeArrowheads="1"/>
            </p:cNvSpPr>
            <p:nvPr/>
          </p:nvSpPr>
          <p:spPr bwMode="auto">
            <a:xfrm>
              <a:off x="2133600" y="5729288"/>
              <a:ext cx="9207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400" b="1">
                  <a:solidFill>
                    <a:srgbClr val="FF0000"/>
                  </a:solidFill>
                  <a:latin typeface="+mn-lt"/>
                </a:rPr>
                <a:t>Kicker </a:t>
              </a:r>
            </a:p>
            <a:p>
              <a:pPr>
                <a:defRPr/>
              </a:pPr>
              <a:r>
                <a:rPr lang="en-US" sz="1400" b="1">
                  <a:solidFill>
                    <a:srgbClr val="FF0000"/>
                  </a:solidFill>
                  <a:latin typeface="+mn-lt"/>
                </a:rPr>
                <a:t>magnets</a:t>
              </a:r>
            </a:p>
          </p:txBody>
        </p:sp>
        <p:cxnSp>
          <p:nvCxnSpPr>
            <p:cNvPr id="111684" name="Straight Connector 22"/>
            <p:cNvCxnSpPr>
              <a:cxnSpLocks noChangeShapeType="1"/>
            </p:cNvCxnSpPr>
            <p:nvPr/>
          </p:nvCxnSpPr>
          <p:spPr bwMode="auto">
            <a:xfrm>
              <a:off x="2209800" y="5653088"/>
              <a:ext cx="457200" cy="1587"/>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grpSp>
      <p:grpSp>
        <p:nvGrpSpPr>
          <p:cNvPr id="111634" name="Group 4"/>
          <p:cNvGrpSpPr>
            <a:grpSpLocks/>
          </p:cNvGrpSpPr>
          <p:nvPr/>
        </p:nvGrpSpPr>
        <p:grpSpPr bwMode="auto">
          <a:xfrm>
            <a:off x="3151015" y="3551958"/>
            <a:ext cx="1123950" cy="1566862"/>
            <a:chOff x="2618898" y="3481388"/>
            <a:chExt cx="1202721" cy="1566565"/>
          </a:xfrm>
        </p:grpSpPr>
        <p:sp>
          <p:nvSpPr>
            <p:cNvPr id="69649" name="TextBox 20"/>
            <p:cNvSpPr txBox="1">
              <a:spLocks noChangeArrowheads="1"/>
            </p:cNvSpPr>
            <p:nvPr/>
          </p:nvSpPr>
          <p:spPr bwMode="auto">
            <a:xfrm>
              <a:off x="2618898" y="4586079"/>
              <a:ext cx="1202721" cy="46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200" b="1" dirty="0">
                  <a:solidFill>
                    <a:srgbClr val="FF0000"/>
                  </a:solidFill>
                  <a:latin typeface="+mn-lt"/>
                </a:rPr>
                <a:t>NC magnet </a:t>
              </a:r>
            </a:p>
            <a:p>
              <a:pPr>
                <a:defRPr/>
              </a:pPr>
              <a:r>
                <a:rPr lang="en-US" sz="1200" b="1" dirty="0">
                  <a:solidFill>
                    <a:srgbClr val="FF0000"/>
                  </a:solidFill>
                  <a:latin typeface="+mn-lt"/>
                </a:rPr>
                <a:t>powering</a:t>
              </a:r>
            </a:p>
          </p:txBody>
        </p:sp>
        <p:cxnSp>
          <p:nvCxnSpPr>
            <p:cNvPr id="111681" name="Straight Connector 23"/>
            <p:cNvCxnSpPr>
              <a:cxnSpLocks noChangeShapeType="1"/>
            </p:cNvCxnSpPr>
            <p:nvPr/>
          </p:nvCxnSpPr>
          <p:spPr bwMode="auto">
            <a:xfrm>
              <a:off x="2705100" y="4510088"/>
              <a:ext cx="533400" cy="1587"/>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11682" name="Straight Arrow Connector 24"/>
            <p:cNvCxnSpPr>
              <a:cxnSpLocks noChangeShapeType="1"/>
            </p:cNvCxnSpPr>
            <p:nvPr/>
          </p:nvCxnSpPr>
          <p:spPr bwMode="auto">
            <a:xfrm rot="5400000" flipH="1" flipV="1">
              <a:off x="2458244" y="3994944"/>
              <a:ext cx="1028700" cy="1588"/>
            </a:xfrm>
            <a:prstGeom prst="straightConnector1">
              <a:avLst/>
            </a:prstGeom>
            <a:noFill/>
            <a:ln w="19050" algn="ctr">
              <a:solidFill>
                <a:srgbClr val="FF0000"/>
              </a:solidFill>
              <a:prstDash val="dash"/>
              <a:round/>
              <a:headEnd/>
              <a:tailEnd type="arrow" w="med" len="med"/>
            </a:ln>
            <a:extLst>
              <a:ext uri="{909E8E84-426E-40DD-AFC4-6F175D3DCCD1}">
                <a14:hiddenFill xmlns:a14="http://schemas.microsoft.com/office/drawing/2010/main">
                  <a:noFill/>
                </a14:hiddenFill>
              </a:ext>
            </a:extLst>
          </p:spPr>
        </p:cxnSp>
      </p:grpSp>
      <p:sp>
        <p:nvSpPr>
          <p:cNvPr id="69656" name="TextBox 17"/>
          <p:cNvSpPr txBox="1">
            <a:spLocks noChangeArrowheads="1"/>
          </p:cNvSpPr>
          <p:nvPr/>
        </p:nvSpPr>
        <p:spPr bwMode="auto">
          <a:xfrm>
            <a:off x="388938" y="1614488"/>
            <a:ext cx="1401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defRPr/>
            </a:pPr>
            <a:r>
              <a:rPr lang="en-US">
                <a:solidFill>
                  <a:srgbClr val="0000FF"/>
                </a:solidFill>
                <a:latin typeface="+mn-lt"/>
              </a:rPr>
              <a:t>10000 turns</a:t>
            </a:r>
          </a:p>
          <a:p>
            <a:pPr algn="ctr">
              <a:defRPr/>
            </a:pPr>
            <a:r>
              <a:rPr lang="en-US">
                <a:solidFill>
                  <a:srgbClr val="0000FF"/>
                </a:solidFill>
                <a:latin typeface="+mn-lt"/>
              </a:rPr>
              <a:t>= 0.89 s</a:t>
            </a:r>
          </a:p>
        </p:txBody>
      </p:sp>
      <p:cxnSp>
        <p:nvCxnSpPr>
          <p:cNvPr id="111636" name="Straight Connector 18"/>
          <p:cNvCxnSpPr>
            <a:cxnSpLocks noChangeShapeType="1"/>
          </p:cNvCxnSpPr>
          <p:nvPr/>
        </p:nvCxnSpPr>
        <p:spPr bwMode="auto">
          <a:xfrm>
            <a:off x="1866900" y="1843088"/>
            <a:ext cx="152400" cy="1587"/>
          </a:xfrm>
          <a:prstGeom prst="line">
            <a:avLst/>
          </a:prstGeom>
          <a:noFill/>
          <a:ln w="38100" algn="ctr">
            <a:solidFill>
              <a:srgbClr val="7030A0"/>
            </a:solidFill>
            <a:round/>
            <a:headEnd/>
            <a:tailEnd/>
          </a:ln>
          <a:extLst>
            <a:ext uri="{909E8E84-426E-40DD-AFC4-6F175D3DCCD1}">
              <a14:hiddenFill xmlns:a14="http://schemas.microsoft.com/office/drawing/2010/main">
                <a:noFill/>
              </a14:hiddenFill>
            </a:ext>
          </a:extLst>
        </p:spPr>
      </p:cxnSp>
      <p:grpSp>
        <p:nvGrpSpPr>
          <p:cNvPr id="111637" name="Group 2"/>
          <p:cNvGrpSpPr>
            <a:grpSpLocks/>
          </p:cNvGrpSpPr>
          <p:nvPr/>
        </p:nvGrpSpPr>
        <p:grpSpPr bwMode="auto">
          <a:xfrm>
            <a:off x="4456113" y="933450"/>
            <a:ext cx="1038225" cy="1143000"/>
            <a:chOff x="3771900" y="933450"/>
            <a:chExt cx="1038225" cy="1143000"/>
          </a:xfrm>
        </p:grpSpPr>
        <p:sp>
          <p:nvSpPr>
            <p:cNvPr id="69658" name="TextBox 21"/>
            <p:cNvSpPr txBox="1">
              <a:spLocks noChangeArrowheads="1"/>
            </p:cNvSpPr>
            <p:nvPr/>
          </p:nvSpPr>
          <p:spPr bwMode="auto">
            <a:xfrm>
              <a:off x="3771900" y="1614488"/>
              <a:ext cx="1038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200" b="1" dirty="0">
                  <a:solidFill>
                    <a:srgbClr val="FF0000"/>
                  </a:solidFill>
                  <a:latin typeface="+mn-lt"/>
                </a:rPr>
                <a:t>Operational</a:t>
              </a:r>
            </a:p>
            <a:p>
              <a:pPr>
                <a:defRPr/>
              </a:pPr>
              <a:r>
                <a:rPr lang="en-US" sz="1200" b="1" dirty="0">
                  <a:solidFill>
                    <a:srgbClr val="FF0000"/>
                  </a:solidFill>
                  <a:latin typeface="+mn-lt"/>
                </a:rPr>
                <a:t> ‘mistakes’</a:t>
              </a:r>
            </a:p>
          </p:txBody>
        </p:sp>
        <p:cxnSp>
          <p:nvCxnSpPr>
            <p:cNvPr id="111678" name="Straight Connector 33"/>
            <p:cNvCxnSpPr>
              <a:cxnSpLocks noChangeShapeType="1"/>
            </p:cNvCxnSpPr>
            <p:nvPr/>
          </p:nvCxnSpPr>
          <p:spPr bwMode="auto">
            <a:xfrm>
              <a:off x="3924300" y="1500188"/>
              <a:ext cx="533400" cy="1587"/>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11679" name="Straight Arrow Connector 34"/>
            <p:cNvCxnSpPr>
              <a:cxnSpLocks noChangeShapeType="1"/>
            </p:cNvCxnSpPr>
            <p:nvPr/>
          </p:nvCxnSpPr>
          <p:spPr bwMode="auto">
            <a:xfrm flipV="1">
              <a:off x="4191000" y="933450"/>
              <a:ext cx="0" cy="514350"/>
            </a:xfrm>
            <a:prstGeom prst="straightConnector1">
              <a:avLst/>
            </a:prstGeom>
            <a:noFill/>
            <a:ln w="19050" algn="ctr">
              <a:solidFill>
                <a:srgbClr val="FF0000"/>
              </a:solidFill>
              <a:prstDash val="dash"/>
              <a:round/>
              <a:headEnd/>
              <a:tailEnd type="arrow" w="med" len="med"/>
            </a:ln>
            <a:extLst>
              <a:ext uri="{909E8E84-426E-40DD-AFC4-6F175D3DCCD1}">
                <a14:hiddenFill xmlns:a14="http://schemas.microsoft.com/office/drawing/2010/main">
                  <a:noFill/>
                </a14:hiddenFill>
              </a:ext>
            </a:extLst>
          </p:spPr>
        </p:cxnSp>
      </p:grpSp>
      <p:grpSp>
        <p:nvGrpSpPr>
          <p:cNvPr id="111638" name="Group 6"/>
          <p:cNvGrpSpPr>
            <a:grpSpLocks/>
          </p:cNvGrpSpPr>
          <p:nvPr/>
        </p:nvGrpSpPr>
        <p:grpSpPr bwMode="auto">
          <a:xfrm>
            <a:off x="4630738" y="4814888"/>
            <a:ext cx="671512" cy="1412875"/>
            <a:chOff x="4381500" y="4814888"/>
            <a:chExt cx="671513" cy="1412875"/>
          </a:xfrm>
        </p:grpSpPr>
        <p:grpSp>
          <p:nvGrpSpPr>
            <p:cNvPr id="111673" name="Group 30"/>
            <p:cNvGrpSpPr>
              <a:grpSpLocks/>
            </p:cNvGrpSpPr>
            <p:nvPr/>
          </p:nvGrpSpPr>
          <p:grpSpPr bwMode="auto">
            <a:xfrm>
              <a:off x="4457700" y="4814888"/>
              <a:ext cx="533400" cy="1030287"/>
              <a:chOff x="6172200" y="4572000"/>
              <a:chExt cx="533400" cy="1030288"/>
            </a:xfrm>
          </p:grpSpPr>
          <p:cxnSp>
            <p:nvCxnSpPr>
              <p:cNvPr id="111675" name="Straight Connector 23"/>
              <p:cNvCxnSpPr>
                <a:cxnSpLocks noChangeShapeType="1"/>
              </p:cNvCxnSpPr>
              <p:nvPr/>
            </p:nvCxnSpPr>
            <p:spPr bwMode="auto">
              <a:xfrm>
                <a:off x="6172200" y="5600700"/>
                <a:ext cx="533400" cy="1588"/>
              </a:xfrm>
              <a:prstGeom prst="line">
                <a:avLst/>
              </a:prstGeom>
              <a:noFill/>
              <a:ln w="38100" algn="ctr">
                <a:solidFill>
                  <a:srgbClr val="00B050"/>
                </a:solidFill>
                <a:round/>
                <a:headEnd/>
                <a:tailEnd/>
              </a:ln>
              <a:extLst>
                <a:ext uri="{909E8E84-426E-40DD-AFC4-6F175D3DCCD1}">
                  <a14:hiddenFill xmlns:a14="http://schemas.microsoft.com/office/drawing/2010/main">
                    <a:noFill/>
                  </a14:hiddenFill>
                </a:ext>
              </a:extLst>
            </p:spPr>
          </p:cxnSp>
          <p:cxnSp>
            <p:nvCxnSpPr>
              <p:cNvPr id="111676" name="Straight Arrow Connector 24"/>
              <p:cNvCxnSpPr>
                <a:cxnSpLocks noChangeShapeType="1"/>
              </p:cNvCxnSpPr>
              <p:nvPr/>
            </p:nvCxnSpPr>
            <p:spPr bwMode="auto">
              <a:xfrm rot="5400000" flipH="1" flipV="1">
                <a:off x="5925344" y="5085556"/>
                <a:ext cx="1028700" cy="1588"/>
              </a:xfrm>
              <a:prstGeom prst="straightConnector1">
                <a:avLst/>
              </a:prstGeom>
              <a:noFill/>
              <a:ln w="19050" algn="ctr">
                <a:solidFill>
                  <a:srgbClr val="00B050"/>
                </a:solidFill>
                <a:prstDash val="dash"/>
                <a:round/>
                <a:headEnd/>
                <a:tailEnd type="arrow" w="med" len="med"/>
              </a:ln>
              <a:extLst>
                <a:ext uri="{909E8E84-426E-40DD-AFC4-6F175D3DCCD1}">
                  <a14:hiddenFill xmlns:a14="http://schemas.microsoft.com/office/drawing/2010/main">
                    <a:noFill/>
                  </a14:hiddenFill>
                </a:ext>
              </a:extLst>
            </p:spPr>
          </p:cxnSp>
        </p:grpSp>
        <p:sp>
          <p:nvSpPr>
            <p:cNvPr id="69663" name="TextBox 19"/>
            <p:cNvSpPr txBox="1">
              <a:spLocks noChangeArrowheads="1"/>
            </p:cNvSpPr>
            <p:nvPr/>
          </p:nvSpPr>
          <p:spPr bwMode="auto">
            <a:xfrm>
              <a:off x="4381500" y="5919788"/>
              <a:ext cx="671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400" b="1">
                  <a:solidFill>
                    <a:srgbClr val="00B050"/>
                  </a:solidFill>
                  <a:latin typeface="+mn-lt"/>
                </a:rPr>
                <a:t>BLMs</a:t>
              </a:r>
            </a:p>
          </p:txBody>
        </p:sp>
      </p:grpSp>
      <p:grpSp>
        <p:nvGrpSpPr>
          <p:cNvPr id="111639" name="Group 10"/>
          <p:cNvGrpSpPr>
            <a:grpSpLocks/>
          </p:cNvGrpSpPr>
          <p:nvPr/>
        </p:nvGrpSpPr>
        <p:grpSpPr bwMode="auto">
          <a:xfrm>
            <a:off x="7385050" y="2262188"/>
            <a:ext cx="1065213" cy="1743075"/>
            <a:chOff x="7200900" y="2262188"/>
            <a:chExt cx="1065213" cy="1743075"/>
          </a:xfrm>
        </p:grpSpPr>
        <p:grpSp>
          <p:nvGrpSpPr>
            <p:cNvPr id="111669" name="Group 40"/>
            <p:cNvGrpSpPr>
              <a:grpSpLocks/>
            </p:cNvGrpSpPr>
            <p:nvPr/>
          </p:nvGrpSpPr>
          <p:grpSpPr bwMode="auto">
            <a:xfrm>
              <a:off x="7315200" y="2262188"/>
              <a:ext cx="533400" cy="1030287"/>
              <a:chOff x="6172200" y="4572000"/>
              <a:chExt cx="533400" cy="1030288"/>
            </a:xfrm>
          </p:grpSpPr>
          <p:cxnSp>
            <p:nvCxnSpPr>
              <p:cNvPr id="111671" name="Straight Connector 23"/>
              <p:cNvCxnSpPr>
                <a:cxnSpLocks noChangeShapeType="1"/>
              </p:cNvCxnSpPr>
              <p:nvPr/>
            </p:nvCxnSpPr>
            <p:spPr bwMode="auto">
              <a:xfrm>
                <a:off x="6172200" y="5600700"/>
                <a:ext cx="533400" cy="1588"/>
              </a:xfrm>
              <a:prstGeom prst="line">
                <a:avLst/>
              </a:prstGeom>
              <a:noFill/>
              <a:ln w="38100" algn="ctr">
                <a:solidFill>
                  <a:srgbClr val="00B050"/>
                </a:solidFill>
                <a:round/>
                <a:headEnd/>
                <a:tailEnd/>
              </a:ln>
              <a:extLst>
                <a:ext uri="{909E8E84-426E-40DD-AFC4-6F175D3DCCD1}">
                  <a14:hiddenFill xmlns:a14="http://schemas.microsoft.com/office/drawing/2010/main">
                    <a:noFill/>
                  </a14:hiddenFill>
                </a:ext>
              </a:extLst>
            </p:spPr>
          </p:cxnSp>
          <p:cxnSp>
            <p:nvCxnSpPr>
              <p:cNvPr id="111672" name="Straight Arrow Connector 24"/>
              <p:cNvCxnSpPr>
                <a:cxnSpLocks noChangeShapeType="1"/>
              </p:cNvCxnSpPr>
              <p:nvPr/>
            </p:nvCxnSpPr>
            <p:spPr bwMode="auto">
              <a:xfrm rot="5400000" flipH="1" flipV="1">
                <a:off x="5925344" y="5085556"/>
                <a:ext cx="1028700" cy="1588"/>
              </a:xfrm>
              <a:prstGeom prst="straightConnector1">
                <a:avLst/>
              </a:prstGeom>
              <a:noFill/>
              <a:ln w="19050" algn="ctr">
                <a:solidFill>
                  <a:srgbClr val="00B050"/>
                </a:solidFill>
                <a:prstDash val="dash"/>
                <a:round/>
                <a:headEnd/>
                <a:tailEnd type="arrow" w="med" len="med"/>
              </a:ln>
              <a:extLst>
                <a:ext uri="{909E8E84-426E-40DD-AFC4-6F175D3DCCD1}">
                  <a14:hiddenFill xmlns:a14="http://schemas.microsoft.com/office/drawing/2010/main">
                    <a:noFill/>
                  </a14:hiddenFill>
                </a:ext>
              </a:extLst>
            </p:spPr>
          </p:cxnSp>
        </p:grpSp>
        <p:sp>
          <p:nvSpPr>
            <p:cNvPr id="69666" name="TextBox 19"/>
            <p:cNvSpPr txBox="1">
              <a:spLocks noChangeArrowheads="1"/>
            </p:cNvSpPr>
            <p:nvPr/>
          </p:nvSpPr>
          <p:spPr bwMode="auto">
            <a:xfrm>
              <a:off x="7200900" y="3481388"/>
              <a:ext cx="1065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400" b="1" dirty="0">
                  <a:solidFill>
                    <a:srgbClr val="00B050"/>
                  </a:solidFill>
                  <a:latin typeface="+mn-lt"/>
                </a:rPr>
                <a:t>Quench</a:t>
              </a:r>
            </a:p>
            <a:p>
              <a:pPr>
                <a:defRPr/>
              </a:pPr>
              <a:r>
                <a:rPr lang="en-US" sz="1400" b="1" dirty="0">
                  <a:solidFill>
                    <a:srgbClr val="00B050"/>
                  </a:solidFill>
                  <a:latin typeface="+mn-lt"/>
                </a:rPr>
                <a:t>protection</a:t>
              </a:r>
            </a:p>
          </p:txBody>
        </p:sp>
      </p:grpSp>
      <p:grpSp>
        <p:nvGrpSpPr>
          <p:cNvPr id="111640" name="Group 30"/>
          <p:cNvGrpSpPr>
            <a:grpSpLocks/>
          </p:cNvGrpSpPr>
          <p:nvPr/>
        </p:nvGrpSpPr>
        <p:grpSpPr bwMode="auto">
          <a:xfrm>
            <a:off x="8267700" y="1995488"/>
            <a:ext cx="533400" cy="3852862"/>
            <a:chOff x="6172200" y="4572000"/>
            <a:chExt cx="533400" cy="1030017"/>
          </a:xfrm>
        </p:grpSpPr>
        <p:cxnSp>
          <p:nvCxnSpPr>
            <p:cNvPr id="111667" name="Straight Connector 23"/>
            <p:cNvCxnSpPr>
              <a:cxnSpLocks noChangeShapeType="1"/>
            </p:cNvCxnSpPr>
            <p:nvPr/>
          </p:nvCxnSpPr>
          <p:spPr bwMode="auto">
            <a:xfrm>
              <a:off x="6172200" y="5600429"/>
              <a:ext cx="533400" cy="1588"/>
            </a:xfrm>
            <a:prstGeom prst="line">
              <a:avLst/>
            </a:prstGeom>
            <a:noFill/>
            <a:ln w="38100" algn="ctr">
              <a:solidFill>
                <a:srgbClr val="663300"/>
              </a:solidFill>
              <a:round/>
              <a:headEnd/>
              <a:tailEnd/>
            </a:ln>
            <a:extLst>
              <a:ext uri="{909E8E84-426E-40DD-AFC4-6F175D3DCCD1}">
                <a14:hiddenFill xmlns:a14="http://schemas.microsoft.com/office/drawing/2010/main">
                  <a:noFill/>
                </a14:hiddenFill>
              </a:ext>
            </a:extLst>
          </p:spPr>
        </p:cxnSp>
        <p:cxnSp>
          <p:nvCxnSpPr>
            <p:cNvPr id="111668" name="Straight Arrow Connector 24"/>
            <p:cNvCxnSpPr>
              <a:cxnSpLocks noChangeShapeType="1"/>
            </p:cNvCxnSpPr>
            <p:nvPr/>
          </p:nvCxnSpPr>
          <p:spPr bwMode="auto">
            <a:xfrm rot="5400000" flipH="1" flipV="1">
              <a:off x="5925344" y="5085556"/>
              <a:ext cx="1028700" cy="1588"/>
            </a:xfrm>
            <a:prstGeom prst="straightConnector1">
              <a:avLst/>
            </a:prstGeom>
            <a:noFill/>
            <a:ln w="19050" algn="ctr">
              <a:solidFill>
                <a:srgbClr val="663300"/>
              </a:solidFill>
              <a:prstDash val="dash"/>
              <a:round/>
              <a:headEnd/>
              <a:tailEnd type="arrow" w="med" len="med"/>
            </a:ln>
            <a:extLst>
              <a:ext uri="{909E8E84-426E-40DD-AFC4-6F175D3DCCD1}">
                <a14:hiddenFill xmlns:a14="http://schemas.microsoft.com/office/drawing/2010/main">
                  <a:noFill/>
                </a14:hiddenFill>
              </a:ext>
            </a:extLst>
          </p:spPr>
        </p:cxnSp>
      </p:grpSp>
      <p:sp>
        <p:nvSpPr>
          <p:cNvPr id="69672" name="TextBox 19"/>
          <p:cNvSpPr txBox="1">
            <a:spLocks noChangeArrowheads="1"/>
          </p:cNvSpPr>
          <p:nvPr/>
        </p:nvSpPr>
        <p:spPr bwMode="auto">
          <a:xfrm>
            <a:off x="7810500" y="5957888"/>
            <a:ext cx="1073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400" b="1" dirty="0">
                <a:solidFill>
                  <a:srgbClr val="663300"/>
                </a:solidFill>
                <a:latin typeface="+mn-lt"/>
              </a:rPr>
              <a:t>Absorbers</a:t>
            </a:r>
          </a:p>
        </p:txBody>
      </p:sp>
      <p:grpSp>
        <p:nvGrpSpPr>
          <p:cNvPr id="111642" name="Group 7"/>
          <p:cNvGrpSpPr>
            <a:grpSpLocks/>
          </p:cNvGrpSpPr>
          <p:nvPr/>
        </p:nvGrpSpPr>
        <p:grpSpPr bwMode="auto">
          <a:xfrm>
            <a:off x="5310188" y="4624388"/>
            <a:ext cx="682625" cy="1450975"/>
            <a:chOff x="5067300" y="4624388"/>
            <a:chExt cx="682625" cy="1450975"/>
          </a:xfrm>
        </p:grpSpPr>
        <p:sp>
          <p:nvSpPr>
            <p:cNvPr id="69664" name="TextBox 19"/>
            <p:cNvSpPr txBox="1">
              <a:spLocks noChangeArrowheads="1"/>
            </p:cNvSpPr>
            <p:nvPr/>
          </p:nvSpPr>
          <p:spPr bwMode="auto">
            <a:xfrm>
              <a:off x="5067300" y="5767388"/>
              <a:ext cx="682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400" b="1">
                  <a:solidFill>
                    <a:srgbClr val="00B050"/>
                  </a:solidFill>
                  <a:latin typeface="+mn-lt"/>
                </a:rPr>
                <a:t>BPMs</a:t>
              </a:r>
            </a:p>
          </p:txBody>
        </p:sp>
        <p:sp>
          <p:nvSpPr>
            <p:cNvPr id="69670" name="Rectangle 49"/>
            <p:cNvSpPr>
              <a:spLocks noChangeArrowheads="1"/>
            </p:cNvSpPr>
            <p:nvPr/>
          </p:nvSpPr>
          <p:spPr bwMode="auto">
            <a:xfrm>
              <a:off x="5105400" y="5576888"/>
              <a:ext cx="533400" cy="152400"/>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defRPr/>
              </a:pPr>
              <a:endParaRPr lang="en-US">
                <a:solidFill>
                  <a:srgbClr val="00B050"/>
                </a:solidFill>
                <a:latin typeface="+mn-lt"/>
              </a:endParaRPr>
            </a:p>
          </p:txBody>
        </p:sp>
        <p:grpSp>
          <p:nvGrpSpPr>
            <p:cNvPr id="111664" name="Group 30"/>
            <p:cNvGrpSpPr>
              <a:grpSpLocks/>
            </p:cNvGrpSpPr>
            <p:nvPr/>
          </p:nvGrpSpPr>
          <p:grpSpPr bwMode="auto">
            <a:xfrm>
              <a:off x="5105400" y="4624388"/>
              <a:ext cx="533400" cy="1030287"/>
              <a:chOff x="6172200" y="4572000"/>
              <a:chExt cx="533400" cy="1030288"/>
            </a:xfrm>
          </p:grpSpPr>
          <p:cxnSp>
            <p:nvCxnSpPr>
              <p:cNvPr id="111665" name="Straight Connector 23"/>
              <p:cNvCxnSpPr>
                <a:cxnSpLocks noChangeShapeType="1"/>
              </p:cNvCxnSpPr>
              <p:nvPr/>
            </p:nvCxnSpPr>
            <p:spPr bwMode="auto">
              <a:xfrm>
                <a:off x="6172200" y="5600700"/>
                <a:ext cx="533400" cy="1588"/>
              </a:xfrm>
              <a:prstGeom prst="line">
                <a:avLst/>
              </a:prstGeom>
              <a:noFill/>
              <a:ln w="38100" algn="ctr">
                <a:solidFill>
                  <a:srgbClr val="00B050"/>
                </a:solidFill>
                <a:round/>
                <a:headEnd/>
                <a:tailEnd/>
              </a:ln>
              <a:extLst>
                <a:ext uri="{909E8E84-426E-40DD-AFC4-6F175D3DCCD1}">
                  <a14:hiddenFill xmlns:a14="http://schemas.microsoft.com/office/drawing/2010/main">
                    <a:noFill/>
                  </a14:hiddenFill>
                </a:ext>
              </a:extLst>
            </p:spPr>
          </p:cxnSp>
          <p:cxnSp>
            <p:nvCxnSpPr>
              <p:cNvPr id="111666" name="Straight Arrow Connector 24"/>
              <p:cNvCxnSpPr>
                <a:cxnSpLocks noChangeShapeType="1"/>
              </p:cNvCxnSpPr>
              <p:nvPr/>
            </p:nvCxnSpPr>
            <p:spPr bwMode="auto">
              <a:xfrm rot="5400000" flipH="1" flipV="1">
                <a:off x="5925344" y="5085556"/>
                <a:ext cx="1028700" cy="1588"/>
              </a:xfrm>
              <a:prstGeom prst="straightConnector1">
                <a:avLst/>
              </a:prstGeom>
              <a:noFill/>
              <a:ln w="19050" algn="ctr">
                <a:solidFill>
                  <a:srgbClr val="00B050"/>
                </a:solidFill>
                <a:prstDash val="dash"/>
                <a:round/>
                <a:headEnd/>
                <a:tailEnd type="arrow" w="med" len="med"/>
              </a:ln>
              <a:extLst>
                <a:ext uri="{909E8E84-426E-40DD-AFC4-6F175D3DCCD1}">
                  <a14:hiddenFill xmlns:a14="http://schemas.microsoft.com/office/drawing/2010/main">
                    <a:noFill/>
                  </a14:hiddenFill>
                </a:ext>
              </a:extLst>
            </p:spPr>
          </p:cxnSp>
        </p:grpSp>
      </p:grpSp>
      <p:grpSp>
        <p:nvGrpSpPr>
          <p:cNvPr id="111643" name="Group 8"/>
          <p:cNvGrpSpPr>
            <a:grpSpLocks/>
          </p:cNvGrpSpPr>
          <p:nvPr/>
        </p:nvGrpSpPr>
        <p:grpSpPr bwMode="auto">
          <a:xfrm>
            <a:off x="5884863" y="3633788"/>
            <a:ext cx="722312" cy="1679575"/>
            <a:chOff x="5676900" y="3633788"/>
            <a:chExt cx="722313" cy="1679575"/>
          </a:xfrm>
        </p:grpSpPr>
        <p:sp>
          <p:nvSpPr>
            <p:cNvPr id="69665" name="TextBox 19"/>
            <p:cNvSpPr txBox="1">
              <a:spLocks noChangeArrowheads="1"/>
            </p:cNvSpPr>
            <p:nvPr/>
          </p:nvSpPr>
          <p:spPr bwMode="auto">
            <a:xfrm>
              <a:off x="5676900" y="5005388"/>
              <a:ext cx="722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400" b="1">
                  <a:solidFill>
                    <a:srgbClr val="00B050"/>
                  </a:solidFill>
                  <a:latin typeface="+mn-lt"/>
                </a:rPr>
                <a:t>FMCM</a:t>
              </a:r>
            </a:p>
          </p:txBody>
        </p:sp>
        <p:sp>
          <p:nvSpPr>
            <p:cNvPr id="69669" name="Rectangle 49"/>
            <p:cNvSpPr>
              <a:spLocks noChangeArrowheads="1"/>
            </p:cNvSpPr>
            <p:nvPr/>
          </p:nvSpPr>
          <p:spPr bwMode="auto">
            <a:xfrm>
              <a:off x="5753100" y="4548188"/>
              <a:ext cx="533401" cy="419100"/>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defRPr/>
              </a:pPr>
              <a:endParaRPr lang="en-US">
                <a:solidFill>
                  <a:srgbClr val="00B050"/>
                </a:solidFill>
                <a:latin typeface="+mn-lt"/>
              </a:endParaRPr>
            </a:p>
          </p:txBody>
        </p:sp>
        <p:grpSp>
          <p:nvGrpSpPr>
            <p:cNvPr id="111659" name="Group 30"/>
            <p:cNvGrpSpPr>
              <a:grpSpLocks/>
            </p:cNvGrpSpPr>
            <p:nvPr/>
          </p:nvGrpSpPr>
          <p:grpSpPr bwMode="auto">
            <a:xfrm>
              <a:off x="5753100" y="3633788"/>
              <a:ext cx="533400" cy="1030287"/>
              <a:chOff x="6172200" y="4572000"/>
              <a:chExt cx="533400" cy="1030288"/>
            </a:xfrm>
          </p:grpSpPr>
          <p:cxnSp>
            <p:nvCxnSpPr>
              <p:cNvPr id="111660" name="Straight Connector 23"/>
              <p:cNvCxnSpPr>
                <a:cxnSpLocks noChangeShapeType="1"/>
              </p:cNvCxnSpPr>
              <p:nvPr/>
            </p:nvCxnSpPr>
            <p:spPr bwMode="auto">
              <a:xfrm>
                <a:off x="6172200" y="5600700"/>
                <a:ext cx="533400" cy="1588"/>
              </a:xfrm>
              <a:prstGeom prst="line">
                <a:avLst/>
              </a:prstGeom>
              <a:noFill/>
              <a:ln w="38100" algn="ctr">
                <a:solidFill>
                  <a:srgbClr val="00B050"/>
                </a:solidFill>
                <a:round/>
                <a:headEnd/>
                <a:tailEnd/>
              </a:ln>
              <a:extLst>
                <a:ext uri="{909E8E84-426E-40DD-AFC4-6F175D3DCCD1}">
                  <a14:hiddenFill xmlns:a14="http://schemas.microsoft.com/office/drawing/2010/main">
                    <a:noFill/>
                  </a14:hiddenFill>
                </a:ext>
              </a:extLst>
            </p:spPr>
          </p:cxnSp>
          <p:cxnSp>
            <p:nvCxnSpPr>
              <p:cNvPr id="111661" name="Straight Arrow Connector 24"/>
              <p:cNvCxnSpPr>
                <a:cxnSpLocks noChangeShapeType="1"/>
              </p:cNvCxnSpPr>
              <p:nvPr/>
            </p:nvCxnSpPr>
            <p:spPr bwMode="auto">
              <a:xfrm rot="5400000" flipH="1" flipV="1">
                <a:off x="5925344" y="5085556"/>
                <a:ext cx="1028700" cy="1588"/>
              </a:xfrm>
              <a:prstGeom prst="straightConnector1">
                <a:avLst/>
              </a:prstGeom>
              <a:noFill/>
              <a:ln w="19050" algn="ctr">
                <a:solidFill>
                  <a:srgbClr val="00B050"/>
                </a:solidFill>
                <a:prstDash val="dash"/>
                <a:round/>
                <a:headEnd/>
                <a:tailEnd type="arrow" w="med" len="med"/>
              </a:ln>
              <a:extLst>
                <a:ext uri="{909E8E84-426E-40DD-AFC4-6F175D3DCCD1}">
                  <a14:hiddenFill xmlns:a14="http://schemas.microsoft.com/office/drawing/2010/main">
                    <a:noFill/>
                  </a14:hiddenFill>
                </a:ext>
              </a:extLst>
            </p:spPr>
          </p:cxnSp>
        </p:grpSp>
      </p:grpSp>
      <p:grpSp>
        <p:nvGrpSpPr>
          <p:cNvPr id="111644" name="Group 9"/>
          <p:cNvGrpSpPr>
            <a:grpSpLocks/>
          </p:cNvGrpSpPr>
          <p:nvPr/>
        </p:nvGrpSpPr>
        <p:grpSpPr bwMode="auto">
          <a:xfrm>
            <a:off x="6538913" y="2414588"/>
            <a:ext cx="1028700" cy="2071687"/>
            <a:chOff x="6210300" y="2414588"/>
            <a:chExt cx="1028700" cy="2071687"/>
          </a:xfrm>
        </p:grpSpPr>
        <p:sp>
          <p:nvSpPr>
            <p:cNvPr id="69667" name="TextBox 19"/>
            <p:cNvSpPr txBox="1">
              <a:spLocks noChangeArrowheads="1"/>
            </p:cNvSpPr>
            <p:nvPr/>
          </p:nvSpPr>
          <p:spPr bwMode="auto">
            <a:xfrm>
              <a:off x="6210300" y="3748088"/>
              <a:ext cx="10287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400" b="1">
                  <a:solidFill>
                    <a:srgbClr val="00B050"/>
                  </a:solidFill>
                  <a:latin typeface="+mn-lt"/>
                </a:rPr>
                <a:t>Power converter</a:t>
              </a:r>
            </a:p>
            <a:p>
              <a:pPr>
                <a:defRPr/>
              </a:pPr>
              <a:r>
                <a:rPr lang="en-US" sz="1400" b="1">
                  <a:solidFill>
                    <a:srgbClr val="00B050"/>
                  </a:solidFill>
                  <a:latin typeface="+mn-lt"/>
                </a:rPr>
                <a:t>interlocks</a:t>
              </a:r>
            </a:p>
          </p:txBody>
        </p:sp>
        <p:sp>
          <p:nvSpPr>
            <p:cNvPr id="69668" name="Rectangle 48"/>
            <p:cNvSpPr>
              <a:spLocks noChangeArrowheads="1"/>
            </p:cNvSpPr>
            <p:nvPr/>
          </p:nvSpPr>
          <p:spPr bwMode="auto">
            <a:xfrm>
              <a:off x="6400800" y="3290888"/>
              <a:ext cx="533400" cy="381000"/>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defRPr/>
              </a:pPr>
              <a:endParaRPr lang="en-US">
                <a:solidFill>
                  <a:srgbClr val="00B050"/>
                </a:solidFill>
                <a:latin typeface="+mn-lt"/>
              </a:endParaRPr>
            </a:p>
          </p:txBody>
        </p:sp>
        <p:grpSp>
          <p:nvGrpSpPr>
            <p:cNvPr id="111654" name="Group 30"/>
            <p:cNvGrpSpPr>
              <a:grpSpLocks/>
            </p:cNvGrpSpPr>
            <p:nvPr/>
          </p:nvGrpSpPr>
          <p:grpSpPr bwMode="auto">
            <a:xfrm>
              <a:off x="6400800" y="2414588"/>
              <a:ext cx="533400" cy="1030287"/>
              <a:chOff x="6172200" y="4572000"/>
              <a:chExt cx="533400" cy="1030288"/>
            </a:xfrm>
          </p:grpSpPr>
          <p:cxnSp>
            <p:nvCxnSpPr>
              <p:cNvPr id="111655" name="Straight Connector 23"/>
              <p:cNvCxnSpPr>
                <a:cxnSpLocks noChangeShapeType="1"/>
              </p:cNvCxnSpPr>
              <p:nvPr/>
            </p:nvCxnSpPr>
            <p:spPr bwMode="auto">
              <a:xfrm>
                <a:off x="6172200" y="5600700"/>
                <a:ext cx="533400" cy="1588"/>
              </a:xfrm>
              <a:prstGeom prst="line">
                <a:avLst/>
              </a:prstGeom>
              <a:noFill/>
              <a:ln w="38100" algn="ctr">
                <a:solidFill>
                  <a:srgbClr val="00B050"/>
                </a:solidFill>
                <a:round/>
                <a:headEnd/>
                <a:tailEnd/>
              </a:ln>
              <a:extLst>
                <a:ext uri="{909E8E84-426E-40DD-AFC4-6F175D3DCCD1}">
                  <a14:hiddenFill xmlns:a14="http://schemas.microsoft.com/office/drawing/2010/main">
                    <a:noFill/>
                  </a14:hiddenFill>
                </a:ext>
              </a:extLst>
            </p:spPr>
          </p:cxnSp>
          <p:cxnSp>
            <p:nvCxnSpPr>
              <p:cNvPr id="111656" name="Straight Arrow Connector 24"/>
              <p:cNvCxnSpPr>
                <a:cxnSpLocks noChangeShapeType="1"/>
              </p:cNvCxnSpPr>
              <p:nvPr/>
            </p:nvCxnSpPr>
            <p:spPr bwMode="auto">
              <a:xfrm rot="5400000" flipH="1" flipV="1">
                <a:off x="5925344" y="5085556"/>
                <a:ext cx="1028700" cy="1588"/>
              </a:xfrm>
              <a:prstGeom prst="straightConnector1">
                <a:avLst/>
              </a:prstGeom>
              <a:noFill/>
              <a:ln w="19050" algn="ctr">
                <a:solidFill>
                  <a:srgbClr val="00B050"/>
                </a:solidFill>
                <a:prstDash val="dash"/>
                <a:round/>
                <a:headEnd/>
                <a:tailEnd type="arrow" w="med" len="med"/>
              </a:ln>
              <a:extLst>
                <a:ext uri="{909E8E84-426E-40DD-AFC4-6F175D3DCCD1}">
                  <a14:hiddenFill xmlns:a14="http://schemas.microsoft.com/office/drawing/2010/main">
                    <a:noFill/>
                  </a14:hiddenFill>
                </a:ext>
              </a:extLst>
            </p:spPr>
          </p:cxnSp>
        </p:grpSp>
      </p:grpSp>
      <p:grpSp>
        <p:nvGrpSpPr>
          <p:cNvPr id="111645" name="Group 65"/>
          <p:cNvGrpSpPr>
            <a:grpSpLocks/>
          </p:cNvGrpSpPr>
          <p:nvPr/>
        </p:nvGrpSpPr>
        <p:grpSpPr bwMode="auto">
          <a:xfrm>
            <a:off x="3688685" y="2975883"/>
            <a:ext cx="993775" cy="1566862"/>
            <a:chOff x="2595291" y="3481388"/>
            <a:chExt cx="993734" cy="1566565"/>
          </a:xfrm>
        </p:grpSpPr>
        <p:sp>
          <p:nvSpPr>
            <p:cNvPr id="67" name="TextBox 20"/>
            <p:cNvSpPr txBox="1">
              <a:spLocks noChangeArrowheads="1"/>
            </p:cNvSpPr>
            <p:nvPr/>
          </p:nvSpPr>
          <p:spPr bwMode="auto">
            <a:xfrm>
              <a:off x="2595291" y="4586079"/>
              <a:ext cx="993734" cy="46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200" b="1" dirty="0">
                  <a:solidFill>
                    <a:srgbClr val="FF0000"/>
                  </a:solidFill>
                  <a:latin typeface="+mn-lt"/>
                </a:rPr>
                <a:t>Transverse</a:t>
              </a:r>
            </a:p>
            <a:p>
              <a:pPr>
                <a:defRPr/>
              </a:pPr>
              <a:r>
                <a:rPr lang="en-US" sz="1200" b="1" dirty="0">
                  <a:solidFill>
                    <a:srgbClr val="FF0000"/>
                  </a:solidFill>
                  <a:latin typeface="+mn-lt"/>
                </a:rPr>
                <a:t>feedback</a:t>
              </a:r>
            </a:p>
          </p:txBody>
        </p:sp>
        <p:cxnSp>
          <p:nvCxnSpPr>
            <p:cNvPr id="111650" name="Straight Connector 23"/>
            <p:cNvCxnSpPr>
              <a:cxnSpLocks noChangeShapeType="1"/>
            </p:cNvCxnSpPr>
            <p:nvPr/>
          </p:nvCxnSpPr>
          <p:spPr bwMode="auto">
            <a:xfrm>
              <a:off x="2709509" y="4510088"/>
              <a:ext cx="533400" cy="1587"/>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11651" name="Straight Arrow Connector 24"/>
            <p:cNvCxnSpPr>
              <a:cxnSpLocks noChangeShapeType="1"/>
            </p:cNvCxnSpPr>
            <p:nvPr/>
          </p:nvCxnSpPr>
          <p:spPr bwMode="auto">
            <a:xfrm rot="5400000" flipH="1" flipV="1">
              <a:off x="2458244" y="3994944"/>
              <a:ext cx="1028700" cy="1588"/>
            </a:xfrm>
            <a:prstGeom prst="straightConnector1">
              <a:avLst/>
            </a:prstGeom>
            <a:noFill/>
            <a:ln w="19050" algn="ctr">
              <a:solidFill>
                <a:srgbClr val="FF0000"/>
              </a:solidFill>
              <a:prstDash val="dash"/>
              <a:round/>
              <a:headEnd/>
              <a:tailEnd type="arrow" w="med" len="med"/>
            </a:ln>
            <a:extLst>
              <a:ext uri="{909E8E84-426E-40DD-AFC4-6F175D3DCCD1}">
                <a14:hiddenFill xmlns:a14="http://schemas.microsoft.com/office/drawing/2010/main">
                  <a:noFill/>
                </a14:hiddenFill>
              </a:ext>
            </a:extLst>
          </p:spPr>
        </p:cxnSp>
      </p:grpSp>
      <p:sp>
        <p:nvSpPr>
          <p:cNvPr id="70" name="Rectangle 49"/>
          <p:cNvSpPr>
            <a:spLocks noChangeArrowheads="1"/>
          </p:cNvSpPr>
          <p:nvPr/>
        </p:nvSpPr>
        <p:spPr bwMode="auto">
          <a:xfrm>
            <a:off x="2655888" y="4189413"/>
            <a:ext cx="495300" cy="1428750"/>
          </a:xfrm>
          <a:prstGeom prst="rect">
            <a:avLst/>
          </a:prstGeom>
          <a:solidFill>
            <a:srgbClr val="FF6600"/>
          </a:solidFill>
          <a:ln>
            <a:noFill/>
          </a:ln>
          <a:extLst/>
        </p:spPr>
        <p:txBody>
          <a:bodyPr/>
          <a:lstStyle/>
          <a:p>
            <a:pPr>
              <a:defRPr/>
            </a:pPr>
            <a:endParaRPr lang="en-US" sz="1100" dirty="0">
              <a:solidFill>
                <a:schemeClr val="bg1"/>
              </a:solidFill>
              <a:latin typeface="+mn-lt"/>
            </a:endParaRPr>
          </a:p>
        </p:txBody>
      </p:sp>
      <p:sp>
        <p:nvSpPr>
          <p:cNvPr id="71" name="TextBox 19"/>
          <p:cNvSpPr txBox="1">
            <a:spLocks noChangeArrowheads="1"/>
          </p:cNvSpPr>
          <p:nvPr/>
        </p:nvSpPr>
        <p:spPr bwMode="auto">
          <a:xfrm>
            <a:off x="2627313" y="3852863"/>
            <a:ext cx="5619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defRPr/>
            </a:pPr>
            <a:r>
              <a:rPr lang="en-US" sz="1400" b="1" dirty="0">
                <a:solidFill>
                  <a:srgbClr val="FF6600"/>
                </a:solidFill>
                <a:latin typeface="+mn-lt"/>
              </a:rPr>
              <a:t>UFO</a:t>
            </a:r>
          </a:p>
        </p:txBody>
      </p:sp>
      <p:sp>
        <p:nvSpPr>
          <p:cNvPr id="72" name="TextBox 71"/>
          <p:cNvSpPr txBox="1"/>
          <p:nvPr/>
        </p:nvSpPr>
        <p:spPr>
          <a:xfrm>
            <a:off x="5601962" y="892642"/>
            <a:ext cx="3502025" cy="646331"/>
          </a:xfrm>
          <a:prstGeom prst="rect">
            <a:avLst/>
          </a:prstGeom>
          <a:solidFill>
            <a:schemeClr val="bg1">
              <a:lumMod val="95000"/>
            </a:schemeClr>
          </a:solidFill>
          <a:ln>
            <a:solidFill>
              <a:srgbClr val="663300"/>
            </a:solidFill>
          </a:ln>
          <a:effectLst>
            <a:outerShdw blurRad="50800" dist="38100" dir="2700000" algn="tl" rotWithShape="0">
              <a:prstClr val="black">
                <a:alpha val="40000"/>
              </a:prstClr>
            </a:outerShdw>
          </a:effectLst>
        </p:spPr>
        <p:txBody>
          <a:bodyPr>
            <a:spAutoFit/>
          </a:bodyPr>
          <a:lstStyle/>
          <a:p>
            <a:pPr algn="ctr">
              <a:spcBef>
                <a:spcPct val="20000"/>
              </a:spcBef>
              <a:spcAft>
                <a:spcPts val="400"/>
              </a:spcAft>
              <a:buClr>
                <a:srgbClr val="0000FF"/>
              </a:buClr>
              <a:buSzPct val="80000"/>
              <a:defRPr/>
            </a:pPr>
            <a:r>
              <a:rPr lang="en-US" kern="0" dirty="0">
                <a:latin typeface="+mn-lt"/>
              </a:rPr>
              <a:t>Some ultra fast UFOs are beyond  the MPS reaction time !</a:t>
            </a:r>
            <a:endParaRPr lang="en-GB" kern="0" dirty="0">
              <a:latin typeface="+mn-lt"/>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Unexpected failure modes</a:t>
            </a:r>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83</a:t>
            </a:fld>
            <a:endParaRPr lang="en-US"/>
          </a:p>
        </p:txBody>
      </p:sp>
      <p:sp>
        <p:nvSpPr>
          <p:cNvPr id="7" name="TextBox 6"/>
          <p:cNvSpPr txBox="1"/>
          <p:nvPr/>
        </p:nvSpPr>
        <p:spPr>
          <a:xfrm>
            <a:off x="501070" y="944558"/>
            <a:ext cx="8372290" cy="4321183"/>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GB" sz="2000" kern="0" dirty="0">
                <a:latin typeface="+mn-lt"/>
              </a:rPr>
              <a:t>The </a:t>
            </a:r>
            <a:r>
              <a:rPr lang="en-GB" sz="2000" kern="0" dirty="0">
                <a:solidFill>
                  <a:srgbClr val="FF0000"/>
                </a:solidFill>
                <a:latin typeface="+mn-lt"/>
              </a:rPr>
              <a:t>UFOs</a:t>
            </a:r>
            <a:r>
              <a:rPr lang="en-GB" sz="2000" kern="0" dirty="0">
                <a:latin typeface="+mn-lt"/>
              </a:rPr>
              <a:t>…</a:t>
            </a:r>
          </a:p>
          <a:p>
            <a:pPr marL="227013" indent="-227013">
              <a:spcBef>
                <a:spcPct val="20000"/>
              </a:spcBef>
              <a:spcAft>
                <a:spcPts val="400"/>
              </a:spcAft>
              <a:buClr>
                <a:srgbClr val="0000FF"/>
              </a:buClr>
              <a:buSzPct val="80000"/>
              <a:buFont typeface="Wingdings" pitchFamily="2" charset="2"/>
              <a:buChar char="q"/>
            </a:pPr>
            <a:r>
              <a:rPr lang="en-GB" sz="2000" kern="0" dirty="0">
                <a:solidFill>
                  <a:srgbClr val="FF0000"/>
                </a:solidFill>
                <a:latin typeface="+mn-lt"/>
              </a:rPr>
              <a:t>Firing of the superconducting magnet quench heaters</a:t>
            </a:r>
            <a:r>
              <a:rPr lang="en-GB" sz="2000" kern="0" dirty="0">
                <a:latin typeface="+mn-lt"/>
              </a:rPr>
              <a:t> generates orbit kicks that are significant at injection (~ 1 beam size equivalent) before the beam dump trigger is fired (‘propagation delay’).</a:t>
            </a:r>
          </a:p>
          <a:p>
            <a:pPr marL="742950" lvl="1" indent="-285750">
              <a:spcBef>
                <a:spcPct val="20000"/>
              </a:spcBef>
              <a:spcAft>
                <a:spcPts val="400"/>
              </a:spcAft>
              <a:buClr>
                <a:srgbClr val="0000FF"/>
              </a:buClr>
              <a:buSzPct val="80000"/>
              <a:buFont typeface="Courier New" panose="02070309020205020404" pitchFamily="49" charset="0"/>
              <a:buChar char="o"/>
            </a:pPr>
            <a:r>
              <a:rPr lang="en-GB" i="1" kern="0" dirty="0">
                <a:solidFill>
                  <a:srgbClr val="0000FF"/>
                </a:solidFill>
                <a:latin typeface="+mn-lt"/>
              </a:rPr>
              <a:t>Nobody paid attention to the fact that the current in the quench heaters generates a magnetic field.</a:t>
            </a:r>
          </a:p>
          <a:p>
            <a:pPr marL="742950" lvl="1" indent="-285750">
              <a:spcBef>
                <a:spcPct val="20000"/>
              </a:spcBef>
              <a:spcAft>
                <a:spcPts val="400"/>
              </a:spcAft>
              <a:buClr>
                <a:srgbClr val="0000FF"/>
              </a:buClr>
              <a:buSzPct val="80000"/>
              <a:buFont typeface="Courier New" panose="02070309020205020404" pitchFamily="49" charset="0"/>
              <a:buChar char="o"/>
            </a:pPr>
            <a:r>
              <a:rPr lang="en-GB" i="1" kern="0" dirty="0">
                <a:solidFill>
                  <a:srgbClr val="0000FF"/>
                </a:solidFill>
                <a:latin typeface="+mn-lt"/>
              </a:rPr>
              <a:t>Can be mitigated by proper design (compensation of the fields). </a:t>
            </a:r>
          </a:p>
          <a:p>
            <a:pPr marL="227013" indent="-227013">
              <a:spcBef>
                <a:spcPct val="20000"/>
              </a:spcBef>
              <a:spcAft>
                <a:spcPts val="400"/>
              </a:spcAft>
              <a:buClr>
                <a:srgbClr val="0000FF"/>
              </a:buClr>
              <a:buSzPct val="80000"/>
              <a:buFont typeface="Wingdings" pitchFamily="2" charset="2"/>
              <a:buChar char="q"/>
            </a:pPr>
            <a:r>
              <a:rPr lang="en-GB" sz="2000" kern="0" dirty="0">
                <a:solidFill>
                  <a:srgbClr val="FF0000"/>
                </a:solidFill>
                <a:latin typeface="+mn-lt"/>
              </a:rPr>
              <a:t>Dumping a single beam</a:t>
            </a:r>
            <a:r>
              <a:rPr lang="en-GB" sz="2000" kern="0" dirty="0">
                <a:latin typeface="+mn-lt"/>
              </a:rPr>
              <a:t> ‘instantaneously’ switches off a strong field that affects the opposing beam near the collision points – similar to a fast kicker magnet.</a:t>
            </a:r>
          </a:p>
          <a:p>
            <a:pPr marL="742950" lvl="1" indent="-285750">
              <a:spcBef>
                <a:spcPct val="20000"/>
              </a:spcBef>
              <a:spcAft>
                <a:spcPts val="400"/>
              </a:spcAft>
              <a:buClr>
                <a:srgbClr val="0000FF"/>
              </a:buClr>
              <a:buSzPct val="80000"/>
              <a:buFont typeface="Courier New" panose="02070309020205020404" pitchFamily="49" charset="0"/>
              <a:buChar char="o"/>
            </a:pPr>
            <a:r>
              <a:rPr lang="en-GB" i="1" kern="0" dirty="0">
                <a:solidFill>
                  <a:srgbClr val="0000FF"/>
                </a:solidFill>
                <a:latin typeface="+mn-lt"/>
              </a:rPr>
              <a:t>Just at the edge of acceptable perturbation (~ 1 beam size equivalent).</a:t>
            </a:r>
          </a:p>
          <a:p>
            <a:pPr marL="227013" indent="-227013">
              <a:spcBef>
                <a:spcPct val="20000"/>
              </a:spcBef>
              <a:spcAft>
                <a:spcPts val="400"/>
              </a:spcAft>
              <a:buClr>
                <a:srgbClr val="0000FF"/>
              </a:buClr>
              <a:buSzPct val="80000"/>
              <a:buFont typeface="Wingdings" pitchFamily="2" charset="2"/>
              <a:buChar char="q"/>
            </a:pPr>
            <a:endParaRPr lang="en-GB" sz="2000" kern="0" dirty="0">
              <a:latin typeface="+mn-lt"/>
            </a:endParaRPr>
          </a:p>
        </p:txBody>
      </p:sp>
      <p:pic>
        <p:nvPicPr>
          <p:cNvPr id="8" name="Picture 7"/>
          <p:cNvPicPr/>
          <p:nvPr/>
        </p:nvPicPr>
        <p:blipFill>
          <a:blip r:embed="rId2"/>
          <a:stretch>
            <a:fillRect/>
          </a:stretch>
        </p:blipFill>
        <p:spPr>
          <a:xfrm>
            <a:off x="916646" y="4799678"/>
            <a:ext cx="4593980" cy="1915925"/>
          </a:xfrm>
          <a:prstGeom prst="rect">
            <a:avLst/>
          </a:prstGeom>
        </p:spPr>
      </p:pic>
    </p:spTree>
    <p:extLst>
      <p:ext uri="{BB962C8B-B14F-4D97-AF65-F5344CB8AC3E}">
        <p14:creationId xmlns:p14="http://schemas.microsoft.com/office/powerpoint/2010/main" val="10121982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GB" altLang="en-US">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dirty="0"/>
          </a:p>
        </p:txBody>
      </p:sp>
      <p:sp>
        <p:nvSpPr>
          <p:cNvPr id="204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368D3CF6-6D77-4179-87E4-07D290C7C2FF}" type="slidenum">
              <a:rPr lang="en-US" altLang="en-US" smtClean="0">
                <a:solidFill>
                  <a:srgbClr val="000000"/>
                </a:solidFill>
                <a:cs typeface="Arial" charset="0"/>
              </a:rPr>
              <a:pPr>
                <a:spcBef>
                  <a:spcPct val="0"/>
                </a:spcBef>
                <a:buClrTx/>
                <a:buSzTx/>
                <a:buFontTx/>
                <a:buNone/>
              </a:pPr>
              <a:t>84</a:t>
            </a:fld>
            <a:endParaRPr lang="en-US" altLang="en-US">
              <a:solidFill>
                <a:srgbClr val="000000"/>
              </a:solidFill>
              <a:cs typeface="Arial" charset="0"/>
            </a:endParaRPr>
          </a:p>
        </p:txBody>
      </p:sp>
      <p:sp>
        <p:nvSpPr>
          <p:cNvPr id="7" name="TextBox 6"/>
          <p:cNvSpPr txBox="1"/>
          <p:nvPr/>
        </p:nvSpPr>
        <p:spPr>
          <a:xfrm>
            <a:off x="921170" y="1039842"/>
            <a:ext cx="7581900" cy="4031873"/>
          </a:xfrm>
          <a:prstGeom prst="rect">
            <a:avLst/>
          </a:prstGeom>
          <a:noFill/>
        </p:spPr>
        <p:txBody>
          <a:bodyPr>
            <a:spAutoFit/>
          </a:bodyPr>
          <a:lstStyle/>
          <a:p>
            <a:pPr>
              <a:spcBef>
                <a:spcPts val="1200"/>
              </a:spcBef>
              <a:defRPr/>
            </a:pPr>
            <a:r>
              <a:rPr lang="en-US" sz="2800" b="1" dirty="0">
                <a:solidFill>
                  <a:srgbClr val="0000FF">
                    <a:alpha val="36000"/>
                  </a:srgbClr>
                </a:solidFill>
                <a:latin typeface="+mn-lt"/>
              </a:rPr>
              <a:t>Introduction to LHC</a:t>
            </a:r>
          </a:p>
          <a:p>
            <a:pPr>
              <a:spcBef>
                <a:spcPts val="1200"/>
              </a:spcBef>
              <a:defRPr/>
            </a:pPr>
            <a:r>
              <a:rPr lang="en-US" sz="2800" b="1" dirty="0">
                <a:solidFill>
                  <a:srgbClr val="0000FF">
                    <a:alpha val="39000"/>
                  </a:srgbClr>
                </a:solidFill>
                <a:latin typeface="+mn-lt"/>
              </a:rPr>
              <a:t>Beam interlock system </a:t>
            </a:r>
          </a:p>
          <a:p>
            <a:pPr>
              <a:spcBef>
                <a:spcPts val="1200"/>
              </a:spcBef>
              <a:defRPr/>
            </a:pPr>
            <a:r>
              <a:rPr lang="en-US" sz="2800" b="1" dirty="0">
                <a:solidFill>
                  <a:srgbClr val="0000FF">
                    <a:alpha val="34000"/>
                  </a:srgbClr>
                </a:solidFill>
                <a:latin typeface="Arial"/>
              </a:rPr>
              <a:t>Commissioning</a:t>
            </a:r>
            <a:endParaRPr lang="en-US" sz="2800" b="1" dirty="0">
              <a:solidFill>
                <a:srgbClr val="0000FF">
                  <a:alpha val="39000"/>
                </a:srgbClr>
              </a:solidFill>
              <a:latin typeface="+mn-lt"/>
            </a:endParaRPr>
          </a:p>
          <a:p>
            <a:pPr>
              <a:spcBef>
                <a:spcPts val="1200"/>
              </a:spcBef>
              <a:defRPr/>
            </a:pPr>
            <a:r>
              <a:rPr lang="en-US" sz="2800" b="1" dirty="0">
                <a:solidFill>
                  <a:srgbClr val="0000FF">
                    <a:alpha val="39000"/>
                  </a:srgbClr>
                </a:solidFill>
                <a:latin typeface="+mn-lt"/>
              </a:rPr>
              <a:t>Intensity ramp up</a:t>
            </a:r>
          </a:p>
          <a:p>
            <a:pPr>
              <a:spcBef>
                <a:spcPts val="1200"/>
              </a:spcBef>
              <a:defRPr/>
            </a:pPr>
            <a:r>
              <a:rPr lang="en-US" sz="2800" b="1" dirty="0">
                <a:solidFill>
                  <a:srgbClr val="0000FF">
                    <a:alpha val="44000"/>
                  </a:srgbClr>
                </a:solidFill>
                <a:latin typeface="+mj-lt"/>
              </a:rPr>
              <a:t>Beam losses</a:t>
            </a:r>
          </a:p>
          <a:p>
            <a:pPr>
              <a:spcBef>
                <a:spcPts val="1200"/>
              </a:spcBef>
              <a:defRPr/>
            </a:pPr>
            <a:r>
              <a:rPr lang="en-US" sz="2800" b="1" dirty="0">
                <a:solidFill>
                  <a:srgbClr val="0000FF"/>
                </a:solidFill>
                <a:latin typeface="+mn-lt"/>
              </a:rPr>
              <a:t>Machine protection diagnostics &amp; software</a:t>
            </a:r>
          </a:p>
          <a:p>
            <a:pPr>
              <a:spcBef>
                <a:spcPts val="1200"/>
              </a:spcBef>
              <a:defRPr/>
            </a:pPr>
            <a:r>
              <a:rPr lang="en-US" sz="2800" b="1">
                <a:solidFill>
                  <a:srgbClr val="0000FF">
                    <a:alpha val="39000"/>
                  </a:srgbClr>
                </a:solidFill>
                <a:latin typeface="+mn-lt"/>
              </a:rPr>
              <a:t>Conclusions</a:t>
            </a:r>
            <a:endParaRPr lang="en-US" sz="2800" b="1" dirty="0">
              <a:solidFill>
                <a:srgbClr val="0000FF">
                  <a:alpha val="39000"/>
                </a:srgbClr>
              </a:solidFill>
              <a:latin typeface="+mn-lt"/>
            </a:endParaRPr>
          </a:p>
        </p:txBody>
      </p:sp>
    </p:spTree>
    <p:extLst>
      <p:ext uri="{BB962C8B-B14F-4D97-AF65-F5344CB8AC3E}">
        <p14:creationId xmlns:p14="http://schemas.microsoft.com/office/powerpoint/2010/main" val="26530306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sz="2800">
                <a:latin typeface="Arial" charset="0"/>
                <a:cs typeface="Arial" charset="0"/>
              </a:rPr>
              <a:t>Modern Machine Protection System : P</a:t>
            </a:r>
            <a:r>
              <a:rPr lang="en-US" altLang="en-US" sz="2800" baseline="30000">
                <a:latin typeface="Arial" charset="0"/>
                <a:cs typeface="Arial" charset="0"/>
              </a:rPr>
              <a:t>3</a:t>
            </a:r>
          </a:p>
        </p:txBody>
      </p:sp>
      <p:sp>
        <p:nvSpPr>
          <p:cNvPr id="27651" name="Date Placeholder 2"/>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defRPr/>
            </a:pPr>
            <a:r>
              <a:rPr lang="en-US" altLang="en-US">
                <a:latin typeface="+mj-lt"/>
                <a:cs typeface="Arial" charset="0"/>
              </a:rPr>
              <a:t>January 2017</a:t>
            </a:r>
            <a:endParaRPr lang="en-US" altLang="en-US" dirty="0">
              <a:latin typeface="+mj-lt"/>
              <a:cs typeface="Arial" charset="0"/>
            </a:endParaRPr>
          </a:p>
        </p:txBody>
      </p:sp>
      <p:sp>
        <p:nvSpPr>
          <p:cNvPr id="27652" name="Footer Placeholder 3"/>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defRPr/>
            </a:pPr>
            <a:r>
              <a:rPr lang="en-GB" altLang="en-US">
                <a:latin typeface="+mj-lt"/>
                <a:cs typeface="Arial" charset="0"/>
              </a:rPr>
              <a:t>USPAS - MPS and operation of LHC - J. Wenninger</a:t>
            </a:r>
            <a:endParaRPr lang="en-US" altLang="en-US">
              <a:latin typeface="+mj-lt"/>
              <a:cs typeface="Arial" charset="0"/>
            </a:endParaRPr>
          </a:p>
        </p:txBody>
      </p:sp>
      <p:sp>
        <p:nvSpPr>
          <p:cNvPr id="798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6974B004-E138-4559-96C5-A3459F1A5DCA}" type="slidenum">
              <a:rPr lang="en-US" altLang="en-US" smtClean="0">
                <a:latin typeface="Comic Sans MS" pitchFamily="66" charset="0"/>
                <a:cs typeface="Arial" charset="0"/>
              </a:rPr>
              <a:pPr>
                <a:spcBef>
                  <a:spcPct val="0"/>
                </a:spcBef>
                <a:buClrTx/>
                <a:buSzTx/>
                <a:buFontTx/>
                <a:buNone/>
              </a:pPr>
              <a:t>85</a:t>
            </a:fld>
            <a:endParaRPr lang="en-US" altLang="en-US">
              <a:latin typeface="Comic Sans MS" pitchFamily="66" charset="0"/>
              <a:cs typeface="Arial" charset="0"/>
            </a:endParaRPr>
          </a:p>
        </p:txBody>
      </p:sp>
      <p:sp>
        <p:nvSpPr>
          <p:cNvPr id="26630" name="Rectangle 5"/>
          <p:cNvSpPr>
            <a:spLocks noChangeArrowheads="1"/>
          </p:cNvSpPr>
          <p:nvPr/>
        </p:nvSpPr>
        <p:spPr bwMode="auto">
          <a:xfrm>
            <a:off x="615950" y="1123950"/>
            <a:ext cx="81407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55600" indent="-355600">
              <a:spcBef>
                <a:spcPts val="600"/>
              </a:spcBef>
              <a:buClr>
                <a:srgbClr val="0000FF"/>
              </a:buClr>
              <a:buSzPct val="80000"/>
              <a:buFont typeface="Wingdings" pitchFamily="2" charset="2"/>
              <a:buChar char="q"/>
              <a:defRPr/>
            </a:pPr>
            <a:r>
              <a:rPr lang="en-US" sz="2400" b="1" u="sng" dirty="0">
                <a:solidFill>
                  <a:srgbClr val="0000FF"/>
                </a:solidFill>
                <a:latin typeface="+mn-lt"/>
              </a:rPr>
              <a:t>P</a:t>
            </a:r>
            <a:r>
              <a:rPr lang="en-US" sz="2400" dirty="0">
                <a:solidFill>
                  <a:srgbClr val="0000FF"/>
                </a:solidFill>
                <a:latin typeface="+mn-lt"/>
              </a:rPr>
              <a:t>rotect the machine</a:t>
            </a:r>
          </a:p>
          <a:p>
            <a:pPr marL="622300" lvl="1" indent="-266700">
              <a:spcBef>
                <a:spcPts val="600"/>
              </a:spcBef>
              <a:buFont typeface="Courier New" pitchFamily="49" charset="0"/>
              <a:buChar char="o"/>
              <a:defRPr/>
            </a:pPr>
            <a:r>
              <a:rPr lang="en-US" dirty="0">
                <a:latin typeface="+mn-lt"/>
              </a:rPr>
              <a:t>Highest priority is to avoid damage of the accelerator. </a:t>
            </a:r>
          </a:p>
          <a:p>
            <a:pPr marL="228600" indent="-228600">
              <a:spcBef>
                <a:spcPts val="600"/>
              </a:spcBef>
              <a:buClr>
                <a:srgbClr val="0000FF"/>
              </a:buClr>
              <a:buSzPct val="80000"/>
              <a:buFont typeface="Wingdings" pitchFamily="2" charset="2"/>
              <a:buChar char="q"/>
              <a:defRPr/>
            </a:pPr>
            <a:endParaRPr lang="en-US" dirty="0">
              <a:solidFill>
                <a:srgbClr val="0000FF"/>
              </a:solidFill>
              <a:latin typeface="+mn-lt"/>
            </a:endParaRPr>
          </a:p>
          <a:p>
            <a:pPr marL="355600" indent="-355600">
              <a:spcBef>
                <a:spcPts val="600"/>
              </a:spcBef>
              <a:buClr>
                <a:srgbClr val="0000FF"/>
              </a:buClr>
              <a:buSzPct val="80000"/>
              <a:buFont typeface="Wingdings" pitchFamily="2" charset="2"/>
              <a:buChar char="q"/>
              <a:defRPr/>
            </a:pPr>
            <a:r>
              <a:rPr lang="en-US" sz="2400" b="1" u="sng" dirty="0">
                <a:solidFill>
                  <a:srgbClr val="0000FF"/>
                </a:solidFill>
                <a:latin typeface="+mn-lt"/>
              </a:rPr>
              <a:t>P</a:t>
            </a:r>
            <a:r>
              <a:rPr lang="en-US" sz="2400" dirty="0">
                <a:solidFill>
                  <a:srgbClr val="0000FF"/>
                </a:solidFill>
                <a:latin typeface="+mn-lt"/>
              </a:rPr>
              <a:t>rotect the beam</a:t>
            </a:r>
          </a:p>
          <a:p>
            <a:pPr marL="622300" lvl="1" indent="-266700">
              <a:spcBef>
                <a:spcPts val="600"/>
              </a:spcBef>
              <a:buFont typeface="Courier New" pitchFamily="49" charset="0"/>
              <a:buChar char="o"/>
              <a:defRPr/>
            </a:pPr>
            <a:r>
              <a:rPr lang="en-US" dirty="0">
                <a:latin typeface="+mn-lt"/>
              </a:rPr>
              <a:t>Complex protection systems reduce the availability of the accelerator, the number of “false” interlocks stopping operation must be minimized.</a:t>
            </a:r>
          </a:p>
          <a:p>
            <a:pPr marL="622300" lvl="1" indent="-266700">
              <a:spcBef>
                <a:spcPts val="600"/>
              </a:spcBef>
              <a:buFont typeface="Courier New" pitchFamily="49" charset="0"/>
              <a:buChar char="o"/>
              <a:defRPr/>
            </a:pPr>
            <a:r>
              <a:rPr lang="en-US" dirty="0">
                <a:latin typeface="+mn-lt"/>
              </a:rPr>
              <a:t>Trade-off between protection and operation.</a:t>
            </a:r>
          </a:p>
          <a:p>
            <a:pPr marL="228600" indent="-228600">
              <a:spcBef>
                <a:spcPts val="600"/>
              </a:spcBef>
              <a:buClr>
                <a:srgbClr val="0000FF"/>
              </a:buClr>
              <a:buSzPct val="80000"/>
              <a:buFont typeface="Wingdings" pitchFamily="2" charset="2"/>
              <a:buChar char="q"/>
              <a:defRPr/>
            </a:pPr>
            <a:endParaRPr lang="en-US" dirty="0">
              <a:solidFill>
                <a:srgbClr val="0000FF"/>
              </a:solidFill>
              <a:latin typeface="+mn-lt"/>
            </a:endParaRPr>
          </a:p>
          <a:p>
            <a:pPr marL="355600" indent="-355600">
              <a:spcBef>
                <a:spcPts val="600"/>
              </a:spcBef>
              <a:buClr>
                <a:srgbClr val="0000FF"/>
              </a:buClr>
              <a:buSzPct val="80000"/>
              <a:buFont typeface="Wingdings" pitchFamily="2" charset="2"/>
              <a:buChar char="q"/>
              <a:defRPr/>
            </a:pPr>
            <a:r>
              <a:rPr lang="en-US" sz="2400" b="1" u="sng" dirty="0">
                <a:solidFill>
                  <a:srgbClr val="0000FF"/>
                </a:solidFill>
                <a:latin typeface="+mn-lt"/>
              </a:rPr>
              <a:t>P</a:t>
            </a:r>
            <a:r>
              <a:rPr lang="en-US" sz="2400" dirty="0">
                <a:solidFill>
                  <a:srgbClr val="0000FF"/>
                </a:solidFill>
                <a:latin typeface="+mn-lt"/>
              </a:rPr>
              <a:t>rovide the evidence</a:t>
            </a:r>
          </a:p>
          <a:p>
            <a:pPr marL="622300" lvl="1" indent="-266700">
              <a:spcBef>
                <a:spcPts val="600"/>
              </a:spcBef>
              <a:buFont typeface="Courier New" pitchFamily="49" charset="0"/>
              <a:buChar char="o"/>
              <a:defRPr/>
            </a:pPr>
            <a:r>
              <a:rPr lang="en-US" dirty="0">
                <a:latin typeface="+mn-lt"/>
              </a:rPr>
              <a:t>Clear (</a:t>
            </a:r>
            <a:r>
              <a:rPr lang="en-US" u="sng" dirty="0">
                <a:latin typeface="+mn-lt"/>
              </a:rPr>
              <a:t>post-mortem</a:t>
            </a:r>
            <a:r>
              <a:rPr lang="en-US" dirty="0">
                <a:latin typeface="+mn-lt"/>
              </a:rPr>
              <a:t>) diagnostics must be provided when:</a:t>
            </a:r>
          </a:p>
          <a:p>
            <a:pPr marL="901700" lvl="2" indent="-177800">
              <a:spcBef>
                <a:spcPts val="600"/>
              </a:spcBef>
              <a:buFont typeface="Arial" charset="0"/>
              <a:buChar char="•"/>
              <a:defRPr/>
            </a:pPr>
            <a:r>
              <a:rPr lang="en-US" dirty="0">
                <a:latin typeface="+mn-lt"/>
              </a:rPr>
              <a:t>the protection systems stop operation,</a:t>
            </a:r>
          </a:p>
          <a:p>
            <a:pPr marL="901700" lvl="2" indent="-177800">
              <a:spcBef>
                <a:spcPts val="600"/>
              </a:spcBef>
              <a:buFont typeface="Arial" charset="0"/>
              <a:buChar char="•"/>
              <a:defRPr/>
            </a:pPr>
            <a:r>
              <a:rPr lang="en-US" dirty="0">
                <a:latin typeface="+mn-lt"/>
              </a:rPr>
              <a:t>something goes wrong (failure, damage, but also ‘near miss’).</a:t>
            </a:r>
          </a:p>
        </p:txBody>
      </p:sp>
      <p:sp>
        <p:nvSpPr>
          <p:cNvPr id="2" name="Rectangle 1"/>
          <p:cNvSpPr/>
          <p:nvPr/>
        </p:nvSpPr>
        <p:spPr bwMode="auto">
          <a:xfrm>
            <a:off x="615950" y="3928265"/>
            <a:ext cx="7489310" cy="199706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fr-FR">
                <a:latin typeface="Arial" charset="0"/>
                <a:cs typeface="Arial" charset="0"/>
              </a:rPr>
              <a:t>Pre and Post-mission checks</a:t>
            </a:r>
            <a:endParaRPr lang="fr-FR" altLang="fr-FR">
              <a:latin typeface="Arial" charset="0"/>
              <a:cs typeface="Arial" charset="0"/>
            </a:endParaRPr>
          </a:p>
        </p:txBody>
      </p:sp>
      <p:sp>
        <p:nvSpPr>
          <p:cNvPr id="50179" name="Content Placeholder 2"/>
          <p:cNvSpPr>
            <a:spLocks noGrp="1"/>
          </p:cNvSpPr>
          <p:nvPr>
            <p:ph idx="1"/>
          </p:nvPr>
        </p:nvSpPr>
        <p:spPr>
          <a:xfrm>
            <a:off x="424260" y="1009485"/>
            <a:ext cx="8141860" cy="4536387"/>
          </a:xfrm>
        </p:spPr>
        <p:txBody>
          <a:bodyPr/>
          <a:lstStyle/>
          <a:p>
            <a:r>
              <a:rPr lang="en-US" altLang="fr-FR" dirty="0"/>
              <a:t>Automated checks of the MPS components as </a:t>
            </a:r>
            <a:r>
              <a:rPr lang="en-US" altLang="fr-FR" b="1" dirty="0">
                <a:solidFill>
                  <a:srgbClr val="FF0000"/>
                </a:solidFill>
              </a:rPr>
              <a:t>pre</a:t>
            </a:r>
            <a:r>
              <a:rPr lang="en-US" altLang="fr-FR" dirty="0">
                <a:solidFill>
                  <a:srgbClr val="FF0000"/>
                </a:solidFill>
              </a:rPr>
              <a:t>-</a:t>
            </a:r>
            <a:r>
              <a:rPr lang="en-US" altLang="fr-FR" dirty="0"/>
              <a:t> or </a:t>
            </a:r>
            <a:r>
              <a:rPr lang="en-US" altLang="fr-FR" b="1" dirty="0">
                <a:solidFill>
                  <a:srgbClr val="FF0000"/>
                </a:solidFill>
              </a:rPr>
              <a:t>post-flight</a:t>
            </a:r>
            <a:r>
              <a:rPr lang="en-US" altLang="fr-FR" dirty="0">
                <a:solidFill>
                  <a:srgbClr val="FF0000"/>
                </a:solidFill>
              </a:rPr>
              <a:t> </a:t>
            </a:r>
            <a:r>
              <a:rPr lang="en-US" altLang="fr-FR" b="1" dirty="0">
                <a:solidFill>
                  <a:srgbClr val="FF0000"/>
                </a:solidFill>
              </a:rPr>
              <a:t>checks</a:t>
            </a:r>
            <a:r>
              <a:rPr lang="en-US" altLang="fr-FR" dirty="0">
                <a:solidFill>
                  <a:srgbClr val="FF0000"/>
                </a:solidFill>
              </a:rPr>
              <a:t> </a:t>
            </a:r>
            <a:r>
              <a:rPr lang="en-US" altLang="fr-FR" dirty="0"/>
              <a:t>can ensure that the MPS functionality is not degraded.</a:t>
            </a:r>
          </a:p>
          <a:p>
            <a:r>
              <a:rPr lang="en-US" altLang="fr-FR" dirty="0"/>
              <a:t>For colliders with long cycle times there are 2 types of checks that fit well into the cycle:</a:t>
            </a:r>
          </a:p>
          <a:p>
            <a:pPr lvl="1"/>
            <a:r>
              <a:rPr lang="en-US" altLang="fr-FR" dirty="0"/>
              <a:t>Pre-flight checks before injection,</a:t>
            </a:r>
          </a:p>
          <a:p>
            <a:pPr lvl="1"/>
            <a:r>
              <a:rPr lang="en-US" altLang="fr-FR" dirty="0"/>
              <a:t>Post-flight checks on data collected during a fill/store or during the beam dump (Post-Mortem data).</a:t>
            </a:r>
          </a:p>
          <a:p>
            <a:r>
              <a:rPr lang="en-US" altLang="fr-FR" dirty="0"/>
              <a:t>Such tests can come in multiple forms:</a:t>
            </a:r>
          </a:p>
          <a:p>
            <a:pPr lvl="1"/>
            <a:r>
              <a:rPr lang="en-US" altLang="fr-FR" dirty="0"/>
              <a:t>Test of MPS related settings, for example BLM thresholds.</a:t>
            </a:r>
          </a:p>
          <a:p>
            <a:pPr lvl="1"/>
            <a:r>
              <a:rPr lang="en-US" altLang="fr-FR" dirty="0"/>
              <a:t>Configuration checks of the beam interlock systems (all clients present and alive?).</a:t>
            </a:r>
          </a:p>
          <a:p>
            <a:pPr lvl="1"/>
            <a:r>
              <a:rPr lang="en-US" altLang="fr-FR" dirty="0"/>
              <a:t>Automated analysis of the faults and MPS reaction chain – mainly for the simplest and very frequent cases.</a:t>
            </a:r>
          </a:p>
          <a:p>
            <a:pPr lvl="1"/>
            <a:r>
              <a:rPr lang="en-US" altLang="fr-FR" dirty="0"/>
              <a:t>Automated analysis of the dump system action.</a:t>
            </a:r>
            <a:endParaRPr lang="fr-FR" altLang="fr-FR" dirty="0"/>
          </a:p>
        </p:txBody>
      </p:sp>
      <p:sp>
        <p:nvSpPr>
          <p:cNvPr id="4" name="Date Placeholder 3"/>
          <p:cNvSpPr>
            <a:spLocks noGrp="1"/>
          </p:cNvSpPr>
          <p:nvPr>
            <p:ph type="dt" sz="quarter" idx="10"/>
          </p:nvPr>
        </p:nvSpPr>
        <p:spPr/>
        <p:txBody>
          <a:bodyPr/>
          <a:lstStyle/>
          <a:p>
            <a:pPr>
              <a:defRPr/>
            </a:pPr>
            <a:r>
              <a:rPr lang="en-US"/>
              <a:t>January 2017</a:t>
            </a:r>
          </a:p>
        </p:txBody>
      </p:sp>
      <p:sp>
        <p:nvSpPr>
          <p:cNvPr id="5" name="Footer Placeholder 4"/>
          <p:cNvSpPr>
            <a:spLocks noGrp="1"/>
          </p:cNvSpPr>
          <p:nvPr>
            <p:ph type="ftr" sz="quarter" idx="11"/>
          </p:nvPr>
        </p:nvSpPr>
        <p:spPr/>
        <p:txBody>
          <a:bodyPr/>
          <a:lstStyle/>
          <a:p>
            <a:pPr>
              <a:defRPr/>
            </a:pPr>
            <a:r>
              <a:rPr lang="en-GB"/>
              <a:t>USPAS - MPS and operation of LHC - J. Wenninger</a:t>
            </a:r>
            <a:endParaRPr lang="en-US"/>
          </a:p>
        </p:txBody>
      </p:sp>
      <p:sp>
        <p:nvSpPr>
          <p:cNvPr id="501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91012036-46B8-4E5F-9A9A-B879F371570A}" type="slidenum">
              <a:rPr lang="en-US" altLang="fr-FR" smtClean="0">
                <a:solidFill>
                  <a:srgbClr val="000000"/>
                </a:solidFill>
                <a:cs typeface="Arial" charset="0"/>
              </a:rPr>
              <a:pPr>
                <a:spcBef>
                  <a:spcPct val="0"/>
                </a:spcBef>
                <a:buClrTx/>
                <a:buSzTx/>
                <a:buFontTx/>
                <a:buNone/>
              </a:pPr>
              <a:t>86</a:t>
            </a:fld>
            <a:endParaRPr lang="en-US" altLang="fr-FR">
              <a:solidFill>
                <a:srgbClr val="000000"/>
              </a:solidFill>
              <a:cs typeface="Arial"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a:latin typeface="Arial" charset="0"/>
                <a:cs typeface="Arial" charset="0"/>
              </a:rPr>
              <a:t>Pre-flight checks</a:t>
            </a:r>
            <a:endParaRPr lang="en-GB" altLang="en-US">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12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3CDEA6AC-383B-4FAA-868A-4B577698825E}" type="slidenum">
              <a:rPr lang="en-US" altLang="en-US" smtClean="0">
                <a:solidFill>
                  <a:srgbClr val="000000"/>
                </a:solidFill>
                <a:cs typeface="Arial" charset="0"/>
              </a:rPr>
              <a:pPr>
                <a:spcBef>
                  <a:spcPct val="0"/>
                </a:spcBef>
                <a:buClrTx/>
                <a:buSzTx/>
                <a:buFontTx/>
                <a:buNone/>
              </a:pPr>
              <a:t>87</a:t>
            </a:fld>
            <a:endParaRPr lang="en-US" altLang="en-US">
              <a:solidFill>
                <a:srgbClr val="000000"/>
              </a:solidFill>
              <a:cs typeface="Arial" charset="0"/>
            </a:endParaRPr>
          </a:p>
        </p:txBody>
      </p:sp>
      <p:sp>
        <p:nvSpPr>
          <p:cNvPr id="6" name="TextBox 5"/>
          <p:cNvSpPr txBox="1"/>
          <p:nvPr/>
        </p:nvSpPr>
        <p:spPr>
          <a:xfrm>
            <a:off x="577880" y="882838"/>
            <a:ext cx="8105775" cy="2316532"/>
          </a:xfrm>
          <a:prstGeom prst="rect">
            <a:avLst/>
          </a:prstGeom>
        </p:spPr>
        <p:txBody>
          <a:bodyPr>
            <a:spAutoFit/>
          </a:bodyPr>
          <a:lstStyle/>
          <a:p>
            <a:pPr marL="227013" indent="-227013">
              <a:spcBef>
                <a:spcPct val="20000"/>
              </a:spcBef>
              <a:spcAft>
                <a:spcPts val="400"/>
              </a:spcAft>
              <a:buClr>
                <a:srgbClr val="0000FF"/>
              </a:buClr>
              <a:buSzPct val="80000"/>
              <a:buFont typeface="Wingdings" pitchFamily="2" charset="2"/>
              <a:buChar char="q"/>
              <a:defRPr/>
            </a:pPr>
            <a:r>
              <a:rPr lang="en-US" sz="2000" kern="0" dirty="0">
                <a:latin typeface="+mn-lt"/>
              </a:rPr>
              <a:t>Pre-flight checks and validations (after stops, interventions, before filling) are important to asses the good state of MPS elements.</a:t>
            </a:r>
          </a:p>
          <a:p>
            <a:pPr marL="742950" lvl="1" indent="-285750">
              <a:spcBef>
                <a:spcPct val="2000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Interlock settings (actual settings versus DB reference).</a:t>
            </a:r>
          </a:p>
          <a:p>
            <a:pPr marL="227013" indent="-227013">
              <a:spcBef>
                <a:spcPct val="20000"/>
              </a:spcBef>
              <a:spcAft>
                <a:spcPts val="400"/>
              </a:spcAft>
              <a:buClr>
                <a:srgbClr val="0000FF"/>
              </a:buClr>
              <a:buSzPct val="80000"/>
              <a:buFont typeface="Wingdings" pitchFamily="2" charset="2"/>
              <a:buChar char="q"/>
              <a:defRPr/>
            </a:pPr>
            <a:r>
              <a:rPr lang="en-US" sz="2000" kern="0" dirty="0">
                <a:latin typeface="+mn-lt"/>
              </a:rPr>
              <a:t>LHC example: all LHC BLMs are tested between 2 fills.</a:t>
            </a:r>
          </a:p>
          <a:p>
            <a:pPr marL="800100" lvl="1" indent="-342900">
              <a:spcBef>
                <a:spcPct val="2000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Signal/cable integrity by HV modulation,</a:t>
            </a:r>
          </a:p>
          <a:p>
            <a:pPr marL="800100" lvl="1" indent="-342900">
              <a:spcBef>
                <a:spcPct val="2000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Threshold consistency with respect to reference DB.</a:t>
            </a:r>
            <a:endParaRPr lang="en-GB" i="1" kern="0" dirty="0">
              <a:solidFill>
                <a:srgbClr val="0000FF"/>
              </a:solidFill>
              <a:latin typeface="+mn-lt"/>
            </a:endParaRPr>
          </a:p>
        </p:txBody>
      </p:sp>
      <p:pic>
        <p:nvPicPr>
          <p:cNvPr id="5120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930" y="3214553"/>
            <a:ext cx="4980856" cy="3473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dirty="0">
                <a:latin typeface="Arial" charset="0"/>
                <a:cs typeface="Arial" charset="0"/>
              </a:rPr>
              <a:t>Post-mission checks</a:t>
            </a:r>
            <a:endParaRPr lang="en-GB" altLang="en-US" dirty="0">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32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B6B48A27-FDA1-4A74-9E94-62AAD64A4BAE}" type="slidenum">
              <a:rPr lang="en-US" altLang="en-US" smtClean="0">
                <a:solidFill>
                  <a:srgbClr val="000000"/>
                </a:solidFill>
                <a:cs typeface="Arial" charset="0"/>
              </a:rPr>
              <a:pPr>
                <a:spcBef>
                  <a:spcPct val="0"/>
                </a:spcBef>
                <a:buClrTx/>
                <a:buSzTx/>
                <a:buFontTx/>
                <a:buNone/>
              </a:pPr>
              <a:t>88</a:t>
            </a:fld>
            <a:endParaRPr lang="en-US" altLang="en-US">
              <a:solidFill>
                <a:srgbClr val="000000"/>
              </a:solidFill>
              <a:cs typeface="Arial" charset="0"/>
            </a:endParaRPr>
          </a:p>
        </p:txBody>
      </p:sp>
      <p:sp>
        <p:nvSpPr>
          <p:cNvPr id="6" name="TextBox 5"/>
          <p:cNvSpPr txBox="1"/>
          <p:nvPr/>
        </p:nvSpPr>
        <p:spPr>
          <a:xfrm>
            <a:off x="503238" y="971080"/>
            <a:ext cx="8370122" cy="3672800"/>
          </a:xfrm>
          <a:prstGeom prst="rect">
            <a:avLst/>
          </a:prstGeom>
        </p:spPr>
        <p:txBody>
          <a:bodyPr wrap="square">
            <a:spAutoFit/>
          </a:bodyPr>
          <a:lstStyle/>
          <a:p>
            <a:pPr marL="227013" indent="-227013">
              <a:spcBef>
                <a:spcPct val="20000"/>
              </a:spcBef>
              <a:spcAft>
                <a:spcPts val="400"/>
              </a:spcAft>
              <a:buClr>
                <a:srgbClr val="0000FF"/>
              </a:buClr>
              <a:buSzPct val="80000"/>
              <a:buFont typeface="Wingdings" pitchFamily="2" charset="2"/>
              <a:buChar char="q"/>
              <a:defRPr/>
            </a:pPr>
            <a:r>
              <a:rPr lang="en-US" sz="2000" kern="0" dirty="0">
                <a:latin typeface="+mn-lt"/>
              </a:rPr>
              <a:t>At the LHC the MPS is so critical that for every beam dump </a:t>
            </a:r>
            <a:r>
              <a:rPr lang="en-US" sz="2000" b="1" i="1" kern="0" dirty="0">
                <a:solidFill>
                  <a:srgbClr val="CC3399"/>
                </a:solidFill>
                <a:latin typeface="+mn-lt"/>
              </a:rPr>
              <a:t>P</a:t>
            </a:r>
            <a:r>
              <a:rPr lang="en-US" sz="2000" i="1" kern="0" dirty="0">
                <a:solidFill>
                  <a:srgbClr val="CC3399"/>
                </a:solidFill>
                <a:latin typeface="+mn-lt"/>
              </a:rPr>
              <a:t>ost </a:t>
            </a:r>
            <a:r>
              <a:rPr lang="en-US" sz="2000" b="1" i="1" kern="0" dirty="0">
                <a:solidFill>
                  <a:srgbClr val="CC3399"/>
                </a:solidFill>
                <a:latin typeface="+mn-lt"/>
              </a:rPr>
              <a:t>O</a:t>
            </a:r>
            <a:r>
              <a:rPr lang="en-US" sz="2000" i="1" kern="0" dirty="0">
                <a:solidFill>
                  <a:srgbClr val="CC3399"/>
                </a:solidFill>
                <a:latin typeface="+mn-lt"/>
              </a:rPr>
              <a:t>peration </a:t>
            </a:r>
            <a:r>
              <a:rPr lang="en-US" sz="2000" b="1" i="1" kern="0" dirty="0">
                <a:solidFill>
                  <a:srgbClr val="CC3399"/>
                </a:solidFill>
                <a:latin typeface="+mn-lt"/>
              </a:rPr>
              <a:t>C</a:t>
            </a:r>
            <a:r>
              <a:rPr lang="en-US" sz="2000" i="1" kern="0" dirty="0">
                <a:solidFill>
                  <a:srgbClr val="CC3399"/>
                </a:solidFill>
                <a:latin typeface="+mn-lt"/>
              </a:rPr>
              <a:t>hecks</a:t>
            </a:r>
            <a:r>
              <a:rPr lang="en-US" sz="2000" i="1" kern="0" dirty="0">
                <a:latin typeface="+mn-lt"/>
              </a:rPr>
              <a:t> </a:t>
            </a:r>
            <a:r>
              <a:rPr lang="en-US" sz="2000" kern="0" dirty="0">
                <a:latin typeface="+mn-lt"/>
              </a:rPr>
              <a:t>(</a:t>
            </a:r>
            <a:r>
              <a:rPr lang="en-US" sz="2000" b="1" i="1" kern="0" dirty="0">
                <a:latin typeface="+mn-lt"/>
              </a:rPr>
              <a:t>POCs</a:t>
            </a:r>
            <a:r>
              <a:rPr lang="en-US" sz="2000" kern="0" dirty="0">
                <a:latin typeface="+mn-lt"/>
              </a:rPr>
              <a:t>) are performed for the beam dump system based on Post-Mortem data (equipment and beam signals).</a:t>
            </a:r>
          </a:p>
          <a:p>
            <a:pPr marL="800100" lvl="1" indent="-342900">
              <a:spcBef>
                <a:spcPts val="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Automatically triggered based on PM data.</a:t>
            </a:r>
          </a:p>
          <a:p>
            <a:pPr marL="800100" lvl="1" indent="-342900">
              <a:spcBef>
                <a:spcPts val="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Asses that all signals are correct, no loss of redundancy.</a:t>
            </a:r>
          </a:p>
          <a:p>
            <a:pPr lvl="2">
              <a:spcBef>
                <a:spcPts val="0"/>
              </a:spcBef>
              <a:spcAft>
                <a:spcPts val="400"/>
              </a:spcAft>
              <a:buClr>
                <a:srgbClr val="0000FF"/>
              </a:buClr>
              <a:buSzPct val="80000"/>
              <a:defRPr/>
            </a:pPr>
            <a:r>
              <a:rPr lang="en-US" sz="2000" kern="0" dirty="0">
                <a:solidFill>
                  <a:srgbClr val="00B050"/>
                </a:solidFill>
                <a:latin typeface="+mn-lt"/>
                <a:sym typeface="Wingdings" panose="05000000000000000000" pitchFamily="2" charset="2"/>
              </a:rPr>
              <a:t> system is ‘as good as new’.</a:t>
            </a:r>
            <a:endParaRPr lang="en-US" sz="2000" kern="0" dirty="0">
              <a:solidFill>
                <a:srgbClr val="00B050"/>
              </a:solidFill>
              <a:latin typeface="+mn-lt"/>
            </a:endParaRPr>
          </a:p>
          <a:p>
            <a:pPr marL="800100" lvl="1" indent="-342900">
              <a:spcBef>
                <a:spcPts val="0"/>
              </a:spcBef>
              <a:spcAft>
                <a:spcPts val="400"/>
              </a:spcAft>
              <a:buClr>
                <a:srgbClr val="0000FF"/>
              </a:buClr>
              <a:buSzPct val="80000"/>
              <a:buFont typeface="Courier New" panose="02070309020205020404" pitchFamily="49" charset="0"/>
              <a:buChar char="o"/>
              <a:defRPr/>
            </a:pPr>
            <a:r>
              <a:rPr lang="en-US" i="1" u="sng" kern="0" dirty="0">
                <a:solidFill>
                  <a:srgbClr val="0000FF"/>
                </a:solidFill>
                <a:latin typeface="+mn-lt"/>
              </a:rPr>
              <a:t>Machine operation is stopped if the beam dumping system POCs fail</a:t>
            </a:r>
            <a:r>
              <a:rPr lang="en-US" i="1" kern="0" dirty="0">
                <a:solidFill>
                  <a:srgbClr val="0000FF"/>
                </a:solidFill>
                <a:latin typeface="+mn-lt"/>
              </a:rPr>
              <a:t> </a:t>
            </a:r>
            <a:r>
              <a:rPr lang="en-US" i="1" kern="0" dirty="0">
                <a:solidFill>
                  <a:srgbClr val="0000FF"/>
                </a:solidFill>
                <a:latin typeface="+mn-lt"/>
                <a:sym typeface="Wingdings" panose="05000000000000000000" pitchFamily="2" charset="2"/>
              </a:rPr>
              <a:t> expert check required to restart.</a:t>
            </a:r>
            <a:endParaRPr lang="en-US" i="1" kern="0" dirty="0">
              <a:solidFill>
                <a:srgbClr val="0000FF"/>
              </a:solidFill>
              <a:latin typeface="+mn-lt"/>
            </a:endParaRPr>
          </a:p>
          <a:p>
            <a:pPr marL="342900" indent="-342900">
              <a:spcBef>
                <a:spcPct val="20000"/>
              </a:spcBef>
              <a:spcAft>
                <a:spcPts val="400"/>
              </a:spcAft>
              <a:buClr>
                <a:srgbClr val="0000FF"/>
              </a:buClr>
              <a:buSzPct val="80000"/>
              <a:buFont typeface="Wingdings" panose="05000000000000000000" pitchFamily="2" charset="2"/>
              <a:buChar char="q"/>
              <a:defRPr/>
            </a:pPr>
            <a:r>
              <a:rPr lang="en-US" sz="2000" kern="0" dirty="0">
                <a:latin typeface="+mn-lt"/>
              </a:rPr>
              <a:t>The concept was so successful that it was </a:t>
            </a:r>
            <a:r>
              <a:rPr lang="en-US" sz="2000" b="1" kern="0" dirty="0">
                <a:solidFill>
                  <a:srgbClr val="CC3399"/>
                </a:solidFill>
                <a:latin typeface="+mn-lt"/>
              </a:rPr>
              <a:t>extended to injection</a:t>
            </a:r>
            <a:r>
              <a:rPr lang="en-US" sz="2000" kern="0" dirty="0">
                <a:latin typeface="+mn-lt"/>
              </a:rPr>
              <a:t>: automated check of each injection quality, interruption in case of losses, large trajectory excursions etc.</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dirty="0">
                <a:latin typeface="Arial" charset="0"/>
                <a:cs typeface="Arial" charset="0"/>
              </a:rPr>
              <a:t>MPS diagnostics – post-mortem</a:t>
            </a:r>
            <a:endParaRPr lang="en-GB" altLang="en-US" dirty="0">
              <a:latin typeface="Arial" charset="0"/>
              <a:cs typeface="Arial" charset="0"/>
            </a:endParaRP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22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3C81B66F-0266-4B3C-9C6C-F6DC0E587CC4}" type="slidenum">
              <a:rPr lang="en-US" altLang="en-US" smtClean="0">
                <a:solidFill>
                  <a:srgbClr val="000000"/>
                </a:solidFill>
                <a:cs typeface="Arial" charset="0"/>
              </a:rPr>
              <a:pPr>
                <a:spcBef>
                  <a:spcPct val="0"/>
                </a:spcBef>
                <a:buClrTx/>
                <a:buSzTx/>
                <a:buFontTx/>
                <a:buNone/>
              </a:pPr>
              <a:t>89</a:t>
            </a:fld>
            <a:endParaRPr lang="en-US" altLang="en-US">
              <a:solidFill>
                <a:srgbClr val="000000"/>
              </a:solidFill>
              <a:cs typeface="Arial" charset="0"/>
            </a:endParaRPr>
          </a:p>
        </p:txBody>
      </p:sp>
      <p:sp>
        <p:nvSpPr>
          <p:cNvPr id="6" name="TextBox 5"/>
          <p:cNvSpPr txBox="1"/>
          <p:nvPr/>
        </p:nvSpPr>
        <p:spPr>
          <a:xfrm>
            <a:off x="501650" y="817460"/>
            <a:ext cx="8218488" cy="2185214"/>
          </a:xfrm>
          <a:prstGeom prst="rect">
            <a:avLst/>
          </a:prstGeom>
        </p:spPr>
        <p:txBody>
          <a:bodyPr wrap="square">
            <a:spAutoFit/>
          </a:bodyPr>
          <a:lstStyle/>
          <a:p>
            <a:pPr marL="227013" indent="-227013">
              <a:spcBef>
                <a:spcPct val="20000"/>
              </a:spcBef>
              <a:spcAft>
                <a:spcPts val="400"/>
              </a:spcAft>
              <a:buClr>
                <a:srgbClr val="0000FF"/>
              </a:buClr>
              <a:buSzPct val="80000"/>
              <a:buFont typeface="Wingdings" pitchFamily="2" charset="2"/>
              <a:buChar char="q"/>
              <a:defRPr/>
            </a:pPr>
            <a:r>
              <a:rPr lang="en-US" kern="0" dirty="0">
                <a:latin typeface="+mn-lt"/>
              </a:rPr>
              <a:t>From the design of the LHC MPS post-mortem diagnostics was viewed as a key component in order to identify the root causes of beam dumps.</a:t>
            </a:r>
          </a:p>
          <a:p>
            <a:pPr marL="742950" lvl="1" indent="-285750">
              <a:spcBef>
                <a:spcPts val="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All key systems implement a circular PM data buffer that is frozen and read-out when a beam dump is triggered.</a:t>
            </a:r>
          </a:p>
          <a:p>
            <a:pPr marL="742950" lvl="1" indent="-285750">
              <a:spcBef>
                <a:spcPts val="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Sampling frequencies range from </a:t>
            </a:r>
            <a:r>
              <a:rPr lang="en-US" i="1" kern="0" dirty="0" err="1">
                <a:solidFill>
                  <a:srgbClr val="0000FF"/>
                </a:solidFill>
                <a:latin typeface="Symbol" panose="05050102010706020507" pitchFamily="18" charset="2"/>
              </a:rPr>
              <a:t>m</a:t>
            </a:r>
            <a:r>
              <a:rPr lang="en-US" i="1" kern="0" dirty="0" err="1">
                <a:solidFill>
                  <a:srgbClr val="0000FF"/>
                </a:solidFill>
                <a:latin typeface="+mn-lt"/>
              </a:rPr>
              <a:t>s</a:t>
            </a:r>
            <a:r>
              <a:rPr lang="en-US" i="1" kern="0" dirty="0">
                <a:solidFill>
                  <a:srgbClr val="0000FF"/>
                </a:solidFill>
                <a:latin typeface="+mn-lt"/>
              </a:rPr>
              <a:t> – turn level to 10’s of milliseconds. </a:t>
            </a:r>
          </a:p>
          <a:p>
            <a:pPr marL="742950" lvl="1" indent="-285750">
              <a:spcBef>
                <a:spcPts val="0"/>
              </a:spcBef>
              <a:spcAft>
                <a:spcPts val="400"/>
              </a:spcAft>
              <a:buClr>
                <a:srgbClr val="0000FF"/>
              </a:buClr>
              <a:buSzPct val="80000"/>
              <a:buFont typeface="Courier New" panose="02070309020205020404" pitchFamily="49" charset="0"/>
              <a:buChar char="o"/>
              <a:defRPr/>
            </a:pPr>
            <a:r>
              <a:rPr lang="en-US" i="1" kern="0" dirty="0">
                <a:solidFill>
                  <a:srgbClr val="CC3399"/>
                </a:solidFill>
                <a:latin typeface="+mn-lt"/>
              </a:rPr>
              <a:t>Synchronization is critical to make sense of the data and define what came first !</a:t>
            </a:r>
          </a:p>
        </p:txBody>
      </p:sp>
      <p:sp>
        <p:nvSpPr>
          <p:cNvPr id="10" name="TextBox 9"/>
          <p:cNvSpPr txBox="1"/>
          <p:nvPr/>
        </p:nvSpPr>
        <p:spPr>
          <a:xfrm>
            <a:off x="501650" y="3313785"/>
            <a:ext cx="8449101" cy="2185214"/>
          </a:xfrm>
          <a:prstGeom prst="rect">
            <a:avLst/>
          </a:prstGeom>
        </p:spPr>
        <p:txBody>
          <a:bodyPr wrap="square">
            <a:spAutoFit/>
          </a:bodyPr>
          <a:lstStyle/>
          <a:p>
            <a:pPr marL="227013" indent="-227013">
              <a:spcBef>
                <a:spcPct val="20000"/>
              </a:spcBef>
              <a:spcAft>
                <a:spcPts val="400"/>
              </a:spcAft>
              <a:buClr>
                <a:srgbClr val="0000FF"/>
              </a:buClr>
              <a:buSzPct val="80000"/>
              <a:buFont typeface="Wingdings" pitchFamily="2" charset="2"/>
              <a:buChar char="q"/>
              <a:defRPr/>
            </a:pPr>
            <a:r>
              <a:rPr lang="en-US" kern="0" dirty="0">
                <a:latin typeface="+mn-lt"/>
              </a:rPr>
              <a:t>After a LHC beam dump, </a:t>
            </a:r>
            <a:r>
              <a:rPr lang="en-US" b="1" kern="0" dirty="0">
                <a:latin typeface="+mn-lt"/>
              </a:rPr>
              <a:t>injection is blocked until the PM data is collected, pre-analyzed (automatic) and signed</a:t>
            </a:r>
            <a:r>
              <a:rPr lang="en-US" kern="0" dirty="0">
                <a:latin typeface="+mn-lt"/>
              </a:rPr>
              <a:t>.</a:t>
            </a:r>
          </a:p>
          <a:p>
            <a:pPr marL="800100" lvl="1" indent="-342900">
              <a:spcBef>
                <a:spcPts val="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If the automated analysis identifies a critical problem, injection can only be released by a MPS expert.</a:t>
            </a:r>
          </a:p>
          <a:p>
            <a:pPr marL="800100" lvl="1" indent="-342900">
              <a:spcBef>
                <a:spcPts val="0"/>
              </a:spcBef>
              <a:spcAft>
                <a:spcPts val="400"/>
              </a:spcAft>
              <a:buClr>
                <a:srgbClr val="0000FF"/>
              </a:buClr>
              <a:buSzPct val="80000"/>
              <a:buFont typeface="Courier New" panose="02070309020205020404" pitchFamily="49" charset="0"/>
              <a:buChar char="o"/>
              <a:defRPr/>
            </a:pPr>
            <a:r>
              <a:rPr lang="en-US" i="1" kern="0" dirty="0">
                <a:solidFill>
                  <a:srgbClr val="FF0000"/>
                </a:solidFill>
                <a:latin typeface="+mn-lt"/>
              </a:rPr>
              <a:t>The shift crews must sign the PM.</a:t>
            </a:r>
          </a:p>
          <a:p>
            <a:pPr marL="800100" lvl="1" indent="-342900">
              <a:spcBef>
                <a:spcPts val="0"/>
              </a:spcBef>
              <a:spcAft>
                <a:spcPts val="400"/>
              </a:spcAft>
              <a:buClr>
                <a:srgbClr val="0000FF"/>
              </a:buClr>
              <a:buSzPct val="80000"/>
              <a:buFont typeface="Courier New" panose="02070309020205020404" pitchFamily="49" charset="0"/>
              <a:buChar char="o"/>
              <a:defRPr/>
            </a:pPr>
            <a:r>
              <a:rPr lang="en-US" i="1" kern="0" dirty="0">
                <a:solidFill>
                  <a:srgbClr val="FF0000"/>
                </a:solidFill>
                <a:latin typeface="+mn-lt"/>
              </a:rPr>
              <a:t>MPS experts re-</a:t>
            </a:r>
            <a:r>
              <a:rPr lang="en-US" i="1" kern="0" dirty="0" err="1">
                <a:solidFill>
                  <a:srgbClr val="FF0000"/>
                </a:solidFill>
                <a:latin typeface="+mn-lt"/>
              </a:rPr>
              <a:t>analyse</a:t>
            </a:r>
            <a:r>
              <a:rPr lang="en-US" i="1" kern="0" dirty="0">
                <a:solidFill>
                  <a:srgbClr val="FF0000"/>
                </a:solidFill>
                <a:latin typeface="+mn-lt"/>
              </a:rPr>
              <a:t> all PM events within a few days – independent view, long term trends.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LHC challenges and choices</a:t>
            </a:r>
            <a:endParaRPr lang="en-GB"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dirty="0"/>
          </a:p>
        </p:txBody>
      </p:sp>
      <p:sp>
        <p:nvSpPr>
          <p:cNvPr id="5" name="Slide Number Placeholder 4"/>
          <p:cNvSpPr>
            <a:spLocks noGrp="1"/>
          </p:cNvSpPr>
          <p:nvPr>
            <p:ph type="sldNum" sz="quarter" idx="12"/>
          </p:nvPr>
        </p:nvSpPr>
        <p:spPr/>
        <p:txBody>
          <a:bodyPr/>
          <a:lstStyle/>
          <a:p>
            <a:pPr>
              <a:defRPr/>
            </a:pPr>
            <a:fld id="{EE4E98C2-E612-405D-9D9D-D2D7EB854B0E}" type="slidenum">
              <a:rPr lang="en-US" smtClean="0"/>
              <a:pPr>
                <a:defRPr/>
              </a:pPr>
              <a:t>9</a:t>
            </a:fld>
            <a:endParaRPr lang="en-US"/>
          </a:p>
        </p:txBody>
      </p:sp>
      <p:sp>
        <p:nvSpPr>
          <p:cNvPr id="8" name="TextBox 7"/>
          <p:cNvSpPr txBox="1"/>
          <p:nvPr/>
        </p:nvSpPr>
        <p:spPr>
          <a:xfrm>
            <a:off x="462665" y="1303464"/>
            <a:ext cx="5031055" cy="3200876"/>
          </a:xfrm>
          <a:prstGeom prst="rect">
            <a:avLst/>
          </a:prstGeom>
        </p:spPr>
        <p:txBody>
          <a:bodyPr wrap="square" rtlCol="0">
            <a:spAutoFit/>
          </a:bodyPr>
          <a:lstStyle/>
          <a:p>
            <a:pPr marL="365125" indent="-365125">
              <a:spcBef>
                <a:spcPct val="20000"/>
              </a:spcBef>
              <a:spcAft>
                <a:spcPts val="400"/>
              </a:spcAft>
              <a:buClr>
                <a:srgbClr val="0000FF"/>
              </a:buClr>
              <a:buSzPct val="80000"/>
              <a:buFont typeface="Wingdings" pitchFamily="2" charset="2"/>
              <a:buChar char="q"/>
            </a:pPr>
            <a:r>
              <a:rPr lang="en-US" sz="2000" kern="0" dirty="0">
                <a:latin typeface="+mn-lt"/>
              </a:rPr>
              <a:t>High magnetic fields – 8T,</a:t>
            </a:r>
          </a:p>
          <a:p>
            <a:pPr marL="360363" lvl="1">
              <a:spcBef>
                <a:spcPct val="20000"/>
              </a:spcBef>
              <a:spcAft>
                <a:spcPts val="400"/>
              </a:spcAft>
              <a:buClr>
                <a:srgbClr val="0000FF"/>
              </a:buClr>
              <a:buSzPct val="80000"/>
              <a:tabLst>
                <a:tab pos="623888" algn="l"/>
              </a:tabLst>
            </a:pPr>
            <a:r>
              <a:rPr lang="en-US" i="1" kern="0" dirty="0">
                <a:solidFill>
                  <a:srgbClr val="0000FF"/>
                </a:solidFill>
                <a:latin typeface="+mn-lt"/>
                <a:sym typeface="Symbol"/>
              </a:rPr>
              <a:t> </a:t>
            </a:r>
            <a:r>
              <a:rPr lang="en-US" i="1" kern="0" dirty="0">
                <a:solidFill>
                  <a:srgbClr val="0000FF"/>
                </a:solidFill>
                <a:latin typeface="+mn-lt"/>
              </a:rPr>
              <a:t>super-conducting magnets</a:t>
            </a:r>
          </a:p>
          <a:p>
            <a:pPr marL="365125" indent="-365125">
              <a:spcBef>
                <a:spcPct val="20000"/>
              </a:spcBef>
              <a:spcAft>
                <a:spcPts val="400"/>
              </a:spcAft>
              <a:buClr>
                <a:srgbClr val="0000FF"/>
              </a:buClr>
              <a:buSzPct val="80000"/>
              <a:buFont typeface="Wingdings" pitchFamily="2" charset="2"/>
              <a:buChar char="q"/>
            </a:pPr>
            <a:r>
              <a:rPr lang="en-US" sz="2000" kern="0" dirty="0">
                <a:latin typeface="+mn-lt"/>
              </a:rPr>
              <a:t>2 in 1 magnet design,</a:t>
            </a:r>
          </a:p>
          <a:p>
            <a:pPr marL="365125" indent="-365125">
              <a:spcBef>
                <a:spcPct val="20000"/>
              </a:spcBef>
              <a:spcAft>
                <a:spcPts val="400"/>
              </a:spcAft>
              <a:buClr>
                <a:srgbClr val="0000FF"/>
              </a:buClr>
              <a:buSzPct val="80000"/>
              <a:buFont typeface="Wingdings" pitchFamily="2" charset="2"/>
              <a:buChar char="q"/>
            </a:pPr>
            <a:r>
              <a:rPr lang="en-US" sz="2000" kern="0" dirty="0">
                <a:latin typeface="+mn-lt"/>
              </a:rPr>
              <a:t>Superfluid Helium,</a:t>
            </a:r>
          </a:p>
          <a:p>
            <a:pPr marL="365125" indent="-365125">
              <a:spcBef>
                <a:spcPct val="20000"/>
              </a:spcBef>
              <a:spcAft>
                <a:spcPts val="400"/>
              </a:spcAft>
              <a:buClr>
                <a:srgbClr val="0000FF"/>
              </a:buClr>
              <a:buSzPct val="80000"/>
              <a:buFont typeface="Wingdings" pitchFamily="2" charset="2"/>
              <a:buChar char="q"/>
            </a:pPr>
            <a:r>
              <a:rPr lang="en-US" sz="2000" kern="0" dirty="0">
                <a:latin typeface="+mn-lt"/>
              </a:rPr>
              <a:t>Luminosity ~1×10</a:t>
            </a:r>
            <a:r>
              <a:rPr lang="en-US" sz="2000" kern="0" baseline="30000" dirty="0">
                <a:latin typeface="+mn-lt"/>
              </a:rPr>
              <a:t>33</a:t>
            </a:r>
            <a:r>
              <a:rPr lang="en-US" sz="2000" kern="0" dirty="0">
                <a:latin typeface="+mn-lt"/>
              </a:rPr>
              <a:t> cm</a:t>
            </a:r>
            <a:r>
              <a:rPr lang="en-US" sz="2000" kern="0" baseline="30000" dirty="0">
                <a:latin typeface="+mn-lt"/>
              </a:rPr>
              <a:t>-2</a:t>
            </a:r>
            <a:r>
              <a:rPr lang="en-US" sz="2000" kern="0" dirty="0">
                <a:latin typeface="+mn-lt"/>
              </a:rPr>
              <a:t>s</a:t>
            </a:r>
            <a:r>
              <a:rPr lang="en-US" sz="2000" kern="0" baseline="30000" dirty="0">
                <a:latin typeface="+mn-lt"/>
              </a:rPr>
              <a:t>-1</a:t>
            </a:r>
          </a:p>
          <a:p>
            <a:pPr marL="360363" lvl="1">
              <a:spcBef>
                <a:spcPct val="20000"/>
              </a:spcBef>
              <a:spcAft>
                <a:spcPts val="400"/>
              </a:spcAft>
              <a:buClr>
                <a:srgbClr val="0000FF"/>
              </a:buClr>
              <a:buSzPct val="80000"/>
            </a:pPr>
            <a:r>
              <a:rPr lang="en-US" i="1" kern="0" dirty="0">
                <a:solidFill>
                  <a:srgbClr val="0000FF"/>
                </a:solidFill>
                <a:latin typeface="+mn-lt"/>
                <a:sym typeface="Symbol"/>
              </a:rPr>
              <a:t> </a:t>
            </a:r>
            <a:r>
              <a:rPr lang="en-US" i="1" kern="0" dirty="0">
                <a:solidFill>
                  <a:srgbClr val="0000FF"/>
                </a:solidFill>
                <a:latin typeface="+mn-lt"/>
              </a:rPr>
              <a:t>limit to 4 pp collisions (‘events’) / bunch crossing !</a:t>
            </a:r>
          </a:p>
          <a:p>
            <a:pPr marL="227013" indent="-227013">
              <a:spcBef>
                <a:spcPct val="20000"/>
              </a:spcBef>
              <a:spcAft>
                <a:spcPts val="400"/>
              </a:spcAft>
              <a:buClr>
                <a:srgbClr val="0000FF"/>
              </a:buClr>
              <a:buSzPct val="80000"/>
              <a:buFont typeface="Wingdings" pitchFamily="2" charset="2"/>
              <a:buChar char="q"/>
            </a:pPr>
            <a:endParaRPr lang="en-GB" sz="2400" kern="0" dirty="0">
              <a:latin typeface="+mn-lt"/>
            </a:endParaRPr>
          </a:p>
        </p:txBody>
      </p:sp>
      <p:sp>
        <p:nvSpPr>
          <p:cNvPr id="9" name="TextBox 8"/>
          <p:cNvSpPr txBox="1"/>
          <p:nvPr/>
        </p:nvSpPr>
        <p:spPr>
          <a:xfrm>
            <a:off x="539475" y="4197100"/>
            <a:ext cx="5836087" cy="707886"/>
          </a:xfrm>
          <a:prstGeom prst="rect">
            <a:avLst/>
          </a:prstGeom>
        </p:spPr>
        <p:txBody>
          <a:bodyPr wrap="square" rtlCol="0">
            <a:spAutoFit/>
          </a:bodyPr>
          <a:lstStyle/>
          <a:p>
            <a:pPr>
              <a:spcBef>
                <a:spcPct val="20000"/>
              </a:spcBef>
              <a:spcAft>
                <a:spcPts val="400"/>
              </a:spcAft>
              <a:buClr>
                <a:srgbClr val="0000FF"/>
              </a:buClr>
              <a:buSzPct val="80000"/>
            </a:pPr>
            <a:r>
              <a:rPr lang="en-US" sz="2000" kern="0" dirty="0">
                <a:latin typeface="+mn-lt"/>
              </a:rPr>
              <a:t>The parameters remained rather stable over time, except for luminosity (and intensity):</a:t>
            </a:r>
            <a:endParaRPr lang="en-GB" sz="2000" kern="0" dirty="0">
              <a:latin typeface="+mn-lt"/>
            </a:endParaRPr>
          </a:p>
        </p:txBody>
      </p:sp>
      <p:sp>
        <p:nvSpPr>
          <p:cNvPr id="10" name="TextBox 9"/>
          <p:cNvSpPr txBox="1"/>
          <p:nvPr/>
        </p:nvSpPr>
        <p:spPr>
          <a:xfrm>
            <a:off x="539475" y="4965200"/>
            <a:ext cx="7803739" cy="1167499"/>
          </a:xfrm>
          <a:prstGeom prst="rect">
            <a:avLst/>
          </a:prstGeom>
        </p:spPr>
        <p:txBody>
          <a:bodyPr wrap="none" rtlCol="0">
            <a:spAutoFit/>
          </a:bodyPr>
          <a:lstStyle/>
          <a:p>
            <a:pPr marL="365125" indent="-365125">
              <a:spcBef>
                <a:spcPct val="20000"/>
              </a:spcBef>
              <a:spcAft>
                <a:spcPts val="400"/>
              </a:spcAft>
              <a:buClr>
                <a:srgbClr val="0000FF"/>
              </a:buClr>
              <a:buSzPct val="80000"/>
              <a:buFont typeface="Wingdings" pitchFamily="2" charset="2"/>
              <a:buChar char="q"/>
            </a:pPr>
            <a:r>
              <a:rPr lang="en-US" sz="2000" kern="0" dirty="0">
                <a:latin typeface="+mn-lt"/>
              </a:rPr>
              <a:t>Luminosity was pushed to</a:t>
            </a:r>
            <a:r>
              <a:rPr lang="en-US" sz="2000" kern="0" dirty="0">
                <a:solidFill>
                  <a:srgbClr val="000000"/>
                </a:solidFill>
                <a:latin typeface="Arial"/>
              </a:rPr>
              <a:t> ~1×10</a:t>
            </a:r>
            <a:r>
              <a:rPr lang="en-US" sz="2000" kern="0" baseline="30000" dirty="0">
                <a:solidFill>
                  <a:srgbClr val="000000"/>
                </a:solidFill>
                <a:latin typeface="Arial"/>
              </a:rPr>
              <a:t>34</a:t>
            </a:r>
            <a:r>
              <a:rPr lang="en-US" sz="2000" kern="0" dirty="0">
                <a:solidFill>
                  <a:srgbClr val="000000"/>
                </a:solidFill>
                <a:latin typeface="Arial"/>
              </a:rPr>
              <a:t> cm</a:t>
            </a:r>
            <a:r>
              <a:rPr lang="en-US" sz="2000" kern="0" baseline="30000" dirty="0">
                <a:solidFill>
                  <a:srgbClr val="000000"/>
                </a:solidFill>
                <a:latin typeface="Arial"/>
              </a:rPr>
              <a:t>-2</a:t>
            </a:r>
            <a:r>
              <a:rPr lang="en-US" sz="2000" kern="0" dirty="0">
                <a:solidFill>
                  <a:srgbClr val="000000"/>
                </a:solidFill>
                <a:latin typeface="Arial"/>
              </a:rPr>
              <a:t>s</a:t>
            </a:r>
            <a:r>
              <a:rPr lang="en-US" sz="2000" kern="0" baseline="30000" dirty="0">
                <a:solidFill>
                  <a:srgbClr val="000000"/>
                </a:solidFill>
                <a:latin typeface="Arial"/>
              </a:rPr>
              <a:t>-1 </a:t>
            </a:r>
            <a:r>
              <a:rPr lang="en-US" sz="2000" kern="0" dirty="0">
                <a:solidFill>
                  <a:srgbClr val="000000"/>
                </a:solidFill>
                <a:latin typeface="Arial"/>
              </a:rPr>
              <a:t>to compete with SSC.</a:t>
            </a:r>
          </a:p>
          <a:p>
            <a:pPr lvl="1">
              <a:spcBef>
                <a:spcPct val="20000"/>
              </a:spcBef>
              <a:spcAft>
                <a:spcPts val="400"/>
              </a:spcAft>
              <a:buClr>
                <a:srgbClr val="0000FF"/>
              </a:buClr>
              <a:buSzPct val="80000"/>
            </a:pPr>
            <a:r>
              <a:rPr lang="en-US" i="1" kern="0" dirty="0">
                <a:solidFill>
                  <a:srgbClr val="0000FF"/>
                </a:solidFill>
                <a:latin typeface="Arial"/>
              </a:rPr>
              <a:t>The SSC was cancelled in 1994, but the high luminosity was kept !</a:t>
            </a:r>
          </a:p>
          <a:p>
            <a:pPr lvl="1">
              <a:spcBef>
                <a:spcPct val="20000"/>
              </a:spcBef>
              <a:spcAft>
                <a:spcPts val="400"/>
              </a:spcAft>
              <a:buClr>
                <a:srgbClr val="0000FF"/>
              </a:buClr>
              <a:buSzPct val="80000"/>
            </a:pPr>
            <a:r>
              <a:rPr lang="en-US" i="1" kern="0" dirty="0">
                <a:solidFill>
                  <a:srgbClr val="FF0000"/>
                </a:solidFill>
                <a:latin typeface="Arial"/>
              </a:rPr>
              <a:t>High luminosity </a:t>
            </a:r>
            <a:r>
              <a:rPr lang="en-US" i="1" kern="0" dirty="0">
                <a:solidFill>
                  <a:srgbClr val="FF0000"/>
                </a:solidFill>
                <a:latin typeface="Arial"/>
                <a:sym typeface="Wingdings" panose="05000000000000000000" pitchFamily="2" charset="2"/>
              </a:rPr>
              <a:t> high intensity  MPS !!</a:t>
            </a:r>
            <a:endParaRPr lang="en-GB" i="1" kern="0" dirty="0">
              <a:solidFill>
                <a:srgbClr val="FF0000"/>
              </a:solidFill>
              <a:latin typeface="+mn-lt"/>
            </a:endParaRPr>
          </a:p>
        </p:txBody>
      </p:sp>
      <p:pic>
        <p:nvPicPr>
          <p:cNvPr id="6" name="Picture 5"/>
          <p:cNvPicPr>
            <a:picLocks noChangeAspect="1"/>
          </p:cNvPicPr>
          <p:nvPr/>
        </p:nvPicPr>
        <p:blipFill>
          <a:blip r:embed="rId2"/>
          <a:stretch>
            <a:fillRect/>
          </a:stretch>
        </p:blipFill>
        <p:spPr>
          <a:xfrm>
            <a:off x="6297319" y="779055"/>
            <a:ext cx="2960091" cy="4111750"/>
          </a:xfrm>
          <a:prstGeom prst="rect">
            <a:avLst/>
          </a:prstGeom>
        </p:spPr>
      </p:pic>
      <p:pic>
        <p:nvPicPr>
          <p:cNvPr id="7" name="Picture 6"/>
          <p:cNvPicPr>
            <a:picLocks noChangeAspect="1"/>
          </p:cNvPicPr>
          <p:nvPr/>
        </p:nvPicPr>
        <p:blipFill>
          <a:blip r:embed="rId3"/>
          <a:stretch>
            <a:fillRect/>
          </a:stretch>
        </p:blipFill>
        <p:spPr>
          <a:xfrm>
            <a:off x="4384061" y="773295"/>
            <a:ext cx="2108189" cy="2655705"/>
          </a:xfrm>
          <a:prstGeom prst="rect">
            <a:avLst/>
          </a:prstGeom>
        </p:spPr>
      </p:pic>
      <p:sp>
        <p:nvSpPr>
          <p:cNvPr id="11" name="TextBox 10"/>
          <p:cNvSpPr txBox="1"/>
          <p:nvPr/>
        </p:nvSpPr>
        <p:spPr>
          <a:xfrm>
            <a:off x="522062" y="863415"/>
            <a:ext cx="3123972" cy="400110"/>
          </a:xfrm>
          <a:prstGeom prst="rect">
            <a:avLst/>
          </a:prstGeom>
        </p:spPr>
        <p:txBody>
          <a:bodyPr wrap="square" rtlCol="0">
            <a:spAutoFit/>
          </a:bodyPr>
          <a:lstStyle/>
          <a:p>
            <a:pPr>
              <a:spcBef>
                <a:spcPct val="20000"/>
              </a:spcBef>
              <a:spcAft>
                <a:spcPts val="400"/>
              </a:spcAft>
              <a:buClr>
                <a:srgbClr val="0000FF"/>
              </a:buClr>
              <a:buSzPct val="80000"/>
            </a:pPr>
            <a:r>
              <a:rPr lang="en-US" sz="2000" kern="0" dirty="0">
                <a:latin typeface="+mn-lt"/>
              </a:rPr>
              <a:t>Initial design choices:</a:t>
            </a:r>
            <a:endParaRPr lang="en-GB" sz="2000" kern="0" dirty="0">
              <a:latin typeface="+mn-lt"/>
            </a:endParaRPr>
          </a:p>
        </p:txBody>
      </p:sp>
    </p:spTree>
    <p:extLst>
      <p:ext uri="{BB962C8B-B14F-4D97-AF65-F5344CB8AC3E}">
        <p14:creationId xmlns:p14="http://schemas.microsoft.com/office/powerpoint/2010/main" val="30256819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Post-mortem GUI</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90</a:t>
            </a:fld>
            <a:endParaRPr lang="en-US"/>
          </a:p>
        </p:txBody>
      </p:sp>
      <p:sp>
        <p:nvSpPr>
          <p:cNvPr id="6" name="TextBox 5"/>
          <p:cNvSpPr txBox="1"/>
          <p:nvPr/>
        </p:nvSpPr>
        <p:spPr>
          <a:xfrm>
            <a:off x="577880" y="924988"/>
            <a:ext cx="8103455" cy="646331"/>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US" kern="0" dirty="0">
                <a:latin typeface="+mn-lt"/>
              </a:rPr>
              <a:t>The LHC PM server and GUIs are JAVA provided standard plots of with analyzed data.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31" y="2084825"/>
            <a:ext cx="4301360" cy="1619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9182" y="4918896"/>
            <a:ext cx="7436633" cy="1634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6001" y="2084825"/>
            <a:ext cx="3340765" cy="2220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8441" y="2985946"/>
            <a:ext cx="4454980" cy="2060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431" y="4271506"/>
            <a:ext cx="5114010" cy="1481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05357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fr-FR" dirty="0">
                <a:latin typeface="Arial" charset="0"/>
                <a:cs typeface="Arial" charset="0"/>
              </a:rPr>
              <a:t>MPS settings (changes)</a:t>
            </a:r>
            <a:endParaRPr lang="fr-FR" altLang="fr-FR" dirty="0">
              <a:latin typeface="Arial" charset="0"/>
              <a:cs typeface="Arial" charset="0"/>
            </a:endParaRPr>
          </a:p>
        </p:txBody>
      </p:sp>
      <p:sp>
        <p:nvSpPr>
          <p:cNvPr id="4" name="Date Placeholder 3"/>
          <p:cNvSpPr>
            <a:spLocks noGrp="1"/>
          </p:cNvSpPr>
          <p:nvPr>
            <p:ph type="dt" sz="half" idx="10"/>
          </p:nvPr>
        </p:nvSpPr>
        <p:spPr/>
        <p:txBody>
          <a:bodyPr/>
          <a:lstStyle/>
          <a:p>
            <a:pPr>
              <a:defRPr/>
            </a:pPr>
            <a:r>
              <a:rPr lang="en-US"/>
              <a:t>January 2017</a:t>
            </a:r>
          </a:p>
        </p:txBody>
      </p:sp>
      <p:sp>
        <p:nvSpPr>
          <p:cNvPr id="5" name="Footer Placeholder 4"/>
          <p:cNvSpPr>
            <a:spLocks noGrp="1"/>
          </p:cNvSpPr>
          <p:nvPr>
            <p:ph type="ftr" sz="quarter" idx="11"/>
          </p:nvPr>
        </p:nvSpPr>
        <p:spPr/>
        <p:txBody>
          <a:bodyPr/>
          <a:lstStyle/>
          <a:p>
            <a:pPr>
              <a:defRPr/>
            </a:pPr>
            <a:r>
              <a:rPr lang="en-GB"/>
              <a:t>USPAS - MPS and operation of LHC - J. Wenninger</a:t>
            </a:r>
            <a:endParaRPr lang="en-US"/>
          </a:p>
        </p:txBody>
      </p:sp>
      <p:sp>
        <p:nvSpPr>
          <p:cNvPr id="460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4C61A29B-640B-4894-8128-EB929E4526CC}" type="slidenum">
              <a:rPr lang="en-US" altLang="fr-FR" smtClean="0">
                <a:solidFill>
                  <a:srgbClr val="000000"/>
                </a:solidFill>
                <a:cs typeface="Arial" charset="0"/>
              </a:rPr>
              <a:pPr>
                <a:spcBef>
                  <a:spcPct val="0"/>
                </a:spcBef>
                <a:buClrTx/>
                <a:buSzTx/>
                <a:buFontTx/>
                <a:buNone/>
              </a:pPr>
              <a:t>91</a:t>
            </a:fld>
            <a:endParaRPr lang="en-US" altLang="fr-FR">
              <a:solidFill>
                <a:srgbClr val="000000"/>
              </a:solidFill>
              <a:cs typeface="Arial" charset="0"/>
            </a:endParaRPr>
          </a:p>
        </p:txBody>
      </p:sp>
      <p:sp>
        <p:nvSpPr>
          <p:cNvPr id="46083" name="Content Placeholder 2"/>
          <p:cNvSpPr>
            <a:spLocks noGrp="1"/>
          </p:cNvSpPr>
          <p:nvPr>
            <p:ph idx="4294967295"/>
          </p:nvPr>
        </p:nvSpPr>
        <p:spPr>
          <a:xfrm>
            <a:off x="539475" y="894270"/>
            <a:ext cx="7872413" cy="5376863"/>
          </a:xfrm>
        </p:spPr>
        <p:txBody>
          <a:bodyPr/>
          <a:lstStyle/>
          <a:p>
            <a:r>
              <a:rPr lang="en-US" altLang="fr-FR" dirty="0"/>
              <a:t>Depending on its size, complexity and energy range an accelerator will have a large volume of MPS settings.</a:t>
            </a:r>
          </a:p>
          <a:p>
            <a:pPr lvl="1"/>
            <a:r>
              <a:rPr lang="en-US" altLang="fr-FR" dirty="0">
                <a:solidFill>
                  <a:srgbClr val="0000FF"/>
                </a:solidFill>
              </a:rPr>
              <a:t>BLM thresholds, current references and tolerances </a:t>
            </a:r>
            <a:r>
              <a:rPr lang="en-US" altLang="fr-FR" dirty="0" err="1">
                <a:solidFill>
                  <a:srgbClr val="0000FF"/>
                </a:solidFill>
              </a:rPr>
              <a:t>etc</a:t>
            </a:r>
            <a:endParaRPr lang="en-US" altLang="fr-FR" dirty="0">
              <a:solidFill>
                <a:srgbClr val="0000FF"/>
              </a:solidFill>
            </a:endParaRPr>
          </a:p>
          <a:p>
            <a:pPr>
              <a:spcBef>
                <a:spcPts val="1200"/>
              </a:spcBef>
            </a:pPr>
            <a:r>
              <a:rPr lang="en-US" altLang="fr-FR" dirty="0"/>
              <a:t>Obviously someone has to set / introduce the values. Once there are in place there are two issues:</a:t>
            </a:r>
          </a:p>
          <a:p>
            <a:pPr lvl="1"/>
            <a:r>
              <a:rPr lang="en-US" altLang="fr-FR" dirty="0">
                <a:solidFill>
                  <a:srgbClr val="0000FF"/>
                </a:solidFill>
              </a:rPr>
              <a:t>Who can change them, when and how?</a:t>
            </a:r>
          </a:p>
          <a:p>
            <a:pPr lvl="1"/>
            <a:r>
              <a:rPr lang="en-US" altLang="fr-FR" dirty="0">
                <a:solidFill>
                  <a:srgbClr val="0000FF"/>
                </a:solidFill>
              </a:rPr>
              <a:t>How to make sure that the settings have not changed?</a:t>
            </a:r>
            <a:endParaRPr lang="en-US" altLang="fr-FR" sz="1800" dirty="0">
              <a:solidFill>
                <a:srgbClr val="0000FF"/>
              </a:solidFill>
            </a:endParaRPr>
          </a:p>
          <a:p>
            <a:pPr>
              <a:spcBef>
                <a:spcPts val="1200"/>
              </a:spcBef>
            </a:pPr>
            <a:r>
              <a:rPr lang="en-US" altLang="fr-FR" dirty="0"/>
              <a:t>There are various solutions that can be mixed:</a:t>
            </a:r>
          </a:p>
          <a:p>
            <a:pPr lvl="1"/>
            <a:r>
              <a:rPr lang="en-US" altLang="fr-FR" dirty="0">
                <a:solidFill>
                  <a:srgbClr val="0000FF"/>
                </a:solidFill>
              </a:rPr>
              <a:t>‘Continuous’ verification of the MPS settings.	</a:t>
            </a:r>
          </a:p>
          <a:p>
            <a:pPr lvl="2"/>
            <a:r>
              <a:rPr lang="en-US" altLang="fr-FR" sz="1600" dirty="0"/>
              <a:t>For example before new injection phase.</a:t>
            </a:r>
          </a:p>
          <a:p>
            <a:pPr lvl="1"/>
            <a:r>
              <a:rPr lang="en-US" altLang="fr-FR" dirty="0">
                <a:solidFill>
                  <a:srgbClr val="0000FF"/>
                </a:solidFill>
              </a:rPr>
              <a:t>Protection of the settings - only authorized experts can change them.</a:t>
            </a:r>
          </a:p>
          <a:p>
            <a:pPr lvl="2"/>
            <a:r>
              <a:rPr lang="en-US" altLang="fr-FR" sz="1600" dirty="0"/>
              <a:t>Access restrictions – at CERN: </a:t>
            </a:r>
            <a:r>
              <a:rPr lang="en-US" altLang="fr-FR" sz="1600" b="1" dirty="0"/>
              <a:t>Role Based Access Control (RBAC)</a:t>
            </a:r>
          </a:p>
          <a:p>
            <a:pPr lvl="2"/>
            <a:r>
              <a:rPr lang="en-US" altLang="fr-FR" sz="1600" b="1" dirty="0">
                <a:solidFill>
                  <a:srgbClr val="CC3399"/>
                </a:solidFill>
              </a:rPr>
              <a:t>(Digital) signatures.</a:t>
            </a:r>
          </a:p>
          <a:p>
            <a:endParaRPr lang="fr-FR" altLang="fr-FR" sz="16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Critical settings</a:t>
            </a:r>
            <a:endParaRPr lang="fr-FR" dirty="0"/>
          </a:p>
        </p:txBody>
      </p:sp>
      <p:sp>
        <p:nvSpPr>
          <p:cNvPr id="4" name="Date Placeholder 3"/>
          <p:cNvSpPr>
            <a:spLocks noGrp="1"/>
          </p:cNvSpPr>
          <p:nvPr>
            <p:ph type="dt" sz="half" idx="10"/>
          </p:nvPr>
        </p:nvSpPr>
        <p:spPr/>
        <p:txBody>
          <a:bodyPr/>
          <a:lstStyle/>
          <a:p>
            <a:pPr>
              <a:defRPr/>
            </a:pPr>
            <a:r>
              <a:rPr lang="en-US"/>
              <a:t>January 2017</a:t>
            </a:r>
          </a:p>
        </p:txBody>
      </p:sp>
      <p:sp>
        <p:nvSpPr>
          <p:cNvPr id="5" name="Footer Placeholder 4"/>
          <p:cNvSpPr>
            <a:spLocks noGrp="1"/>
          </p:cNvSpPr>
          <p:nvPr>
            <p:ph type="ftr" sz="quarter" idx="11"/>
          </p:nvPr>
        </p:nvSpPr>
        <p:spPr/>
        <p:txBody>
          <a:bodyPr/>
          <a:lstStyle/>
          <a:p>
            <a:pPr>
              <a:defRPr/>
            </a:pPr>
            <a:r>
              <a:rPr lang="en-GB"/>
              <a:t>USPAS - MPS and operation of LHC - J. Wenninger</a:t>
            </a:r>
            <a:endParaRPr lang="en-US" dirty="0"/>
          </a:p>
        </p:txBody>
      </p:sp>
      <p:sp>
        <p:nvSpPr>
          <p:cNvPr id="6" name="Slide Number Placeholder 5"/>
          <p:cNvSpPr>
            <a:spLocks noGrp="1"/>
          </p:cNvSpPr>
          <p:nvPr>
            <p:ph type="sldNum" sz="quarter" idx="12"/>
          </p:nvPr>
        </p:nvSpPr>
        <p:spPr/>
        <p:txBody>
          <a:bodyPr/>
          <a:lstStyle/>
          <a:p>
            <a:pPr>
              <a:defRPr/>
            </a:pPr>
            <a:fld id="{FDCE3CE0-6DAB-4BE9-B6B5-69D60FD7F4F6}" type="slidenum">
              <a:rPr lang="en-US" smtClean="0"/>
              <a:pPr>
                <a:defRPr/>
              </a:pPr>
              <a:t>92</a:t>
            </a:fld>
            <a:endParaRPr lang="en-US"/>
          </a:p>
        </p:txBody>
      </p:sp>
      <p:sp>
        <p:nvSpPr>
          <p:cNvPr id="3" name="Content Placeholder 2"/>
          <p:cNvSpPr>
            <a:spLocks noGrp="1"/>
          </p:cNvSpPr>
          <p:nvPr>
            <p:ph idx="4294967295"/>
          </p:nvPr>
        </p:nvSpPr>
        <p:spPr>
          <a:xfrm>
            <a:off x="424260" y="855865"/>
            <a:ext cx="7872413" cy="3033995"/>
          </a:xfrm>
        </p:spPr>
        <p:txBody>
          <a:bodyPr/>
          <a:lstStyle/>
          <a:p>
            <a:r>
              <a:rPr lang="en-US" dirty="0"/>
              <a:t>To protect MPS settings the concept of </a:t>
            </a:r>
            <a:r>
              <a:rPr lang="en-US" i="1" dirty="0">
                <a:solidFill>
                  <a:srgbClr val="CC3399"/>
                </a:solidFill>
              </a:rPr>
              <a:t>Management of Critical Settings </a:t>
            </a:r>
            <a:r>
              <a:rPr lang="en-US" dirty="0"/>
              <a:t>(</a:t>
            </a:r>
            <a:r>
              <a:rPr lang="en-US" dirty="0">
                <a:solidFill>
                  <a:srgbClr val="CC3399"/>
                </a:solidFill>
              </a:rPr>
              <a:t>MCS</a:t>
            </a:r>
            <a:r>
              <a:rPr lang="en-US" dirty="0"/>
              <a:t>) was developed for the LHC and its injection lines.</a:t>
            </a:r>
          </a:p>
          <a:p>
            <a:pPr marL="627063" lvl="1" indent="-263525"/>
            <a:r>
              <a:rPr lang="en-US" dirty="0">
                <a:solidFill>
                  <a:srgbClr val="0000FF"/>
                </a:solidFill>
              </a:rPr>
              <a:t>Fully embedded in the control middleware and settings management.</a:t>
            </a:r>
          </a:p>
          <a:p>
            <a:pPr>
              <a:spcBef>
                <a:spcPts val="1200"/>
              </a:spcBef>
            </a:pPr>
            <a:r>
              <a:rPr lang="en-US" dirty="0"/>
              <a:t>A settings that is defined as critical has an associated </a:t>
            </a:r>
            <a:r>
              <a:rPr lang="en-US" b="1" dirty="0">
                <a:solidFill>
                  <a:srgbClr val="CC3399"/>
                </a:solidFill>
              </a:rPr>
              <a:t>digital signature</a:t>
            </a:r>
            <a:r>
              <a:rPr lang="en-US" dirty="0"/>
              <a:t>.</a:t>
            </a:r>
          </a:p>
          <a:p>
            <a:pPr marL="627063" lvl="1" indent="-263525"/>
            <a:r>
              <a:rPr lang="en-US" dirty="0">
                <a:solidFill>
                  <a:srgbClr val="0000FF"/>
                </a:solidFill>
              </a:rPr>
              <a:t>The digital signature is generated at the moment when a setting is changed.</a:t>
            </a:r>
          </a:p>
          <a:p>
            <a:pPr marL="627063" lvl="1" indent="-263525"/>
            <a:r>
              <a:rPr lang="en-US" dirty="0">
                <a:solidFill>
                  <a:srgbClr val="0000FF"/>
                </a:solidFill>
              </a:rPr>
              <a:t>The setting and its digital signature are transmitted to the front end computer – a critical setting is only accepted with its valid digital signature.</a:t>
            </a:r>
          </a:p>
          <a:p>
            <a:pPr marL="627063" lvl="1" indent="-263525"/>
            <a:r>
              <a:rPr lang="en-US" dirty="0">
                <a:solidFill>
                  <a:srgbClr val="0000FF"/>
                </a:solidFill>
              </a:rPr>
              <a:t>Only a user that has to appropriate RBAC role (MPS expert, BLM expert </a:t>
            </a:r>
            <a:r>
              <a:rPr lang="en-US" dirty="0" err="1">
                <a:solidFill>
                  <a:srgbClr val="0000FF"/>
                </a:solidFill>
              </a:rPr>
              <a:t>etc</a:t>
            </a:r>
            <a:r>
              <a:rPr lang="en-US" dirty="0">
                <a:solidFill>
                  <a:srgbClr val="0000FF"/>
                </a:solidFill>
              </a:rPr>
              <a:t>) is able to generate the digital signature.</a:t>
            </a:r>
            <a:endParaRPr lang="fr-FR" dirty="0">
              <a:solidFill>
                <a:srgbClr val="0000FF"/>
              </a:solidFill>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450" y="4357911"/>
            <a:ext cx="4301360" cy="163436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891" y="3307558"/>
            <a:ext cx="4256089" cy="3462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82947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interlocks</a:t>
            </a:r>
            <a:endParaRPr lang="fr-FR" dirty="0"/>
          </a:p>
        </p:txBody>
      </p:sp>
      <p:sp>
        <p:nvSpPr>
          <p:cNvPr id="4" name="Date Placeholder 3"/>
          <p:cNvSpPr>
            <a:spLocks noGrp="1"/>
          </p:cNvSpPr>
          <p:nvPr>
            <p:ph type="dt" sz="half" idx="10"/>
          </p:nvPr>
        </p:nvSpPr>
        <p:spPr/>
        <p:txBody>
          <a:bodyPr/>
          <a:lstStyle/>
          <a:p>
            <a:pPr>
              <a:defRPr/>
            </a:pPr>
            <a:r>
              <a:rPr lang="en-US"/>
              <a:t>January 2017</a:t>
            </a:r>
          </a:p>
        </p:txBody>
      </p:sp>
      <p:sp>
        <p:nvSpPr>
          <p:cNvPr id="5" name="Footer Placeholder 4"/>
          <p:cNvSpPr>
            <a:spLocks noGrp="1"/>
          </p:cNvSpPr>
          <p:nvPr>
            <p:ph type="ftr" sz="quarter" idx="11"/>
          </p:nvPr>
        </p:nvSpPr>
        <p:spPr/>
        <p:txBody>
          <a:bodyPr/>
          <a:lstStyle/>
          <a:p>
            <a:pPr>
              <a:defRPr/>
            </a:pPr>
            <a:r>
              <a:rPr lang="en-GB"/>
              <a:t>USPAS - MPS and operation of LHC - J. Wenninger</a:t>
            </a:r>
            <a:endParaRPr lang="en-US" dirty="0"/>
          </a:p>
        </p:txBody>
      </p:sp>
      <p:sp>
        <p:nvSpPr>
          <p:cNvPr id="6" name="Slide Number Placeholder 5"/>
          <p:cNvSpPr>
            <a:spLocks noGrp="1"/>
          </p:cNvSpPr>
          <p:nvPr>
            <p:ph type="sldNum" sz="quarter" idx="12"/>
          </p:nvPr>
        </p:nvSpPr>
        <p:spPr/>
        <p:txBody>
          <a:bodyPr/>
          <a:lstStyle/>
          <a:p>
            <a:pPr>
              <a:defRPr/>
            </a:pPr>
            <a:fld id="{FDCE3CE0-6DAB-4BE9-B6B5-69D60FD7F4F6}" type="slidenum">
              <a:rPr lang="en-US" smtClean="0"/>
              <a:pPr>
                <a:defRPr/>
              </a:pPr>
              <a:t>93</a:t>
            </a:fld>
            <a:endParaRPr lang="en-US"/>
          </a:p>
        </p:txBody>
      </p:sp>
      <p:sp>
        <p:nvSpPr>
          <p:cNvPr id="3" name="Content Placeholder 2"/>
          <p:cNvSpPr>
            <a:spLocks noGrp="1"/>
          </p:cNvSpPr>
          <p:nvPr>
            <p:ph idx="4294967295"/>
          </p:nvPr>
        </p:nvSpPr>
        <p:spPr>
          <a:xfrm>
            <a:off x="539475" y="1004888"/>
            <a:ext cx="8450905" cy="5227677"/>
          </a:xfrm>
        </p:spPr>
        <p:txBody>
          <a:bodyPr/>
          <a:lstStyle/>
          <a:p>
            <a:r>
              <a:rPr lang="en-US" sz="2000" dirty="0"/>
              <a:t>The LHC MPS has inputs from may system that operate </a:t>
            </a:r>
            <a:r>
              <a:rPr lang="en-US" sz="2000" b="1" dirty="0"/>
              <a:t>independently</a:t>
            </a:r>
            <a:r>
              <a:rPr lang="en-US" sz="2000" dirty="0"/>
              <a:t>. There is no (or very limited – timing system) information exchange between those systems.</a:t>
            </a:r>
          </a:p>
          <a:p>
            <a:r>
              <a:rPr lang="en-US" sz="2000" dirty="0"/>
              <a:t>To implement interlocks on a global machine scale with correlation of data between any LHC system, a </a:t>
            </a:r>
            <a:r>
              <a:rPr lang="en-US" sz="2000" b="1" dirty="0">
                <a:solidFill>
                  <a:srgbClr val="CC3399"/>
                </a:solidFill>
              </a:rPr>
              <a:t>Software Interlock System </a:t>
            </a:r>
            <a:r>
              <a:rPr lang="en-US" sz="2000" dirty="0"/>
              <a:t>was developed – interfaces to the BIS.</a:t>
            </a:r>
          </a:p>
          <a:p>
            <a:pPr lvl="1"/>
            <a:r>
              <a:rPr lang="en-US" sz="1800" dirty="0">
                <a:solidFill>
                  <a:srgbClr val="0000FF"/>
                </a:solidFill>
              </a:rPr>
              <a:t>Global scale analysis and correlations among systems,</a:t>
            </a:r>
          </a:p>
          <a:p>
            <a:pPr lvl="1"/>
            <a:r>
              <a:rPr lang="en-US" sz="1800" dirty="0">
                <a:solidFill>
                  <a:srgbClr val="0000FF"/>
                </a:solidFill>
              </a:rPr>
              <a:t>Correlation of injector data with LHC for injection,</a:t>
            </a:r>
          </a:p>
          <a:p>
            <a:pPr lvl="1"/>
            <a:r>
              <a:rPr lang="en-US" sz="1800" dirty="0">
                <a:solidFill>
                  <a:srgbClr val="FF0000"/>
                </a:solidFill>
              </a:rPr>
              <a:t>Fast implementation for protection against unexpected issues.</a:t>
            </a:r>
          </a:p>
          <a:p>
            <a:r>
              <a:rPr lang="en-US" sz="2000" dirty="0"/>
              <a:t>The SIS is by design rather slow (~ second) but it is </a:t>
            </a:r>
            <a:r>
              <a:rPr lang="en-US" sz="2000" b="1" dirty="0"/>
              <a:t>able to detect anomalies that could lead to problems in the ‘near’ future</a:t>
            </a:r>
            <a:r>
              <a:rPr lang="en-US" sz="2000" dirty="0"/>
              <a:t>, or prevent unnecessary beam dumps at injection.</a:t>
            </a:r>
          </a:p>
          <a:p>
            <a:pPr lvl="1"/>
            <a:r>
              <a:rPr lang="en-US" sz="1800" b="1" i="1" dirty="0">
                <a:solidFill>
                  <a:srgbClr val="0000FF"/>
                </a:solidFill>
              </a:rPr>
              <a:t>‘Soft’ </a:t>
            </a:r>
            <a:r>
              <a:rPr lang="en-US" sz="1800" dirty="0">
                <a:solidFill>
                  <a:srgbClr val="0000FF"/>
                </a:solidFill>
              </a:rPr>
              <a:t>machine protection: prevent activation of the MPS.</a:t>
            </a:r>
          </a:p>
          <a:p>
            <a:pPr marL="901700" lvl="2" indent="-187325"/>
            <a:r>
              <a:rPr lang="en-US" sz="1600" dirty="0"/>
              <a:t>For example: interlocking of the orbit (2000 readings), the steering magnets (~1000), soon to be expanded to all magnets.</a:t>
            </a:r>
            <a:endParaRPr lang="fr-FR" sz="1600" dirty="0"/>
          </a:p>
        </p:txBody>
      </p:sp>
    </p:spTree>
    <p:extLst>
      <p:ext uri="{BB962C8B-B14F-4D97-AF65-F5344CB8AC3E}">
        <p14:creationId xmlns:p14="http://schemas.microsoft.com/office/powerpoint/2010/main" val="40957789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fr-FR" dirty="0">
                <a:latin typeface="Arial" charset="0"/>
                <a:cs typeface="Arial" charset="0"/>
              </a:rPr>
              <a:t>Machine experiments</a:t>
            </a:r>
            <a:endParaRPr lang="fr-FR" altLang="fr-FR" dirty="0">
              <a:latin typeface="Arial" charset="0"/>
              <a:cs typeface="Arial" charset="0"/>
            </a:endParaRPr>
          </a:p>
        </p:txBody>
      </p:sp>
      <p:sp>
        <p:nvSpPr>
          <p:cNvPr id="4" name="Date Placeholder 3"/>
          <p:cNvSpPr>
            <a:spLocks noGrp="1"/>
          </p:cNvSpPr>
          <p:nvPr>
            <p:ph type="dt" sz="half" idx="10"/>
          </p:nvPr>
        </p:nvSpPr>
        <p:spPr/>
        <p:txBody>
          <a:bodyPr/>
          <a:lstStyle/>
          <a:p>
            <a:pPr>
              <a:defRPr/>
            </a:pPr>
            <a:r>
              <a:rPr lang="en-US"/>
              <a:t>January 2017</a:t>
            </a:r>
          </a:p>
        </p:txBody>
      </p:sp>
      <p:sp>
        <p:nvSpPr>
          <p:cNvPr id="5" name="Footer Placeholder 4"/>
          <p:cNvSpPr>
            <a:spLocks noGrp="1"/>
          </p:cNvSpPr>
          <p:nvPr>
            <p:ph type="ftr" sz="quarter" idx="11"/>
          </p:nvPr>
        </p:nvSpPr>
        <p:spPr/>
        <p:txBody>
          <a:bodyPr/>
          <a:lstStyle/>
          <a:p>
            <a:pPr>
              <a:defRPr/>
            </a:pPr>
            <a:r>
              <a:rPr lang="en-GB"/>
              <a:t>USPAS - MPS and operation of LHC - J. Wenninger</a:t>
            </a:r>
            <a:endParaRPr lang="en-US" dirty="0"/>
          </a:p>
        </p:txBody>
      </p:sp>
      <p:sp>
        <p:nvSpPr>
          <p:cNvPr id="450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FF"/>
              </a:buClr>
              <a:buSzPct val="80000"/>
              <a:buFont typeface="Wingdings" pitchFamily="2" charset="2"/>
              <a:buChar char="q"/>
              <a:defRPr>
                <a:solidFill>
                  <a:schemeClr val="tx1"/>
                </a:solidFill>
                <a:latin typeface="Arial" charset="0"/>
              </a:defRPr>
            </a:lvl1pPr>
            <a:lvl2pPr marL="742950" indent="-285750">
              <a:spcBef>
                <a:spcPct val="20000"/>
              </a:spcBef>
              <a:buChar char="–"/>
              <a:defRPr sz="1600">
                <a:solidFill>
                  <a:schemeClr val="tx1"/>
                </a:solidFill>
                <a:latin typeface="Arial" charset="0"/>
              </a:defRPr>
            </a:lvl2pPr>
            <a:lvl3pPr marL="1143000" indent="-228600">
              <a:spcBef>
                <a:spcPct val="20000"/>
              </a:spcBef>
              <a:buChar char="•"/>
              <a:defRPr sz="1400">
                <a:solidFill>
                  <a:schemeClr val="tx1"/>
                </a:solidFill>
                <a:latin typeface="Arial" charset="0"/>
              </a:defRPr>
            </a:lvl3pPr>
            <a:lvl4pPr marL="1600200" indent="-228600">
              <a:spcBef>
                <a:spcPct val="20000"/>
              </a:spcBef>
              <a:buChar char="–"/>
              <a:defRPr sz="1400">
                <a:solidFill>
                  <a:schemeClr val="tx1"/>
                </a:solidFill>
                <a:latin typeface="Arial" charset="0"/>
              </a:defRPr>
            </a:lvl4pPr>
            <a:lvl5pPr marL="2057400" indent="-228600">
              <a:spcBef>
                <a:spcPct val="20000"/>
              </a:spcBef>
              <a:buChar char="»"/>
              <a:defRPr sz="1400">
                <a:solidFill>
                  <a:schemeClr val="tx1"/>
                </a:solidFill>
                <a:latin typeface="Arial" charset="0"/>
              </a:defRPr>
            </a:lvl5pPr>
            <a:lvl6pPr marL="2514600" indent="-228600" eaLnBrk="0" fontAlgn="base" hangingPunct="0">
              <a:spcBef>
                <a:spcPct val="20000"/>
              </a:spcBef>
              <a:spcAft>
                <a:spcPct val="0"/>
              </a:spcAft>
              <a:buChar char="»"/>
              <a:defRPr sz="1400">
                <a:solidFill>
                  <a:schemeClr val="tx1"/>
                </a:solidFill>
                <a:latin typeface="Arial" charset="0"/>
              </a:defRPr>
            </a:lvl6pPr>
            <a:lvl7pPr marL="2971800" indent="-228600" eaLnBrk="0" fontAlgn="base" hangingPunct="0">
              <a:spcBef>
                <a:spcPct val="20000"/>
              </a:spcBef>
              <a:spcAft>
                <a:spcPct val="0"/>
              </a:spcAft>
              <a:buChar char="»"/>
              <a:defRPr sz="1400">
                <a:solidFill>
                  <a:schemeClr val="tx1"/>
                </a:solidFill>
                <a:latin typeface="Arial" charset="0"/>
              </a:defRPr>
            </a:lvl7pPr>
            <a:lvl8pPr marL="3429000" indent="-228600" eaLnBrk="0" fontAlgn="base" hangingPunct="0">
              <a:spcBef>
                <a:spcPct val="20000"/>
              </a:spcBef>
              <a:spcAft>
                <a:spcPct val="0"/>
              </a:spcAft>
              <a:buChar char="»"/>
              <a:defRPr sz="1400">
                <a:solidFill>
                  <a:schemeClr val="tx1"/>
                </a:solidFill>
                <a:latin typeface="Arial" charset="0"/>
              </a:defRPr>
            </a:lvl8pPr>
            <a:lvl9pPr marL="3886200" indent="-228600" eaLnBrk="0" fontAlgn="base" hangingPunct="0">
              <a:spcBef>
                <a:spcPct val="20000"/>
              </a:spcBef>
              <a:spcAft>
                <a:spcPct val="0"/>
              </a:spcAft>
              <a:buChar char="»"/>
              <a:defRPr sz="1400">
                <a:solidFill>
                  <a:schemeClr val="tx1"/>
                </a:solidFill>
                <a:latin typeface="Arial" charset="0"/>
              </a:defRPr>
            </a:lvl9pPr>
          </a:lstStyle>
          <a:p>
            <a:pPr>
              <a:spcBef>
                <a:spcPct val="0"/>
              </a:spcBef>
              <a:buClrTx/>
              <a:buSzTx/>
              <a:buFontTx/>
              <a:buNone/>
            </a:pPr>
            <a:fld id="{52294286-6AE0-4D9B-A276-EA50D4A744C1}" type="slidenum">
              <a:rPr lang="en-US" altLang="fr-FR" smtClean="0">
                <a:solidFill>
                  <a:srgbClr val="000000"/>
                </a:solidFill>
                <a:cs typeface="Arial" charset="0"/>
              </a:rPr>
              <a:pPr>
                <a:spcBef>
                  <a:spcPct val="0"/>
                </a:spcBef>
                <a:buClrTx/>
                <a:buSzTx/>
                <a:buFontTx/>
                <a:buNone/>
              </a:pPr>
              <a:t>94</a:t>
            </a:fld>
            <a:endParaRPr lang="en-US" altLang="fr-FR">
              <a:solidFill>
                <a:srgbClr val="000000"/>
              </a:solidFill>
              <a:cs typeface="Arial" charset="0"/>
            </a:endParaRPr>
          </a:p>
        </p:txBody>
      </p:sp>
      <p:sp>
        <p:nvSpPr>
          <p:cNvPr id="45059" name="Content Placeholder 2"/>
          <p:cNvSpPr>
            <a:spLocks noGrp="1"/>
          </p:cNvSpPr>
          <p:nvPr>
            <p:ph idx="4294967295"/>
          </p:nvPr>
        </p:nvSpPr>
        <p:spPr>
          <a:xfrm>
            <a:off x="501069" y="855865"/>
            <a:ext cx="8295481" cy="4646612"/>
          </a:xfrm>
        </p:spPr>
        <p:txBody>
          <a:bodyPr/>
          <a:lstStyle/>
          <a:p>
            <a:r>
              <a:rPr lang="en-US" altLang="fr-FR" dirty="0"/>
              <a:t>Machine experiments can be very exciting, but also risky periods for a machine – the machine may operate at some </a:t>
            </a:r>
            <a:r>
              <a:rPr lang="en-US" altLang="fr-FR" i="1" dirty="0">
                <a:solidFill>
                  <a:srgbClr val="CC3399"/>
                </a:solidFill>
              </a:rPr>
              <a:t>distance from standard conditions</a:t>
            </a:r>
            <a:r>
              <a:rPr lang="en-US" altLang="fr-FR" dirty="0">
                <a:solidFill>
                  <a:srgbClr val="CC3399"/>
                </a:solidFill>
              </a:rPr>
              <a:t>.</a:t>
            </a:r>
          </a:p>
          <a:p>
            <a:pPr lvl="1"/>
            <a:r>
              <a:rPr lang="en-US" altLang="fr-FR" dirty="0">
                <a:solidFill>
                  <a:srgbClr val="0000FF"/>
                </a:solidFill>
              </a:rPr>
              <a:t>Collimator settings, orbit and optics may be changed </a:t>
            </a:r>
            <a:r>
              <a:rPr lang="en-US" altLang="fr-FR" dirty="0" err="1">
                <a:solidFill>
                  <a:srgbClr val="0000FF"/>
                </a:solidFill>
              </a:rPr>
              <a:t>etc</a:t>
            </a:r>
            <a:endParaRPr lang="en-US" altLang="fr-FR" dirty="0">
              <a:solidFill>
                <a:srgbClr val="0000FF"/>
              </a:solidFill>
            </a:endParaRPr>
          </a:p>
          <a:p>
            <a:r>
              <a:rPr lang="en-US" altLang="fr-FR" dirty="0"/>
              <a:t>At the LHC every experiment is categorized according to the foreseen changes to the machine and to intensity.</a:t>
            </a:r>
          </a:p>
          <a:p>
            <a:r>
              <a:rPr lang="en-US" altLang="fr-FR" dirty="0"/>
              <a:t>A procedure must be written for every machine experiment. </a:t>
            </a:r>
          </a:p>
          <a:p>
            <a:pPr lvl="1"/>
            <a:r>
              <a:rPr lang="en-US" altLang="fr-FR" dirty="0"/>
              <a:t>Includes details on changes to the MPS.</a:t>
            </a:r>
          </a:p>
          <a:p>
            <a:pPr lvl="1"/>
            <a:r>
              <a:rPr lang="en-US" altLang="fr-FR" dirty="0"/>
              <a:t>Improve the efficiency of the experiment by spotting ‘impossible’ things.</a:t>
            </a:r>
          </a:p>
          <a:p>
            <a:pPr lvl="1"/>
            <a:r>
              <a:rPr lang="en-US" altLang="fr-FR" dirty="0"/>
              <a:t>This encourages experimenters to think about options with smaller MP footprint – for example lower intensity – very efficient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6605" y="4476565"/>
            <a:ext cx="2649945" cy="1827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95" y="4539195"/>
            <a:ext cx="3033995" cy="184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50" y="4331183"/>
            <a:ext cx="2928993" cy="1746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 anything damaged?</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95</a:t>
            </a:fld>
            <a:endParaRPr lang="en-US"/>
          </a:p>
        </p:txBody>
      </p:sp>
      <p:pic>
        <p:nvPicPr>
          <p:cNvPr id="6" name="Picture 2" descr="C:\Users\losito\AppData\Local\Microsoft\Windows\Temporary Internet Files\Content.Outlook\SY97BRWJ\DSC006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4818" y="3313785"/>
            <a:ext cx="4205489" cy="23655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31163" y="4488280"/>
            <a:ext cx="1797287" cy="400110"/>
          </a:xfrm>
          <a:prstGeom prst="rect">
            <a:avLst/>
          </a:prstGeom>
        </p:spPr>
        <p:txBody>
          <a:bodyPr wrap="none" rtlCol="0">
            <a:spAutoFit/>
          </a:bodyPr>
          <a:lstStyle/>
          <a:p>
            <a:pPr>
              <a:spcBef>
                <a:spcPct val="20000"/>
              </a:spcBef>
              <a:spcAft>
                <a:spcPts val="400"/>
              </a:spcAft>
              <a:buClr>
                <a:srgbClr val="0000FF"/>
              </a:buClr>
              <a:buSzPct val="80000"/>
            </a:pPr>
            <a:r>
              <a:rPr lang="en-US" sz="2000" kern="0" dirty="0">
                <a:solidFill>
                  <a:srgbClr val="FFFF00"/>
                </a:solidFill>
                <a:latin typeface="+mn-lt"/>
              </a:rPr>
              <a:t>Collimator jaw</a:t>
            </a:r>
            <a:endParaRPr lang="en-GB" sz="2000" kern="0" dirty="0">
              <a:solidFill>
                <a:srgbClr val="FFFF00"/>
              </a:solidFill>
              <a:latin typeface="+mn-lt"/>
            </a:endParaRPr>
          </a:p>
        </p:txBody>
      </p:sp>
      <p:sp>
        <p:nvSpPr>
          <p:cNvPr id="9" name="TextBox 8"/>
          <p:cNvSpPr txBox="1"/>
          <p:nvPr/>
        </p:nvSpPr>
        <p:spPr>
          <a:xfrm>
            <a:off x="5892148" y="3223266"/>
            <a:ext cx="2797987" cy="523220"/>
          </a:xfrm>
          <a:prstGeom prst="rect">
            <a:avLst/>
          </a:prstGeom>
          <a:solidFill>
            <a:srgbClr val="FFFFFF"/>
          </a:solidFill>
        </p:spPr>
        <p:txBody>
          <a:bodyPr wrap="square" rtlCol="0">
            <a:spAutoFit/>
          </a:bodyPr>
          <a:lstStyle/>
          <a:p>
            <a:pPr algn="ctr"/>
            <a:r>
              <a:rPr lang="en-US" sz="1400" dirty="0">
                <a:latin typeface="+mj-lt"/>
              </a:rPr>
              <a:t>Damaged beam screen in a collimator for injection protection</a:t>
            </a:r>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5486" y="3724564"/>
            <a:ext cx="2407573" cy="192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86552" y="5152564"/>
            <a:ext cx="2304299" cy="523220"/>
          </a:xfrm>
          <a:prstGeom prst="rect">
            <a:avLst/>
          </a:prstGeom>
          <a:solidFill>
            <a:srgbClr val="FFFFFF"/>
          </a:solidFill>
        </p:spPr>
        <p:txBody>
          <a:bodyPr wrap="square" rtlCol="0">
            <a:spAutoFit/>
          </a:bodyPr>
          <a:lstStyle/>
          <a:p>
            <a:pPr algn="ctr"/>
            <a:r>
              <a:rPr lang="en-US" sz="1400" dirty="0">
                <a:latin typeface="+mj-lt"/>
              </a:rPr>
              <a:t>Damaged mirror of the synchrotron light telescope</a:t>
            </a:r>
          </a:p>
        </p:txBody>
      </p:sp>
      <p:sp>
        <p:nvSpPr>
          <p:cNvPr id="14" name="TextBox 13"/>
          <p:cNvSpPr txBox="1"/>
          <p:nvPr/>
        </p:nvSpPr>
        <p:spPr>
          <a:xfrm>
            <a:off x="577880" y="847835"/>
            <a:ext cx="7395294" cy="400110"/>
          </a:xfrm>
          <a:prstGeom prst="rect">
            <a:avLst/>
          </a:prstGeom>
        </p:spPr>
        <p:txBody>
          <a:bodyPr wrap="none" rtlCol="0">
            <a:spAutoFit/>
          </a:bodyPr>
          <a:lstStyle/>
          <a:p>
            <a:pPr marL="227013" indent="-227013">
              <a:spcBef>
                <a:spcPct val="20000"/>
              </a:spcBef>
              <a:spcAft>
                <a:spcPts val="400"/>
              </a:spcAft>
              <a:buClr>
                <a:srgbClr val="0000FF"/>
              </a:buClr>
              <a:buSzPct val="80000"/>
              <a:buFont typeface="Wingdings" pitchFamily="2" charset="2"/>
              <a:buChar char="q"/>
            </a:pPr>
            <a:r>
              <a:rPr lang="en-US" sz="2000" kern="0" dirty="0">
                <a:latin typeface="+mn-lt"/>
              </a:rPr>
              <a:t>Wire-scanner damage during quench test – ‘deliberate’ action.</a:t>
            </a:r>
            <a:endParaRPr lang="fr-FR" sz="2000" kern="0" dirty="0">
              <a:latin typeface="+mn-lt"/>
            </a:endParaRPr>
          </a:p>
        </p:txBody>
      </p:sp>
      <p:pic>
        <p:nvPicPr>
          <p:cNvPr id="16" name="Picture 5" descr="quench-test.wir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5758" y="1278320"/>
            <a:ext cx="5228175" cy="237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8"/>
          <p:cNvSpPr txBox="1">
            <a:spLocks noChangeArrowheads="1"/>
          </p:cNvSpPr>
          <p:nvPr/>
        </p:nvSpPr>
        <p:spPr bwMode="auto">
          <a:xfrm>
            <a:off x="5570530" y="1278320"/>
            <a:ext cx="3441225" cy="584775"/>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squar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r>
              <a:rPr lang="en-US" altLang="fr-FR" sz="1600" i="1" dirty="0">
                <a:latin typeface="Helvetica"/>
                <a:ea typeface="Helvetica"/>
                <a:cs typeface="Helvetica"/>
              </a:rPr>
              <a:t>Carbon wire Ø reduction from 30 to 17 </a:t>
            </a:r>
            <a:r>
              <a:rPr lang="en-US" altLang="fr-FR" sz="1600" i="1" dirty="0">
                <a:latin typeface="Symbol" pitchFamily="18" charset="2"/>
                <a:ea typeface="SimSun" pitchFamily="2" charset="-122"/>
                <a:cs typeface="Helvetica"/>
              </a:rPr>
              <a:t>m</a:t>
            </a:r>
            <a:r>
              <a:rPr lang="en-US" altLang="fr-FR" sz="1600" i="1" dirty="0">
                <a:latin typeface="Helvetica"/>
                <a:ea typeface="Helvetica"/>
                <a:cs typeface="Helvetica"/>
              </a:rPr>
              <a:t>m over a length ~ beam size.</a:t>
            </a:r>
            <a:endParaRPr lang="en-US" altLang="fr-FR" sz="1600" dirty="0"/>
          </a:p>
        </p:txBody>
      </p:sp>
      <p:sp>
        <p:nvSpPr>
          <p:cNvPr id="18" name="Rectangle 17"/>
          <p:cNvSpPr/>
          <p:nvPr/>
        </p:nvSpPr>
        <p:spPr bwMode="auto">
          <a:xfrm>
            <a:off x="501070" y="2466236"/>
            <a:ext cx="5232863" cy="118791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Comic Sans MS" pitchFamily="66" charset="0"/>
            </a:endParaRPr>
          </a:p>
        </p:txBody>
      </p:sp>
      <p:sp>
        <p:nvSpPr>
          <p:cNvPr id="15" name="TextBox 14"/>
          <p:cNvSpPr txBox="1"/>
          <p:nvPr/>
        </p:nvSpPr>
        <p:spPr>
          <a:xfrm>
            <a:off x="616285" y="2622495"/>
            <a:ext cx="8418010" cy="400110"/>
          </a:xfrm>
          <a:prstGeom prst="rect">
            <a:avLst/>
          </a:prstGeom>
        </p:spPr>
        <p:txBody>
          <a:bodyPr wrap="none" rtlCol="0">
            <a:spAutoFit/>
          </a:bodyPr>
          <a:lstStyle/>
          <a:p>
            <a:pPr marL="227013" indent="-227013">
              <a:spcBef>
                <a:spcPct val="20000"/>
              </a:spcBef>
              <a:spcAft>
                <a:spcPts val="400"/>
              </a:spcAft>
              <a:buClr>
                <a:srgbClr val="0000FF"/>
              </a:buClr>
              <a:buSzPct val="80000"/>
              <a:buFont typeface="Wingdings" pitchFamily="2" charset="2"/>
              <a:buChar char="q"/>
            </a:pPr>
            <a:r>
              <a:rPr lang="en-US" sz="2000" kern="0" dirty="0">
                <a:latin typeface="+mn-lt"/>
              </a:rPr>
              <a:t>Beam induced heating – lack of temperature monitoring – edge at MPS</a:t>
            </a:r>
            <a:endParaRPr lang="fr-FR" sz="2000" kern="0" dirty="0">
              <a:latin typeface="+mn-lt"/>
            </a:endParaRPr>
          </a:p>
        </p:txBody>
      </p:sp>
      <p:pic>
        <p:nvPicPr>
          <p:cNvPr id="8" name="Picture 7"/>
          <p:cNvPicPr>
            <a:picLocks noChangeAspect="1"/>
          </p:cNvPicPr>
          <p:nvPr/>
        </p:nvPicPr>
        <p:blipFill>
          <a:blip r:embed="rId5" cstate="print"/>
          <a:stretch>
            <a:fillRect/>
          </a:stretch>
        </p:blipFill>
        <p:spPr>
          <a:xfrm>
            <a:off x="616285" y="3313520"/>
            <a:ext cx="2080397" cy="1839044"/>
          </a:xfrm>
          <a:prstGeom prst="rect">
            <a:avLst/>
          </a:prstGeom>
        </p:spPr>
      </p:pic>
      <p:sp>
        <p:nvSpPr>
          <p:cNvPr id="13" name="TextBox 12"/>
          <p:cNvSpPr txBox="1"/>
          <p:nvPr/>
        </p:nvSpPr>
        <p:spPr>
          <a:xfrm>
            <a:off x="3104148" y="3315599"/>
            <a:ext cx="2133918" cy="338554"/>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ysClr val="windowText" lastClr="000000"/>
                </a:solidFill>
                <a:effectLst/>
                <a:uLnTx/>
                <a:uFillTx/>
                <a:latin typeface="+mj-lt"/>
              </a:rPr>
              <a:t>Damaged RF</a:t>
            </a:r>
            <a:r>
              <a:rPr kumimoji="0" lang="en-GB" sz="1600" b="0" i="0" u="none" strike="noStrike" kern="0" cap="none" spc="0" normalizeH="0" noProof="0" dirty="0">
                <a:ln>
                  <a:noFill/>
                </a:ln>
                <a:solidFill>
                  <a:sysClr val="windowText" lastClr="000000"/>
                </a:solidFill>
                <a:effectLst/>
                <a:uLnTx/>
                <a:uFillTx/>
                <a:latin typeface="+mj-lt"/>
              </a:rPr>
              <a:t> </a:t>
            </a:r>
            <a:r>
              <a:rPr kumimoji="0" lang="en-GB" sz="1600" b="0" i="0" u="none" strike="noStrike" kern="0" cap="none" spc="0" normalizeH="0" baseline="0" noProof="0" dirty="0">
                <a:ln>
                  <a:noFill/>
                </a:ln>
                <a:solidFill>
                  <a:sysClr val="windowText" lastClr="000000"/>
                </a:solidFill>
                <a:effectLst/>
                <a:uLnTx/>
                <a:uFillTx/>
                <a:latin typeface="+mj-lt"/>
              </a:rPr>
              <a:t>fingers</a:t>
            </a:r>
          </a:p>
        </p:txBody>
      </p:sp>
      <p:sp>
        <p:nvSpPr>
          <p:cNvPr id="19" name="TextBox 18"/>
          <p:cNvSpPr txBox="1"/>
          <p:nvPr/>
        </p:nvSpPr>
        <p:spPr>
          <a:xfrm>
            <a:off x="616285" y="5810110"/>
            <a:ext cx="6465553" cy="400110"/>
          </a:xfrm>
          <a:prstGeom prst="rect">
            <a:avLst/>
          </a:prstGeom>
        </p:spPr>
        <p:txBody>
          <a:bodyPr wrap="none" rtlCol="0">
            <a:spAutoFit/>
          </a:bodyPr>
          <a:lstStyle/>
          <a:p>
            <a:pPr marL="227013" indent="-227013">
              <a:spcBef>
                <a:spcPct val="20000"/>
              </a:spcBef>
              <a:spcAft>
                <a:spcPts val="400"/>
              </a:spcAft>
              <a:buClr>
                <a:srgbClr val="0000FF"/>
              </a:buClr>
              <a:buSzPct val="80000"/>
              <a:buFont typeface="Wingdings" pitchFamily="2" charset="2"/>
              <a:buChar char="q"/>
            </a:pPr>
            <a:r>
              <a:rPr lang="en-US" sz="2000" kern="0" dirty="0">
                <a:latin typeface="+mn-lt"/>
              </a:rPr>
              <a:t>So far we were successful in protecting the machine !</a:t>
            </a:r>
            <a:endParaRPr lang="fr-FR" sz="2000" kern="0" dirty="0">
              <a:latin typeface="+mn-lt"/>
            </a:endParaRPr>
          </a:p>
        </p:txBody>
      </p:sp>
    </p:spTree>
    <p:extLst>
      <p:ext uri="{BB962C8B-B14F-4D97-AF65-F5344CB8AC3E}">
        <p14:creationId xmlns:p14="http://schemas.microsoft.com/office/powerpoint/2010/main" val="149219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4" grpId="0"/>
      <p:bldP spid="17" grpId="0" animBg="1"/>
      <p:bldP spid="18" grpId="0" animBg="1"/>
      <p:bldP spid="15" grpId="0"/>
      <p:bldP spid="13" grpId="0" animBg="1"/>
      <p:bldP spid="1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96</a:t>
            </a:fld>
            <a:endParaRPr lang="en-US"/>
          </a:p>
        </p:txBody>
      </p:sp>
      <p:sp>
        <p:nvSpPr>
          <p:cNvPr id="7" name="TextBox 6"/>
          <p:cNvSpPr txBox="1"/>
          <p:nvPr/>
        </p:nvSpPr>
        <p:spPr>
          <a:xfrm>
            <a:off x="539475" y="1173143"/>
            <a:ext cx="8410695" cy="4237057"/>
          </a:xfrm>
          <a:prstGeom prst="rect">
            <a:avLst/>
          </a:prstGeom>
        </p:spPr>
        <p:txBody>
          <a:bodyPr wrap="square" rtlCol="0">
            <a:spAutoFit/>
          </a:bodyPr>
          <a:lstStyle/>
          <a:p>
            <a:pPr marL="227013" indent="-227013">
              <a:spcBef>
                <a:spcPct val="20000"/>
              </a:spcBef>
              <a:spcAft>
                <a:spcPts val="400"/>
              </a:spcAft>
              <a:buClr>
                <a:srgbClr val="0000FF"/>
              </a:buClr>
              <a:buSzPct val="80000"/>
              <a:buFont typeface="Wingdings" pitchFamily="2" charset="2"/>
              <a:buChar char="q"/>
            </a:pPr>
            <a:r>
              <a:rPr lang="en-US" sz="2000" kern="0" dirty="0">
                <a:latin typeface="+mn-lt"/>
              </a:rPr>
              <a:t>Despite its record stored energy and its complexity, the LHC was operated very successfully and with high intensity at 6.5 TeV.</a:t>
            </a:r>
          </a:p>
          <a:p>
            <a:pPr marL="227013" indent="-227013">
              <a:spcBef>
                <a:spcPct val="20000"/>
              </a:spcBef>
              <a:spcAft>
                <a:spcPts val="400"/>
              </a:spcAft>
              <a:buClr>
                <a:srgbClr val="0000FF"/>
              </a:buClr>
              <a:buSzPct val="80000"/>
              <a:buFont typeface="Wingdings" pitchFamily="2" charset="2"/>
              <a:buChar char="q"/>
            </a:pPr>
            <a:r>
              <a:rPr lang="en-US" sz="2000" kern="0" dirty="0">
                <a:latin typeface="+mn-lt"/>
              </a:rPr>
              <a:t>No component was damaged by a failure leading to beam loss – so far the MPS fulfilled its job!</a:t>
            </a:r>
          </a:p>
          <a:p>
            <a:pPr marL="227013" indent="-227013">
              <a:spcBef>
                <a:spcPct val="20000"/>
              </a:spcBef>
              <a:spcAft>
                <a:spcPts val="400"/>
              </a:spcAft>
              <a:buClr>
                <a:srgbClr val="0000FF"/>
              </a:buClr>
              <a:buSzPct val="80000"/>
              <a:buFont typeface="Wingdings" pitchFamily="2" charset="2"/>
              <a:buChar char="q"/>
            </a:pPr>
            <a:r>
              <a:rPr lang="en-US" sz="2000" kern="0" dirty="0">
                <a:latin typeface="+mn-lt"/>
              </a:rPr>
              <a:t>When you come now to the LHC control room, everything looks ‘so simple’ and high intensity beams are injection, ramped and put into collisions in an incredibly efficient way.</a:t>
            </a:r>
          </a:p>
          <a:p>
            <a:pPr marL="227013" indent="-227013">
              <a:spcBef>
                <a:spcPct val="20000"/>
              </a:spcBef>
              <a:spcAft>
                <a:spcPts val="400"/>
              </a:spcAft>
              <a:buClr>
                <a:srgbClr val="0000FF"/>
              </a:buClr>
              <a:buSzPct val="80000"/>
              <a:buFont typeface="Wingdings" pitchFamily="2" charset="2"/>
              <a:buChar char="q"/>
            </a:pPr>
            <a:r>
              <a:rPr lang="en-US" sz="2000" kern="0" dirty="0">
                <a:latin typeface="+mn-lt"/>
              </a:rPr>
              <a:t>When we started to look at LHC MP around the year 2000 it was by no means evident that the protection of the machine would work so well and be so efficient – this also includes the LHC collimation system.</a:t>
            </a:r>
          </a:p>
          <a:p>
            <a:pPr marL="800100" lvl="1" indent="-342900">
              <a:spcBef>
                <a:spcPct val="20000"/>
              </a:spcBef>
              <a:spcAft>
                <a:spcPts val="400"/>
              </a:spcAft>
              <a:buClr>
                <a:srgbClr val="0000FF"/>
              </a:buClr>
              <a:buSzPct val="80000"/>
              <a:buFont typeface="Courier New" panose="02070309020205020404" pitchFamily="49" charset="0"/>
              <a:buChar char="o"/>
            </a:pPr>
            <a:r>
              <a:rPr lang="en-US" i="1" kern="0" dirty="0">
                <a:solidFill>
                  <a:srgbClr val="0000FF"/>
                </a:solidFill>
                <a:latin typeface="+mn-lt"/>
              </a:rPr>
              <a:t>The result of long and hard work, but also of efficient inter-disciplinary collaboration among many groups at CERN !</a:t>
            </a:r>
            <a:endParaRPr lang="fr-FR" i="1" kern="0" dirty="0">
              <a:solidFill>
                <a:srgbClr val="0000FF"/>
              </a:solidFill>
              <a:latin typeface="+mn-lt"/>
            </a:endParaRPr>
          </a:p>
        </p:txBody>
      </p:sp>
    </p:spTree>
    <p:extLst>
      <p:ext uri="{BB962C8B-B14F-4D97-AF65-F5344CB8AC3E}">
        <p14:creationId xmlns:p14="http://schemas.microsoft.com/office/powerpoint/2010/main" val="34121632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97</a:t>
            </a:fld>
            <a:endParaRPr lang="en-US"/>
          </a:p>
        </p:txBody>
      </p:sp>
    </p:spTree>
    <p:extLst>
      <p:ext uri="{BB962C8B-B14F-4D97-AF65-F5344CB8AC3E}">
        <p14:creationId xmlns:p14="http://schemas.microsoft.com/office/powerpoint/2010/main" val="15388907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Tunnel-open-interc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1570" y="2084825"/>
            <a:ext cx="7211584" cy="480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itle 1"/>
          <p:cNvSpPr>
            <a:spLocks noGrp="1"/>
          </p:cNvSpPr>
          <p:nvPr>
            <p:ph type="title"/>
          </p:nvPr>
        </p:nvSpPr>
        <p:spPr/>
        <p:txBody>
          <a:bodyPr/>
          <a:lstStyle/>
          <a:p>
            <a:r>
              <a:rPr lang="en-US" dirty="0"/>
              <a:t>Beautiful technology</a:t>
            </a:r>
          </a:p>
        </p:txBody>
      </p:sp>
      <p:sp>
        <p:nvSpPr>
          <p:cNvPr id="3" name="Date Placeholder 2"/>
          <p:cNvSpPr>
            <a:spLocks noGrp="1"/>
          </p:cNvSpPr>
          <p:nvPr>
            <p:ph type="dt" sz="quarter"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133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207BCD2C-3720-4851-9C36-69B5E836A598}" type="slidenum">
              <a:rPr lang="en-US" smtClean="0">
                <a:latin typeface="Arial" pitchFamily="34" charset="0"/>
              </a:rPr>
              <a:pPr/>
              <a:t>98</a:t>
            </a:fld>
            <a:endParaRPr lang="en-US">
              <a:latin typeface="Arial" pitchFamily="34" charset="0"/>
            </a:endParaRPr>
          </a:p>
        </p:txBody>
      </p:sp>
      <p:pic>
        <p:nvPicPr>
          <p:cNvPr id="133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 y="2084824"/>
            <a:ext cx="6354297" cy="47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7" name="Text Box 2"/>
          <p:cNvSpPr txBox="1">
            <a:spLocks noChangeArrowheads="1"/>
          </p:cNvSpPr>
          <p:nvPr/>
        </p:nvSpPr>
        <p:spPr bwMode="auto">
          <a:xfrm>
            <a:off x="424260" y="817460"/>
            <a:ext cx="8642930" cy="1246495"/>
          </a:xfrm>
          <a:prstGeom prst="rect">
            <a:avLst/>
          </a:prstGeom>
          <a:solidFill>
            <a:schemeClr val="bg1"/>
          </a:solidFill>
          <a:ln w="12700">
            <a:noFill/>
            <a:miter lim="800000"/>
            <a:headEnd type="none" w="sm" len="sm"/>
            <a:tailEnd type="none" w="sm" len="sm"/>
          </a:ln>
        </p:spPr>
        <p:txBody>
          <a:bodyPr wrap="square">
            <a:spAutoFit/>
          </a:bodyPr>
          <a:lstStyle/>
          <a:p>
            <a:pPr marL="225425" indent="-225425">
              <a:spcBef>
                <a:spcPts val="900"/>
              </a:spcBef>
              <a:buClr>
                <a:srgbClr val="0000FF"/>
              </a:buClr>
              <a:buSzPct val="80000"/>
              <a:buFont typeface="Wingdings" pitchFamily="2" charset="2"/>
              <a:buChar char="q"/>
              <a:tabLst>
                <a:tab pos="225425" algn="l"/>
              </a:tabLst>
              <a:defRPr/>
            </a:pPr>
            <a:r>
              <a:rPr lang="fr-CH" sz="2000" dirty="0">
                <a:latin typeface="+mn-lt"/>
              </a:rPr>
              <a:t>1232 </a:t>
            </a:r>
            <a:r>
              <a:rPr lang="fr-CH" sz="2000" dirty="0" err="1">
                <a:latin typeface="+mn-lt"/>
              </a:rPr>
              <a:t>NbTi</a:t>
            </a:r>
            <a:r>
              <a:rPr lang="fr-CH" sz="2000" dirty="0">
                <a:latin typeface="+mn-lt"/>
              </a:rPr>
              <a:t> </a:t>
            </a:r>
            <a:r>
              <a:rPr lang="fr-CH" sz="2000" dirty="0" err="1">
                <a:latin typeface="+mn-lt"/>
              </a:rPr>
              <a:t>superconducting</a:t>
            </a:r>
            <a:r>
              <a:rPr lang="fr-CH" sz="2000" dirty="0">
                <a:latin typeface="+mn-lt"/>
              </a:rPr>
              <a:t> </a:t>
            </a:r>
            <a:r>
              <a:rPr lang="fr-CH" sz="2000" dirty="0" err="1">
                <a:latin typeface="+mn-lt"/>
              </a:rPr>
              <a:t>dipole</a:t>
            </a:r>
            <a:r>
              <a:rPr lang="fr-CH" sz="2000" dirty="0">
                <a:latin typeface="+mn-lt"/>
              </a:rPr>
              <a:t> </a:t>
            </a:r>
            <a:r>
              <a:rPr lang="fr-CH" sz="2000" dirty="0" err="1">
                <a:latin typeface="+mn-lt"/>
              </a:rPr>
              <a:t>magnets</a:t>
            </a:r>
            <a:r>
              <a:rPr lang="fr-CH" sz="2000" dirty="0">
                <a:latin typeface="+mn-lt"/>
              </a:rPr>
              <a:t> – </a:t>
            </a:r>
            <a:r>
              <a:rPr lang="fr-CH" sz="2000" dirty="0" err="1">
                <a:latin typeface="+mn-lt"/>
              </a:rPr>
              <a:t>each</a:t>
            </a:r>
            <a:r>
              <a:rPr lang="fr-CH" sz="2000" dirty="0">
                <a:latin typeface="+mn-lt"/>
              </a:rPr>
              <a:t> 15 m long </a:t>
            </a:r>
          </a:p>
          <a:p>
            <a:pPr marL="225425" indent="-225425">
              <a:spcBef>
                <a:spcPts val="900"/>
              </a:spcBef>
              <a:buClr>
                <a:srgbClr val="0000FF"/>
              </a:buClr>
              <a:buSzPct val="80000"/>
              <a:buFont typeface="Wingdings" pitchFamily="2" charset="2"/>
              <a:buChar char="q"/>
              <a:tabLst>
                <a:tab pos="225425" algn="l"/>
              </a:tabLst>
              <a:defRPr/>
            </a:pPr>
            <a:r>
              <a:rPr lang="fr-CH" sz="2000" dirty="0" err="1">
                <a:solidFill>
                  <a:srgbClr val="000000"/>
                </a:solidFill>
                <a:latin typeface="Arial"/>
              </a:rPr>
              <a:t>Magnetic</a:t>
            </a:r>
            <a:r>
              <a:rPr lang="fr-CH" sz="2000" dirty="0">
                <a:solidFill>
                  <a:srgbClr val="000000"/>
                </a:solidFill>
                <a:latin typeface="Arial"/>
              </a:rPr>
              <a:t> </a:t>
            </a:r>
            <a:r>
              <a:rPr lang="fr-CH" sz="2000" dirty="0" err="1">
                <a:solidFill>
                  <a:srgbClr val="000000"/>
                </a:solidFill>
                <a:latin typeface="Arial"/>
              </a:rPr>
              <a:t>field</a:t>
            </a:r>
            <a:r>
              <a:rPr lang="fr-CH" sz="2000" dirty="0">
                <a:solidFill>
                  <a:srgbClr val="000000"/>
                </a:solidFill>
                <a:latin typeface="Arial"/>
              </a:rPr>
              <a:t> of 8.3 T (</a:t>
            </a:r>
            <a:r>
              <a:rPr lang="fr-CH" sz="2000" dirty="0" err="1">
                <a:solidFill>
                  <a:srgbClr val="000000"/>
                </a:solidFill>
                <a:latin typeface="Arial"/>
              </a:rPr>
              <a:t>current</a:t>
            </a:r>
            <a:r>
              <a:rPr lang="fr-CH" sz="2000" dirty="0">
                <a:solidFill>
                  <a:srgbClr val="000000"/>
                </a:solidFill>
                <a:latin typeface="Arial"/>
              </a:rPr>
              <a:t> of 11.8 kA) @ 1.9 K (super-</a:t>
            </a:r>
            <a:r>
              <a:rPr lang="fr-CH" sz="2000" dirty="0" err="1">
                <a:solidFill>
                  <a:srgbClr val="000000"/>
                </a:solidFill>
                <a:latin typeface="Arial"/>
              </a:rPr>
              <a:t>fluid</a:t>
            </a:r>
            <a:r>
              <a:rPr lang="fr-CH" sz="2000" dirty="0">
                <a:solidFill>
                  <a:srgbClr val="000000"/>
                </a:solidFill>
                <a:latin typeface="Arial"/>
              </a:rPr>
              <a:t> </a:t>
            </a:r>
            <a:r>
              <a:rPr lang="fr-CH" sz="2000" dirty="0" err="1">
                <a:solidFill>
                  <a:srgbClr val="000000"/>
                </a:solidFill>
                <a:latin typeface="Arial"/>
              </a:rPr>
              <a:t>Helium</a:t>
            </a:r>
            <a:r>
              <a:rPr lang="fr-CH" sz="2000" dirty="0">
                <a:solidFill>
                  <a:srgbClr val="000000"/>
                </a:solidFill>
                <a:latin typeface="Arial"/>
              </a:rPr>
              <a:t>).</a:t>
            </a:r>
          </a:p>
          <a:p>
            <a:pPr marL="800100" lvl="1" indent="-342900">
              <a:spcBef>
                <a:spcPts val="900"/>
              </a:spcBef>
              <a:buClr>
                <a:srgbClr val="0000FF"/>
              </a:buClr>
              <a:buSzPct val="80000"/>
              <a:buFont typeface="Courier New" pitchFamily="49" charset="0"/>
              <a:buChar char="o"/>
              <a:tabLst>
                <a:tab pos="225425" algn="l"/>
              </a:tabLst>
              <a:defRPr/>
            </a:pPr>
            <a:r>
              <a:rPr lang="fr-CH" sz="2000" i="1" dirty="0">
                <a:solidFill>
                  <a:srgbClr val="0000FF"/>
                </a:solidFill>
                <a:latin typeface="Arial"/>
              </a:rPr>
              <a:t>But </a:t>
            </a:r>
            <a:r>
              <a:rPr lang="fr-CH" sz="2000" i="1" dirty="0" err="1">
                <a:solidFill>
                  <a:srgbClr val="0000FF"/>
                </a:solidFill>
                <a:latin typeface="Arial"/>
              </a:rPr>
              <a:t>they</a:t>
            </a:r>
            <a:r>
              <a:rPr lang="fr-CH" sz="2000" i="1" dirty="0">
                <a:solidFill>
                  <a:srgbClr val="0000FF"/>
                </a:solidFill>
                <a:latin typeface="Arial"/>
              </a:rPr>
              <a:t> do not </a:t>
            </a:r>
            <a:r>
              <a:rPr lang="fr-CH" sz="2000" i="1" dirty="0" err="1">
                <a:solidFill>
                  <a:srgbClr val="0000FF"/>
                </a:solidFill>
                <a:latin typeface="Arial"/>
              </a:rPr>
              <a:t>like</a:t>
            </a:r>
            <a:r>
              <a:rPr lang="fr-CH" sz="2000" i="1" dirty="0">
                <a:solidFill>
                  <a:srgbClr val="0000FF"/>
                </a:solidFill>
                <a:latin typeface="Arial"/>
              </a:rPr>
              <a:t> </a:t>
            </a:r>
            <a:r>
              <a:rPr lang="fr-CH" sz="2000" i="1" dirty="0" err="1">
                <a:solidFill>
                  <a:srgbClr val="0000FF"/>
                </a:solidFill>
                <a:latin typeface="Arial"/>
              </a:rPr>
              <a:t>beam</a:t>
            </a:r>
            <a:r>
              <a:rPr lang="fr-CH" sz="2000" i="1" dirty="0">
                <a:solidFill>
                  <a:srgbClr val="0000FF"/>
                </a:solidFill>
                <a:latin typeface="Arial"/>
              </a:rPr>
              <a:t> </a:t>
            </a:r>
            <a:r>
              <a:rPr lang="fr-CH" sz="2000" i="1" dirty="0" err="1">
                <a:solidFill>
                  <a:srgbClr val="0000FF"/>
                </a:solidFill>
                <a:latin typeface="Arial"/>
              </a:rPr>
              <a:t>loss</a:t>
            </a:r>
            <a:r>
              <a:rPr lang="fr-CH" sz="2000" i="1" dirty="0">
                <a:solidFill>
                  <a:srgbClr val="0000FF"/>
                </a:solidFill>
                <a:latin typeface="Arial"/>
              </a:rPr>
              <a:t> – </a:t>
            </a:r>
            <a:r>
              <a:rPr lang="fr-CH" sz="2000" i="1" dirty="0" err="1">
                <a:solidFill>
                  <a:srgbClr val="0000FF"/>
                </a:solidFill>
                <a:latin typeface="Arial"/>
              </a:rPr>
              <a:t>quench</a:t>
            </a:r>
            <a:r>
              <a:rPr lang="fr-CH" sz="2000" i="1" dirty="0">
                <a:solidFill>
                  <a:srgbClr val="0000FF"/>
                </a:solidFill>
                <a:latin typeface="Arial"/>
              </a:rPr>
              <a:t> </a:t>
            </a:r>
            <a:r>
              <a:rPr lang="fr-CH" sz="2000" i="1" dirty="0" err="1">
                <a:solidFill>
                  <a:srgbClr val="0000FF"/>
                </a:solidFill>
                <a:latin typeface="Arial"/>
              </a:rPr>
              <a:t>with</a:t>
            </a:r>
            <a:r>
              <a:rPr lang="fr-CH" sz="2000" i="1" dirty="0">
                <a:solidFill>
                  <a:srgbClr val="0000FF"/>
                </a:solidFill>
                <a:latin typeface="Arial"/>
              </a:rPr>
              <a:t> few </a:t>
            </a:r>
            <a:r>
              <a:rPr lang="fr-CH" sz="2000" i="1" dirty="0" err="1">
                <a:solidFill>
                  <a:srgbClr val="0000FF"/>
                </a:solidFill>
                <a:latin typeface="Arial"/>
              </a:rPr>
              <a:t>mJ</a:t>
            </a:r>
            <a:r>
              <a:rPr lang="fr-CH" sz="2000" i="1" dirty="0">
                <a:solidFill>
                  <a:srgbClr val="0000FF"/>
                </a:solidFill>
                <a:latin typeface="Arial"/>
              </a:rPr>
              <a:t>/cm</a:t>
            </a:r>
            <a:r>
              <a:rPr lang="fr-CH" sz="2000" i="1" baseline="30000" dirty="0">
                <a:solidFill>
                  <a:srgbClr val="0000FF"/>
                </a:solidFill>
                <a:latin typeface="Arial"/>
              </a:rPr>
              <a:t>3</a:t>
            </a:r>
            <a:r>
              <a:rPr lang="fr-CH" sz="2000" i="1" dirty="0">
                <a:solidFill>
                  <a:srgbClr val="0000FF"/>
                </a:solidFill>
                <a:latin typeface="Arial"/>
              </a:rPr>
              <a:t>.</a:t>
            </a:r>
          </a:p>
        </p:txBody>
      </p:sp>
    </p:spTree>
    <p:extLst>
      <p:ext uri="{BB962C8B-B14F-4D97-AF65-F5344CB8AC3E}">
        <p14:creationId xmlns:p14="http://schemas.microsoft.com/office/powerpoint/2010/main" val="634066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Hydrodynamic tunneling</a:t>
            </a:r>
            <a:endParaRPr lang="fr-FR" dirty="0"/>
          </a:p>
        </p:txBody>
      </p:sp>
      <p:sp>
        <p:nvSpPr>
          <p:cNvPr id="3" name="Date Placeholder 2"/>
          <p:cNvSpPr>
            <a:spLocks noGrp="1"/>
          </p:cNvSpPr>
          <p:nvPr>
            <p:ph type="dt" sz="half" idx="10"/>
          </p:nvPr>
        </p:nvSpPr>
        <p:spPr/>
        <p:txBody>
          <a:bodyPr/>
          <a:lstStyle/>
          <a:p>
            <a:pPr>
              <a:defRPr/>
            </a:pPr>
            <a:r>
              <a:rPr lang="en-US"/>
              <a:t>January 2017</a:t>
            </a:r>
          </a:p>
        </p:txBody>
      </p:sp>
      <p:sp>
        <p:nvSpPr>
          <p:cNvPr id="4" name="Footer Placeholder 3"/>
          <p:cNvSpPr>
            <a:spLocks noGrp="1"/>
          </p:cNvSpPr>
          <p:nvPr>
            <p:ph type="ftr" sz="quarter" idx="11"/>
          </p:nvPr>
        </p:nvSpPr>
        <p:spPr/>
        <p:txBody>
          <a:bodyPr/>
          <a:lstStyle/>
          <a:p>
            <a:pPr>
              <a:defRPr/>
            </a:pPr>
            <a:r>
              <a:rPr lang="en-GB"/>
              <a:t>USPAS - MPS and operation of LHC - J. Wenninger</a:t>
            </a:r>
            <a:endParaRPr lang="en-US"/>
          </a:p>
        </p:txBody>
      </p:sp>
      <p:sp>
        <p:nvSpPr>
          <p:cNvPr id="5" name="Slide Number Placeholder 4"/>
          <p:cNvSpPr>
            <a:spLocks noGrp="1"/>
          </p:cNvSpPr>
          <p:nvPr>
            <p:ph type="sldNum" sz="quarter" idx="12"/>
          </p:nvPr>
        </p:nvSpPr>
        <p:spPr/>
        <p:txBody>
          <a:bodyPr/>
          <a:lstStyle/>
          <a:p>
            <a:pPr>
              <a:defRPr/>
            </a:pPr>
            <a:fld id="{C1CD914B-DDCD-4597-A36F-041DA0FD0A8B}" type="slidenum">
              <a:rPr lang="en-US" smtClean="0"/>
              <a:pPr>
                <a:defRPr/>
              </a:pPr>
              <a:t>99</a:t>
            </a:fld>
            <a:endParaRPr lang="en-US" dirty="0"/>
          </a:p>
        </p:txBody>
      </p:sp>
      <p:sp>
        <p:nvSpPr>
          <p:cNvPr id="6" name="TextBox 5"/>
          <p:cNvSpPr txBox="1"/>
          <p:nvPr/>
        </p:nvSpPr>
        <p:spPr>
          <a:xfrm>
            <a:off x="539750" y="779055"/>
            <a:ext cx="8412163" cy="2369880"/>
          </a:xfrm>
          <a:prstGeom prst="rect">
            <a:avLst/>
          </a:prstGeom>
        </p:spPr>
        <p:txBody>
          <a:bodyPr>
            <a:spAutoFit/>
          </a:bodyPr>
          <a:lstStyle/>
          <a:p>
            <a:pPr marL="227013" indent="-227013">
              <a:spcBef>
                <a:spcPct val="20000"/>
              </a:spcBef>
              <a:spcAft>
                <a:spcPts val="400"/>
              </a:spcAft>
              <a:buClr>
                <a:srgbClr val="0000FF"/>
              </a:buClr>
              <a:buSzPct val="80000"/>
              <a:buFont typeface="Wingdings" pitchFamily="2" charset="2"/>
              <a:buChar char="q"/>
              <a:defRPr/>
            </a:pPr>
            <a:r>
              <a:rPr lang="en-US" sz="2000" kern="0" dirty="0">
                <a:latin typeface="+mn-lt"/>
              </a:rPr>
              <a:t>The criticality of sweeping the beam over the dump surface is due to an effect called </a:t>
            </a:r>
            <a:r>
              <a:rPr lang="en-US" sz="2000" b="1" kern="0" dirty="0">
                <a:solidFill>
                  <a:srgbClr val="000000"/>
                </a:solidFill>
                <a:latin typeface="Arial"/>
              </a:rPr>
              <a:t>hydrodynamic tunneling.</a:t>
            </a:r>
            <a:endParaRPr lang="en-US" sz="2000" kern="0" dirty="0">
              <a:latin typeface="+mn-lt"/>
            </a:endParaRPr>
          </a:p>
          <a:p>
            <a:pPr marL="227013" indent="-227013">
              <a:spcBef>
                <a:spcPct val="20000"/>
              </a:spcBef>
              <a:spcAft>
                <a:spcPts val="400"/>
              </a:spcAft>
              <a:buClr>
                <a:srgbClr val="0000FF"/>
              </a:buClr>
              <a:buSzPct val="80000"/>
              <a:buFont typeface="Wingdings" pitchFamily="2" charset="2"/>
              <a:buChar char="q"/>
              <a:defRPr/>
            </a:pPr>
            <a:r>
              <a:rPr lang="en-US" sz="2000" kern="0" dirty="0">
                <a:latin typeface="+mn-lt"/>
              </a:rPr>
              <a:t>For high intensity beams made of long bunch trains </a:t>
            </a:r>
            <a:r>
              <a:rPr lang="en-US" sz="2000" b="1" kern="0" dirty="0">
                <a:latin typeface="+mn-lt"/>
              </a:rPr>
              <a:t>hydrodynamic tunneling</a:t>
            </a:r>
            <a:r>
              <a:rPr lang="en-US" sz="2000" kern="0" dirty="0">
                <a:latin typeface="+mn-lt"/>
              </a:rPr>
              <a:t> significantly increases the damage range in a material.</a:t>
            </a:r>
          </a:p>
          <a:p>
            <a:pPr marL="538163" lvl="1" indent="-274638">
              <a:spcBef>
                <a:spcPts val="0"/>
              </a:spcBef>
              <a:spcAft>
                <a:spcPts val="400"/>
              </a:spcAft>
              <a:buClr>
                <a:srgbClr val="0000FF"/>
              </a:buClr>
              <a:buSzPct val="80000"/>
              <a:buFont typeface="Courier New" panose="02070309020205020404" pitchFamily="49" charset="0"/>
              <a:buChar char="o"/>
              <a:defRPr/>
            </a:pPr>
            <a:r>
              <a:rPr lang="en-US" i="1" kern="0" dirty="0">
                <a:solidFill>
                  <a:srgbClr val="0000FF"/>
                </a:solidFill>
                <a:latin typeface="+mn-lt"/>
              </a:rPr>
              <a:t>Leading bunches melt the material and create a plasma, the following bunches see less material and penetrate deeper etc.</a:t>
            </a:r>
          </a:p>
          <a:p>
            <a:pPr marL="538163" lvl="1" indent="-274638">
              <a:spcBef>
                <a:spcPts val="0"/>
              </a:spcBef>
              <a:spcAft>
                <a:spcPts val="400"/>
              </a:spcAft>
              <a:buClr>
                <a:srgbClr val="0000FF"/>
              </a:buClr>
              <a:buSzPct val="80000"/>
              <a:buFont typeface="Courier New" panose="02070309020205020404" pitchFamily="49" charset="0"/>
              <a:buChar char="o"/>
              <a:defRPr/>
            </a:pPr>
            <a:r>
              <a:rPr lang="en-US" b="1" i="1" kern="0" dirty="0">
                <a:solidFill>
                  <a:srgbClr val="0000FF"/>
                </a:solidFill>
                <a:latin typeface="+mn-lt"/>
              </a:rPr>
              <a:t>The nominal LHC beam can perforate a ~20 m long Carbon target</a:t>
            </a:r>
            <a:r>
              <a:rPr lang="en-US" i="1" kern="0" dirty="0">
                <a:solidFill>
                  <a:srgbClr val="0000FF"/>
                </a:solidFill>
                <a:latin typeface="+mn-lt"/>
              </a:rPr>
              <a:t>.</a:t>
            </a:r>
          </a:p>
        </p:txBody>
      </p:sp>
      <p:sp>
        <p:nvSpPr>
          <p:cNvPr id="9" name="TextBox 8"/>
          <p:cNvSpPr txBox="1"/>
          <p:nvPr/>
        </p:nvSpPr>
        <p:spPr>
          <a:xfrm>
            <a:off x="5263290" y="3582620"/>
            <a:ext cx="3490818" cy="112851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ctr">
              <a:spcBef>
                <a:spcPct val="20000"/>
              </a:spcBef>
              <a:spcAft>
                <a:spcPts val="400"/>
              </a:spcAft>
              <a:buClr>
                <a:srgbClr val="0000FF"/>
              </a:buClr>
              <a:buSzPct val="80000"/>
              <a:defRPr/>
            </a:pPr>
            <a:r>
              <a:rPr lang="en-US" sz="2000" kern="0" dirty="0">
                <a:latin typeface="+mn-lt"/>
              </a:rPr>
              <a:t>Simulation of the LHC beam impacting a carbon target </a:t>
            </a:r>
          </a:p>
          <a:p>
            <a:pPr algn="ctr">
              <a:spcBef>
                <a:spcPct val="20000"/>
              </a:spcBef>
              <a:spcAft>
                <a:spcPts val="400"/>
              </a:spcAft>
              <a:buClr>
                <a:srgbClr val="0000FF"/>
              </a:buClr>
              <a:buSzPct val="80000"/>
              <a:defRPr/>
            </a:pPr>
            <a:r>
              <a:rPr lang="en-US" sz="2000" kern="0" dirty="0">
                <a:latin typeface="+mn-lt"/>
              </a:rPr>
              <a:t>(no sweep !)</a:t>
            </a:r>
            <a:endParaRPr lang="en-GB" sz="2000" kern="0" dirty="0">
              <a:latin typeface="+mn-lt"/>
            </a:endParaRPr>
          </a:p>
        </p:txBody>
      </p:sp>
      <p:grpSp>
        <p:nvGrpSpPr>
          <p:cNvPr id="7" name="Group 6"/>
          <p:cNvGrpSpPr/>
          <p:nvPr/>
        </p:nvGrpSpPr>
        <p:grpSpPr>
          <a:xfrm>
            <a:off x="664821" y="3349759"/>
            <a:ext cx="7901641" cy="3092024"/>
            <a:chOff x="4825970" y="3109670"/>
            <a:chExt cx="7629216" cy="2943265"/>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5970" y="3109670"/>
              <a:ext cx="4221332" cy="29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945437" y="4557635"/>
              <a:ext cx="2024998" cy="322266"/>
            </a:xfrm>
            <a:prstGeom prst="rect">
              <a:avLst/>
            </a:prstGeom>
            <a:solidFill>
              <a:schemeClr val="bg1"/>
            </a:solidFill>
          </p:spPr>
          <p:txBody>
            <a:bodyPr wrap="square">
              <a:spAutoFit/>
            </a:bodyPr>
            <a:lstStyle/>
            <a:p>
              <a:pPr algn="ctr">
                <a:spcBef>
                  <a:spcPct val="20000"/>
                </a:spcBef>
                <a:spcAft>
                  <a:spcPts val="400"/>
                </a:spcAft>
                <a:buClr>
                  <a:srgbClr val="0000FF"/>
                </a:buClr>
                <a:buSzPct val="80000"/>
                <a:defRPr/>
              </a:pPr>
              <a:r>
                <a:rPr lang="en-US" sz="1600" b="1" kern="0" dirty="0">
                  <a:solidFill>
                    <a:srgbClr val="CC3399"/>
                  </a:solidFill>
                  <a:latin typeface="+mn-lt"/>
                </a:rPr>
                <a:t>25 cm/</a:t>
              </a:r>
              <a:r>
                <a:rPr lang="en-US" sz="1600" b="1" kern="0" dirty="0" err="1">
                  <a:solidFill>
                    <a:srgbClr val="CC3399"/>
                  </a:solidFill>
                  <a:latin typeface="Symbol" panose="05050102010706020507" pitchFamily="18" charset="2"/>
                </a:rPr>
                <a:t>m</a:t>
              </a:r>
              <a:r>
                <a:rPr lang="en-US" sz="1600" b="1" kern="0" dirty="0" err="1">
                  <a:solidFill>
                    <a:srgbClr val="CC3399"/>
                  </a:solidFill>
                  <a:latin typeface="+mn-lt"/>
                </a:rPr>
                <a:t>s</a:t>
              </a:r>
              <a:r>
                <a:rPr lang="en-US" sz="1600" b="1" kern="0" dirty="0">
                  <a:solidFill>
                    <a:srgbClr val="CC3399"/>
                  </a:solidFill>
                  <a:latin typeface="+mn-lt"/>
                </a:rPr>
                <a:t> of beam</a:t>
              </a:r>
              <a:endParaRPr lang="en-GB" sz="1600" b="1" kern="0" dirty="0">
                <a:solidFill>
                  <a:srgbClr val="CC3399"/>
                </a:solidFill>
                <a:latin typeface="+mn-lt"/>
              </a:endParaRPr>
            </a:p>
          </p:txBody>
        </p:sp>
        <p:cxnSp>
          <p:nvCxnSpPr>
            <p:cNvPr id="13" name="Straight Arrow Connector 8"/>
            <p:cNvCxnSpPr>
              <a:cxnSpLocks noChangeShapeType="1"/>
            </p:cNvCxnSpPr>
            <p:nvPr/>
          </p:nvCxnSpPr>
          <p:spPr bwMode="auto">
            <a:xfrm>
              <a:off x="7107238" y="4357610"/>
              <a:ext cx="1201737" cy="0"/>
            </a:xfrm>
            <a:prstGeom prst="straightConnector1">
              <a:avLst/>
            </a:prstGeom>
            <a:noFill/>
            <a:ln w="57150" algn="ctr">
              <a:solidFill>
                <a:srgbClr val="CC3399"/>
              </a:solidFill>
              <a:prstDash val="sysDot"/>
              <a:round/>
              <a:headEnd/>
              <a:tailEnd type="triangle" w="med" len="med"/>
            </a:ln>
            <a:extLst>
              <a:ext uri="{909E8E84-426E-40DD-AFC4-6F175D3DCCD1}">
                <a14:hiddenFill xmlns:a14="http://schemas.microsoft.com/office/drawing/2010/main">
                  <a:noFill/>
                </a14:hiddenFill>
              </a:ext>
            </a:extLst>
          </p:spPr>
        </p:cxnSp>
        <p:sp>
          <p:nvSpPr>
            <p:cNvPr id="14" name="TextBox 13"/>
            <p:cNvSpPr txBox="1"/>
            <p:nvPr/>
          </p:nvSpPr>
          <p:spPr>
            <a:xfrm>
              <a:off x="10227923" y="4597767"/>
              <a:ext cx="2227263" cy="338138"/>
            </a:xfrm>
            <a:prstGeom prst="rect">
              <a:avLst/>
            </a:prstGeom>
            <a:solidFill>
              <a:schemeClr val="bg1">
                <a:lumMod val="85000"/>
              </a:schemeClr>
            </a:solidFill>
            <a:effectLst>
              <a:outerShdw blurRad="50800" dist="38100" dir="2700000" algn="tl" rotWithShape="0">
                <a:prstClr val="black">
                  <a:alpha val="40000"/>
                </a:prstClr>
              </a:outerShdw>
            </a:effectLst>
          </p:spPr>
          <p:txBody>
            <a:bodyPr>
              <a:spAutoFit/>
            </a:bodyPr>
            <a:lstStyle/>
            <a:p>
              <a:pPr algn="ctr">
                <a:spcBef>
                  <a:spcPct val="20000"/>
                </a:spcBef>
                <a:spcAft>
                  <a:spcPts val="400"/>
                </a:spcAft>
                <a:buClr>
                  <a:srgbClr val="0000FF"/>
                </a:buClr>
                <a:buSzPct val="80000"/>
                <a:defRPr/>
              </a:pPr>
              <a:r>
                <a:rPr lang="en-US" sz="1600" b="1" kern="0" dirty="0">
                  <a:solidFill>
                    <a:srgbClr val="0000FF"/>
                  </a:solidFill>
                  <a:latin typeface="+mn-lt"/>
                </a:rPr>
                <a:t>Penetration of ~20 m</a:t>
              </a:r>
              <a:endParaRPr lang="en-GB" sz="1600" b="1" kern="0" dirty="0">
                <a:solidFill>
                  <a:srgbClr val="0000FF"/>
                </a:solidFill>
                <a:latin typeface="+mn-lt"/>
              </a:endParaRPr>
            </a:p>
          </p:txBody>
        </p:sp>
      </p:grpSp>
      <p:sp>
        <p:nvSpPr>
          <p:cNvPr id="15" name="TextBox 14"/>
          <p:cNvSpPr txBox="1"/>
          <p:nvPr/>
        </p:nvSpPr>
        <p:spPr>
          <a:xfrm>
            <a:off x="5800960" y="5702772"/>
            <a:ext cx="2765501" cy="338554"/>
          </a:xfrm>
          <a:prstGeom prst="rect">
            <a:avLst/>
          </a:prstGeom>
          <a:solidFill>
            <a:srgbClr val="FFFF99"/>
          </a:solidFill>
        </p:spPr>
        <p:txBody>
          <a:bodyPr wrap="none" rtlCol="0">
            <a:spAutoFit/>
          </a:bodyPr>
          <a:lstStyle/>
          <a:p>
            <a:pPr>
              <a:spcBef>
                <a:spcPct val="20000"/>
              </a:spcBef>
              <a:spcAft>
                <a:spcPts val="400"/>
              </a:spcAft>
              <a:buClr>
                <a:srgbClr val="0000FF"/>
              </a:buClr>
              <a:buSzPct val="80000"/>
            </a:pPr>
            <a:r>
              <a:rPr lang="en-US" sz="1600" b="1" i="1" kern="0" dirty="0">
                <a:latin typeface="+mn-lt"/>
              </a:rPr>
              <a:t>see lecture by A. </a:t>
            </a:r>
            <a:r>
              <a:rPr lang="en-US" sz="1600" b="1" i="1" kern="0" dirty="0" err="1">
                <a:latin typeface="+mn-lt"/>
              </a:rPr>
              <a:t>Bertarelli</a:t>
            </a:r>
            <a:endParaRPr lang="fr-FR" sz="1600" b="1" i="1" kern="0" dirty="0">
              <a:latin typeface="+mn-lt"/>
            </a:endParaRPr>
          </a:p>
        </p:txBody>
      </p:sp>
    </p:spTree>
    <p:extLst>
      <p:ext uri="{BB962C8B-B14F-4D97-AF65-F5344CB8AC3E}">
        <p14:creationId xmlns:p14="http://schemas.microsoft.com/office/powerpoint/2010/main" val="52562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em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lnDef>
    <a:txDef>
      <a:spPr/>
      <a:bodyPr/>
      <a:lstStyle>
        <a:defPPr marL="227013" indent="-227013">
          <a:spcBef>
            <a:spcPct val="20000"/>
          </a:spcBef>
          <a:spcAft>
            <a:spcPts val="400"/>
          </a:spcAft>
          <a:buClr>
            <a:srgbClr val="0000FF"/>
          </a:buClr>
          <a:buSzPct val="80000"/>
          <a:buFont typeface="Wingdings" pitchFamily="2" charset="2"/>
          <a:buChar char="q"/>
          <a:defRPr sz="2000" kern="0" dirty="0" smtClean="0">
            <a:latin typeface="+mn-lt"/>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8577</TotalTime>
  <Words>9391</Words>
  <Application>Microsoft Office PowerPoint</Application>
  <PresentationFormat>On-screen Show (4:3)</PresentationFormat>
  <Paragraphs>1323</Paragraphs>
  <Slides>104</Slides>
  <Notes>14</Notes>
  <HiddenSlides>0</HiddenSlides>
  <MMClips>0</MMClips>
  <ScaleCrop>false</ScaleCrop>
  <HeadingPairs>
    <vt:vector size="8" baseType="variant">
      <vt:variant>
        <vt:lpstr>Fonts Used</vt:lpstr>
      </vt:variant>
      <vt:variant>
        <vt:i4>24</vt:i4>
      </vt:variant>
      <vt:variant>
        <vt:lpstr>Theme</vt:lpstr>
      </vt:variant>
      <vt:variant>
        <vt:i4>2</vt:i4>
      </vt:variant>
      <vt:variant>
        <vt:lpstr>Embedded OLE Servers</vt:lpstr>
      </vt:variant>
      <vt:variant>
        <vt:i4>1</vt:i4>
      </vt:variant>
      <vt:variant>
        <vt:lpstr>Slide Titles</vt:lpstr>
      </vt:variant>
      <vt:variant>
        <vt:i4>104</vt:i4>
      </vt:variant>
    </vt:vector>
  </HeadingPairs>
  <TitlesOfParts>
    <vt:vector size="131" baseType="lpstr">
      <vt:lpstr>ＭＳ Ｐゴシック</vt:lpstr>
      <vt:lpstr>ＭＳ Ｐゴシック</vt:lpstr>
      <vt:lpstr>SimSun</vt:lpstr>
      <vt:lpstr>Arial</vt:lpstr>
      <vt:lpstr>Book Antiqua</vt:lpstr>
      <vt:lpstr>Calibri</vt:lpstr>
      <vt:lpstr>Cambria</vt:lpstr>
      <vt:lpstr>Century Gothic</vt:lpstr>
      <vt:lpstr>Comic Sans MS</vt:lpstr>
      <vt:lpstr>Constantia</vt:lpstr>
      <vt:lpstr>Courier New</vt:lpstr>
      <vt:lpstr>Gill Sans</vt:lpstr>
      <vt:lpstr>Helvetica</vt:lpstr>
      <vt:lpstr>Monotype Sorts</vt:lpstr>
      <vt:lpstr>NimbusRomNo9L-Medi</vt:lpstr>
      <vt:lpstr>NimbusRomNo9L-Regu</vt:lpstr>
      <vt:lpstr>NimbusRomNo9L-ReguItal</vt:lpstr>
      <vt:lpstr>StarSymbol</vt:lpstr>
      <vt:lpstr>Symbol</vt:lpstr>
      <vt:lpstr>Tahoma</vt:lpstr>
      <vt:lpstr>Times New Roman</vt:lpstr>
      <vt:lpstr>Verdana</vt:lpstr>
      <vt:lpstr>Wingdings</vt:lpstr>
      <vt:lpstr>ヒラギノ角ゴ ProN W3</vt:lpstr>
      <vt:lpstr>Default Design</vt:lpstr>
      <vt:lpstr>Theme1</vt:lpstr>
      <vt:lpstr>Equation</vt:lpstr>
      <vt:lpstr>Machine Protection and Operation for LHC</vt:lpstr>
      <vt:lpstr>PowerPoint Presentation</vt:lpstr>
      <vt:lpstr>Hadron colliders</vt:lpstr>
      <vt:lpstr>Collider Luminosity</vt:lpstr>
      <vt:lpstr>Stored energy: past – present – future</vt:lpstr>
      <vt:lpstr>LHC overview</vt:lpstr>
      <vt:lpstr>LHC layout</vt:lpstr>
      <vt:lpstr>LHC layout</vt:lpstr>
      <vt:lpstr>LHC challenges and choices</vt:lpstr>
      <vt:lpstr>PowerPoint Presentation</vt:lpstr>
      <vt:lpstr>Beam collimation (cleaning)</vt:lpstr>
      <vt:lpstr>Collimation system</vt:lpstr>
      <vt:lpstr>Beam loss monitoring</vt:lpstr>
      <vt:lpstr>LHC beam dumping system</vt:lpstr>
      <vt:lpstr>LHC dump line</vt:lpstr>
      <vt:lpstr>The LHC dump block</vt:lpstr>
      <vt:lpstr>PowerPoint Presentation</vt:lpstr>
      <vt:lpstr>LHC magnet interconnection</vt:lpstr>
      <vt:lpstr>The most serious machine incident</vt:lpstr>
      <vt:lpstr>Helium pressure wave</vt:lpstr>
      <vt:lpstr>Release of 600 MJ at LHC  </vt:lpstr>
      <vt:lpstr>Collateral damage : beam vacuum</vt:lpstr>
      <vt:lpstr>Consequences</vt:lpstr>
      <vt:lpstr>Dipole training campaign</vt:lpstr>
      <vt:lpstr>LHC energy evolution</vt:lpstr>
      <vt:lpstr>PowerPoint Presentation</vt:lpstr>
      <vt:lpstr>LHC MPS design</vt:lpstr>
      <vt:lpstr>MPS inputs</vt:lpstr>
      <vt:lpstr>BIS layout</vt:lpstr>
      <vt:lpstr>BIS layout</vt:lpstr>
      <vt:lpstr>Masking – the safe beam concept</vt:lpstr>
      <vt:lpstr>SPS experiment : damage at 450 GeV</vt:lpstr>
      <vt:lpstr>Setup Beam Flag for LHC</vt:lpstr>
      <vt:lpstr>And then operation starts…</vt:lpstr>
      <vt:lpstr>If it does not work</vt:lpstr>
      <vt:lpstr>PowerPoint Presentation</vt:lpstr>
      <vt:lpstr>Organization at LHC</vt:lpstr>
      <vt:lpstr>Commissioning - procedures</vt:lpstr>
      <vt:lpstr>Tracking</vt:lpstr>
      <vt:lpstr>Automated testing</vt:lpstr>
      <vt:lpstr>LHC operational cycle</vt:lpstr>
      <vt:lpstr>Beam commissioning sequence</vt:lpstr>
      <vt:lpstr>Setup quality assurance</vt:lpstr>
      <vt:lpstr>Beam dump synchronization</vt:lpstr>
      <vt:lpstr>Asynchronous dump: passive protection</vt:lpstr>
      <vt:lpstr>MPS Quality Assurance</vt:lpstr>
      <vt:lpstr>Loss map example</vt:lpstr>
      <vt:lpstr>Stability of the beam cleaning</vt:lpstr>
      <vt:lpstr>Asynchronous dump: active protection</vt:lpstr>
      <vt:lpstr>Asynchronous beam dump test</vt:lpstr>
      <vt:lpstr>PowerPoint Presentation</vt:lpstr>
      <vt:lpstr>Increasing the energy</vt:lpstr>
      <vt:lpstr>LHC stored energy – the first year</vt:lpstr>
      <vt:lpstr>LHC progress 2010-2016</vt:lpstr>
      <vt:lpstr>Example of intensity ramp up</vt:lpstr>
      <vt:lpstr>LHC 2016 versus Design</vt:lpstr>
      <vt:lpstr>PowerPoint Presentation</vt:lpstr>
      <vt:lpstr>Ultra-fast failures at the LHC</vt:lpstr>
      <vt:lpstr>Ultra-fast failures at the LHC (2)</vt:lpstr>
      <vt:lpstr>Ultra-fast failures at the LHC (3)</vt:lpstr>
      <vt:lpstr>Ultra-fast failures at the LHC (4)</vt:lpstr>
      <vt:lpstr>Failure timescales @ LHC high energy</vt:lpstr>
      <vt:lpstr>Setting thresholds - BLMs</vt:lpstr>
      <vt:lpstr>Beam loss monitor thresholds</vt:lpstr>
      <vt:lpstr>Beam loss monitor thresholds</vt:lpstr>
      <vt:lpstr>Beam as witness</vt:lpstr>
      <vt:lpstr>Injection into LHC</vt:lpstr>
      <vt:lpstr>LHC example: stored - transfer</vt:lpstr>
      <vt:lpstr>Beam losses through the cycle</vt:lpstr>
      <vt:lpstr>Peak power losses at 6.5 TeV</vt:lpstr>
      <vt:lpstr>Continuous beam losses at LHC</vt:lpstr>
      <vt:lpstr>Beam loss and electronics</vt:lpstr>
      <vt:lpstr>Continuous beam losses with collisions</vt:lpstr>
      <vt:lpstr>PowerPoint Presentation</vt:lpstr>
      <vt:lpstr>Continuous beam losses with collisions</vt:lpstr>
      <vt:lpstr>Accidental beam losses with collisions</vt:lpstr>
      <vt:lpstr>Accidental beam loss</vt:lpstr>
      <vt:lpstr>Surprise, surprise !</vt:lpstr>
      <vt:lpstr>UFO monitoring</vt:lpstr>
      <vt:lpstr>BLM relocation for UFOs</vt:lpstr>
      <vt:lpstr>BLM relocation for UFOs</vt:lpstr>
      <vt:lpstr>Timescales @ LHC</vt:lpstr>
      <vt:lpstr>Unexpected failure modes</vt:lpstr>
      <vt:lpstr>PowerPoint Presentation</vt:lpstr>
      <vt:lpstr>Modern Machine Protection System : P3</vt:lpstr>
      <vt:lpstr>Pre and Post-mission checks</vt:lpstr>
      <vt:lpstr>Pre-flight checks</vt:lpstr>
      <vt:lpstr>Post-mission checks</vt:lpstr>
      <vt:lpstr>MPS diagnostics – post-mortem</vt:lpstr>
      <vt:lpstr>Post-mortem GUI</vt:lpstr>
      <vt:lpstr>MPS settings (changes)</vt:lpstr>
      <vt:lpstr>Critical settings</vt:lpstr>
      <vt:lpstr>Software interlocks</vt:lpstr>
      <vt:lpstr>Machine experiments</vt:lpstr>
      <vt:lpstr>Summary : anything damaged?</vt:lpstr>
      <vt:lpstr>Summary</vt:lpstr>
      <vt:lpstr>PowerPoint Presentation</vt:lpstr>
      <vt:lpstr>Beautiful technology</vt:lpstr>
      <vt:lpstr>Hydrodynamic tunneling</vt:lpstr>
      <vt:lpstr>Local aperture measurement</vt:lpstr>
      <vt:lpstr>LHC filling and kicker synchronization</vt:lpstr>
      <vt:lpstr>Ultra-fast failures at the LHC (5)</vt:lpstr>
      <vt:lpstr>Ultra-fast failures at the LHC (6)</vt:lpstr>
      <vt:lpstr>SIS architecture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Jorg Wenninger</dc:creator>
  <cp:lastModifiedBy>Irina Novitski x2831,3896 13429N</cp:lastModifiedBy>
  <cp:revision>2545</cp:revision>
  <cp:lastPrinted>1601-01-01T00:00:00Z</cp:lastPrinted>
  <dcterms:created xsi:type="dcterms:W3CDTF">1601-01-01T00:00:00Z</dcterms:created>
  <dcterms:modified xsi:type="dcterms:W3CDTF">2017-01-26T00:44:11Z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