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52" r:id="rId1"/>
    <p:sldMasterId id="2147483666" r:id="rId2"/>
    <p:sldMasterId id="2147483779" r:id="rId3"/>
    <p:sldMasterId id="2147483791" r:id="rId4"/>
  </p:sldMasterIdLst>
  <p:notesMasterIdLst>
    <p:notesMasterId r:id="rId82"/>
  </p:notesMasterIdLst>
  <p:handoutMasterIdLst>
    <p:handoutMasterId r:id="rId83"/>
  </p:handoutMasterIdLst>
  <p:sldIdLst>
    <p:sldId id="900" r:id="rId5"/>
    <p:sldId id="1720" r:id="rId6"/>
    <p:sldId id="1642" r:id="rId7"/>
    <p:sldId id="1458" r:id="rId8"/>
    <p:sldId id="1643" r:id="rId9"/>
    <p:sldId id="1654" r:id="rId10"/>
    <p:sldId id="1372" r:id="rId11"/>
    <p:sldId id="1721" r:id="rId12"/>
    <p:sldId id="1646" r:id="rId13"/>
    <p:sldId id="1647" r:id="rId14"/>
    <p:sldId id="1655" r:id="rId15"/>
    <p:sldId id="1640" r:id="rId16"/>
    <p:sldId id="1656" r:id="rId17"/>
    <p:sldId id="1457" r:id="rId18"/>
    <p:sldId id="1651" r:id="rId19"/>
    <p:sldId id="1663" r:id="rId20"/>
    <p:sldId id="1659" r:id="rId21"/>
    <p:sldId id="1660" r:id="rId22"/>
    <p:sldId id="1661" r:id="rId23"/>
    <p:sldId id="1662" r:id="rId24"/>
    <p:sldId id="1636" r:id="rId25"/>
    <p:sldId id="1717" r:id="rId26"/>
    <p:sldId id="1712" r:id="rId27"/>
    <p:sldId id="1713" r:id="rId28"/>
    <p:sldId id="1714" r:id="rId29"/>
    <p:sldId id="1715" r:id="rId30"/>
    <p:sldId id="1716" r:id="rId31"/>
    <p:sldId id="1620" r:id="rId32"/>
    <p:sldId id="1626" r:id="rId33"/>
    <p:sldId id="1690" r:id="rId34"/>
    <p:sldId id="1635" r:id="rId35"/>
    <p:sldId id="1691" r:id="rId36"/>
    <p:sldId id="1692" r:id="rId37"/>
    <p:sldId id="1621" r:id="rId38"/>
    <p:sldId id="1667" r:id="rId39"/>
    <p:sldId id="1693" r:id="rId40"/>
    <p:sldId id="1516" r:id="rId41"/>
    <p:sldId id="1668" r:id="rId42"/>
    <p:sldId id="1697" r:id="rId43"/>
    <p:sldId id="1547" r:id="rId44"/>
    <p:sldId id="1379" r:id="rId45"/>
    <p:sldId id="1669" r:id="rId46"/>
    <p:sldId id="1670" r:id="rId47"/>
    <p:sldId id="1671" r:id="rId48"/>
    <p:sldId id="1672" r:id="rId49"/>
    <p:sldId id="1496" r:id="rId50"/>
    <p:sldId id="1711" r:id="rId51"/>
    <p:sldId id="1508" r:id="rId52"/>
    <p:sldId id="1718" r:id="rId53"/>
    <p:sldId id="1705" r:id="rId54"/>
    <p:sldId id="1706" r:id="rId55"/>
    <p:sldId id="1707" r:id="rId56"/>
    <p:sldId id="1708" r:id="rId57"/>
    <p:sldId id="1709" r:id="rId58"/>
    <p:sldId id="1710" r:id="rId59"/>
    <p:sldId id="1493" r:id="rId60"/>
    <p:sldId id="1355" r:id="rId61"/>
    <p:sldId id="1578" r:id="rId62"/>
    <p:sldId id="1499" r:id="rId63"/>
    <p:sldId id="1684" r:id="rId64"/>
    <p:sldId id="1686" r:id="rId65"/>
    <p:sldId id="1687" r:id="rId66"/>
    <p:sldId id="1688" r:id="rId67"/>
    <p:sldId id="1689" r:id="rId68"/>
    <p:sldId id="1694" r:id="rId69"/>
    <p:sldId id="1699" r:id="rId70"/>
    <p:sldId id="1565" r:id="rId71"/>
    <p:sldId id="1403" r:id="rId72"/>
    <p:sldId id="1579" r:id="rId73"/>
    <p:sldId id="1582" r:id="rId74"/>
    <p:sldId id="1491" r:id="rId75"/>
    <p:sldId id="1568" r:id="rId76"/>
    <p:sldId id="1581" r:id="rId77"/>
    <p:sldId id="1569" r:id="rId78"/>
    <p:sldId id="1570" r:id="rId79"/>
    <p:sldId id="1549" r:id="rId80"/>
    <p:sldId id="1719" r:id="rId81"/>
  </p:sldIdLst>
  <p:sldSz cx="9144000" cy="6858000" type="screen4x3"/>
  <p:notesSz cx="7099300" cy="10234613"/>
  <p:defaultTextStyle>
    <a:defPPr>
      <a:defRPr lang="en-US"/>
    </a:defPPr>
    <a:lvl1pPr algn="l" rtl="0" fontAlgn="base">
      <a:spcBef>
        <a:spcPct val="0"/>
      </a:spcBef>
      <a:spcAft>
        <a:spcPct val="0"/>
      </a:spcAft>
      <a:defRPr sz="2400" kern="1200">
        <a:solidFill>
          <a:schemeClr val="accent2"/>
        </a:solidFill>
        <a:latin typeface="Arial" charset="0"/>
        <a:ea typeface="+mn-ea"/>
        <a:cs typeface="+mn-cs"/>
      </a:defRPr>
    </a:lvl1pPr>
    <a:lvl2pPr marL="457200" algn="l" rtl="0" fontAlgn="base">
      <a:spcBef>
        <a:spcPct val="0"/>
      </a:spcBef>
      <a:spcAft>
        <a:spcPct val="0"/>
      </a:spcAft>
      <a:defRPr sz="2400" kern="1200">
        <a:solidFill>
          <a:schemeClr val="accent2"/>
        </a:solidFill>
        <a:latin typeface="Arial" charset="0"/>
        <a:ea typeface="+mn-ea"/>
        <a:cs typeface="+mn-cs"/>
      </a:defRPr>
    </a:lvl2pPr>
    <a:lvl3pPr marL="914400" algn="l" rtl="0" fontAlgn="base">
      <a:spcBef>
        <a:spcPct val="0"/>
      </a:spcBef>
      <a:spcAft>
        <a:spcPct val="0"/>
      </a:spcAft>
      <a:defRPr sz="2400" kern="1200">
        <a:solidFill>
          <a:schemeClr val="accent2"/>
        </a:solidFill>
        <a:latin typeface="Arial" charset="0"/>
        <a:ea typeface="+mn-ea"/>
        <a:cs typeface="+mn-cs"/>
      </a:defRPr>
    </a:lvl3pPr>
    <a:lvl4pPr marL="1371600" algn="l" rtl="0" fontAlgn="base">
      <a:spcBef>
        <a:spcPct val="0"/>
      </a:spcBef>
      <a:spcAft>
        <a:spcPct val="0"/>
      </a:spcAft>
      <a:defRPr sz="2400" kern="1200">
        <a:solidFill>
          <a:schemeClr val="accent2"/>
        </a:solidFill>
        <a:latin typeface="Arial" charset="0"/>
        <a:ea typeface="+mn-ea"/>
        <a:cs typeface="+mn-cs"/>
      </a:defRPr>
    </a:lvl4pPr>
    <a:lvl5pPr marL="1828800" algn="l" rtl="0" fontAlgn="base">
      <a:spcBef>
        <a:spcPct val="0"/>
      </a:spcBef>
      <a:spcAft>
        <a:spcPct val="0"/>
      </a:spcAft>
      <a:defRPr sz="2400" kern="1200">
        <a:solidFill>
          <a:schemeClr val="accent2"/>
        </a:solidFill>
        <a:latin typeface="Arial" charset="0"/>
        <a:ea typeface="+mn-ea"/>
        <a:cs typeface="+mn-cs"/>
      </a:defRPr>
    </a:lvl5pPr>
    <a:lvl6pPr marL="2286000" algn="l" defTabSz="914400" rtl="0" eaLnBrk="1" latinLnBrk="0" hangingPunct="1">
      <a:defRPr sz="2400" kern="1200">
        <a:solidFill>
          <a:schemeClr val="accent2"/>
        </a:solidFill>
        <a:latin typeface="Arial" charset="0"/>
        <a:ea typeface="+mn-ea"/>
        <a:cs typeface="+mn-cs"/>
      </a:defRPr>
    </a:lvl6pPr>
    <a:lvl7pPr marL="2743200" algn="l" defTabSz="914400" rtl="0" eaLnBrk="1" latinLnBrk="0" hangingPunct="1">
      <a:defRPr sz="2400" kern="1200">
        <a:solidFill>
          <a:schemeClr val="accent2"/>
        </a:solidFill>
        <a:latin typeface="Arial" charset="0"/>
        <a:ea typeface="+mn-ea"/>
        <a:cs typeface="+mn-cs"/>
      </a:defRPr>
    </a:lvl7pPr>
    <a:lvl8pPr marL="3200400" algn="l" defTabSz="914400" rtl="0" eaLnBrk="1" latinLnBrk="0" hangingPunct="1">
      <a:defRPr sz="2400" kern="1200">
        <a:solidFill>
          <a:schemeClr val="accent2"/>
        </a:solidFill>
        <a:latin typeface="Arial" charset="0"/>
        <a:ea typeface="+mn-ea"/>
        <a:cs typeface="+mn-cs"/>
      </a:defRPr>
    </a:lvl8pPr>
    <a:lvl9pPr marL="3657600" algn="l" defTabSz="914400" rtl="0" eaLnBrk="1" latinLnBrk="0" hangingPunct="1">
      <a:defRPr sz="2400" kern="1200">
        <a:solidFill>
          <a:schemeClr val="accent2"/>
        </a:solidFill>
        <a:latin typeface="Arial" charset="0"/>
        <a:ea typeface="+mn-ea"/>
        <a:cs typeface="+mn-cs"/>
      </a:defRPr>
    </a:lvl9pPr>
  </p:defaultTextStyle>
  <p:extLst>
    <p:ext uri="{EFAFB233-063F-42B5-8137-9DF3F51BA10A}">
      <p15:sldGuideLst xmlns:p15="http://schemas.microsoft.com/office/powerpoint/2012/main">
        <p15:guide id="1" orient="horz" pos="1933">
          <p15:clr>
            <a:srgbClr val="A4A3A4"/>
          </p15:clr>
        </p15:guide>
        <p15:guide id="2" pos="4604">
          <p15:clr>
            <a:srgbClr val="A4A3A4"/>
          </p15:clr>
        </p15:guide>
      </p15:sldGuideLst>
    </p:ext>
    <p:ext uri="{2D200454-40CA-4A62-9FC3-DE9A4176ACB9}">
      <p15:notesGuideLst xmlns:p15="http://schemas.microsoft.com/office/powerpoint/2012/main">
        <p15:guide id="1" orient="horz" pos="3220"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600"/>
    <a:srgbClr val="FF3300"/>
    <a:srgbClr val="0000FF"/>
    <a:srgbClr val="FFFF00"/>
    <a:srgbClr val="FFCC00"/>
    <a:srgbClr val="FFFF99"/>
    <a:srgbClr val="663300"/>
    <a:srgbClr val="E7BD25"/>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7" autoAdjust="0"/>
    <p:restoredTop sz="94125" autoAdjust="0"/>
  </p:normalViewPr>
  <p:slideViewPr>
    <p:cSldViewPr snapToObjects="1">
      <p:cViewPr varScale="1">
        <p:scale>
          <a:sx n="67" d="100"/>
          <a:sy n="67" d="100"/>
        </p:scale>
        <p:origin x="512" y="56"/>
      </p:cViewPr>
      <p:guideLst>
        <p:guide orient="horz" pos="1933"/>
        <p:guide pos="4604"/>
      </p:guideLst>
    </p:cSldViewPr>
  </p:slideViewPr>
  <p:outlineViewPr>
    <p:cViewPr>
      <p:scale>
        <a:sx n="25" d="100"/>
        <a:sy n="25" d="100"/>
      </p:scale>
      <p:origin x="0" y="-8988"/>
    </p:cViewPr>
    <p:sldLst>
      <p:sld r:id="rId1" collapse="1"/>
    </p:sldLst>
  </p:outlineViewPr>
  <p:notesTextViewPr>
    <p:cViewPr>
      <p:scale>
        <a:sx n="3" d="2"/>
        <a:sy n="3" d="2"/>
      </p:scale>
      <p:origin x="0" y="0"/>
    </p:cViewPr>
  </p:notesTextViewPr>
  <p:sorterViewPr>
    <p:cViewPr>
      <p:scale>
        <a:sx n="200" d="100"/>
        <a:sy n="200" d="100"/>
      </p:scale>
      <p:origin x="0" y="-26048"/>
    </p:cViewPr>
  </p:sorterViewPr>
  <p:notesViewPr>
    <p:cSldViewPr snapToObjects="1">
      <p:cViewPr varScale="1">
        <p:scale>
          <a:sx n="57" d="100"/>
          <a:sy n="57" d="100"/>
        </p:scale>
        <p:origin x="-3216" y="-106"/>
      </p:cViewPr>
      <p:guideLst>
        <p:guide orient="horz" pos="3220"/>
        <p:guide pos="2238"/>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2" y="1"/>
            <a:ext cx="3115270" cy="507312"/>
          </a:xfrm>
          <a:prstGeom prst="rect">
            <a:avLst/>
          </a:prstGeom>
          <a:noFill/>
          <a:ln>
            <a:noFill/>
          </a:ln>
          <a:effectLst/>
          <a:extLst/>
        </p:spPr>
        <p:txBody>
          <a:bodyPr vert="horz" wrap="square" lIns="94194" tIns="47100" rIns="94194" bIns="47100" numCol="1" anchor="t" anchorCtr="0" compatLnSpc="1">
            <a:prstTxWarp prst="textNoShape">
              <a:avLst/>
            </a:prstTxWarp>
          </a:bodyPr>
          <a:lstStyle>
            <a:lvl1pPr defTabSz="942511" eaLnBrk="0" hangingPunct="0">
              <a:lnSpc>
                <a:spcPct val="100000"/>
              </a:lnSpc>
              <a:spcBef>
                <a:spcPct val="0"/>
              </a:spcBef>
              <a:defRPr sz="1200">
                <a:solidFill>
                  <a:schemeClr val="tx1"/>
                </a:solidFill>
                <a:latin typeface="Times New Roman" pitchFamily="18" charset="0"/>
              </a:defRPr>
            </a:lvl1pPr>
          </a:lstStyle>
          <a:p>
            <a:pPr>
              <a:defRPr/>
            </a:pPr>
            <a:endParaRPr lang="en-US"/>
          </a:p>
        </p:txBody>
      </p:sp>
      <p:sp>
        <p:nvSpPr>
          <p:cNvPr id="13315" name="Rectangle 3"/>
          <p:cNvSpPr>
            <a:spLocks noGrp="1" noChangeArrowheads="1"/>
          </p:cNvSpPr>
          <p:nvPr>
            <p:ph type="dt" sz="quarter" idx="1"/>
          </p:nvPr>
        </p:nvSpPr>
        <p:spPr bwMode="auto">
          <a:xfrm>
            <a:off x="4050348" y="1"/>
            <a:ext cx="3035688" cy="507312"/>
          </a:xfrm>
          <a:prstGeom prst="rect">
            <a:avLst/>
          </a:prstGeom>
          <a:noFill/>
          <a:ln>
            <a:noFill/>
          </a:ln>
          <a:effectLst/>
          <a:extLst/>
        </p:spPr>
        <p:txBody>
          <a:bodyPr vert="horz" wrap="square" lIns="94194" tIns="47100" rIns="94194" bIns="47100" numCol="1" anchor="t" anchorCtr="0" compatLnSpc="1">
            <a:prstTxWarp prst="textNoShape">
              <a:avLst/>
            </a:prstTxWarp>
          </a:bodyPr>
          <a:lstStyle>
            <a:lvl1pPr algn="r" defTabSz="942511" eaLnBrk="0" hangingPunct="0">
              <a:lnSpc>
                <a:spcPct val="100000"/>
              </a:lnSpc>
              <a:spcBef>
                <a:spcPct val="0"/>
              </a:spcBef>
              <a:defRPr sz="1200">
                <a:solidFill>
                  <a:schemeClr val="tx1"/>
                </a:solidFill>
                <a:latin typeface="Times New Roman" pitchFamily="18" charset="0"/>
              </a:defRPr>
            </a:lvl1pPr>
          </a:lstStyle>
          <a:p>
            <a:pPr>
              <a:defRPr/>
            </a:pPr>
            <a:endParaRPr lang="en-US"/>
          </a:p>
        </p:txBody>
      </p:sp>
      <p:sp>
        <p:nvSpPr>
          <p:cNvPr id="13316" name="Rectangle 4"/>
          <p:cNvSpPr>
            <a:spLocks noGrp="1" noChangeArrowheads="1"/>
          </p:cNvSpPr>
          <p:nvPr>
            <p:ph type="ftr" sz="quarter" idx="2"/>
          </p:nvPr>
        </p:nvSpPr>
        <p:spPr bwMode="auto">
          <a:xfrm>
            <a:off x="2" y="9745303"/>
            <a:ext cx="3115270" cy="507312"/>
          </a:xfrm>
          <a:prstGeom prst="rect">
            <a:avLst/>
          </a:prstGeom>
          <a:noFill/>
          <a:ln>
            <a:noFill/>
          </a:ln>
          <a:effectLst/>
          <a:extLst/>
        </p:spPr>
        <p:txBody>
          <a:bodyPr vert="horz" wrap="square" lIns="94194" tIns="47100" rIns="94194" bIns="47100" numCol="1" anchor="b" anchorCtr="0" compatLnSpc="1">
            <a:prstTxWarp prst="textNoShape">
              <a:avLst/>
            </a:prstTxWarp>
          </a:bodyPr>
          <a:lstStyle>
            <a:lvl1pPr defTabSz="942511" eaLnBrk="0" hangingPunct="0">
              <a:lnSpc>
                <a:spcPct val="100000"/>
              </a:lnSpc>
              <a:spcBef>
                <a:spcPct val="0"/>
              </a:spcBef>
              <a:defRPr sz="1200">
                <a:solidFill>
                  <a:schemeClr val="tx1"/>
                </a:solidFill>
                <a:latin typeface="Times New Roman" pitchFamily="18" charset="0"/>
              </a:defRPr>
            </a:lvl1pPr>
          </a:lstStyle>
          <a:p>
            <a:pPr>
              <a:defRPr/>
            </a:pPr>
            <a:endParaRPr lang="en-US"/>
          </a:p>
        </p:txBody>
      </p:sp>
      <p:sp>
        <p:nvSpPr>
          <p:cNvPr id="13317" name="Rectangle 5"/>
          <p:cNvSpPr>
            <a:spLocks noGrp="1" noChangeArrowheads="1"/>
          </p:cNvSpPr>
          <p:nvPr>
            <p:ph type="sldNum" sz="quarter" idx="3"/>
          </p:nvPr>
        </p:nvSpPr>
        <p:spPr bwMode="auto">
          <a:xfrm>
            <a:off x="4050348" y="9745303"/>
            <a:ext cx="3035688" cy="507312"/>
          </a:xfrm>
          <a:prstGeom prst="rect">
            <a:avLst/>
          </a:prstGeom>
          <a:noFill/>
          <a:ln>
            <a:noFill/>
          </a:ln>
          <a:effectLst/>
          <a:extLst/>
        </p:spPr>
        <p:txBody>
          <a:bodyPr vert="horz" wrap="square" lIns="94194" tIns="47100" rIns="94194" bIns="47100" numCol="1" anchor="b" anchorCtr="0" compatLnSpc="1">
            <a:prstTxWarp prst="textNoShape">
              <a:avLst/>
            </a:prstTxWarp>
          </a:bodyPr>
          <a:lstStyle>
            <a:lvl1pPr algn="r" defTabSz="942511" eaLnBrk="0" hangingPunct="0">
              <a:lnSpc>
                <a:spcPct val="100000"/>
              </a:lnSpc>
              <a:spcBef>
                <a:spcPct val="0"/>
              </a:spcBef>
              <a:defRPr sz="1200">
                <a:solidFill>
                  <a:schemeClr val="tx1"/>
                </a:solidFill>
                <a:latin typeface="Times New Roman" pitchFamily="18" charset="0"/>
              </a:defRPr>
            </a:lvl1pPr>
          </a:lstStyle>
          <a:p>
            <a:pPr>
              <a:defRPr/>
            </a:pPr>
            <a:fld id="{E2226807-FD36-4300-A9E5-2ED8BBDFB6D0}" type="slidenum">
              <a:rPr lang="en-US"/>
              <a:pPr>
                <a:defRPr/>
              </a:pPr>
              <a:t>‹#›</a:t>
            </a:fld>
            <a:endParaRPr lang="en-US"/>
          </a:p>
        </p:txBody>
      </p:sp>
    </p:spTree>
    <p:extLst>
      <p:ext uri="{BB962C8B-B14F-4D97-AF65-F5344CB8AC3E}">
        <p14:creationId xmlns:p14="http://schemas.microsoft.com/office/powerpoint/2010/main" val="4082367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 y="1"/>
            <a:ext cx="3073821" cy="513858"/>
          </a:xfrm>
          <a:prstGeom prst="rect">
            <a:avLst/>
          </a:prstGeom>
          <a:noFill/>
          <a:ln>
            <a:noFill/>
          </a:ln>
          <a:effectLst/>
          <a:extLst/>
        </p:spPr>
        <p:txBody>
          <a:bodyPr vert="horz" wrap="square" lIns="95515" tIns="47758" rIns="95515" bIns="47758" numCol="1" anchor="t" anchorCtr="0" compatLnSpc="1">
            <a:prstTxWarp prst="textNoShape">
              <a:avLst/>
            </a:prstTxWarp>
          </a:bodyPr>
          <a:lstStyle>
            <a:lvl1pPr defTabSz="955670" eaLnBrk="0" hangingPunct="0">
              <a:lnSpc>
                <a:spcPct val="100000"/>
              </a:lnSpc>
              <a:spcBef>
                <a:spcPct val="0"/>
              </a:spcBef>
              <a:defRPr sz="1200">
                <a:solidFill>
                  <a:schemeClr val="tx1"/>
                </a:solidFill>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4025480" y="1"/>
            <a:ext cx="3073821" cy="513858"/>
          </a:xfrm>
          <a:prstGeom prst="rect">
            <a:avLst/>
          </a:prstGeom>
          <a:noFill/>
          <a:ln>
            <a:noFill/>
          </a:ln>
          <a:effectLst/>
          <a:extLst/>
        </p:spPr>
        <p:txBody>
          <a:bodyPr vert="horz" wrap="square" lIns="95515" tIns="47758" rIns="95515" bIns="47758" numCol="1" anchor="t" anchorCtr="0" compatLnSpc="1">
            <a:prstTxWarp prst="textNoShape">
              <a:avLst/>
            </a:prstTxWarp>
          </a:bodyPr>
          <a:lstStyle>
            <a:lvl1pPr algn="r" defTabSz="955670" eaLnBrk="0" hangingPunct="0">
              <a:lnSpc>
                <a:spcPct val="100000"/>
              </a:lnSpc>
              <a:spcBef>
                <a:spcPct val="0"/>
              </a:spcBef>
              <a:defRPr sz="1200">
                <a:solidFill>
                  <a:schemeClr val="tx1"/>
                </a:solidFill>
                <a:latin typeface="Times New Roman" pitchFamily="18"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79375" y="771525"/>
            <a:ext cx="7259638" cy="544512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462568" y="6465776"/>
            <a:ext cx="6155931" cy="2998051"/>
          </a:xfrm>
          <a:prstGeom prst="rect">
            <a:avLst/>
          </a:prstGeom>
          <a:noFill/>
          <a:ln>
            <a:noFill/>
          </a:ln>
          <a:effectLst/>
          <a:extLst/>
        </p:spPr>
        <p:txBody>
          <a:bodyPr vert="horz" wrap="square" lIns="95515" tIns="47758" rIns="95515" bIns="4775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3" y="9720755"/>
            <a:ext cx="3073821" cy="513858"/>
          </a:xfrm>
          <a:prstGeom prst="rect">
            <a:avLst/>
          </a:prstGeom>
          <a:noFill/>
          <a:ln>
            <a:noFill/>
          </a:ln>
          <a:effectLst/>
          <a:extLst/>
        </p:spPr>
        <p:txBody>
          <a:bodyPr vert="horz" wrap="square" lIns="95515" tIns="47758" rIns="95515" bIns="47758" numCol="1" anchor="b" anchorCtr="0" compatLnSpc="1">
            <a:prstTxWarp prst="textNoShape">
              <a:avLst/>
            </a:prstTxWarp>
          </a:bodyPr>
          <a:lstStyle>
            <a:lvl1pPr defTabSz="955670" eaLnBrk="0" hangingPunct="0">
              <a:lnSpc>
                <a:spcPct val="100000"/>
              </a:lnSpc>
              <a:spcBef>
                <a:spcPct val="0"/>
              </a:spcBef>
              <a:defRPr sz="1200">
                <a:solidFill>
                  <a:schemeClr val="tx1"/>
                </a:solidFill>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4025480" y="9720755"/>
            <a:ext cx="3073821" cy="513858"/>
          </a:xfrm>
          <a:prstGeom prst="rect">
            <a:avLst/>
          </a:prstGeom>
          <a:noFill/>
          <a:ln>
            <a:noFill/>
          </a:ln>
          <a:effectLst/>
          <a:extLst/>
        </p:spPr>
        <p:txBody>
          <a:bodyPr vert="horz" wrap="square" lIns="95515" tIns="47758" rIns="95515" bIns="47758" numCol="1" anchor="b" anchorCtr="0" compatLnSpc="1">
            <a:prstTxWarp prst="textNoShape">
              <a:avLst/>
            </a:prstTxWarp>
          </a:bodyPr>
          <a:lstStyle>
            <a:lvl1pPr algn="r" defTabSz="955670" eaLnBrk="0" hangingPunct="0">
              <a:lnSpc>
                <a:spcPct val="100000"/>
              </a:lnSpc>
              <a:spcBef>
                <a:spcPct val="0"/>
              </a:spcBef>
              <a:defRPr sz="1200">
                <a:solidFill>
                  <a:schemeClr val="tx1"/>
                </a:solidFill>
                <a:latin typeface="Times New Roman" pitchFamily="18" charset="0"/>
              </a:defRPr>
            </a:lvl1pPr>
          </a:lstStyle>
          <a:p>
            <a:pPr>
              <a:defRPr/>
            </a:pPr>
            <a:fld id="{E24D895E-D02C-46C4-BF81-E36BA4B84B6C}" type="slidenum">
              <a:rPr lang="en-US"/>
              <a:pPr>
                <a:defRPr/>
              </a:pPr>
              <a:t>‹#›</a:t>
            </a:fld>
            <a:endParaRPr lang="en-US"/>
          </a:p>
        </p:txBody>
      </p:sp>
    </p:spTree>
    <p:extLst>
      <p:ext uri="{BB962C8B-B14F-4D97-AF65-F5344CB8AC3E}">
        <p14:creationId xmlns:p14="http://schemas.microsoft.com/office/powerpoint/2010/main" val="1031561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0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miter lim="800000"/>
            <a:headEnd/>
            <a:tailEnd/>
          </a:ln>
        </p:spPr>
        <p:txBody>
          <a:bodyPr/>
          <a:lstStyle/>
          <a:p>
            <a:fld id="{B5ED85D5-9CF1-4AA3-B5E4-5C8960A4A435}" type="slidenum">
              <a:rPr lang="en-US" smtClean="0"/>
              <a:pPr/>
              <a:t>1</a:t>
            </a:fld>
            <a:endParaRPr lang="en-US" dirty="0" smtClean="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177801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bwMode="auto">
          <a:xfrm>
            <a:off x="992188" y="768350"/>
            <a:ext cx="5114925" cy="3836988"/>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6451" name="Rectangle 3"/>
          <p:cNvSpPr>
            <a:spLocks noGrp="1" noChangeArrowheads="1"/>
          </p:cNvSpPr>
          <p:nvPr>
            <p:ph type="body" idx="1"/>
          </p:nvPr>
        </p:nvSpPr>
        <p:spPr bwMode="auto">
          <a:xfrm>
            <a:off x="709931" y="4862101"/>
            <a:ext cx="5679440" cy="460524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81" tIns="47690" rIns="95381" bIns="47690"/>
          <a:lstStyle/>
          <a:p>
            <a:endParaRPr lang="en-GB"/>
          </a:p>
        </p:txBody>
      </p:sp>
    </p:spTree>
    <p:extLst>
      <p:ext uri="{BB962C8B-B14F-4D97-AF65-F5344CB8AC3E}">
        <p14:creationId xmlns:p14="http://schemas.microsoft.com/office/powerpoint/2010/main" val="1228236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55374" eaLnBrk="0" hangingPunct="0">
              <a:defRPr sz="2100" b="1">
                <a:solidFill>
                  <a:schemeClr val="accent2"/>
                </a:solidFill>
                <a:latin typeface="Verdana" pitchFamily="34" charset="0"/>
              </a:defRPr>
            </a:lvl1pPr>
            <a:lvl2pPr marL="774894" indent="-298036" defTabSz="955374" eaLnBrk="0" hangingPunct="0">
              <a:defRPr sz="2100" b="1">
                <a:solidFill>
                  <a:schemeClr val="accent2"/>
                </a:solidFill>
                <a:latin typeface="Verdana" pitchFamily="34" charset="0"/>
              </a:defRPr>
            </a:lvl2pPr>
            <a:lvl3pPr marL="1192146" indent="-238429" defTabSz="955374" eaLnBrk="0" hangingPunct="0">
              <a:defRPr sz="2100" b="1">
                <a:solidFill>
                  <a:schemeClr val="accent2"/>
                </a:solidFill>
                <a:latin typeface="Verdana" pitchFamily="34" charset="0"/>
              </a:defRPr>
            </a:lvl3pPr>
            <a:lvl4pPr marL="1669004" indent="-238429" defTabSz="955374" eaLnBrk="0" hangingPunct="0">
              <a:defRPr sz="2100" b="1">
                <a:solidFill>
                  <a:schemeClr val="accent2"/>
                </a:solidFill>
                <a:latin typeface="Verdana" pitchFamily="34" charset="0"/>
              </a:defRPr>
            </a:lvl4pPr>
            <a:lvl5pPr marL="2145863" indent="-238429" defTabSz="955374" eaLnBrk="0" hangingPunct="0">
              <a:defRPr sz="2100" b="1">
                <a:solidFill>
                  <a:schemeClr val="accent2"/>
                </a:solidFill>
                <a:latin typeface="Verdana" pitchFamily="34" charset="0"/>
              </a:defRPr>
            </a:lvl5pPr>
            <a:lvl6pPr marL="2622721" indent="-238429" defTabSz="955374" eaLnBrk="0" fontAlgn="base" hangingPunct="0">
              <a:spcBef>
                <a:spcPct val="0"/>
              </a:spcBef>
              <a:spcAft>
                <a:spcPct val="0"/>
              </a:spcAft>
              <a:defRPr sz="2100" b="1">
                <a:solidFill>
                  <a:schemeClr val="accent2"/>
                </a:solidFill>
                <a:latin typeface="Verdana" pitchFamily="34" charset="0"/>
              </a:defRPr>
            </a:lvl6pPr>
            <a:lvl7pPr marL="3099580" indent="-238429" defTabSz="955374" eaLnBrk="0" fontAlgn="base" hangingPunct="0">
              <a:spcBef>
                <a:spcPct val="0"/>
              </a:spcBef>
              <a:spcAft>
                <a:spcPct val="0"/>
              </a:spcAft>
              <a:defRPr sz="2100" b="1">
                <a:solidFill>
                  <a:schemeClr val="accent2"/>
                </a:solidFill>
                <a:latin typeface="Verdana" pitchFamily="34" charset="0"/>
              </a:defRPr>
            </a:lvl7pPr>
            <a:lvl8pPr marL="3576438" indent="-238429" defTabSz="955374" eaLnBrk="0" fontAlgn="base" hangingPunct="0">
              <a:spcBef>
                <a:spcPct val="0"/>
              </a:spcBef>
              <a:spcAft>
                <a:spcPct val="0"/>
              </a:spcAft>
              <a:defRPr sz="2100" b="1">
                <a:solidFill>
                  <a:schemeClr val="accent2"/>
                </a:solidFill>
                <a:latin typeface="Verdana" pitchFamily="34" charset="0"/>
              </a:defRPr>
            </a:lvl8pPr>
            <a:lvl9pPr marL="4053297" indent="-238429" defTabSz="955374" eaLnBrk="0" fontAlgn="base" hangingPunct="0">
              <a:spcBef>
                <a:spcPct val="0"/>
              </a:spcBef>
              <a:spcAft>
                <a:spcPct val="0"/>
              </a:spcAft>
              <a:defRPr sz="2100" b="1">
                <a:solidFill>
                  <a:schemeClr val="accent2"/>
                </a:solidFill>
                <a:latin typeface="Verdana" pitchFamily="34" charset="0"/>
              </a:defRPr>
            </a:lvl9pPr>
          </a:lstStyle>
          <a:p>
            <a:pPr eaLnBrk="1" hangingPunct="1"/>
            <a:fld id="{ABA08249-0AD8-4C96-8987-F746544D24FB}" type="slidenum">
              <a:rPr lang="en-GB" sz="1200" b="0">
                <a:solidFill>
                  <a:prstClr val="black"/>
                </a:solidFill>
                <a:latin typeface="Arial" pitchFamily="34" charset="0"/>
              </a:rPr>
              <a:pPr eaLnBrk="1" hangingPunct="1"/>
              <a:t>18</a:t>
            </a:fld>
            <a:endParaRPr lang="en-GB" sz="1200" b="0">
              <a:solidFill>
                <a:prstClr val="black"/>
              </a:solidFill>
              <a:latin typeface="Arial" pitchFamily="34" charset="0"/>
            </a:endParaRPr>
          </a:p>
        </p:txBody>
      </p:sp>
      <p:sp>
        <p:nvSpPr>
          <p:cNvPr id="69635" name="Rectangle 2"/>
          <p:cNvSpPr>
            <a:spLocks noGrp="1" noRot="1" noChangeAspect="1" noChangeArrowheads="1" noTextEdit="1"/>
          </p:cNvSpPr>
          <p:nvPr>
            <p:ph type="sldImg"/>
          </p:nvPr>
        </p:nvSpPr>
        <p:spPr>
          <a:xfrm>
            <a:off x="-79375" y="771525"/>
            <a:ext cx="7259638" cy="5445125"/>
          </a:xfrm>
          <a:ln/>
        </p:spPr>
      </p:sp>
      <p:sp>
        <p:nvSpPr>
          <p:cNvPr id="69636" name="Rectangle 3"/>
          <p:cNvSpPr>
            <a:spLocks noGrp="1" noChangeArrowheads="1"/>
          </p:cNvSpPr>
          <p:nvPr>
            <p:ph type="body" idx="1"/>
          </p:nvPr>
        </p:nvSpPr>
        <p:spPr>
          <a:noFill/>
        </p:spPr>
        <p:txBody>
          <a:bodyPr/>
          <a:lstStyle/>
          <a:p>
            <a:pPr eaLnBrk="1" hangingPunct="1"/>
            <a:endParaRPr lang="de-DE" smtClean="0"/>
          </a:p>
        </p:txBody>
      </p:sp>
    </p:spTree>
    <p:extLst>
      <p:ext uri="{BB962C8B-B14F-4D97-AF65-F5344CB8AC3E}">
        <p14:creationId xmlns:p14="http://schemas.microsoft.com/office/powerpoint/2010/main" val="3271078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55374" eaLnBrk="0" hangingPunct="0">
              <a:defRPr sz="2100" b="1">
                <a:solidFill>
                  <a:schemeClr val="accent2"/>
                </a:solidFill>
                <a:latin typeface="Verdana" pitchFamily="34" charset="0"/>
              </a:defRPr>
            </a:lvl1pPr>
            <a:lvl2pPr marL="774894" indent="-298036" defTabSz="955374" eaLnBrk="0" hangingPunct="0">
              <a:defRPr sz="2100" b="1">
                <a:solidFill>
                  <a:schemeClr val="accent2"/>
                </a:solidFill>
                <a:latin typeface="Verdana" pitchFamily="34" charset="0"/>
              </a:defRPr>
            </a:lvl2pPr>
            <a:lvl3pPr marL="1192146" indent="-238429" defTabSz="955374" eaLnBrk="0" hangingPunct="0">
              <a:defRPr sz="2100" b="1">
                <a:solidFill>
                  <a:schemeClr val="accent2"/>
                </a:solidFill>
                <a:latin typeface="Verdana" pitchFamily="34" charset="0"/>
              </a:defRPr>
            </a:lvl3pPr>
            <a:lvl4pPr marL="1669004" indent="-238429" defTabSz="955374" eaLnBrk="0" hangingPunct="0">
              <a:defRPr sz="2100" b="1">
                <a:solidFill>
                  <a:schemeClr val="accent2"/>
                </a:solidFill>
                <a:latin typeface="Verdana" pitchFamily="34" charset="0"/>
              </a:defRPr>
            </a:lvl4pPr>
            <a:lvl5pPr marL="2145863" indent="-238429" defTabSz="955374" eaLnBrk="0" hangingPunct="0">
              <a:defRPr sz="2100" b="1">
                <a:solidFill>
                  <a:schemeClr val="accent2"/>
                </a:solidFill>
                <a:latin typeface="Verdana" pitchFamily="34" charset="0"/>
              </a:defRPr>
            </a:lvl5pPr>
            <a:lvl6pPr marL="2622721" indent="-238429" defTabSz="955374" eaLnBrk="0" fontAlgn="base" hangingPunct="0">
              <a:spcBef>
                <a:spcPct val="0"/>
              </a:spcBef>
              <a:spcAft>
                <a:spcPct val="0"/>
              </a:spcAft>
              <a:defRPr sz="2100" b="1">
                <a:solidFill>
                  <a:schemeClr val="accent2"/>
                </a:solidFill>
                <a:latin typeface="Verdana" pitchFamily="34" charset="0"/>
              </a:defRPr>
            </a:lvl6pPr>
            <a:lvl7pPr marL="3099580" indent="-238429" defTabSz="955374" eaLnBrk="0" fontAlgn="base" hangingPunct="0">
              <a:spcBef>
                <a:spcPct val="0"/>
              </a:spcBef>
              <a:spcAft>
                <a:spcPct val="0"/>
              </a:spcAft>
              <a:defRPr sz="2100" b="1">
                <a:solidFill>
                  <a:schemeClr val="accent2"/>
                </a:solidFill>
                <a:latin typeface="Verdana" pitchFamily="34" charset="0"/>
              </a:defRPr>
            </a:lvl7pPr>
            <a:lvl8pPr marL="3576438" indent="-238429" defTabSz="955374" eaLnBrk="0" fontAlgn="base" hangingPunct="0">
              <a:spcBef>
                <a:spcPct val="0"/>
              </a:spcBef>
              <a:spcAft>
                <a:spcPct val="0"/>
              </a:spcAft>
              <a:defRPr sz="2100" b="1">
                <a:solidFill>
                  <a:schemeClr val="accent2"/>
                </a:solidFill>
                <a:latin typeface="Verdana" pitchFamily="34" charset="0"/>
              </a:defRPr>
            </a:lvl8pPr>
            <a:lvl9pPr marL="4053297" indent="-238429" defTabSz="955374" eaLnBrk="0" fontAlgn="base" hangingPunct="0">
              <a:spcBef>
                <a:spcPct val="0"/>
              </a:spcBef>
              <a:spcAft>
                <a:spcPct val="0"/>
              </a:spcAft>
              <a:defRPr sz="2100" b="1">
                <a:solidFill>
                  <a:schemeClr val="accent2"/>
                </a:solidFill>
                <a:latin typeface="Verdana" pitchFamily="34" charset="0"/>
              </a:defRPr>
            </a:lvl9pPr>
          </a:lstStyle>
          <a:p>
            <a:pPr eaLnBrk="1" hangingPunct="1"/>
            <a:fld id="{0DC4118C-D0F6-4935-B94D-6F97A4DDCB45}" type="slidenum">
              <a:rPr lang="en-GB" sz="1200" b="0">
                <a:solidFill>
                  <a:prstClr val="black"/>
                </a:solidFill>
                <a:latin typeface="Arial" pitchFamily="34" charset="0"/>
              </a:rPr>
              <a:pPr eaLnBrk="1" hangingPunct="1"/>
              <a:t>19</a:t>
            </a:fld>
            <a:endParaRPr lang="en-GB" sz="1200" b="0">
              <a:solidFill>
                <a:prstClr val="black"/>
              </a:solidFill>
              <a:latin typeface="Arial" pitchFamily="34" charset="0"/>
            </a:endParaRPr>
          </a:p>
        </p:txBody>
      </p:sp>
      <p:sp>
        <p:nvSpPr>
          <p:cNvPr id="68611" name="Rectangle 2"/>
          <p:cNvSpPr>
            <a:spLocks noGrp="1" noRot="1" noChangeAspect="1" noChangeArrowheads="1" noTextEdit="1"/>
          </p:cNvSpPr>
          <p:nvPr>
            <p:ph type="sldImg"/>
          </p:nvPr>
        </p:nvSpPr>
        <p:spPr>
          <a:xfrm>
            <a:off x="-79375" y="771525"/>
            <a:ext cx="7259638" cy="5445125"/>
          </a:xfrm>
          <a:ln/>
        </p:spPr>
      </p:sp>
      <p:sp>
        <p:nvSpPr>
          <p:cNvPr id="68612" name="Rectangle 3"/>
          <p:cNvSpPr>
            <a:spLocks noGrp="1" noChangeArrowheads="1"/>
          </p:cNvSpPr>
          <p:nvPr>
            <p:ph type="body" idx="1"/>
          </p:nvPr>
        </p:nvSpPr>
        <p:spPr>
          <a:noFill/>
        </p:spPr>
        <p:txBody>
          <a:bodyPr/>
          <a:lstStyle/>
          <a:p>
            <a:pPr eaLnBrk="1" hangingPunct="1"/>
            <a:endParaRPr lang="de-DE" smtClean="0"/>
          </a:p>
        </p:txBody>
      </p:sp>
    </p:spTree>
    <p:extLst>
      <p:ext uri="{BB962C8B-B14F-4D97-AF65-F5344CB8AC3E}">
        <p14:creationId xmlns:p14="http://schemas.microsoft.com/office/powerpoint/2010/main" val="409412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20</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3630922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Rot="1" noChangeAspect="1" noChangeArrowheads="1" noTextEdit="1"/>
          </p:cNvSpPr>
          <p:nvPr>
            <p:ph type="sldImg"/>
          </p:nvPr>
        </p:nvSpPr>
        <p:spPr bwMode="auto">
          <a:xfrm>
            <a:off x="992188" y="768350"/>
            <a:ext cx="5114925" cy="3836988"/>
          </a:xfrm>
          <a:prstGeom prst="rect">
            <a:avLst/>
          </a:prstGeom>
          <a:noFill/>
          <a:ln>
            <a:solidFill>
              <a:srgbClr val="000000"/>
            </a:solidFill>
            <a:miter lim="800000"/>
            <a:headEnd/>
            <a:tailEnd/>
          </a:ln>
        </p:spPr>
      </p:sp>
      <p:sp>
        <p:nvSpPr>
          <p:cNvPr id="359426" name="Rectangle 3"/>
          <p:cNvSpPr>
            <a:spLocks noGrp="1" noChangeArrowheads="1"/>
          </p:cNvSpPr>
          <p:nvPr>
            <p:ph type="body" idx="1"/>
          </p:nvPr>
        </p:nvSpPr>
        <p:spPr bwMode="auto">
          <a:xfrm>
            <a:off x="709931" y="4862101"/>
            <a:ext cx="5679440" cy="4605246"/>
          </a:xfrm>
          <a:prstGeom prst="rect">
            <a:avLst/>
          </a:prstGeom>
          <a:noFill/>
          <a:ln>
            <a:miter lim="800000"/>
            <a:headEnd/>
            <a:tailEnd/>
          </a:ln>
        </p:spPr>
        <p:txBody>
          <a:bodyPr/>
          <a:lstStyle/>
          <a:p>
            <a:endParaRPr lang="en-GB" smtClean="0"/>
          </a:p>
        </p:txBody>
      </p:sp>
    </p:spTree>
    <p:extLst>
      <p:ext uri="{BB962C8B-B14F-4D97-AF65-F5344CB8AC3E}">
        <p14:creationId xmlns:p14="http://schemas.microsoft.com/office/powerpoint/2010/main" val="398865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2"/>
          <p:cNvSpPr>
            <a:spLocks noGrp="1" noRot="1" noChangeAspect="1" noChangeArrowheads="1" noTextEdit="1"/>
          </p:cNvSpPr>
          <p:nvPr>
            <p:ph type="sldImg"/>
          </p:nvPr>
        </p:nvSpPr>
        <p:spPr bwMode="auto">
          <a:xfrm>
            <a:off x="989013" y="766763"/>
            <a:ext cx="5121275" cy="38401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71139" name="Rectangle 3"/>
          <p:cNvSpPr>
            <a:spLocks noGrp="1" noChangeArrowheads="1"/>
          </p:cNvSpPr>
          <p:nvPr>
            <p:ph type="body" idx="1"/>
          </p:nvPr>
        </p:nvSpPr>
        <p:spPr bwMode="auto">
          <a:xfrm>
            <a:off x="708915" y="4863022"/>
            <a:ext cx="5681475" cy="460374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78" tIns="47789" rIns="95578" bIns="47789"/>
          <a:lstStyle/>
          <a:p>
            <a:endParaRPr lang="en-GB"/>
          </a:p>
        </p:txBody>
      </p:sp>
    </p:spTree>
    <p:extLst>
      <p:ext uri="{BB962C8B-B14F-4D97-AF65-F5344CB8AC3E}">
        <p14:creationId xmlns:p14="http://schemas.microsoft.com/office/powerpoint/2010/main" val="2010657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bwMode="auto">
          <a:xfrm>
            <a:off x="992188" y="768350"/>
            <a:ext cx="5114925" cy="3836988"/>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6451" name="Rectangle 3"/>
          <p:cNvSpPr>
            <a:spLocks noGrp="1" noChangeArrowheads="1"/>
          </p:cNvSpPr>
          <p:nvPr>
            <p:ph type="body" idx="1"/>
          </p:nvPr>
        </p:nvSpPr>
        <p:spPr bwMode="auto">
          <a:xfrm>
            <a:off x="709931" y="4862101"/>
            <a:ext cx="5679440" cy="460524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81" tIns="47690" rIns="95381" bIns="47690"/>
          <a:lstStyle/>
          <a:p>
            <a:endParaRPr lang="en-GB"/>
          </a:p>
        </p:txBody>
      </p:sp>
    </p:spTree>
    <p:extLst>
      <p:ext uri="{BB962C8B-B14F-4D97-AF65-F5344CB8AC3E}">
        <p14:creationId xmlns:p14="http://schemas.microsoft.com/office/powerpoint/2010/main" val="126982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pPr/>
              <a:t>24</a:t>
            </a:fld>
            <a:endParaRPr lang="en-US"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011445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25</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109150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2"/>
          <p:cNvSpPr>
            <a:spLocks noGrp="1" noRot="1" noChangeAspect="1" noChangeArrowheads="1" noTextEdit="1"/>
          </p:cNvSpPr>
          <p:nvPr>
            <p:ph type="sldImg"/>
          </p:nvPr>
        </p:nvSpPr>
        <p:spPr bwMode="auto">
          <a:xfrm>
            <a:off x="989013" y="766763"/>
            <a:ext cx="5121275" cy="38401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71139" name="Rectangle 3"/>
          <p:cNvSpPr>
            <a:spLocks noGrp="1" noChangeArrowheads="1"/>
          </p:cNvSpPr>
          <p:nvPr>
            <p:ph type="body" idx="1"/>
          </p:nvPr>
        </p:nvSpPr>
        <p:spPr bwMode="auto">
          <a:xfrm>
            <a:off x="708915" y="4863022"/>
            <a:ext cx="5681475" cy="460374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78" tIns="47789" rIns="95578" bIns="47789"/>
          <a:lstStyle/>
          <a:p>
            <a:endParaRPr lang="en-GB"/>
          </a:p>
        </p:txBody>
      </p:sp>
    </p:spTree>
    <p:extLst>
      <p:ext uri="{BB962C8B-B14F-4D97-AF65-F5344CB8AC3E}">
        <p14:creationId xmlns:p14="http://schemas.microsoft.com/office/powerpoint/2010/main" val="344315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bwMode="auto">
          <a:xfrm>
            <a:off x="992188" y="768350"/>
            <a:ext cx="5114925" cy="3836988"/>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6451" name="Rectangle 3"/>
          <p:cNvSpPr>
            <a:spLocks noGrp="1" noChangeArrowheads="1"/>
          </p:cNvSpPr>
          <p:nvPr>
            <p:ph type="body" idx="1"/>
          </p:nvPr>
        </p:nvSpPr>
        <p:spPr bwMode="auto">
          <a:xfrm>
            <a:off x="709931" y="4862101"/>
            <a:ext cx="5679440" cy="460524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81" tIns="47690" rIns="95381" bIns="47690"/>
          <a:lstStyle/>
          <a:p>
            <a:endParaRPr lang="en-GB"/>
          </a:p>
        </p:txBody>
      </p:sp>
    </p:spTree>
    <p:extLst>
      <p:ext uri="{BB962C8B-B14F-4D97-AF65-F5344CB8AC3E}">
        <p14:creationId xmlns:p14="http://schemas.microsoft.com/office/powerpoint/2010/main" val="39654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pPr/>
              <a:t>27</a:t>
            </a:fld>
            <a:endParaRPr lang="en-US"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734643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bwMode="auto">
          <a:xfrm>
            <a:off x="992188" y="768350"/>
            <a:ext cx="5114925" cy="3836988"/>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6451" name="Rectangle 3"/>
          <p:cNvSpPr>
            <a:spLocks noGrp="1" noChangeArrowheads="1"/>
          </p:cNvSpPr>
          <p:nvPr>
            <p:ph type="body" idx="1"/>
          </p:nvPr>
        </p:nvSpPr>
        <p:spPr bwMode="auto">
          <a:xfrm>
            <a:off x="709931" y="4862101"/>
            <a:ext cx="5679440" cy="460524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81" tIns="47690" rIns="95381" bIns="47690"/>
          <a:lstStyle/>
          <a:p>
            <a:endParaRPr lang="en-GB"/>
          </a:p>
        </p:txBody>
      </p:sp>
    </p:spTree>
    <p:extLst>
      <p:ext uri="{BB962C8B-B14F-4D97-AF65-F5344CB8AC3E}">
        <p14:creationId xmlns:p14="http://schemas.microsoft.com/office/powerpoint/2010/main" val="2834968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24D895E-D02C-46C4-BF81-E36BA4B84B6C}" type="slidenum">
              <a:rPr lang="en-US" smtClean="0"/>
              <a:pPr>
                <a:defRPr/>
              </a:pPr>
              <a:t>29</a:t>
            </a:fld>
            <a:endParaRPr lang="en-US"/>
          </a:p>
        </p:txBody>
      </p:sp>
    </p:spTree>
    <p:extLst>
      <p:ext uri="{BB962C8B-B14F-4D97-AF65-F5344CB8AC3E}">
        <p14:creationId xmlns:p14="http://schemas.microsoft.com/office/powerpoint/2010/main" val="4275691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24D895E-D02C-46C4-BF81-E36BA4B84B6C}" type="slidenum">
              <a:rPr lang="en-US" smtClean="0"/>
              <a:pPr>
                <a:defRPr/>
              </a:pPr>
              <a:t>30</a:t>
            </a:fld>
            <a:endParaRPr lang="en-US"/>
          </a:p>
        </p:txBody>
      </p:sp>
    </p:spTree>
    <p:extLst>
      <p:ext uri="{BB962C8B-B14F-4D97-AF65-F5344CB8AC3E}">
        <p14:creationId xmlns:p14="http://schemas.microsoft.com/office/powerpoint/2010/main" val="84343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pPr/>
              <a:t>32</a:t>
            </a:fld>
            <a:endParaRPr lang="en-US"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945092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pPr/>
              <a:t>33</a:t>
            </a:fld>
            <a:endParaRPr lang="en-US"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328930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Rot="1" noChangeAspect="1" noChangeArrowheads="1" noTextEdit="1"/>
          </p:cNvSpPr>
          <p:nvPr>
            <p:ph type="sldImg"/>
          </p:nvPr>
        </p:nvSpPr>
        <p:spPr>
          <a:ln/>
        </p:spPr>
      </p:sp>
      <p:sp>
        <p:nvSpPr>
          <p:cNvPr id="141107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50391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Rot="1" noChangeAspect="1" noChangeArrowheads="1" noTextEdit="1"/>
          </p:cNvSpPr>
          <p:nvPr>
            <p:ph type="sldImg"/>
          </p:nvPr>
        </p:nvSpPr>
        <p:spPr bwMode="auto">
          <a:xfrm>
            <a:off x="992188" y="768350"/>
            <a:ext cx="5114925" cy="3836988"/>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6451" name="Rectangle 3"/>
          <p:cNvSpPr>
            <a:spLocks noGrp="1" noChangeArrowheads="1"/>
          </p:cNvSpPr>
          <p:nvPr>
            <p:ph type="body" idx="1"/>
          </p:nvPr>
        </p:nvSpPr>
        <p:spPr bwMode="auto">
          <a:xfrm>
            <a:off x="709931" y="4862101"/>
            <a:ext cx="5679440" cy="4605246"/>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81" tIns="47690" rIns="95381" bIns="47690"/>
          <a:lstStyle/>
          <a:p>
            <a:endParaRPr lang="en-GB"/>
          </a:p>
        </p:txBody>
      </p:sp>
    </p:spTree>
    <p:extLst>
      <p:ext uri="{BB962C8B-B14F-4D97-AF65-F5344CB8AC3E}">
        <p14:creationId xmlns:p14="http://schemas.microsoft.com/office/powerpoint/2010/main" val="633939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41</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720683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miter lim="800000"/>
            <a:headEnd/>
            <a:tailEnd/>
          </a:ln>
        </p:spPr>
        <p:txBody>
          <a:bodyPr/>
          <a:lstStyle/>
          <a:p>
            <a:fld id="{FC575213-1FBD-4F0A-A8E8-5A1C9DA15678}" type="slidenum">
              <a:rPr lang="en-US" smtClean="0"/>
              <a:pPr/>
              <a:t>42</a:t>
            </a:fld>
            <a:endParaRPr lang="en-US" dirty="0" smtClean="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950253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4</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597127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4195279" y="10006340"/>
            <a:ext cx="3203479" cy="528955"/>
          </a:xfrm>
          <a:prstGeom prst="rect">
            <a:avLst/>
          </a:prstGeom>
          <a:noFill/>
          <a:ln w="9525">
            <a:noFill/>
            <a:miter lim="800000"/>
            <a:headEnd/>
            <a:tailEnd/>
          </a:ln>
        </p:spPr>
        <p:txBody>
          <a:bodyPr lIns="98826" tIns="49413" rIns="98826" bIns="49413" anchor="b"/>
          <a:lstStyle/>
          <a:p>
            <a:pPr algn="r" defTabSz="988795" eaLnBrk="0" hangingPunct="0"/>
            <a:fld id="{B92787CE-0D59-413C-8A63-67F62943B102}" type="slidenum">
              <a:rPr lang="en-US" sz="1200">
                <a:solidFill>
                  <a:schemeClr val="tx1"/>
                </a:solidFill>
                <a:latin typeface="Times New Roman" pitchFamily="18" charset="0"/>
              </a:rPr>
              <a:pPr algn="r" defTabSz="988795" eaLnBrk="0" hangingPunct="0"/>
              <a:t>49</a:t>
            </a:fld>
            <a:endParaRPr lang="en-US" sz="1200" dirty="0">
              <a:solidFill>
                <a:schemeClr val="tx1"/>
              </a:solidFill>
              <a:latin typeface="Times New Roman" pitchFamily="18" charset="0"/>
            </a:endParaRPr>
          </a:p>
        </p:txBody>
      </p:sp>
      <p:sp>
        <p:nvSpPr>
          <p:cNvPr id="105474" name="Rectangle 2"/>
          <p:cNvSpPr>
            <a:spLocks noGrp="1" noRot="1" noChangeAspect="1" noChangeArrowheads="1" noTextEdit="1"/>
          </p:cNvSpPr>
          <p:nvPr>
            <p:ph type="sldImg"/>
          </p:nvPr>
        </p:nvSpPr>
        <p:spPr>
          <a:xfrm>
            <a:off x="1066800" y="792163"/>
            <a:ext cx="5265738" cy="3948112"/>
          </a:xfrm>
          <a:ln/>
        </p:spPr>
      </p:sp>
      <p:sp>
        <p:nvSpPr>
          <p:cNvPr id="105475" name="Rectangle 3"/>
          <p:cNvSpPr>
            <a:spLocks noGrp="1" noChangeArrowheads="1"/>
          </p:cNvSpPr>
          <p:nvPr>
            <p:ph type="body" idx="1"/>
          </p:nvPr>
        </p:nvSpPr>
        <p:spPr>
          <a:xfrm>
            <a:off x="739531" y="5004856"/>
            <a:ext cx="5919697" cy="4738692"/>
          </a:xfrm>
          <a:noFill/>
        </p:spPr>
        <p:txBody>
          <a:bodyPr lIns="99730" tIns="49865" rIns="99730" bIns="49865"/>
          <a:lstStyle/>
          <a:p>
            <a:endParaRPr lang="en-GB" sz="3400" dirty="0"/>
          </a:p>
        </p:txBody>
      </p:sp>
    </p:spTree>
    <p:extLst>
      <p:ext uri="{BB962C8B-B14F-4D97-AF65-F5344CB8AC3E}">
        <p14:creationId xmlns:p14="http://schemas.microsoft.com/office/powerpoint/2010/main" val="4037175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Number Placeholder 7"/>
          <p:cNvSpPr>
            <a:spLocks noGrp="1" noChangeArrowheads="1"/>
          </p:cNvSpPr>
          <p:nvPr>
            <p:ph type="sldNum" sz="quarter" idx="4294967295"/>
          </p:nvPr>
        </p:nvSpPr>
        <p:spPr bwMode="auto">
          <a:xfrm>
            <a:off x="4020711" y="9720907"/>
            <a:ext cx="3076920" cy="512060"/>
          </a:xfrm>
          <a:prstGeom prst="rect">
            <a:avLst/>
          </a:prstGeom>
          <a:noFill/>
          <a:ln>
            <a:miter lim="800000"/>
            <a:headEnd/>
            <a:tailEnd/>
          </a:ln>
        </p:spPr>
        <p:txBody>
          <a:bodyPr/>
          <a:lstStyle/>
          <a:p>
            <a:pPr algn="ctr" eaLnBrk="0" hangingPunct="0"/>
            <a:fld id="{860CE3D8-13DD-4FDB-BD42-A245890BEA2F}" type="slidenum">
              <a:rPr lang="en-GB"/>
              <a:pPr algn="ctr" eaLnBrk="0" hangingPunct="0"/>
              <a:t>50</a:t>
            </a:fld>
            <a:endParaRPr lang="en-GB"/>
          </a:p>
        </p:txBody>
      </p:sp>
      <p:sp>
        <p:nvSpPr>
          <p:cNvPr id="293890" name="Slide Image Placeholder 1"/>
          <p:cNvSpPr>
            <a:spLocks noGrp="1" noRot="1" noChangeAspect="1" noTextEdit="1"/>
          </p:cNvSpPr>
          <p:nvPr>
            <p:ph type="sldImg"/>
          </p:nvPr>
        </p:nvSpPr>
        <p:spPr bwMode="auto">
          <a:xfrm>
            <a:off x="992188" y="768350"/>
            <a:ext cx="5114925" cy="3836988"/>
          </a:xfrm>
          <a:prstGeom prst="rect">
            <a:avLst/>
          </a:prstGeom>
          <a:noFill/>
          <a:ln>
            <a:miter lim="800000"/>
            <a:headEnd/>
            <a:tailEnd/>
          </a:ln>
        </p:spPr>
      </p:sp>
      <p:sp>
        <p:nvSpPr>
          <p:cNvPr id="293891" name="Notes Placeholder 2"/>
          <p:cNvSpPr>
            <a:spLocks noGrp="1"/>
          </p:cNvSpPr>
          <p:nvPr>
            <p:ph type="body" idx="1"/>
          </p:nvPr>
        </p:nvSpPr>
        <p:spPr bwMode="auto">
          <a:xfrm>
            <a:off x="709931" y="4862101"/>
            <a:ext cx="5679440" cy="4605246"/>
          </a:xfrm>
          <a:prstGeom prst="rect">
            <a:avLst/>
          </a:prstGeom>
          <a:noFill/>
          <a:ln>
            <a:miter lim="800000"/>
            <a:headEnd/>
            <a:tailEnd/>
          </a:ln>
        </p:spPr>
        <p:txBody>
          <a:bodyPr/>
          <a:lstStyle/>
          <a:p>
            <a:endParaRPr lang="de-DE" smtClean="0"/>
          </a:p>
        </p:txBody>
      </p:sp>
      <p:sp>
        <p:nvSpPr>
          <p:cNvPr id="293892" name="Slide Number Placeholder 3"/>
          <p:cNvSpPr txBox="1">
            <a:spLocks noGrp="1"/>
          </p:cNvSpPr>
          <p:nvPr/>
        </p:nvSpPr>
        <p:spPr bwMode="auto">
          <a:xfrm>
            <a:off x="4020711" y="9720907"/>
            <a:ext cx="3076920" cy="512060"/>
          </a:xfrm>
          <a:prstGeom prst="rect">
            <a:avLst/>
          </a:prstGeom>
          <a:noFill/>
          <a:ln w="9525">
            <a:noFill/>
            <a:miter lim="800000"/>
            <a:headEnd/>
            <a:tailEnd/>
          </a:ln>
        </p:spPr>
        <p:txBody>
          <a:bodyPr lIns="95389" tIns="47695" rIns="95389" bIns="47695" anchor="b"/>
          <a:lstStyle/>
          <a:p>
            <a:pPr algn="r" eaLnBrk="0" hangingPunct="0"/>
            <a:fld id="{3221139E-F059-45C4-B592-70CC29A30B28}" type="slidenum">
              <a:rPr lang="en-GB" sz="1200"/>
              <a:pPr algn="r" eaLnBrk="0" hangingPunct="0"/>
              <a:t>50</a:t>
            </a:fld>
            <a:endParaRPr lang="en-GB" sz="1200"/>
          </a:p>
        </p:txBody>
      </p:sp>
    </p:spTree>
    <p:extLst>
      <p:ext uri="{BB962C8B-B14F-4D97-AF65-F5344CB8AC3E}">
        <p14:creationId xmlns:p14="http://schemas.microsoft.com/office/powerpoint/2010/main" val="4166216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53</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86955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54</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237150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55</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3782438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025480" y="9720755"/>
            <a:ext cx="3073821" cy="513858"/>
          </a:xfrm>
          <a:prstGeom prst="rect">
            <a:avLst/>
          </a:prstGeom>
          <a:noFill/>
          <a:ln w="9525">
            <a:noFill/>
            <a:miter lim="800000"/>
            <a:headEnd/>
            <a:tailEnd/>
          </a:ln>
        </p:spPr>
        <p:txBody>
          <a:bodyPr lIns="95515" tIns="47758" rIns="95515" bIns="47758" anchor="b"/>
          <a:lstStyle/>
          <a:p>
            <a:pPr algn="r" defTabSz="955670" eaLnBrk="0" hangingPunct="0"/>
            <a:fld id="{DB3FA5B0-13F5-45F9-9DEE-BC274CD07139}" type="slidenum">
              <a:rPr lang="en-US" sz="1200">
                <a:solidFill>
                  <a:schemeClr val="tx1"/>
                </a:solidFill>
                <a:latin typeface="Times New Roman" pitchFamily="18" charset="0"/>
              </a:rPr>
              <a:pPr algn="r" defTabSz="955670" eaLnBrk="0" hangingPunct="0"/>
              <a:t>60</a:t>
            </a:fld>
            <a:endParaRPr lang="en-US" sz="1200" dirty="0">
              <a:solidFill>
                <a:schemeClr val="tx1"/>
              </a:solidFill>
              <a:latin typeface="Times New Roman" pitchFamily="18"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1064303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miter lim="800000"/>
            <a:headEnd/>
            <a:tailEnd/>
          </a:ln>
        </p:spPr>
        <p:txBody>
          <a:bodyPr/>
          <a:lstStyle/>
          <a:p>
            <a:fld id="{04F40AF5-E92B-4BB6-955C-D720A97670CF}" type="slidenum">
              <a:rPr lang="en-US" smtClean="0"/>
              <a:pPr/>
              <a:t>61</a:t>
            </a:fld>
            <a:endParaRPr lang="en-US" dirty="0" smtClean="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970517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miter lim="800000"/>
            <a:headEnd/>
            <a:tailEnd/>
          </a:ln>
        </p:spPr>
        <p:txBody>
          <a:bodyPr/>
          <a:lstStyle/>
          <a:p>
            <a:fld id="{A7EF5305-8A9A-4BC2-9C01-313D5D079073}" type="slidenum">
              <a:rPr lang="en-US" smtClean="0"/>
              <a:pPr/>
              <a:t>63</a:t>
            </a:fld>
            <a:endParaRPr lang="en-US" dirty="0" smtClean="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916473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miter lim="800000"/>
            <a:headEnd/>
            <a:tailEnd/>
          </a:ln>
        </p:spPr>
        <p:txBody>
          <a:bodyPr/>
          <a:lstStyle/>
          <a:p>
            <a:fld id="{EFBBFC93-F860-4F36-ADD4-AA44EC025BA4}" type="slidenum">
              <a:rPr lang="en-US" smtClean="0"/>
              <a:pPr/>
              <a:t>72</a:t>
            </a:fld>
            <a:endParaRPr lang="en-US" smtClean="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2125887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miter lim="800000"/>
            <a:headEnd/>
            <a:tailEnd/>
          </a:ln>
        </p:spPr>
        <p:txBody>
          <a:bodyPr/>
          <a:lstStyle/>
          <a:p>
            <a:fld id="{EFBBFC93-F860-4F36-ADD4-AA44EC025BA4}" type="slidenum">
              <a:rPr lang="en-US" smtClean="0"/>
              <a:pPr/>
              <a:t>73</a:t>
            </a:fld>
            <a:endParaRPr lang="en-US" smtClean="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p:spPr>
        <p:txBody>
          <a:bodyPr/>
          <a:lstStyle/>
          <a:p>
            <a:endParaRPr lang="en-GB" smtClean="0"/>
          </a:p>
        </p:txBody>
      </p:sp>
    </p:spTree>
    <p:extLst>
      <p:ext uri="{BB962C8B-B14F-4D97-AF65-F5344CB8AC3E}">
        <p14:creationId xmlns:p14="http://schemas.microsoft.com/office/powerpoint/2010/main" val="387199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5</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171527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1021" eaLnBrk="0" hangingPunct="0">
              <a:defRPr sz="2100" b="1">
                <a:solidFill>
                  <a:schemeClr val="accent2"/>
                </a:solidFill>
                <a:latin typeface="Verdana" pitchFamily="34" charset="0"/>
              </a:defRPr>
            </a:lvl1pPr>
            <a:lvl2pPr marL="768582" indent="-295608" defTabSz="941021" eaLnBrk="0" hangingPunct="0">
              <a:defRPr sz="2100" b="1">
                <a:solidFill>
                  <a:schemeClr val="accent2"/>
                </a:solidFill>
                <a:latin typeface="Verdana" pitchFamily="34" charset="0"/>
              </a:defRPr>
            </a:lvl2pPr>
            <a:lvl3pPr marL="1182434" indent="-236487" defTabSz="941021" eaLnBrk="0" hangingPunct="0">
              <a:defRPr sz="2100" b="1">
                <a:solidFill>
                  <a:schemeClr val="accent2"/>
                </a:solidFill>
                <a:latin typeface="Verdana" pitchFamily="34" charset="0"/>
              </a:defRPr>
            </a:lvl3pPr>
            <a:lvl4pPr marL="1655407" indent="-236487" defTabSz="941021" eaLnBrk="0" hangingPunct="0">
              <a:defRPr sz="2100" b="1">
                <a:solidFill>
                  <a:schemeClr val="accent2"/>
                </a:solidFill>
                <a:latin typeface="Verdana" pitchFamily="34" charset="0"/>
              </a:defRPr>
            </a:lvl4pPr>
            <a:lvl5pPr marL="2128380" indent="-236487" defTabSz="941021" eaLnBrk="0" hangingPunct="0">
              <a:defRPr sz="2100" b="1">
                <a:solidFill>
                  <a:schemeClr val="accent2"/>
                </a:solidFill>
                <a:latin typeface="Verdana" pitchFamily="34" charset="0"/>
              </a:defRPr>
            </a:lvl5pPr>
            <a:lvl6pPr marL="2601354" indent="-236487" defTabSz="941021" eaLnBrk="0" fontAlgn="base" hangingPunct="0">
              <a:spcBef>
                <a:spcPct val="0"/>
              </a:spcBef>
              <a:spcAft>
                <a:spcPct val="0"/>
              </a:spcAft>
              <a:defRPr sz="2100" b="1">
                <a:solidFill>
                  <a:schemeClr val="accent2"/>
                </a:solidFill>
                <a:latin typeface="Verdana" pitchFamily="34" charset="0"/>
              </a:defRPr>
            </a:lvl6pPr>
            <a:lvl7pPr marL="3074327" indent="-236487" defTabSz="941021" eaLnBrk="0" fontAlgn="base" hangingPunct="0">
              <a:spcBef>
                <a:spcPct val="0"/>
              </a:spcBef>
              <a:spcAft>
                <a:spcPct val="0"/>
              </a:spcAft>
              <a:defRPr sz="2100" b="1">
                <a:solidFill>
                  <a:schemeClr val="accent2"/>
                </a:solidFill>
                <a:latin typeface="Verdana" pitchFamily="34" charset="0"/>
              </a:defRPr>
            </a:lvl7pPr>
            <a:lvl8pPr marL="3547301" indent="-236487" defTabSz="941021" eaLnBrk="0" fontAlgn="base" hangingPunct="0">
              <a:spcBef>
                <a:spcPct val="0"/>
              </a:spcBef>
              <a:spcAft>
                <a:spcPct val="0"/>
              </a:spcAft>
              <a:defRPr sz="2100" b="1">
                <a:solidFill>
                  <a:schemeClr val="accent2"/>
                </a:solidFill>
                <a:latin typeface="Verdana" pitchFamily="34" charset="0"/>
              </a:defRPr>
            </a:lvl8pPr>
            <a:lvl9pPr marL="4020274" indent="-236487" defTabSz="941021" eaLnBrk="0" fontAlgn="base" hangingPunct="0">
              <a:spcBef>
                <a:spcPct val="0"/>
              </a:spcBef>
              <a:spcAft>
                <a:spcPct val="0"/>
              </a:spcAft>
              <a:defRPr sz="2100" b="1">
                <a:solidFill>
                  <a:schemeClr val="accent2"/>
                </a:solidFill>
                <a:latin typeface="Verdana" pitchFamily="34" charset="0"/>
              </a:defRPr>
            </a:lvl9pPr>
          </a:lstStyle>
          <a:p>
            <a:pPr eaLnBrk="1" hangingPunct="1"/>
            <a:fld id="{7951DC63-9985-49D8-880D-FD3544BDD333}" type="slidenum">
              <a:rPr lang="en-GB" sz="1200" b="0">
                <a:solidFill>
                  <a:schemeClr val="tx1"/>
                </a:solidFill>
                <a:latin typeface="Arial" charset="0"/>
              </a:rPr>
              <a:pPr eaLnBrk="1" hangingPunct="1"/>
              <a:t>77</a:t>
            </a:fld>
            <a:endParaRPr lang="en-GB" sz="1200" b="0">
              <a:solidFill>
                <a:schemeClr val="tx1"/>
              </a:solidFill>
              <a:latin typeface="Arial" charset="0"/>
            </a:endParaRPr>
          </a:p>
        </p:txBody>
      </p:sp>
      <p:sp>
        <p:nvSpPr>
          <p:cNvPr id="26627" name="Rectangle 2"/>
          <p:cNvSpPr>
            <a:spLocks noGrp="1" noRot="1" noChangeAspect="1" noChangeArrowheads="1" noTextEdit="1"/>
          </p:cNvSpPr>
          <p:nvPr>
            <p:ph type="sldImg"/>
          </p:nvPr>
        </p:nvSpPr>
        <p:spPr>
          <a:xfrm>
            <a:off x="-79375" y="771525"/>
            <a:ext cx="7259638" cy="5445125"/>
          </a:xfrm>
          <a:ln/>
        </p:spPr>
      </p:sp>
      <p:sp>
        <p:nvSpPr>
          <p:cNvPr id="26628" name="Rectangle 3"/>
          <p:cNvSpPr>
            <a:spLocks noGrp="1" noChangeArrowheads="1"/>
          </p:cNvSpPr>
          <p:nvPr>
            <p:ph type="body" idx="1"/>
          </p:nvPr>
        </p:nvSpPr>
        <p:spPr>
          <a:noFill/>
        </p:spPr>
        <p:txBody>
          <a:bodyPr/>
          <a:lstStyle/>
          <a:p>
            <a:pPr eaLnBrk="1" hangingPunct="1"/>
            <a:endParaRPr lang="de-DE" smtClean="0"/>
          </a:p>
        </p:txBody>
      </p:sp>
    </p:spTree>
    <p:extLst>
      <p:ext uri="{BB962C8B-B14F-4D97-AF65-F5344CB8AC3E}">
        <p14:creationId xmlns:p14="http://schemas.microsoft.com/office/powerpoint/2010/main" val="1705822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7</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201208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Rot="1" noChangeAspect="1" noChangeArrowheads="1" noTextEdit="1"/>
          </p:cNvSpPr>
          <p:nvPr>
            <p:ph type="sldImg"/>
          </p:nvPr>
        </p:nvSpPr>
        <p:spPr bwMode="auto">
          <a:xfrm>
            <a:off x="989013" y="769938"/>
            <a:ext cx="5116512" cy="3836987"/>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62595" name="Rectangle 3"/>
          <p:cNvSpPr>
            <a:spLocks noGrp="1" noChangeArrowheads="1"/>
          </p:cNvSpPr>
          <p:nvPr>
            <p:ph type="body" idx="1"/>
          </p:nvPr>
        </p:nvSpPr>
        <p:spPr bwMode="auto">
          <a:xfrm>
            <a:off x="708261" y="4862102"/>
            <a:ext cx="5682781" cy="46036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81" tIns="47790" rIns="95581" bIns="47790"/>
          <a:lstStyle/>
          <a:p>
            <a:endParaRPr lang="en-GB" dirty="0"/>
          </a:p>
        </p:txBody>
      </p:sp>
    </p:spTree>
    <p:extLst>
      <p:ext uri="{BB962C8B-B14F-4D97-AF65-F5344CB8AC3E}">
        <p14:creationId xmlns:p14="http://schemas.microsoft.com/office/powerpoint/2010/main" val="421399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txBox="1">
            <a:spLocks noGrp="1" noChangeArrowheads="1"/>
          </p:cNvSpPr>
          <p:nvPr/>
        </p:nvSpPr>
        <p:spPr bwMode="auto">
          <a:xfrm>
            <a:off x="4025480" y="9720755"/>
            <a:ext cx="3073821" cy="513858"/>
          </a:xfrm>
          <a:prstGeom prst="rect">
            <a:avLst/>
          </a:prstGeom>
          <a:noFill/>
          <a:ln w="9525">
            <a:noFill/>
            <a:miter lim="800000"/>
            <a:headEnd/>
            <a:tailEnd/>
          </a:ln>
        </p:spPr>
        <p:txBody>
          <a:bodyPr lIns="95515" tIns="47758" rIns="95515" bIns="47758" anchor="b"/>
          <a:lstStyle/>
          <a:p>
            <a:pPr algn="r" defTabSz="955670" eaLnBrk="0" hangingPunct="0"/>
            <a:fld id="{AF313AD3-171A-4851-A527-8F87D378FC76}" type="slidenum">
              <a:rPr lang="en-US" sz="1200">
                <a:solidFill>
                  <a:schemeClr val="tx1"/>
                </a:solidFill>
                <a:latin typeface="Times New Roman" pitchFamily="18" charset="0"/>
              </a:rPr>
              <a:pPr algn="r" defTabSz="955670" eaLnBrk="0" hangingPunct="0"/>
              <a:t>10</a:t>
            </a:fld>
            <a:endParaRPr lang="en-US" sz="1200" dirty="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109864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pPr/>
              <a:t>14</a:t>
            </a:fld>
            <a:endParaRPr lang="en-US"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371202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miter lim="800000"/>
            <a:headEnd/>
            <a:tailEnd/>
          </a:ln>
        </p:spPr>
        <p:txBody>
          <a:bodyPr/>
          <a:lstStyle/>
          <a:p>
            <a:fld id="{F00320DA-F85C-4F86-B0EA-1E3EB69762D3}" type="slidenum">
              <a:rPr lang="en-US" smtClean="0">
                <a:solidFill>
                  <a:srgbClr val="C0504D"/>
                </a:solidFill>
              </a:rPr>
              <a:pPr/>
              <a:t>15</a:t>
            </a:fld>
            <a:endParaRPr lang="en-US" dirty="0" smtClean="0">
              <a:solidFill>
                <a:srgbClr val="C0504D"/>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p:spPr>
        <p:txBody>
          <a:bodyPr/>
          <a:lstStyle/>
          <a:p>
            <a:endParaRPr lang="en-GB" dirty="0" smtClean="0"/>
          </a:p>
        </p:txBody>
      </p:sp>
    </p:spTree>
    <p:extLst>
      <p:ext uri="{BB962C8B-B14F-4D97-AF65-F5344CB8AC3E}">
        <p14:creationId xmlns:p14="http://schemas.microsoft.com/office/powerpoint/2010/main" val="64387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7DD30580-E401-4F82-9AC8-722996E7606D}" type="slidenum">
              <a:rPr lang="en-US"/>
              <a:pPr>
                <a:defRPr/>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48E37BD3-D683-482D-A9BF-81ECB0456E66}" type="slidenum">
              <a:rPr lang="en-US"/>
              <a:pPr>
                <a:defRPr/>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0"/>
            <a:ext cx="2247900" cy="6629400"/>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152400" y="0"/>
            <a:ext cx="6591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6CF67E16-7CEF-46DE-BD87-EC4AF53D0265}" type="slidenum">
              <a:rPr lang="en-US"/>
              <a:pPr>
                <a:defRPr/>
              </a:pPr>
              <a:t>‹#›</a:t>
            </a:fld>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52738" name="Rectangle 2"/>
          <p:cNvSpPr>
            <a:spLocks noGrp="1" noChangeArrowheads="1"/>
          </p:cNvSpPr>
          <p:nvPr>
            <p:ph type="ctrTitle"/>
          </p:nvPr>
        </p:nvSpPr>
        <p:spPr>
          <a:xfrm>
            <a:off x="685800" y="2130425"/>
            <a:ext cx="7772400" cy="1470025"/>
          </a:xfrm>
        </p:spPr>
        <p:txBody>
          <a:bodyPr/>
          <a:lstStyle>
            <a:lvl1pPr>
              <a:defRPr sz="3600"/>
            </a:lvl1pPr>
          </a:lstStyle>
          <a:p>
            <a:pPr lvl="0"/>
            <a:r>
              <a:rPr lang="en-GB" noProof="0" smtClean="0"/>
              <a:t>Titelmasterformat durch Klicken bearbeiten</a:t>
            </a:r>
          </a:p>
        </p:txBody>
      </p:sp>
      <p:sp>
        <p:nvSpPr>
          <p:cNvPr id="16527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GB" noProof="0" smtClean="0"/>
              <a:t>Formatvorlage des Untertitelmasters durch Klicken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5" name="Rectangle 5"/>
          <p:cNvSpPr>
            <a:spLocks noGrp="1" noChangeArrowheads="1"/>
          </p:cNvSpPr>
          <p:nvPr>
            <p:ph type="sldNum" sz="quarter" idx="11"/>
          </p:nvPr>
        </p:nvSpPr>
        <p:spPr>
          <a:ln/>
        </p:spPr>
        <p:txBody>
          <a:bodyPr/>
          <a:lstStyle>
            <a:lvl1pPr>
              <a:defRPr/>
            </a:lvl1pPr>
          </a:lstStyle>
          <a:p>
            <a:pPr>
              <a:defRPr/>
            </a:pPr>
            <a:fld id="{F395F081-0F67-4AA1-851F-B8AF22A2A2D4}"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5" name="Rectangle 5"/>
          <p:cNvSpPr>
            <a:spLocks noGrp="1" noChangeArrowheads="1"/>
          </p:cNvSpPr>
          <p:nvPr>
            <p:ph type="sldNum" sz="quarter" idx="11"/>
          </p:nvPr>
        </p:nvSpPr>
        <p:spPr>
          <a:ln/>
        </p:spPr>
        <p:txBody>
          <a:bodyPr/>
          <a:lstStyle>
            <a:lvl1pPr>
              <a:defRPr/>
            </a:lvl1pPr>
          </a:lstStyle>
          <a:p>
            <a:pPr>
              <a:defRPr/>
            </a:pPr>
            <a:fld id="{C5D9B883-902C-4252-8A2B-5045EF148383}"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179388" y="1125538"/>
            <a:ext cx="4316412"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125538"/>
            <a:ext cx="431641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6" name="Rectangle 5"/>
          <p:cNvSpPr>
            <a:spLocks noGrp="1" noChangeArrowheads="1"/>
          </p:cNvSpPr>
          <p:nvPr>
            <p:ph type="sldNum" sz="quarter" idx="11"/>
          </p:nvPr>
        </p:nvSpPr>
        <p:spPr>
          <a:ln/>
        </p:spPr>
        <p:txBody>
          <a:bodyPr/>
          <a:lstStyle>
            <a:lvl1pPr>
              <a:defRPr/>
            </a:lvl1pPr>
          </a:lstStyle>
          <a:p>
            <a:pPr>
              <a:defRPr/>
            </a:pPr>
            <a:fld id="{DA9FB237-D06F-43F0-B986-426398657013}"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8" name="Rectangle 5"/>
          <p:cNvSpPr>
            <a:spLocks noGrp="1" noChangeArrowheads="1"/>
          </p:cNvSpPr>
          <p:nvPr>
            <p:ph type="sldNum" sz="quarter" idx="11"/>
          </p:nvPr>
        </p:nvSpPr>
        <p:spPr>
          <a:ln/>
        </p:spPr>
        <p:txBody>
          <a:bodyPr/>
          <a:lstStyle>
            <a:lvl1pPr>
              <a:defRPr/>
            </a:lvl1pPr>
          </a:lstStyle>
          <a:p>
            <a:pPr>
              <a:defRPr/>
            </a:pPr>
            <a:fld id="{CC4DC1F8-E1DD-4616-AAD2-5CA39CC7ED8F}"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4" name="Rectangle 5"/>
          <p:cNvSpPr>
            <a:spLocks noGrp="1" noChangeArrowheads="1"/>
          </p:cNvSpPr>
          <p:nvPr>
            <p:ph type="sldNum" sz="quarter" idx="11"/>
          </p:nvPr>
        </p:nvSpPr>
        <p:spPr>
          <a:ln/>
        </p:spPr>
        <p:txBody>
          <a:bodyPr/>
          <a:lstStyle>
            <a:lvl1pPr>
              <a:defRPr/>
            </a:lvl1pPr>
          </a:lstStyle>
          <a:p>
            <a:pPr>
              <a:defRPr/>
            </a:pPr>
            <a:fld id="{B202BC5E-C346-4102-99E7-4B38C1C72BE9}"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3" name="Rectangle 5"/>
          <p:cNvSpPr>
            <a:spLocks noGrp="1" noChangeArrowheads="1"/>
          </p:cNvSpPr>
          <p:nvPr>
            <p:ph type="sldNum" sz="quarter" idx="11"/>
          </p:nvPr>
        </p:nvSpPr>
        <p:spPr>
          <a:ln/>
        </p:spPr>
        <p:txBody>
          <a:bodyPr/>
          <a:lstStyle>
            <a:lvl1pPr>
              <a:defRPr/>
            </a:lvl1pPr>
          </a:lstStyle>
          <a:p>
            <a:pPr>
              <a:defRPr/>
            </a:pPr>
            <a:fld id="{3F03BFDF-FE7C-4E36-8535-6802537B1388}"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6" name="Rectangle 5"/>
          <p:cNvSpPr>
            <a:spLocks noGrp="1" noChangeArrowheads="1"/>
          </p:cNvSpPr>
          <p:nvPr>
            <p:ph type="sldNum" sz="quarter" idx="11"/>
          </p:nvPr>
        </p:nvSpPr>
        <p:spPr>
          <a:ln/>
        </p:spPr>
        <p:txBody>
          <a:bodyPr/>
          <a:lstStyle>
            <a:lvl1pPr>
              <a:defRPr/>
            </a:lvl1pPr>
          </a:lstStyle>
          <a:p>
            <a:pPr>
              <a:defRPr/>
            </a:pPr>
            <a:fld id="{262923DA-1B1E-4015-B8D8-9898C8993265}"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fld id="{94255B8D-D2BB-4987-8105-7D47F780FD29}" type="slidenum">
              <a:rPr lang="en-US"/>
              <a:pPr>
                <a:defRPr/>
              </a:pPr>
              <a:t>‹#›</a:t>
            </a:fld>
            <a:endParaRPr lang="en-U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6" name="Rectangle 5"/>
          <p:cNvSpPr>
            <a:spLocks noGrp="1" noChangeArrowheads="1"/>
          </p:cNvSpPr>
          <p:nvPr>
            <p:ph type="sldNum" sz="quarter" idx="11"/>
          </p:nvPr>
        </p:nvSpPr>
        <p:spPr>
          <a:ln/>
        </p:spPr>
        <p:txBody>
          <a:bodyPr/>
          <a:lstStyle>
            <a:lvl1pPr>
              <a:defRPr/>
            </a:lvl1pPr>
          </a:lstStyle>
          <a:p>
            <a:pPr>
              <a:defRPr/>
            </a:pPr>
            <a:fld id="{74CE7EC9-C955-466C-9B1B-2EE5FB4D8BEC}"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5" name="Rectangle 5"/>
          <p:cNvSpPr>
            <a:spLocks noGrp="1" noChangeArrowheads="1"/>
          </p:cNvSpPr>
          <p:nvPr>
            <p:ph type="sldNum" sz="quarter" idx="11"/>
          </p:nvPr>
        </p:nvSpPr>
        <p:spPr>
          <a:ln/>
        </p:spPr>
        <p:txBody>
          <a:bodyPr/>
          <a:lstStyle>
            <a:lvl1pPr>
              <a:defRPr/>
            </a:lvl1pPr>
          </a:lstStyle>
          <a:p>
            <a:pPr>
              <a:defRPr/>
            </a:pPr>
            <a:fld id="{BAF5AADF-E99C-4DF4-AD88-CEB0F77D3593}"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4025" y="0"/>
            <a:ext cx="2232025" cy="6126163"/>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107950" y="0"/>
            <a:ext cx="6543675"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5" name="Rectangle 5"/>
          <p:cNvSpPr>
            <a:spLocks noGrp="1" noChangeArrowheads="1"/>
          </p:cNvSpPr>
          <p:nvPr>
            <p:ph type="sldNum" sz="quarter" idx="11"/>
          </p:nvPr>
        </p:nvSpPr>
        <p:spPr>
          <a:ln/>
        </p:spPr>
        <p:txBody>
          <a:bodyPr/>
          <a:lstStyle>
            <a:lvl1pPr>
              <a:defRPr/>
            </a:lvl1pPr>
          </a:lstStyle>
          <a:p>
            <a:pPr>
              <a:defRPr/>
            </a:pPr>
            <a:fld id="{37370156-2176-4D78-85C1-E920DB30D41E}"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928100" cy="692150"/>
          </a:xfrm>
        </p:spPr>
        <p:txBody>
          <a:bodyPr/>
          <a:lstStyle/>
          <a:p>
            <a:r>
              <a:rPr lang="en-US" smtClean="0"/>
              <a:t>Click to edit Master title style</a:t>
            </a:r>
            <a:endParaRPr lang="de-DE"/>
          </a:p>
        </p:txBody>
      </p:sp>
      <p:sp>
        <p:nvSpPr>
          <p:cNvPr id="3" name="Content Placeholder 2"/>
          <p:cNvSpPr>
            <a:spLocks noGrp="1"/>
          </p:cNvSpPr>
          <p:nvPr>
            <p:ph sz="quarter" idx="1"/>
          </p:nvPr>
        </p:nvSpPr>
        <p:spPr>
          <a:xfrm>
            <a:off x="179388" y="1125538"/>
            <a:ext cx="4316412" cy="2424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quarter" idx="2"/>
          </p:nvPr>
        </p:nvSpPr>
        <p:spPr>
          <a:xfrm>
            <a:off x="4648200" y="1125538"/>
            <a:ext cx="4316413" cy="2424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half" idx="3"/>
          </p:nvPr>
        </p:nvSpPr>
        <p:spPr>
          <a:xfrm>
            <a:off x="179388" y="3702050"/>
            <a:ext cx="8785225"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7" name="Rectangle 5"/>
          <p:cNvSpPr>
            <a:spLocks noGrp="1" noChangeArrowheads="1"/>
          </p:cNvSpPr>
          <p:nvPr>
            <p:ph type="sldNum" sz="quarter" idx="11"/>
          </p:nvPr>
        </p:nvSpPr>
        <p:spPr>
          <a:ln/>
        </p:spPr>
        <p:txBody>
          <a:bodyPr/>
          <a:lstStyle>
            <a:lvl1pPr>
              <a:defRPr/>
            </a:lvl1pPr>
          </a:lstStyle>
          <a:p>
            <a:pPr>
              <a:defRPr/>
            </a:pPr>
            <a:fld id="{E3015741-6053-437E-9B59-B6928705D567}"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928100" cy="692150"/>
          </a:xfrm>
        </p:spPr>
        <p:txBody>
          <a:bodyPr/>
          <a:lstStyle/>
          <a:p>
            <a:r>
              <a:rPr lang="en-US" smtClean="0"/>
              <a:t>Click to edit Master title style</a:t>
            </a:r>
            <a:endParaRPr lang="de-DE"/>
          </a:p>
        </p:txBody>
      </p:sp>
      <p:sp>
        <p:nvSpPr>
          <p:cNvPr id="3" name="Text Placeholder 2"/>
          <p:cNvSpPr>
            <a:spLocks noGrp="1"/>
          </p:cNvSpPr>
          <p:nvPr>
            <p:ph type="body" sz="half" idx="1"/>
          </p:nvPr>
        </p:nvSpPr>
        <p:spPr>
          <a:xfrm>
            <a:off x="179388" y="1125538"/>
            <a:ext cx="4316412"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125538"/>
            <a:ext cx="4316413"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Rectangle 4"/>
          <p:cNvSpPr>
            <a:spLocks noGrp="1" noChangeArrowheads="1"/>
          </p:cNvSpPr>
          <p:nvPr>
            <p:ph type="ftr" sz="quarter" idx="10"/>
          </p:nvPr>
        </p:nvSpPr>
        <p:spPr>
          <a:ln/>
        </p:spPr>
        <p:txBody>
          <a:bodyPr/>
          <a:lstStyle>
            <a:lvl1pPr>
              <a:defRPr/>
            </a:lvl1pPr>
          </a:lstStyle>
          <a:p>
            <a:pPr>
              <a:defRPr/>
            </a:pPr>
            <a:r>
              <a:rPr lang="en-GB"/>
              <a:t>Slide </a:t>
            </a:r>
          </a:p>
        </p:txBody>
      </p:sp>
      <p:sp>
        <p:nvSpPr>
          <p:cNvPr id="6" name="Rectangle 5"/>
          <p:cNvSpPr>
            <a:spLocks noGrp="1" noChangeArrowheads="1"/>
          </p:cNvSpPr>
          <p:nvPr>
            <p:ph type="sldNum" sz="quarter" idx="11"/>
          </p:nvPr>
        </p:nvSpPr>
        <p:spPr>
          <a:ln/>
        </p:spPr>
        <p:txBody>
          <a:bodyPr/>
          <a:lstStyle>
            <a:lvl1pPr>
              <a:defRPr/>
            </a:lvl1pPr>
          </a:lstStyle>
          <a:p>
            <a:pPr>
              <a:defRPr/>
            </a:pPr>
            <a:fld id="{1A217849-5A68-4387-B34B-3FECFB93B501}"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DE"/>
          </a:p>
        </p:txBody>
      </p:sp>
    </p:spTree>
    <p:extLst>
      <p:ext uri="{BB962C8B-B14F-4D97-AF65-F5344CB8AC3E}">
        <p14:creationId xmlns:p14="http://schemas.microsoft.com/office/powerpoint/2010/main" val="559671982"/>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702882026"/>
      </p:ext>
    </p:extLst>
  </p:cSld>
  <p:clrMapOvr>
    <a:masterClrMapping/>
  </p:clrMapOvr>
  <p:transition spd="med">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2974788"/>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228600" y="1066800"/>
            <a:ext cx="426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066800"/>
            <a:ext cx="426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4007835915"/>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441104598"/>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5558C4FB-3701-4D6F-B1C8-1BA50E04DF7A}" type="slidenum">
              <a:rPr lang="en-US"/>
              <a:pPr>
                <a:defRPr/>
              </a:pPr>
              <a:t>‹#›</a:t>
            </a:fld>
            <a:endParaRPr lang="en-US"/>
          </a:p>
        </p:txBody>
      </p:sp>
    </p:spTree>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3678287003"/>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231131"/>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6164499"/>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7125389"/>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404488673"/>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0"/>
            <a:ext cx="2228850" cy="6400800"/>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228600" y="0"/>
            <a:ext cx="653415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4086404223"/>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DE"/>
          </a:p>
        </p:txBody>
      </p:sp>
      <p:sp>
        <p:nvSpPr>
          <p:cNvPr id="4" name="Footer Placeholder 3"/>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67CA9AD-7903-48D6-9AC3-CEAB4D07D91F}" type="slidenum">
              <a:rPr lang="en-GB">
                <a:solidFill>
                  <a:srgbClr val="FFFFFF"/>
                </a:solidFill>
              </a:rPr>
              <a:pPr/>
              <a:t>‹#›</a:t>
            </a:fld>
            <a:endParaRPr lang="en-GB">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3818081056"/>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Footer Placeholder 3"/>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838D4E6-7D5C-4EEB-91B6-E25F0228CC42}"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93596330"/>
      </p:ext>
    </p:extLst>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765F30F9-62CE-4F2B-8C86-8E5A5D058511}"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56695421"/>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381000" y="14478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724400" y="14478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Footer Placeholder 4"/>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B061D76-7CF5-49D6-95F6-6538A64CBD3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473800456"/>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152400" y="936625"/>
            <a:ext cx="4343400" cy="569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936625"/>
            <a:ext cx="4343400" cy="569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fld id="{6B8252E3-BEDB-4207-94F1-F5B89B99090E}" type="slidenum">
              <a:rPr lang="en-US"/>
              <a:pPr>
                <a:defRPr/>
              </a:pPr>
              <a:t>‹#›</a:t>
            </a:fld>
            <a:endParaRPr lang="en-US"/>
          </a:p>
        </p:txBody>
      </p:sp>
    </p:spTree>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Footer Placeholder 6"/>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6C00B3F7-7C32-480C-BE4B-72996FC30312}"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704132959"/>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Footer Placeholder 2"/>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68F75D02-118C-4994-95A7-7FDB526DF863}"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23939079"/>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36FB1FF9-AF8A-4420-9286-7DB94EE5B37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06973264"/>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5BDF330-8C77-4DB4-A845-6478987EEB4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678451797"/>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B35EF2F6-F7F0-4D38-B2FD-7B5B50D09EC4}"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052485106"/>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Footer Placeholder 3"/>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CE9C9AE-B43B-4D3A-8143-7A3A45AD78CA}"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594245673"/>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4763"/>
            <a:ext cx="2190750" cy="6091237"/>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381000" y="4763"/>
            <a:ext cx="6419850" cy="6091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Footer Placeholder 3"/>
          <p:cNvSpPr>
            <a:spLocks noGrp="1"/>
          </p:cNvSpPr>
          <p:nvPr>
            <p:ph type="ftr" sz="quarter" idx="10"/>
          </p:nvPr>
        </p:nvSpPr>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67E5893-6FFB-4C35-BB79-6B4F8CC579AF}"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356053537"/>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6" name="Rectangle 5"/>
          <p:cNvSpPr/>
          <p:nvPr userDrawn="1"/>
        </p:nvSpPr>
        <p:spPr bwMode="auto">
          <a:xfrm>
            <a:off x="0" y="877824"/>
            <a:ext cx="9144000" cy="14826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pitchFamily="-112" charset="0"/>
              <a:ea typeface="ＭＳ Ｐゴシック" pitchFamily="-112" charset="-128"/>
              <a:cs typeface="ＭＳ Ｐゴシック" pitchFamily="-112" charset="-128"/>
            </a:endParaRPr>
          </a:p>
        </p:txBody>
      </p:sp>
      <p:sp>
        <p:nvSpPr>
          <p:cNvPr id="4" name="Title 13"/>
          <p:cNvSpPr>
            <a:spLocks noGrp="1"/>
          </p:cNvSpPr>
          <p:nvPr>
            <p:ph type="title" hasCustomPrompt="1"/>
          </p:nvPr>
        </p:nvSpPr>
        <p:spPr>
          <a:xfrm>
            <a:off x="1010093" y="9347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nchor="ctr"/>
          <a:lstStyle>
            <a:lvl1pPr>
              <a:defRPr sz="3200" b="1">
                <a:solidFill>
                  <a:schemeClr val="tx2"/>
                </a:solidFill>
                <a:latin typeface="Cambria" pitchFamily="18" charset="0"/>
              </a:defRPr>
            </a:lvl1pPr>
          </a:lstStyle>
          <a:p>
            <a:r>
              <a:rPr lang="en-US" dirty="0" smtClean="0"/>
              <a:t>Master title style</a:t>
            </a:r>
            <a:endParaRPr lang="en-US" dirty="0"/>
          </a:p>
        </p:txBody>
      </p:sp>
      <p:sp>
        <p:nvSpPr>
          <p:cNvPr id="5" name="Text Placeholder 9"/>
          <p:cNvSpPr>
            <a:spLocks noGrp="1"/>
          </p:cNvSpPr>
          <p:nvPr>
            <p:ph type="body" sz="quarter" idx="13"/>
          </p:nvPr>
        </p:nvSpPr>
        <p:spPr>
          <a:xfrm>
            <a:off x="137160" y="1051560"/>
            <a:ext cx="8869680" cy="5212080"/>
          </a:xfrm>
          <a:prstGeom prst="rect">
            <a:avLst/>
          </a:prstGeom>
        </p:spPr>
        <p:txBody>
          <a:bodyPr/>
          <a:lstStyle>
            <a:lvl1pPr>
              <a:tabLst>
                <a:tab pos="693738" algn="l"/>
              </a:tabLst>
              <a:defRPr sz="2800"/>
            </a:lvl1pPr>
            <a:lvl2pPr>
              <a:defRPr sz="20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8719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4763"/>
            <a:ext cx="8763000" cy="6091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3" name="Footer Placeholder 2"/>
          <p:cNvSpPr>
            <a:spLocks noGrp="1"/>
          </p:cNvSpPr>
          <p:nvPr>
            <p:ph type="ftr" sz="quarter" idx="10"/>
          </p:nvPr>
        </p:nvSpPr>
        <p:spPr>
          <a:xfrm>
            <a:off x="2484438" y="6597650"/>
            <a:ext cx="4032250" cy="287338"/>
          </a:xfrm>
        </p:spPr>
        <p:txBody>
          <a:bodyPr/>
          <a:lstStyle>
            <a:lvl1pPr>
              <a:defRPr/>
            </a:lvl1pPr>
          </a:lstStyle>
          <a:p>
            <a:r>
              <a:rPr lang="en-GB" dirty="0" smtClean="0">
                <a:solidFill>
                  <a:srgbClr val="FFFFFF"/>
                </a:solidFill>
              </a:rPr>
              <a:t>R.Schmidt     HASCO 2013</a:t>
            </a:r>
            <a:endParaRPr lang="en-GB" dirty="0">
              <a:solidFill>
                <a:srgbClr val="FFFFFF"/>
              </a:solidFill>
            </a:endParaRPr>
          </a:p>
        </p:txBody>
      </p:sp>
      <p:sp>
        <p:nvSpPr>
          <p:cNvPr id="4" name="Slide Number Placeholder 3"/>
          <p:cNvSpPr>
            <a:spLocks noGrp="1"/>
          </p:cNvSpPr>
          <p:nvPr>
            <p:ph type="sldNum" sz="quarter" idx="11"/>
          </p:nvPr>
        </p:nvSpPr>
        <p:spPr>
          <a:xfrm>
            <a:off x="6553200" y="6597650"/>
            <a:ext cx="2133600" cy="287338"/>
          </a:xfrm>
        </p:spPr>
        <p:txBody>
          <a:bodyPr/>
          <a:lstStyle>
            <a:lvl1pPr>
              <a:defRPr/>
            </a:lvl1pPr>
          </a:lstStyle>
          <a:p>
            <a:fld id="{EDCEB7E1-735E-448F-8B97-7A39A4E45F84}"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671302328"/>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fld id="{7558340D-C0A6-4625-B856-6CDAA97511DE}" type="slidenum">
              <a:rPr lang="en-US"/>
              <a:pPr>
                <a:defRPr/>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fld id="{8E8927C7-EB03-4DFD-9CA7-472F7C849ABB}" type="slidenum">
              <a:rPr lang="en-US"/>
              <a:pPr>
                <a:defRPr/>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F2C43F74-AFD3-4457-8E3A-F175BB52C42E}" type="slidenum">
              <a:rPr lang="en-US"/>
              <a:pPr>
                <a:defRPr/>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0F8E6D21-66B3-4C91-861C-3ED4B518F519}" type="slidenum">
              <a:rPr lang="en-US"/>
              <a:pPr>
                <a:defRPr/>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388C9876-C2DD-4CC0-868F-47B8345AD139}" type="slidenum">
              <a:rPr lang="en-US"/>
              <a:pPr>
                <a:defRPr/>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9730" name="Rectangle 2"/>
          <p:cNvSpPr>
            <a:spLocks noChangeArrowheads="1"/>
          </p:cNvSpPr>
          <p:nvPr userDrawn="1"/>
        </p:nvSpPr>
        <p:spPr bwMode="auto">
          <a:xfrm>
            <a:off x="0" y="6659563"/>
            <a:ext cx="9144000" cy="198437"/>
          </a:xfrm>
          <a:prstGeom prst="rect">
            <a:avLst/>
          </a:prstGeom>
          <a:solidFill>
            <a:srgbClr val="333399">
              <a:alpha val="14999"/>
            </a:srgbClr>
          </a:solidFill>
          <a:ln>
            <a:noFill/>
          </a:ln>
          <a:effectLst/>
          <a:extLst/>
        </p:spPr>
        <p:txBody>
          <a:bodyPr wrap="none" anchor="ctr"/>
          <a:lstStyle/>
          <a:p>
            <a:pPr>
              <a:lnSpc>
                <a:spcPct val="95000"/>
              </a:lnSpc>
              <a:spcBef>
                <a:spcPct val="40000"/>
              </a:spcBef>
              <a:defRPr/>
            </a:pPr>
            <a:endParaRPr lang="de-DE">
              <a:latin typeface="Arial" pitchFamily="34" charset="0"/>
            </a:endParaRPr>
          </a:p>
        </p:txBody>
      </p:sp>
      <p:sp>
        <p:nvSpPr>
          <p:cNvPr id="1027" name="Rectangle 3"/>
          <p:cNvSpPr>
            <a:spLocks noGrp="1" noChangeArrowheads="1"/>
          </p:cNvSpPr>
          <p:nvPr>
            <p:ph type="title"/>
          </p:nvPr>
        </p:nvSpPr>
        <p:spPr bwMode="auto">
          <a:xfrm>
            <a:off x="704850" y="0"/>
            <a:ext cx="8439150" cy="771525"/>
          </a:xfrm>
          <a:prstGeom prst="rect">
            <a:avLst/>
          </a:prstGeom>
          <a:solidFill>
            <a:srgbClr val="CCFFFF"/>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52400" y="936625"/>
            <a:ext cx="8839200" cy="569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69733" name="Rectangle 5"/>
          <p:cNvSpPr>
            <a:spLocks noGrp="1" noChangeArrowheads="1"/>
          </p:cNvSpPr>
          <p:nvPr>
            <p:ph type="sldNum" sz="quarter" idx="4"/>
          </p:nvPr>
        </p:nvSpPr>
        <p:spPr bwMode="auto">
          <a:xfrm>
            <a:off x="7924800" y="6629400"/>
            <a:ext cx="12192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200" i="1">
                <a:latin typeface="Arial" pitchFamily="34" charset="0"/>
              </a:defRPr>
            </a:lvl1pPr>
          </a:lstStyle>
          <a:p>
            <a:pPr>
              <a:defRPr/>
            </a:pPr>
            <a:fld id="{BBACB4ED-67BA-4D31-A0E5-2277A1865C43}" type="slidenum">
              <a:rPr lang="en-US"/>
              <a:pPr>
                <a:defRPr/>
              </a:pPr>
              <a:t>‹#›</a:t>
            </a:fld>
            <a:endParaRPr lang="en-US"/>
          </a:p>
        </p:txBody>
      </p:sp>
      <p:sp>
        <p:nvSpPr>
          <p:cNvPr id="969734" name="Rectangle 6"/>
          <p:cNvSpPr>
            <a:spLocks noChangeArrowheads="1"/>
          </p:cNvSpPr>
          <p:nvPr/>
        </p:nvSpPr>
        <p:spPr bwMode="auto">
          <a:xfrm>
            <a:off x="2581275" y="6629400"/>
            <a:ext cx="3979863" cy="228600"/>
          </a:xfrm>
          <a:prstGeom prst="rect">
            <a:avLst/>
          </a:prstGeom>
          <a:noFill/>
          <a:ln>
            <a:noFill/>
          </a:ln>
          <a:effectLst/>
          <a:extLst/>
        </p:spPr>
        <p:txBody>
          <a:bodyPr/>
          <a:lstStyle/>
          <a:p>
            <a:pPr algn="ctr">
              <a:defRPr/>
            </a:pPr>
            <a:r>
              <a:rPr lang="en-US" sz="1200" i="1" dirty="0" smtClean="0"/>
              <a:t>JAS November 2014    </a:t>
            </a:r>
            <a:r>
              <a:rPr lang="en-US" sz="1200" i="1" dirty="0"/>
              <a:t>R.Schmidt</a:t>
            </a:r>
          </a:p>
        </p:txBody>
      </p:sp>
      <p:sp>
        <p:nvSpPr>
          <p:cNvPr id="969735" name="Line 7"/>
          <p:cNvSpPr>
            <a:spLocks noChangeShapeType="1"/>
          </p:cNvSpPr>
          <p:nvPr userDrawn="1"/>
        </p:nvSpPr>
        <p:spPr bwMode="auto">
          <a:xfrm>
            <a:off x="0" y="771525"/>
            <a:ext cx="9144000" cy="0"/>
          </a:xfrm>
          <a:prstGeom prst="line">
            <a:avLst/>
          </a:prstGeom>
          <a:noFill/>
          <a:ln w="9525">
            <a:solidFill>
              <a:schemeClr val="accent2"/>
            </a:solidFill>
            <a:round/>
            <a:headEnd/>
            <a:tailEnd/>
          </a:ln>
          <a:effectLst/>
          <a:extLst/>
        </p:spPr>
        <p:txBody>
          <a:bodyPr/>
          <a:lstStyle/>
          <a:p>
            <a:pPr>
              <a:lnSpc>
                <a:spcPct val="95000"/>
              </a:lnSpc>
              <a:spcBef>
                <a:spcPct val="40000"/>
              </a:spcBef>
              <a:defRPr/>
            </a:pPr>
            <a:endParaRPr lang="de-DE">
              <a:latin typeface="Arial" pitchFamily="34" charset="0"/>
            </a:endParaRPr>
          </a:p>
        </p:txBody>
      </p:sp>
      <p:sp>
        <p:nvSpPr>
          <p:cNvPr id="969736" name="Line 8"/>
          <p:cNvSpPr>
            <a:spLocks noChangeShapeType="1"/>
          </p:cNvSpPr>
          <p:nvPr userDrawn="1"/>
        </p:nvSpPr>
        <p:spPr bwMode="auto">
          <a:xfrm>
            <a:off x="0" y="6677025"/>
            <a:ext cx="9144000" cy="0"/>
          </a:xfrm>
          <a:prstGeom prst="line">
            <a:avLst/>
          </a:prstGeom>
          <a:noFill/>
          <a:ln w="9525">
            <a:solidFill>
              <a:schemeClr val="accent2"/>
            </a:solidFill>
            <a:round/>
            <a:headEnd/>
            <a:tailEnd/>
          </a:ln>
          <a:effectLst/>
          <a:extLst/>
        </p:spPr>
        <p:txBody>
          <a:bodyPr/>
          <a:lstStyle/>
          <a:p>
            <a:pPr>
              <a:lnSpc>
                <a:spcPct val="95000"/>
              </a:lnSpc>
              <a:spcBef>
                <a:spcPct val="40000"/>
              </a:spcBef>
              <a:defRPr/>
            </a:pPr>
            <a:endParaRPr lang="de-DE">
              <a:latin typeface="Arial" pitchFamily="34" charset="0"/>
            </a:endParaRPr>
          </a:p>
        </p:txBody>
      </p:sp>
      <p:pic>
        <p:nvPicPr>
          <p:cNvPr id="1033" name="Picture 9"/>
          <p:cNvPicPr>
            <a:picLocks noChangeAspect="1" noChangeArrowheads="1"/>
          </p:cNvPicPr>
          <p:nvPr userDrawn="1"/>
        </p:nvPicPr>
        <p:blipFill>
          <a:blip r:embed="rId13" cstate="print"/>
          <a:srcRect/>
          <a:stretch>
            <a:fillRect/>
          </a:stretch>
        </p:blipFill>
        <p:spPr bwMode="auto">
          <a:xfrm>
            <a:off x="0" y="0"/>
            <a:ext cx="708025" cy="7699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dissolve/>
  </p:transition>
  <p:hf hdr="0" ftr="0" dt="0"/>
  <p:txStyles>
    <p:titleStyle>
      <a:lvl1pPr algn="ctr" rtl="0" eaLnBrk="0" fontAlgn="base" hangingPunct="0">
        <a:spcBef>
          <a:spcPct val="0"/>
        </a:spcBef>
        <a:spcAft>
          <a:spcPct val="0"/>
        </a:spcAft>
        <a:defRPr sz="2800">
          <a:solidFill>
            <a:schemeClr val="accent2"/>
          </a:solidFill>
          <a:latin typeface="+mj-lt"/>
          <a:ea typeface="+mj-ea"/>
          <a:cs typeface="+mj-cs"/>
        </a:defRPr>
      </a:lvl1pPr>
      <a:lvl2pPr algn="ctr" rtl="0" eaLnBrk="0" fontAlgn="base" hangingPunct="0">
        <a:spcBef>
          <a:spcPct val="0"/>
        </a:spcBef>
        <a:spcAft>
          <a:spcPct val="0"/>
        </a:spcAft>
        <a:defRPr sz="2800">
          <a:solidFill>
            <a:schemeClr val="accent2"/>
          </a:solidFill>
          <a:latin typeface="Arial" pitchFamily="34" charset="0"/>
        </a:defRPr>
      </a:lvl2pPr>
      <a:lvl3pPr algn="ctr" rtl="0" eaLnBrk="0" fontAlgn="base" hangingPunct="0">
        <a:spcBef>
          <a:spcPct val="0"/>
        </a:spcBef>
        <a:spcAft>
          <a:spcPct val="0"/>
        </a:spcAft>
        <a:defRPr sz="2800">
          <a:solidFill>
            <a:schemeClr val="accent2"/>
          </a:solidFill>
          <a:latin typeface="Arial" pitchFamily="34" charset="0"/>
        </a:defRPr>
      </a:lvl3pPr>
      <a:lvl4pPr algn="ctr" rtl="0" eaLnBrk="0" fontAlgn="base" hangingPunct="0">
        <a:spcBef>
          <a:spcPct val="0"/>
        </a:spcBef>
        <a:spcAft>
          <a:spcPct val="0"/>
        </a:spcAft>
        <a:defRPr sz="2800">
          <a:solidFill>
            <a:schemeClr val="accent2"/>
          </a:solidFill>
          <a:latin typeface="Arial" pitchFamily="34" charset="0"/>
        </a:defRPr>
      </a:lvl4pPr>
      <a:lvl5pPr algn="ctr" rtl="0" eaLnBrk="0" fontAlgn="base" hangingPunct="0">
        <a:spcBef>
          <a:spcPct val="0"/>
        </a:spcBef>
        <a:spcAft>
          <a:spcPct val="0"/>
        </a:spcAft>
        <a:defRPr sz="2800">
          <a:solidFill>
            <a:schemeClr val="accent2"/>
          </a:solidFill>
          <a:latin typeface="Arial" pitchFamily="34" charset="0"/>
        </a:defRPr>
      </a:lvl5pPr>
      <a:lvl6pPr marL="457200" algn="ctr" rtl="0" fontAlgn="base">
        <a:spcBef>
          <a:spcPct val="0"/>
        </a:spcBef>
        <a:spcAft>
          <a:spcPct val="0"/>
        </a:spcAft>
        <a:defRPr sz="2800">
          <a:solidFill>
            <a:schemeClr val="accent2"/>
          </a:solidFill>
          <a:latin typeface="Arial" pitchFamily="34" charset="0"/>
        </a:defRPr>
      </a:lvl6pPr>
      <a:lvl7pPr marL="914400" algn="ctr" rtl="0" fontAlgn="base">
        <a:spcBef>
          <a:spcPct val="0"/>
        </a:spcBef>
        <a:spcAft>
          <a:spcPct val="0"/>
        </a:spcAft>
        <a:defRPr sz="2800">
          <a:solidFill>
            <a:schemeClr val="accent2"/>
          </a:solidFill>
          <a:latin typeface="Arial" pitchFamily="34" charset="0"/>
        </a:defRPr>
      </a:lvl7pPr>
      <a:lvl8pPr marL="1371600" algn="ctr" rtl="0" fontAlgn="base">
        <a:spcBef>
          <a:spcPct val="0"/>
        </a:spcBef>
        <a:spcAft>
          <a:spcPct val="0"/>
        </a:spcAft>
        <a:defRPr sz="2800">
          <a:solidFill>
            <a:schemeClr val="accent2"/>
          </a:solidFill>
          <a:latin typeface="Arial" pitchFamily="34" charset="0"/>
        </a:defRPr>
      </a:lvl8pPr>
      <a:lvl9pPr marL="1828800" algn="ctr" rtl="0" fontAlgn="base">
        <a:spcBef>
          <a:spcPct val="0"/>
        </a:spcBef>
        <a:spcAft>
          <a:spcPct val="0"/>
        </a:spcAft>
        <a:defRPr sz="2800">
          <a:solidFill>
            <a:schemeClr val="accent2"/>
          </a:solidFill>
          <a:latin typeface="Arial" pitchFamily="34" charset="0"/>
        </a:defRPr>
      </a:lvl9pPr>
    </p:titleStyle>
    <p:bodyStyle>
      <a:lvl1pPr marL="342900" indent="-342900" algn="l" rtl="0" eaLnBrk="0" fontAlgn="base" hangingPunct="0">
        <a:lnSpc>
          <a:spcPct val="95000"/>
        </a:lnSpc>
        <a:spcBef>
          <a:spcPct val="40000"/>
        </a:spcBef>
        <a:spcAft>
          <a:spcPct val="0"/>
        </a:spcAft>
        <a:buChar char="•"/>
        <a:defRPr sz="2400">
          <a:solidFill>
            <a:schemeClr val="accent2"/>
          </a:solidFill>
          <a:latin typeface="+mn-lt"/>
          <a:ea typeface="+mn-ea"/>
          <a:cs typeface="+mn-cs"/>
        </a:defRPr>
      </a:lvl1pPr>
      <a:lvl2pPr marL="742950" indent="-285750" algn="l" rtl="0" eaLnBrk="0" fontAlgn="base" hangingPunct="0">
        <a:lnSpc>
          <a:spcPct val="95000"/>
        </a:lnSpc>
        <a:spcBef>
          <a:spcPct val="20000"/>
        </a:spcBef>
        <a:spcAft>
          <a:spcPct val="0"/>
        </a:spcAft>
        <a:buChar char="–"/>
        <a:defRPr sz="2000">
          <a:solidFill>
            <a:schemeClr val="tx1"/>
          </a:solidFill>
          <a:latin typeface="+mn-lt"/>
        </a:defRPr>
      </a:lvl2pPr>
      <a:lvl3pPr marL="1143000" indent="-228600" algn="l" rtl="0" eaLnBrk="0" fontAlgn="base" hangingPunct="0">
        <a:lnSpc>
          <a:spcPct val="95000"/>
        </a:lnSpc>
        <a:spcBef>
          <a:spcPct val="20000"/>
        </a:spcBef>
        <a:spcAft>
          <a:spcPct val="0"/>
        </a:spcAft>
        <a:buChar char="•"/>
        <a:defRPr>
          <a:solidFill>
            <a:schemeClr val="tx1"/>
          </a:solidFill>
          <a:latin typeface="+mn-lt"/>
        </a:defRPr>
      </a:lvl3pPr>
      <a:lvl4pPr marL="1600200" indent="-228600" algn="l" rtl="0" eaLnBrk="0" fontAlgn="base" hangingPunct="0">
        <a:lnSpc>
          <a:spcPct val="95000"/>
        </a:lnSpc>
        <a:spcBef>
          <a:spcPct val="40000"/>
        </a:spcBef>
        <a:spcAft>
          <a:spcPct val="0"/>
        </a:spcAft>
        <a:buChar char="–"/>
        <a:defRPr sz="1600">
          <a:solidFill>
            <a:schemeClr val="tx1"/>
          </a:solidFill>
          <a:latin typeface="+mn-lt"/>
        </a:defRPr>
      </a:lvl4pPr>
      <a:lvl5pPr marL="2057400" indent="-228600" algn="l" rtl="0" eaLnBrk="0" fontAlgn="base" hangingPunct="0">
        <a:lnSpc>
          <a:spcPct val="95000"/>
        </a:lnSpc>
        <a:spcBef>
          <a:spcPct val="40000"/>
        </a:spcBef>
        <a:spcAft>
          <a:spcPct val="0"/>
        </a:spcAft>
        <a:buChar char="»"/>
        <a:defRPr sz="1600">
          <a:solidFill>
            <a:schemeClr val="tx1"/>
          </a:solidFill>
          <a:latin typeface="+mn-lt"/>
        </a:defRPr>
      </a:lvl5pPr>
      <a:lvl6pPr marL="2514600" indent="-228600" algn="l" rtl="0" fontAlgn="base">
        <a:lnSpc>
          <a:spcPct val="95000"/>
        </a:lnSpc>
        <a:spcBef>
          <a:spcPct val="40000"/>
        </a:spcBef>
        <a:spcAft>
          <a:spcPct val="0"/>
        </a:spcAft>
        <a:buChar char="»"/>
        <a:defRPr sz="1600">
          <a:solidFill>
            <a:schemeClr val="tx1"/>
          </a:solidFill>
          <a:latin typeface="+mn-lt"/>
        </a:defRPr>
      </a:lvl6pPr>
      <a:lvl7pPr marL="2971800" indent="-228600" algn="l" rtl="0" fontAlgn="base">
        <a:lnSpc>
          <a:spcPct val="95000"/>
        </a:lnSpc>
        <a:spcBef>
          <a:spcPct val="40000"/>
        </a:spcBef>
        <a:spcAft>
          <a:spcPct val="0"/>
        </a:spcAft>
        <a:buChar char="»"/>
        <a:defRPr sz="1600">
          <a:solidFill>
            <a:schemeClr val="tx1"/>
          </a:solidFill>
          <a:latin typeface="+mn-lt"/>
        </a:defRPr>
      </a:lvl7pPr>
      <a:lvl8pPr marL="3429000" indent="-228600" algn="l" rtl="0" fontAlgn="base">
        <a:lnSpc>
          <a:spcPct val="95000"/>
        </a:lnSpc>
        <a:spcBef>
          <a:spcPct val="40000"/>
        </a:spcBef>
        <a:spcAft>
          <a:spcPct val="0"/>
        </a:spcAft>
        <a:buChar char="»"/>
        <a:defRPr sz="1600">
          <a:solidFill>
            <a:schemeClr val="tx1"/>
          </a:solidFill>
          <a:latin typeface="+mn-lt"/>
        </a:defRPr>
      </a:lvl8pPr>
      <a:lvl9pPr marL="3886200" indent="-228600" algn="l" rtl="0" fontAlgn="base">
        <a:lnSpc>
          <a:spcPct val="95000"/>
        </a:lnSpc>
        <a:spcBef>
          <a:spcPct val="4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07950" y="0"/>
            <a:ext cx="8928100" cy="692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37891" name="Rectangle 3"/>
          <p:cNvSpPr>
            <a:spLocks noGrp="1" noChangeArrowheads="1"/>
          </p:cNvSpPr>
          <p:nvPr>
            <p:ph type="body" idx="1"/>
          </p:nvPr>
        </p:nvSpPr>
        <p:spPr bwMode="auto">
          <a:xfrm>
            <a:off x="179388" y="1125538"/>
            <a:ext cx="8785225"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1651716" name="Rectangle 4"/>
          <p:cNvSpPr>
            <a:spLocks noGrp="1" noChangeArrowheads="1"/>
          </p:cNvSpPr>
          <p:nvPr>
            <p:ph type="ftr" sz="quarter" idx="3"/>
          </p:nvPr>
        </p:nvSpPr>
        <p:spPr bwMode="auto">
          <a:xfrm>
            <a:off x="179388" y="6453188"/>
            <a:ext cx="78486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solidFill>
                  <a:schemeClr val="tx1"/>
                </a:solidFill>
                <a:latin typeface="+mn-lt"/>
                <a:cs typeface="+mn-cs"/>
              </a:defRPr>
            </a:lvl1pPr>
          </a:lstStyle>
          <a:p>
            <a:pPr>
              <a:defRPr/>
            </a:pPr>
            <a:r>
              <a:rPr lang="en-GB"/>
              <a:t>Slide </a:t>
            </a:r>
          </a:p>
        </p:txBody>
      </p:sp>
      <p:sp>
        <p:nvSpPr>
          <p:cNvPr id="1651717" name="Rectangle 5"/>
          <p:cNvSpPr>
            <a:spLocks noGrp="1" noChangeArrowheads="1"/>
          </p:cNvSpPr>
          <p:nvPr>
            <p:ph type="sldNum" sz="quarter" idx="4"/>
          </p:nvPr>
        </p:nvSpPr>
        <p:spPr bwMode="auto">
          <a:xfrm>
            <a:off x="8316913" y="6453188"/>
            <a:ext cx="6477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1">
                <a:solidFill>
                  <a:schemeClr val="tx1"/>
                </a:solidFill>
                <a:latin typeface="+mn-lt"/>
                <a:cs typeface="+mn-cs"/>
              </a:defRPr>
            </a:lvl1pPr>
          </a:lstStyle>
          <a:p>
            <a:pPr>
              <a:defRPr/>
            </a:pPr>
            <a:fld id="{B07625F2-879A-4EE6-8796-F8D6929F2429}" type="slidenum">
              <a:rPr lang="en-GB"/>
              <a:pPr>
                <a:defRPr/>
              </a:pPr>
              <a:t>‹#›</a:t>
            </a:fld>
            <a:endParaRPr lang="en-GB"/>
          </a:p>
        </p:txBody>
      </p:sp>
      <p:sp>
        <p:nvSpPr>
          <p:cNvPr id="1651718" name="Line 6"/>
          <p:cNvSpPr>
            <a:spLocks noChangeShapeType="1"/>
          </p:cNvSpPr>
          <p:nvPr/>
        </p:nvSpPr>
        <p:spPr bwMode="auto">
          <a:xfrm>
            <a:off x="1619250" y="620713"/>
            <a:ext cx="7524750" cy="0"/>
          </a:xfrm>
          <a:prstGeom prst="line">
            <a:avLst/>
          </a:prstGeom>
          <a:noFill/>
          <a:ln w="38100">
            <a:solidFill>
              <a:schemeClr val="hlink"/>
            </a:solidFill>
            <a:round/>
            <a:headEnd/>
            <a:tailEnd/>
          </a:ln>
          <a:effectLst/>
          <a:extLst/>
        </p:spPr>
        <p:txBody>
          <a:bodyPr/>
          <a:lstStyle/>
          <a:p>
            <a:pPr>
              <a:lnSpc>
                <a:spcPct val="95000"/>
              </a:lnSpc>
              <a:spcBef>
                <a:spcPct val="40000"/>
              </a:spcBef>
              <a:defRPr/>
            </a:pPr>
            <a:endParaRPr lang="de-DE">
              <a:latin typeface="Arial" pitchFamily="34" charset="0"/>
            </a:endParaRPr>
          </a:p>
        </p:txBody>
      </p:sp>
    </p:spTree>
  </p:cSld>
  <p:clrMap bg1="lt1" tx1="dk1" bg2="lt2" tx2="dk2" accent1="accent1" accent2="accent2" accent3="accent3" accent4="accent4" accent5="accent5" accent6="accent6" hlink="hlink" folHlink="folHlink"/>
  <p:sldLayoutIdLst>
    <p:sldLayoutId id="2147483715"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iming>
    <p:tnLst>
      <p:par>
        <p:cTn id="1" dur="indefinite" restart="never" nodeType="tmRoot"/>
      </p:par>
    </p:tnLst>
  </p:timing>
  <p:hf hdr="0" ftr="0" dt="0"/>
  <p:txStyles>
    <p:titleStyle>
      <a:lvl1pPr algn="r" rtl="0" eaLnBrk="0" fontAlgn="base" hangingPunct="0">
        <a:spcBef>
          <a:spcPct val="0"/>
        </a:spcBef>
        <a:spcAft>
          <a:spcPct val="0"/>
        </a:spcAft>
        <a:defRPr sz="3000">
          <a:solidFill>
            <a:schemeClr val="tx2"/>
          </a:solidFill>
          <a:latin typeface="+mj-lt"/>
          <a:ea typeface="+mj-ea"/>
          <a:cs typeface="+mj-cs"/>
        </a:defRPr>
      </a:lvl1pPr>
      <a:lvl2pPr algn="r" rtl="0" eaLnBrk="0" fontAlgn="base" hangingPunct="0">
        <a:spcBef>
          <a:spcPct val="0"/>
        </a:spcBef>
        <a:spcAft>
          <a:spcPct val="0"/>
        </a:spcAft>
        <a:defRPr sz="3000">
          <a:solidFill>
            <a:schemeClr val="tx2"/>
          </a:solidFill>
          <a:latin typeface="Trebuchet MS" pitchFamily="34" charset="0"/>
          <a:cs typeface="Arial" pitchFamily="34" charset="0"/>
        </a:defRPr>
      </a:lvl2pPr>
      <a:lvl3pPr algn="r" rtl="0" eaLnBrk="0" fontAlgn="base" hangingPunct="0">
        <a:spcBef>
          <a:spcPct val="0"/>
        </a:spcBef>
        <a:spcAft>
          <a:spcPct val="0"/>
        </a:spcAft>
        <a:defRPr sz="3000">
          <a:solidFill>
            <a:schemeClr val="tx2"/>
          </a:solidFill>
          <a:latin typeface="Trebuchet MS" pitchFamily="34" charset="0"/>
          <a:cs typeface="Arial" pitchFamily="34" charset="0"/>
        </a:defRPr>
      </a:lvl3pPr>
      <a:lvl4pPr algn="r" rtl="0" eaLnBrk="0" fontAlgn="base" hangingPunct="0">
        <a:spcBef>
          <a:spcPct val="0"/>
        </a:spcBef>
        <a:spcAft>
          <a:spcPct val="0"/>
        </a:spcAft>
        <a:defRPr sz="3000">
          <a:solidFill>
            <a:schemeClr val="tx2"/>
          </a:solidFill>
          <a:latin typeface="Trebuchet MS" pitchFamily="34" charset="0"/>
          <a:cs typeface="Arial" pitchFamily="34" charset="0"/>
        </a:defRPr>
      </a:lvl4pPr>
      <a:lvl5pPr algn="r" rtl="0" eaLnBrk="0" fontAlgn="base" hangingPunct="0">
        <a:spcBef>
          <a:spcPct val="0"/>
        </a:spcBef>
        <a:spcAft>
          <a:spcPct val="0"/>
        </a:spcAft>
        <a:defRPr sz="3000">
          <a:solidFill>
            <a:schemeClr val="tx2"/>
          </a:solidFill>
          <a:latin typeface="Trebuchet MS" pitchFamily="34" charset="0"/>
          <a:cs typeface="Arial" pitchFamily="34" charset="0"/>
        </a:defRPr>
      </a:lvl5pPr>
      <a:lvl6pPr marL="457200" algn="r" rtl="0" fontAlgn="base">
        <a:spcBef>
          <a:spcPct val="0"/>
        </a:spcBef>
        <a:spcAft>
          <a:spcPct val="0"/>
        </a:spcAft>
        <a:defRPr sz="3000">
          <a:solidFill>
            <a:schemeClr val="tx2"/>
          </a:solidFill>
          <a:latin typeface="Trebuchet MS" pitchFamily="34" charset="0"/>
          <a:cs typeface="Arial" pitchFamily="34" charset="0"/>
        </a:defRPr>
      </a:lvl6pPr>
      <a:lvl7pPr marL="914400" algn="r" rtl="0" fontAlgn="base">
        <a:spcBef>
          <a:spcPct val="0"/>
        </a:spcBef>
        <a:spcAft>
          <a:spcPct val="0"/>
        </a:spcAft>
        <a:defRPr sz="3000">
          <a:solidFill>
            <a:schemeClr val="tx2"/>
          </a:solidFill>
          <a:latin typeface="Trebuchet MS" pitchFamily="34" charset="0"/>
          <a:cs typeface="Arial" pitchFamily="34" charset="0"/>
        </a:defRPr>
      </a:lvl7pPr>
      <a:lvl8pPr marL="1371600" algn="r" rtl="0" fontAlgn="base">
        <a:spcBef>
          <a:spcPct val="0"/>
        </a:spcBef>
        <a:spcAft>
          <a:spcPct val="0"/>
        </a:spcAft>
        <a:defRPr sz="3000">
          <a:solidFill>
            <a:schemeClr val="tx2"/>
          </a:solidFill>
          <a:latin typeface="Trebuchet MS" pitchFamily="34" charset="0"/>
          <a:cs typeface="Arial" pitchFamily="34" charset="0"/>
        </a:defRPr>
      </a:lvl8pPr>
      <a:lvl9pPr marL="1828800" algn="r" rtl="0" fontAlgn="base">
        <a:spcBef>
          <a:spcPct val="0"/>
        </a:spcBef>
        <a:spcAft>
          <a:spcPct val="0"/>
        </a:spcAft>
        <a:defRPr sz="3000">
          <a:solidFill>
            <a:schemeClr val="tx2"/>
          </a:solidFill>
          <a:latin typeface="Trebuchet MS" pitchFamily="34" charset="0"/>
          <a:cs typeface="Arial"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4" name="Rectangle 47"/>
          <p:cNvSpPr>
            <a:spLocks noChangeArrowheads="1"/>
          </p:cNvSpPr>
          <p:nvPr/>
        </p:nvSpPr>
        <p:spPr bwMode="auto">
          <a:xfrm>
            <a:off x="0" y="0"/>
            <a:ext cx="9144000" cy="762000"/>
          </a:xfrm>
          <a:prstGeom prst="rect">
            <a:avLst/>
          </a:prstGeom>
          <a:solidFill>
            <a:srgbClr val="062F67">
              <a:alpha val="85000"/>
            </a:srgbClr>
          </a:solidFill>
          <a:ln w="19050">
            <a:noFill/>
            <a:miter lim="800000"/>
            <a:headEnd/>
            <a:tailEnd/>
          </a:ln>
          <a:effectLst/>
        </p:spPr>
        <p:txBody>
          <a:bodyPr wrap="none" lIns="91435" tIns="45718" rIns="91435" bIns="45718" anchor="ctr"/>
          <a:lstStyle/>
          <a:p>
            <a:pPr>
              <a:defRPr/>
            </a:pPr>
            <a:endParaRPr lang="en-US" dirty="0">
              <a:solidFill>
                <a:srgbClr val="FFFFFF"/>
              </a:solidFill>
              <a:latin typeface="Calibri" pitchFamily="34" charset="0"/>
            </a:endParaRPr>
          </a:p>
        </p:txBody>
      </p:sp>
      <p:sp>
        <p:nvSpPr>
          <p:cNvPr id="15" name="Rectangle 47"/>
          <p:cNvSpPr>
            <a:spLocks noChangeArrowheads="1"/>
          </p:cNvSpPr>
          <p:nvPr/>
        </p:nvSpPr>
        <p:spPr bwMode="auto">
          <a:xfrm>
            <a:off x="0" y="6629400"/>
            <a:ext cx="9144000" cy="228600"/>
          </a:xfrm>
          <a:prstGeom prst="rect">
            <a:avLst/>
          </a:prstGeom>
          <a:solidFill>
            <a:srgbClr val="062F67">
              <a:alpha val="85000"/>
            </a:srgbClr>
          </a:solidFill>
          <a:ln w="19050">
            <a:noFill/>
            <a:miter lim="800000"/>
            <a:headEnd/>
            <a:tailEnd/>
          </a:ln>
          <a:effectLst/>
        </p:spPr>
        <p:txBody>
          <a:bodyPr wrap="none" lIns="91435" tIns="45718" rIns="91435" bIns="45718" anchor="ctr"/>
          <a:lstStyle/>
          <a:p>
            <a:pPr>
              <a:defRPr/>
            </a:pPr>
            <a:endParaRPr lang="en-US" dirty="0">
              <a:solidFill>
                <a:srgbClr val="FFFFFF"/>
              </a:solidFill>
              <a:latin typeface="Calibri" pitchFamily="34" charset="0"/>
            </a:endParaRPr>
          </a:p>
        </p:txBody>
      </p:sp>
      <p:pic>
        <p:nvPicPr>
          <p:cNvPr id="138244"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13" y="92075"/>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7800" y="160338"/>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9525" y="187325"/>
            <a:ext cx="609600" cy="261938"/>
          </a:xfrm>
          <a:prstGeom prst="rect">
            <a:avLst/>
          </a:prstGeom>
          <a:noFill/>
        </p:spPr>
        <p:txBody>
          <a:bodyPr>
            <a:spAutoFit/>
          </a:bodyPr>
          <a:lstStyle/>
          <a:p>
            <a:pPr algn="ctr" eaLnBrk="0" hangingPunct="0">
              <a:defRPr/>
            </a:pPr>
            <a:r>
              <a:rPr lang="en-US" sz="1100" dirty="0">
                <a:solidFill>
                  <a:srgbClr val="FFFFFF"/>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FFFFFF"/>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19" name="Rectangle 34"/>
          <p:cNvSpPr>
            <a:spLocks noChangeArrowheads="1"/>
          </p:cNvSpPr>
          <p:nvPr/>
        </p:nvSpPr>
        <p:spPr bwMode="auto">
          <a:xfrm>
            <a:off x="0" y="6629400"/>
            <a:ext cx="8991600" cy="241300"/>
          </a:xfrm>
          <a:prstGeom prst="rect">
            <a:avLst/>
          </a:prstGeom>
          <a:noFill/>
          <a:ln w="9525">
            <a:noFill/>
            <a:miter lim="800000"/>
            <a:headEnd/>
            <a:tailEnd/>
          </a:ln>
          <a:effectLst/>
        </p:spPr>
        <p:txBody>
          <a:bodyPr anchor="b"/>
          <a:lstStyle/>
          <a:p>
            <a:r>
              <a:rPr lang="en-US" sz="1200" dirty="0" smtClean="0">
                <a:solidFill>
                  <a:srgbClr val="FFFFFF"/>
                </a:solidFill>
                <a:latin typeface="Calibri" pitchFamily="34" charset="0"/>
              </a:rPr>
              <a:t>         Rüdiger Schmidt                    USPAS Machine Protection 2017					page </a:t>
            </a:r>
            <a:fld id="{20038FFA-3A97-494A-BECD-4DC9B4D1BD4C}" type="slidenum">
              <a:rPr lang="en-US" sz="1200" smtClean="0">
                <a:solidFill>
                  <a:srgbClr val="FFFFFF"/>
                </a:solidFill>
                <a:latin typeface="Calibri" pitchFamily="34" charset="0"/>
              </a:rPr>
              <a:pPr/>
              <a:t>‹#›</a:t>
            </a:fld>
            <a:endParaRPr lang="en-US" sz="1200" dirty="0">
              <a:solidFill>
                <a:srgbClr val="FFFFFF"/>
              </a:solidFill>
              <a:latin typeface="Calibri" pitchFamily="34" charset="0"/>
            </a:endParaRPr>
          </a:p>
        </p:txBody>
      </p:sp>
      <p:sp>
        <p:nvSpPr>
          <p:cNvPr id="20" name="Rectangle 34"/>
          <p:cNvSpPr>
            <a:spLocks noChangeArrowheads="1"/>
          </p:cNvSpPr>
          <p:nvPr/>
        </p:nvSpPr>
        <p:spPr bwMode="auto">
          <a:xfrm>
            <a:off x="0" y="6642100"/>
            <a:ext cx="7315200" cy="215900"/>
          </a:xfrm>
          <a:prstGeom prst="rect">
            <a:avLst/>
          </a:prstGeom>
          <a:noFill/>
          <a:ln w="9525">
            <a:noFill/>
            <a:miter lim="800000"/>
            <a:headEnd/>
            <a:tailEnd/>
          </a:ln>
          <a:effectLst/>
        </p:spPr>
        <p:txBody>
          <a:bodyPr anchor="b"/>
          <a:lstStyle/>
          <a:p>
            <a:pPr algn="ctr"/>
            <a:endParaRPr lang="de-DE" sz="1200">
              <a:solidFill>
                <a:srgbClr val="FFFFFF"/>
              </a:solidFill>
              <a:latin typeface="Calibri" pitchFamily="34" charset="0"/>
            </a:endParaRPr>
          </a:p>
        </p:txBody>
      </p:sp>
      <p:sp>
        <p:nvSpPr>
          <p:cNvPr id="138249" name="Rectangle 15"/>
          <p:cNvSpPr>
            <a:spLocks noGrp="1" noChangeArrowheads="1"/>
          </p:cNvSpPr>
          <p:nvPr>
            <p:ph type="body" idx="1"/>
          </p:nvPr>
        </p:nvSpPr>
        <p:spPr bwMode="auto">
          <a:xfrm>
            <a:off x="228600" y="967666"/>
            <a:ext cx="8686800" cy="54331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p:txBody>
      </p:sp>
      <p:sp>
        <p:nvSpPr>
          <p:cNvPr id="138250" name="Rectangle 14"/>
          <p:cNvSpPr>
            <a:spLocks noGrp="1" noChangeArrowheads="1"/>
          </p:cNvSpPr>
          <p:nvPr>
            <p:ph type="title"/>
          </p:nvPr>
        </p:nvSpPr>
        <p:spPr bwMode="auto">
          <a:xfrm>
            <a:off x="762000" y="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1325487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spd="med">
    <p:fade thruBlk="1"/>
  </p:transition>
  <p:timing>
    <p:tnLst>
      <p:par>
        <p:cTn id="1" dur="indefinite" restart="never" nodeType="tmRoot"/>
      </p:par>
    </p:tnLst>
  </p:timing>
  <p:hf hdr="0" dt="0"/>
  <p:txStyles>
    <p:titleStyle>
      <a:lvl1pPr algn="r" rtl="0" eaLnBrk="0" fontAlgn="base" hangingPunct="0">
        <a:spcBef>
          <a:spcPct val="0"/>
        </a:spcBef>
        <a:spcAft>
          <a:spcPct val="0"/>
        </a:spcAft>
        <a:defRPr sz="3200">
          <a:solidFill>
            <a:schemeClr val="bg1"/>
          </a:solidFill>
          <a:latin typeface="+mj-lt"/>
          <a:ea typeface="+mj-ea"/>
          <a:cs typeface="+mj-cs"/>
        </a:defRPr>
      </a:lvl1pPr>
      <a:lvl2pPr algn="r" rtl="0" eaLnBrk="0" fontAlgn="base" hangingPunct="0">
        <a:spcBef>
          <a:spcPct val="0"/>
        </a:spcBef>
        <a:spcAft>
          <a:spcPct val="0"/>
        </a:spcAft>
        <a:defRPr sz="3800">
          <a:solidFill>
            <a:schemeClr val="bg1"/>
          </a:solidFill>
          <a:latin typeface="Calibri" pitchFamily="34" charset="0"/>
        </a:defRPr>
      </a:lvl2pPr>
      <a:lvl3pPr algn="r" rtl="0" eaLnBrk="0" fontAlgn="base" hangingPunct="0">
        <a:spcBef>
          <a:spcPct val="0"/>
        </a:spcBef>
        <a:spcAft>
          <a:spcPct val="0"/>
        </a:spcAft>
        <a:defRPr sz="3800">
          <a:solidFill>
            <a:schemeClr val="bg1"/>
          </a:solidFill>
          <a:latin typeface="Calibri" pitchFamily="34" charset="0"/>
        </a:defRPr>
      </a:lvl3pPr>
      <a:lvl4pPr algn="r" rtl="0" eaLnBrk="0" fontAlgn="base" hangingPunct="0">
        <a:spcBef>
          <a:spcPct val="0"/>
        </a:spcBef>
        <a:spcAft>
          <a:spcPct val="0"/>
        </a:spcAft>
        <a:defRPr sz="3800">
          <a:solidFill>
            <a:schemeClr val="bg1"/>
          </a:solidFill>
          <a:latin typeface="Calibri" pitchFamily="34" charset="0"/>
        </a:defRPr>
      </a:lvl4pPr>
      <a:lvl5pPr algn="r" rtl="0" eaLnBrk="0" fontAlgn="base" hangingPunct="0">
        <a:spcBef>
          <a:spcPct val="0"/>
        </a:spcBef>
        <a:spcAft>
          <a:spcPct val="0"/>
        </a:spcAft>
        <a:defRPr sz="3800">
          <a:solidFill>
            <a:schemeClr val="bg1"/>
          </a:solidFill>
          <a:latin typeface="Calibri" pitchFamily="34" charset="0"/>
        </a:defRPr>
      </a:lvl5pPr>
      <a:lvl6pPr marL="457200" algn="r" rtl="0" eaLnBrk="0" fontAlgn="base" hangingPunct="0">
        <a:spcBef>
          <a:spcPct val="0"/>
        </a:spcBef>
        <a:spcAft>
          <a:spcPct val="0"/>
        </a:spcAft>
        <a:defRPr sz="3800">
          <a:solidFill>
            <a:schemeClr val="bg1"/>
          </a:solidFill>
          <a:latin typeface="Calibri" pitchFamily="34" charset="0"/>
        </a:defRPr>
      </a:lvl6pPr>
      <a:lvl7pPr marL="914400" algn="r" rtl="0" eaLnBrk="0" fontAlgn="base" hangingPunct="0">
        <a:spcBef>
          <a:spcPct val="0"/>
        </a:spcBef>
        <a:spcAft>
          <a:spcPct val="0"/>
        </a:spcAft>
        <a:defRPr sz="3800">
          <a:solidFill>
            <a:schemeClr val="bg1"/>
          </a:solidFill>
          <a:latin typeface="Calibri" pitchFamily="34" charset="0"/>
        </a:defRPr>
      </a:lvl7pPr>
      <a:lvl8pPr marL="1371600" algn="r" rtl="0" eaLnBrk="0" fontAlgn="base" hangingPunct="0">
        <a:spcBef>
          <a:spcPct val="0"/>
        </a:spcBef>
        <a:spcAft>
          <a:spcPct val="0"/>
        </a:spcAft>
        <a:defRPr sz="3800">
          <a:solidFill>
            <a:schemeClr val="bg1"/>
          </a:solidFill>
          <a:latin typeface="Calibri" pitchFamily="34" charset="0"/>
        </a:defRPr>
      </a:lvl8pPr>
      <a:lvl9pPr marL="1828800" algn="r" rtl="0" eaLnBrk="0" fontAlgn="base" hangingPunct="0">
        <a:spcBef>
          <a:spcPct val="0"/>
        </a:spcBef>
        <a:spcAft>
          <a:spcPct val="0"/>
        </a:spcAft>
        <a:defRPr sz="3800">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bwMode="auto">
          <a:xfrm>
            <a:off x="755650" y="4763"/>
            <a:ext cx="838835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dirty="0" smtClean="0"/>
              <a:t>edit Master title style</a:t>
            </a:r>
          </a:p>
        </p:txBody>
      </p:sp>
      <p:sp>
        <p:nvSpPr>
          <p:cNvPr id="583683" name="Rectangle 3"/>
          <p:cNvSpPr>
            <a:spLocks noGrp="1" noChangeArrowheads="1"/>
          </p:cNvSpPr>
          <p:nvPr>
            <p:ph type="body" idx="1"/>
          </p:nvPr>
        </p:nvSpPr>
        <p:spPr bwMode="auto">
          <a:xfrm>
            <a:off x="381000" y="958787"/>
            <a:ext cx="8534400" cy="551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83684" name="Rectangle 4"/>
          <p:cNvSpPr>
            <a:spLocks noGrp="1" noChangeArrowheads="1"/>
          </p:cNvSpPr>
          <p:nvPr>
            <p:ph type="ftr" sz="quarter" idx="3"/>
          </p:nvPr>
        </p:nvSpPr>
        <p:spPr bwMode="auto">
          <a:xfrm>
            <a:off x="2484438" y="6597650"/>
            <a:ext cx="403225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lgn="ctr" eaLnBrk="0" hangingPunct="0"/>
            <a:r>
              <a:rPr lang="en-GB" dirty="0" smtClean="0">
                <a:solidFill>
                  <a:srgbClr val="FFFFFF"/>
                </a:solidFill>
              </a:rPr>
              <a:t>R.Schmidt     HASCO 2013</a:t>
            </a:r>
            <a:endParaRPr lang="en-GB" dirty="0">
              <a:solidFill>
                <a:srgbClr val="FFFFFF"/>
              </a:solidFill>
            </a:endParaRPr>
          </a:p>
        </p:txBody>
      </p:sp>
      <p:sp>
        <p:nvSpPr>
          <p:cNvPr id="583685" name="Rectangle 5"/>
          <p:cNvSpPr>
            <a:spLocks noGrp="1" noChangeArrowheads="1"/>
          </p:cNvSpPr>
          <p:nvPr>
            <p:ph type="sldNum" sz="quarter" idx="4"/>
          </p:nvPr>
        </p:nvSpPr>
        <p:spPr bwMode="auto">
          <a:xfrm>
            <a:off x="6553200" y="6597650"/>
            <a:ext cx="21336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30F6DEC6-2A4C-4D92-8911-7A8B6B1E9C3C}" type="slidenum">
              <a:rPr lang="en-GB">
                <a:solidFill>
                  <a:srgbClr val="FFFFFF"/>
                </a:solidFill>
              </a:rPr>
              <a:pPr eaLnBrk="0" hangingPunct="0"/>
              <a:t>‹#›</a:t>
            </a:fld>
            <a:endParaRPr lang="en-GB">
              <a:solidFill>
                <a:srgbClr val="FFFFFF"/>
              </a:solidFill>
            </a:endParaRPr>
          </a:p>
        </p:txBody>
      </p:sp>
      <p:pic>
        <p:nvPicPr>
          <p:cNvPr id="583686" name="Picture 6"/>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70802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125198"/>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ransition>
    <p:dissolve/>
  </p:transition>
  <p:hf hdr="0" dt="0"/>
  <p:txStyles>
    <p:titleStyle>
      <a:lvl1pPr algn="ctr" rtl="0" fontAlgn="base">
        <a:spcBef>
          <a:spcPct val="0"/>
        </a:spcBef>
        <a:spcAft>
          <a:spcPct val="0"/>
        </a:spcAft>
        <a:defRPr sz="2800">
          <a:solidFill>
            <a:schemeClr val="hlink"/>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2pPr>
      <a:lvl3pPr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3pPr>
      <a:lvl4pPr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4pPr>
      <a:lvl5pPr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2800">
          <a:solidFill>
            <a:schemeClr val="hlink"/>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75000"/>
        <a:buFont typeface="Monotype Sorts" pitchFamily="2" charset="2"/>
        <a:buChar char="l"/>
        <a:defRPr sz="2400">
          <a:solidFill>
            <a:schemeClr val="tx1"/>
          </a:solidFill>
          <a:latin typeface="+mn-lt"/>
          <a:ea typeface="+mn-ea"/>
          <a:cs typeface="+mn-cs"/>
        </a:defRPr>
      </a:lvl1pPr>
      <a:lvl2pPr marL="742950" indent="-285750" algn="l" rtl="0" fontAlgn="base">
        <a:spcBef>
          <a:spcPct val="20000"/>
        </a:spcBef>
        <a:spcAft>
          <a:spcPct val="0"/>
        </a:spcAft>
        <a:buClr>
          <a:schemeClr val="tx2"/>
        </a:buClr>
        <a:buSzPct val="120000"/>
        <a:buChar char="•"/>
        <a:defRPr sz="2000">
          <a:solidFill>
            <a:schemeClr val="hlink"/>
          </a:solidFill>
          <a:latin typeface="+mn-lt"/>
        </a:defRPr>
      </a:lvl2pPr>
      <a:lvl3pPr marL="1143000" indent="-228600" algn="l" rtl="0" fontAlgn="base">
        <a:spcBef>
          <a:spcPct val="20000"/>
        </a:spcBef>
        <a:spcAft>
          <a:spcPct val="0"/>
        </a:spcAft>
        <a:buClr>
          <a:schemeClr val="tx2"/>
        </a:buClr>
        <a:buSzPct val="65000"/>
        <a:buFont typeface="Monotype Sorts" pitchFamily="2" charset="2"/>
        <a:buChar char="u"/>
        <a:defRPr sz="2000">
          <a:solidFill>
            <a:schemeClr val="hlink"/>
          </a:solidFill>
          <a:latin typeface="+mn-lt"/>
        </a:defRPr>
      </a:lvl3pPr>
      <a:lvl4pPr marL="1600200" indent="-228600" algn="l" rtl="0" fontAlgn="base">
        <a:spcBef>
          <a:spcPct val="20000"/>
        </a:spcBef>
        <a:spcAft>
          <a:spcPct val="0"/>
        </a:spcAft>
        <a:buClr>
          <a:schemeClr val="tx1"/>
        </a:buClr>
        <a:buSzPct val="65000"/>
        <a:buFont typeface="Monotype Sorts" pitchFamily="2" charset="2"/>
        <a:buChar char="u"/>
        <a:defRPr sz="2000">
          <a:solidFill>
            <a:schemeClr val="tx1"/>
          </a:solidFill>
          <a:latin typeface="+mn-lt"/>
        </a:defRPr>
      </a:lvl4pPr>
      <a:lvl5pPr marL="20574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5pPr>
      <a:lvl6pPr marL="25146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6pPr>
      <a:lvl7pPr marL="29718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7pPr>
      <a:lvl8pPr marL="34290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8pPr>
      <a:lvl9pPr marL="38862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3.w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3.w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0.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uspas.fnal.gov/programs/JAS/JAS14.shtml" TargetMode="Externa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8" Type="http://schemas.openxmlformats.org/officeDocument/2006/relationships/hyperlink" Target="http://accelconf.web.cern.ch/AccelConf/p91/PDF/PAC1991_1502.PDF" TargetMode="External"/><Relationship Id="rId3" Type="http://schemas.openxmlformats.org/officeDocument/2006/relationships/hyperlink" Target="http://ieeexplore.ieee.org/stamp/stamp.jsp?tp=&amp;arnumber=4324532" TargetMode="External"/><Relationship Id="rId7" Type="http://schemas.openxmlformats.org/officeDocument/2006/relationships/hyperlink" Target="http://accelconf.web.cern.ch/AccelConf/p81/PDF/PAC1981_2367.PDF" TargetMode="External"/><Relationship Id="rId2" Type="http://schemas.openxmlformats.org/officeDocument/2006/relationships/hyperlink" Target="http://accelconf.web.cern.ch/AccelConf/p67/PDF/PAC1967_1096.PDF" TargetMode="External"/><Relationship Id="rId1" Type="http://schemas.openxmlformats.org/officeDocument/2006/relationships/slideLayout" Target="../slideLayouts/slideLayout26.xml"/><Relationship Id="rId6" Type="http://schemas.openxmlformats.org/officeDocument/2006/relationships/hyperlink" Target="http://accelconf.web.cern.ch/AccelConf/p75/PDF/PAC1975_1160.PDF" TargetMode="External"/><Relationship Id="rId5" Type="http://schemas.openxmlformats.org/officeDocument/2006/relationships/hyperlink" Target="http://accelconf.web.cern.ch/AccelConf/p75/PDF/PAC1975_1069.PDF" TargetMode="External"/><Relationship Id="rId4" Type="http://schemas.openxmlformats.org/officeDocument/2006/relationships/hyperlink" Target="http://accelconf.web.cern.ch/AccelConf/p69/PDF/PAC1969_0579.PDF"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accelconf.web.cern.ch/accelconf/HB2010/papers/tuo1a04.pdf" TargetMode="External"/><Relationship Id="rId3" Type="http://schemas.openxmlformats.org/officeDocument/2006/relationships/hyperlink" Target="http://accelconf.web.cern.ch/AccelConf/IPAC2014/papers/thpme060.pdf" TargetMode="External"/><Relationship Id="rId7" Type="http://schemas.openxmlformats.org/officeDocument/2006/relationships/hyperlink" Target="https://accelconf.web.cern.ch/accelconf/SRF2011/papers/mopo058.pdf" TargetMode="External"/><Relationship Id="rId2" Type="http://schemas.openxmlformats.org/officeDocument/2006/relationships/hyperlink" Target="http://accelconf.web.cern.ch/AccelConf/IPAC2012/papers/weppd044.pdf" TargetMode="External"/><Relationship Id="rId1" Type="http://schemas.openxmlformats.org/officeDocument/2006/relationships/slideLayout" Target="../slideLayouts/slideLayout26.xml"/><Relationship Id="rId6" Type="http://schemas.openxmlformats.org/officeDocument/2006/relationships/hyperlink" Target="http://eval.esss.lu.se/DocDB/0001/000168/001/Time_Response_Requirements_BLM.pdf" TargetMode="External"/><Relationship Id="rId5" Type="http://schemas.openxmlformats.org/officeDocument/2006/relationships/hyperlink" Target="http://accelconf.web.cern.ch/AccelConf/P05/PAPERS/RPPE021.PDF" TargetMode="External"/><Relationship Id="rId4" Type="http://schemas.openxmlformats.org/officeDocument/2006/relationships/hyperlink" Target="http://accelconf.web.cern.ch/AccelConf/IPAC2014/papers/thpme061.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hyperlink" Target="http://accelconf.web.cern.ch/AccelConf/p07/PAPERS/MOXKI03.PDF" TargetMode="External"/><Relationship Id="rId2" Type="http://schemas.openxmlformats.org/officeDocument/2006/relationships/hyperlink" Target="https://accelconf.web.cern.ch/accelconf/SRF2011/papers/mopo058.pdf" TargetMode="External"/><Relationship Id="rId1" Type="http://schemas.openxmlformats.org/officeDocument/2006/relationships/slideLayout" Target="../slideLayouts/slideLayout26.xml"/><Relationship Id="rId4" Type="http://schemas.openxmlformats.org/officeDocument/2006/relationships/hyperlink" Target="https://accelconf.web.cern.ch/accelconf/ica07/PAPERS/TOAB02.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cds.cern.ch/record/825806/files/ab-note-2005-014.pdf?version=1" TargetMode="External"/><Relationship Id="rId7" Type="http://schemas.openxmlformats.org/officeDocument/2006/relationships/hyperlink" Target="http://scitation.aip.org/content/aip/journal/pop/21/8/10.1063/1.4892960?showFTTab=true&amp;containerItemId=content/aip/journal/pop" TargetMode="External"/><Relationship Id="rId2" Type="http://schemas.openxmlformats.org/officeDocument/2006/relationships/hyperlink" Target="http://cds.cern.ch/record/197457/files/CERN-EF-89-4.pdf" TargetMode="External"/><Relationship Id="rId1" Type="http://schemas.openxmlformats.org/officeDocument/2006/relationships/slideLayout" Target="../slideLayouts/slideLayout26.xml"/><Relationship Id="rId6" Type="http://schemas.openxmlformats.org/officeDocument/2006/relationships/hyperlink" Target="http://accelconf.web.cern.ch/AccelConf/IPAC2014/papers/wepro035.pdf" TargetMode="External"/><Relationship Id="rId5" Type="http://schemas.openxmlformats.org/officeDocument/2006/relationships/hyperlink" Target="http://accelconf.web.cern.ch/AccelConf/abdwhb06/PAPERS/WEAZ05.PDF" TargetMode="External"/><Relationship Id="rId4" Type="http://schemas.openxmlformats.org/officeDocument/2006/relationships/hyperlink" Target="http://accelconf.web.cern.ch/AccelConf/abdwhb06/PAPERS/WEAZ04.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ccelconf.web.cern.ch/AccelConf/e96/PAPERS/MOPG/MOP039G.PDF" TargetMode="External"/><Relationship Id="rId7" Type="http://schemas.openxmlformats.org/officeDocument/2006/relationships/hyperlink" Target="https://accelconf.web.cern.ch/accelconf/f06/PAPERS/THPPH016.PDF" TargetMode="External"/><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hyperlink" Target="http://www.physnet.uni-hamburg.de/services/fachinfo/___Volltexte/Lars___Froehlich/Lars___Froehlich.pdf" TargetMode="External"/><Relationship Id="rId5" Type="http://schemas.openxmlformats.org/officeDocument/2006/relationships/hyperlink" Target="http://accelconf.web.cern.ch/AccelConf/p83/PDF/PAC1983_2378.PDF" TargetMode="External"/><Relationship Id="rId4" Type="http://schemas.openxmlformats.org/officeDocument/2006/relationships/hyperlink" Target="http://adweb.desy.de/mdi/downloads/P3_042.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slac.stanford.edu/cgi-wrap/getdoc/slac-pub-8130.pdf" TargetMode="Externa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hyperlink" Target="http://accelconf.web.cern.ch/AccelConf/LINAC2012/papers/thpb091.pdf" TargetMode="External"/><Relationship Id="rId5" Type="http://schemas.openxmlformats.org/officeDocument/2006/relationships/hyperlink" Target="https://accelconf.web.cern.ch/accelconf/e06/PAPERS/TUPCH038.PDF" TargetMode="External"/><Relationship Id="rId4" Type="http://schemas.openxmlformats.org/officeDocument/2006/relationships/hyperlink" Target="http://slac.stanford.edu/pubs/slacpubs/8500/slac-pub-8605.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accelconf.web.cern.ch/AccelConf/IPAC10/papers/tupea022.pdf" TargetMode="External"/><Relationship Id="rId2" Type="http://schemas.openxmlformats.org/officeDocument/2006/relationships/hyperlink" Target="http://cds.cern.ch/record/360833/files/sl-98-046.pdf" TargetMode="External"/><Relationship Id="rId1" Type="http://schemas.openxmlformats.org/officeDocument/2006/relationships/slideLayout" Target="../slideLayouts/slideLayout26.xml"/><Relationship Id="rId4" Type="http://schemas.openxmlformats.org/officeDocument/2006/relationships/hyperlink" Target="https://accelconf.web.cern.ch/accelconf/e94/PDF/EPAC1994_2429.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cds.cern.ch/record/1705521?ln=en" TargetMode="External"/><Relationship Id="rId2" Type="http://schemas.openxmlformats.org/officeDocument/2006/relationships/hyperlink" Target="http://cds.cern.ch/record/1171279/files/CERN-THESIS-2009-023.pdf" TargetMode="Externa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hyperlink" Target="http://accelconf.web.cern.ch/AccelConf/p03/PAPERS/ROPB001.PDF" TargetMode="External"/><Relationship Id="rId2" Type="http://schemas.openxmlformats.org/officeDocument/2006/relationships/hyperlink" Target="http://accelconf.web.cern.ch/AccelConf/IPAC2011/papers/tuya01.pdf" TargetMode="External"/><Relationship Id="rId1" Type="http://schemas.openxmlformats.org/officeDocument/2006/relationships/slideLayout" Target="../slideLayouts/slideLayout26.xml"/><Relationship Id="rId5" Type="http://schemas.openxmlformats.org/officeDocument/2006/relationships/hyperlink" Target="http://accelconf.web.cern.ch/AccelConf/IPAC2014/papers/moocb02.pdf" TargetMode="External"/><Relationship Id="rId4" Type="http://schemas.openxmlformats.org/officeDocument/2006/relationships/hyperlink" Target="http://science.energy.gov/~/media/hep/pdf/files/pdfs/ADS_White_Paper_final.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chools.web.cern.ch/Schools/CAS/CAS_Proceedings.html" TargetMode="External"/><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hyperlink" Target="http://www.jacow.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Z20-5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42116" name="Text Box 4"/>
          <p:cNvSpPr txBox="1">
            <a:spLocks noChangeArrowheads="1"/>
          </p:cNvSpPr>
          <p:nvPr/>
        </p:nvSpPr>
        <p:spPr bwMode="auto">
          <a:xfrm>
            <a:off x="888763" y="157163"/>
            <a:ext cx="7699760" cy="6321731"/>
          </a:xfrm>
          <a:prstGeom prst="rect">
            <a:avLst/>
          </a:prstGeom>
          <a:noFill/>
          <a:ln w="9525">
            <a:noFill/>
            <a:miter lim="800000"/>
            <a:headEnd/>
            <a:tailEnd/>
          </a:ln>
        </p:spPr>
        <p:txBody>
          <a:bodyPr wrap="square">
            <a:spAutoFit/>
          </a:bodyPr>
          <a:lstStyle/>
          <a:p>
            <a:pPr algn="ctr" eaLnBrk="0" hangingPunct="0">
              <a:spcBef>
                <a:spcPct val="20000"/>
              </a:spcBef>
            </a:pPr>
            <a:endParaRPr lang="en-GB" sz="3200" b="1" dirty="0" smtClean="0">
              <a:solidFill>
                <a:srgbClr val="FFFFCC"/>
              </a:solidFill>
            </a:endParaRPr>
          </a:p>
          <a:p>
            <a:pPr algn="ctr" eaLnBrk="0" hangingPunct="0">
              <a:spcBef>
                <a:spcPct val="20000"/>
              </a:spcBef>
            </a:pPr>
            <a:endParaRPr lang="en-GB" sz="3200" b="1" dirty="0">
              <a:solidFill>
                <a:srgbClr val="FFFFCC"/>
              </a:solidFill>
            </a:endParaRPr>
          </a:p>
          <a:p>
            <a:pPr algn="ctr" eaLnBrk="0" hangingPunct="0">
              <a:spcBef>
                <a:spcPct val="20000"/>
              </a:spcBef>
            </a:pPr>
            <a:r>
              <a:rPr lang="en-GB" sz="3200" b="1" dirty="0">
                <a:solidFill>
                  <a:srgbClr val="FFFFCC"/>
                </a:solidFill>
              </a:rPr>
              <a:t>Beam Loss and Machine </a:t>
            </a:r>
            <a:r>
              <a:rPr lang="en-GB" sz="3200" b="1" dirty="0" smtClean="0">
                <a:solidFill>
                  <a:srgbClr val="FFFFCC"/>
                </a:solidFill>
              </a:rPr>
              <a:t>Protection</a:t>
            </a:r>
          </a:p>
          <a:p>
            <a:pPr algn="ctr" eaLnBrk="0" hangingPunct="0">
              <a:spcBef>
                <a:spcPct val="20000"/>
              </a:spcBef>
            </a:pPr>
            <a:r>
              <a:rPr lang="en-GB" sz="3200" b="1" dirty="0" smtClean="0">
                <a:solidFill>
                  <a:srgbClr val="FFFFCC"/>
                </a:solidFill>
              </a:rPr>
              <a:t>Introduction</a:t>
            </a:r>
            <a:r>
              <a:rPr lang="en-GB" sz="3200" b="1" dirty="0">
                <a:solidFill>
                  <a:srgbClr val="FFFFCC"/>
                </a:solidFill>
              </a:rPr>
              <a:t/>
            </a:r>
            <a:br>
              <a:rPr lang="en-GB" sz="3200" b="1" dirty="0">
                <a:solidFill>
                  <a:srgbClr val="FFFFCC"/>
                </a:solidFill>
              </a:rPr>
            </a:br>
            <a:endParaRPr lang="en-GB" sz="3200" b="1" dirty="0" smtClean="0">
              <a:solidFill>
                <a:srgbClr val="FFFFCC"/>
              </a:solidFill>
            </a:endParaRPr>
          </a:p>
          <a:p>
            <a:pPr algn="ctr" eaLnBrk="0" hangingPunct="0">
              <a:spcBef>
                <a:spcPct val="20000"/>
              </a:spcBef>
            </a:pPr>
            <a:endParaRPr lang="en-GB" sz="3200" b="1" dirty="0">
              <a:solidFill>
                <a:srgbClr val="FFFFCC"/>
              </a:solidFill>
            </a:endParaRPr>
          </a:p>
          <a:p>
            <a:pPr algn="ctr" eaLnBrk="0" hangingPunct="0">
              <a:spcBef>
                <a:spcPct val="20000"/>
              </a:spcBef>
            </a:pPr>
            <a:endParaRPr lang="en-GB" sz="3200" b="1" dirty="0" smtClean="0">
              <a:solidFill>
                <a:srgbClr val="FFFFCC"/>
              </a:solidFill>
            </a:endParaRPr>
          </a:p>
          <a:p>
            <a:pPr algn="ctr" eaLnBrk="0" hangingPunct="0">
              <a:spcBef>
                <a:spcPct val="20000"/>
              </a:spcBef>
            </a:pPr>
            <a:endParaRPr lang="en-GB" sz="3200" b="1" dirty="0">
              <a:solidFill>
                <a:srgbClr val="FFFFCC"/>
              </a:solidFill>
            </a:endParaRPr>
          </a:p>
          <a:p>
            <a:pPr algn="ctr" eaLnBrk="0" hangingPunct="0">
              <a:spcBef>
                <a:spcPct val="20000"/>
              </a:spcBef>
            </a:pPr>
            <a:endParaRPr lang="en-GB" sz="3200" b="1" dirty="0">
              <a:solidFill>
                <a:srgbClr val="FFFFCC"/>
              </a:solidFill>
            </a:endParaRPr>
          </a:p>
          <a:p>
            <a:pPr algn="ctr" eaLnBrk="0" hangingPunct="0">
              <a:spcBef>
                <a:spcPct val="20000"/>
              </a:spcBef>
            </a:pPr>
            <a:r>
              <a:rPr lang="en-GB" sz="2000" dirty="0">
                <a:solidFill>
                  <a:srgbClr val="FFFF00"/>
                </a:solidFill>
              </a:rPr>
              <a:t>Rüdiger Schmidt, CERN</a:t>
            </a:r>
          </a:p>
          <a:p>
            <a:pPr algn="ctr" eaLnBrk="0" hangingPunct="0">
              <a:spcBef>
                <a:spcPct val="20000"/>
              </a:spcBef>
            </a:pPr>
            <a:r>
              <a:rPr lang="en-GB" sz="2000" dirty="0">
                <a:solidFill>
                  <a:srgbClr val="FFFF00"/>
                </a:solidFill>
              </a:rPr>
              <a:t>U.S. Particle Accelerator School </a:t>
            </a:r>
            <a:r>
              <a:rPr lang="en-GB" sz="2000" dirty="0" smtClean="0">
                <a:solidFill>
                  <a:srgbClr val="FFFF00"/>
                </a:solidFill>
              </a:rPr>
              <a:t> </a:t>
            </a:r>
          </a:p>
          <a:p>
            <a:pPr algn="ctr" eaLnBrk="0" hangingPunct="0">
              <a:spcBef>
                <a:spcPct val="20000"/>
              </a:spcBef>
            </a:pPr>
            <a:r>
              <a:rPr lang="en-GB" sz="2000" dirty="0" smtClean="0">
                <a:solidFill>
                  <a:srgbClr val="FFFF00"/>
                </a:solidFill>
              </a:rPr>
              <a:t>January 2017 </a:t>
            </a:r>
            <a:endParaRPr lang="en-GB" sz="2000" dirty="0">
              <a:solidFill>
                <a:srgbClr val="FFFF00"/>
              </a:solidFill>
            </a:endParaRPr>
          </a:p>
        </p:txBody>
      </p:sp>
      <p:pic>
        <p:nvPicPr>
          <p:cNvPr id="1242117" name="Picture 5"/>
          <p:cNvPicPr>
            <a:picLocks noChangeAspect="1" noChangeArrowheads="1"/>
          </p:cNvPicPr>
          <p:nvPr/>
        </p:nvPicPr>
        <p:blipFill>
          <a:blip r:embed="rId4" cstate="print"/>
          <a:srcRect/>
          <a:stretch>
            <a:fillRect/>
          </a:stretch>
        </p:blipFill>
        <p:spPr bwMode="auto">
          <a:xfrm>
            <a:off x="0" y="0"/>
            <a:ext cx="708025" cy="76993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242116"/>
                                        </p:tgtEl>
                                      </p:cBhvr>
                                    </p:animEffect>
                                    <p:set>
                                      <p:cBhvr>
                                        <p:cTn id="7" dur="1" fill="hold">
                                          <p:stCondLst>
                                            <p:cond delay="499"/>
                                          </p:stCondLst>
                                        </p:cTn>
                                        <p:tgtEl>
                                          <p:spTgt spid="124211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242117"/>
                                        </p:tgtEl>
                                      </p:cBhvr>
                                    </p:animEffect>
                                    <p:set>
                                      <p:cBhvr>
                                        <p:cTn id="10" dur="1" fill="hold">
                                          <p:stCondLst>
                                            <p:cond delay="499"/>
                                          </p:stCondLst>
                                        </p:cTn>
                                        <p:tgtEl>
                                          <p:spTgt spid="1242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1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GB" noProof="0" dirty="0" smtClean="0"/>
              <a:t>Hazard and Risk for accelerators</a:t>
            </a:r>
          </a:p>
        </p:txBody>
      </p:sp>
      <p:sp>
        <p:nvSpPr>
          <p:cNvPr id="56323" name="Text Placeholder 1"/>
          <p:cNvSpPr>
            <a:spLocks noGrp="1"/>
          </p:cNvSpPr>
          <p:nvPr>
            <p:ph type="body" idx="4294967295"/>
          </p:nvPr>
        </p:nvSpPr>
        <p:spPr/>
        <p:txBody>
          <a:bodyPr/>
          <a:lstStyle/>
          <a:p>
            <a:r>
              <a:rPr lang="en-GB" b="1" noProof="0" dirty="0" smtClean="0"/>
              <a:t>Hazard: </a:t>
            </a:r>
            <a:r>
              <a:rPr lang="en-GB" noProof="0" dirty="0" smtClean="0"/>
              <a:t>a situation that poses a level of threat to the accelerator. Hazards are dormant or potential, with only a theoretical risk of damage. Once a hazard becomes "active“:  </a:t>
            </a:r>
            <a:r>
              <a:rPr lang="en-GB" b="1" noProof="0" dirty="0" smtClean="0"/>
              <a:t>incident / accident</a:t>
            </a:r>
            <a:r>
              <a:rPr lang="en-GB" noProof="0" dirty="0" smtClean="0"/>
              <a:t>. </a:t>
            </a:r>
            <a:r>
              <a:rPr lang="en-GB" b="1" noProof="0" dirty="0" smtClean="0"/>
              <a:t>Consequences</a:t>
            </a:r>
            <a:r>
              <a:rPr lang="en-GB" noProof="0" dirty="0" smtClean="0"/>
              <a:t> and </a:t>
            </a:r>
            <a:r>
              <a:rPr lang="en-GB" b="1" dirty="0"/>
              <a:t>Probability </a:t>
            </a:r>
            <a:r>
              <a:rPr lang="en-GB" noProof="0" dirty="0" smtClean="0"/>
              <a:t>of a </a:t>
            </a:r>
            <a:r>
              <a:rPr lang="en-GB" dirty="0" smtClean="0"/>
              <a:t>hazard </a:t>
            </a:r>
            <a:r>
              <a:rPr lang="en-GB" noProof="0" dirty="0" smtClean="0"/>
              <a:t>interact together to create </a:t>
            </a:r>
            <a:r>
              <a:rPr lang="en-GB" b="1" noProof="0" dirty="0" smtClean="0"/>
              <a:t>RISK</a:t>
            </a:r>
            <a:r>
              <a:rPr lang="en-GB" noProof="0" dirty="0" smtClean="0"/>
              <a:t>, can be quantified:</a:t>
            </a:r>
          </a:p>
          <a:p>
            <a:pPr lvl="2">
              <a:lnSpc>
                <a:spcPts val="1200"/>
              </a:lnSpc>
            </a:pPr>
            <a:r>
              <a:rPr lang="en-GB" noProof="0" dirty="0" smtClean="0"/>
              <a:t> </a:t>
            </a:r>
          </a:p>
          <a:p>
            <a:pPr marL="0" indent="0" algn="ctr">
              <a:buNone/>
            </a:pPr>
            <a:r>
              <a:rPr lang="en-GB" sz="2800" b="1" noProof="0" dirty="0" smtClean="0">
                <a:solidFill>
                  <a:srgbClr val="C00000"/>
                </a:solidFill>
              </a:rPr>
              <a:t>RISK = Consequences ∙ Probability </a:t>
            </a:r>
          </a:p>
          <a:p>
            <a:pPr lvl="2">
              <a:lnSpc>
                <a:spcPts val="1200"/>
              </a:lnSpc>
            </a:pPr>
            <a:r>
              <a:rPr lang="en-GB" dirty="0"/>
              <a:t> </a:t>
            </a:r>
            <a:endParaRPr lang="en-GB" sz="2800" b="1" noProof="0" dirty="0" smtClean="0">
              <a:solidFill>
                <a:srgbClr val="C00000"/>
              </a:solidFill>
            </a:endParaRPr>
          </a:p>
          <a:p>
            <a:pPr marL="0" indent="0">
              <a:buNone/>
            </a:pPr>
            <a:r>
              <a:rPr lang="en-GB" noProof="0" dirty="0" smtClean="0"/>
              <a:t>Related to accelerators</a:t>
            </a:r>
          </a:p>
          <a:p>
            <a:r>
              <a:rPr lang="en-GB" noProof="0" dirty="0" smtClean="0"/>
              <a:t>Consequences of a failure in a hardware systems or uncontrolled beam </a:t>
            </a:r>
            <a:r>
              <a:rPr lang="en-GB" dirty="0"/>
              <a:t>loss (in </a:t>
            </a:r>
            <a:r>
              <a:rPr lang="en-GB" dirty="0" smtClean="0"/>
              <a:t>$, </a:t>
            </a:r>
            <a:r>
              <a:rPr lang="en-GB" dirty="0"/>
              <a:t>downtime, radiation dose to people, reputation</a:t>
            </a:r>
            <a:r>
              <a:rPr lang="en-GB" dirty="0" smtClean="0"/>
              <a:t>)</a:t>
            </a:r>
            <a:endParaRPr lang="en-GB" noProof="0" dirty="0" smtClean="0"/>
          </a:p>
          <a:p>
            <a:r>
              <a:rPr lang="en-GB" noProof="0" dirty="0" smtClean="0"/>
              <a:t>Probability of such event</a:t>
            </a:r>
          </a:p>
          <a:p>
            <a:r>
              <a:rPr lang="en-GB" noProof="0" dirty="0" smtClean="0"/>
              <a:t>The higher the </a:t>
            </a:r>
            <a:r>
              <a:rPr lang="en-GB" b="1" noProof="0" dirty="0" smtClean="0"/>
              <a:t>RISK</a:t>
            </a:r>
            <a:r>
              <a:rPr lang="en-GB" noProof="0" dirty="0" smtClean="0"/>
              <a:t>, the more </a:t>
            </a:r>
            <a:r>
              <a:rPr lang="en-GB" b="1" noProof="0" dirty="0" smtClean="0"/>
              <a:t>Protection</a:t>
            </a:r>
            <a:r>
              <a:rPr lang="en-GB" noProof="0" dirty="0" smtClean="0"/>
              <a:t> needs to be considered</a:t>
            </a:r>
          </a:p>
          <a:p>
            <a:endParaRPr lang="en-GB" noProof="0" dirty="0" smtClean="0"/>
          </a:p>
          <a:p>
            <a:pPr marL="0" indent="0" algn="ctr">
              <a:buNone/>
            </a:pPr>
            <a:endParaRPr lang="en-GB" sz="2800" b="1" noProof="0" dirty="0">
              <a:solidFill>
                <a:srgbClr val="C00000"/>
              </a:solidFill>
            </a:endParaRPr>
          </a:p>
        </p:txBody>
      </p:sp>
    </p:spTree>
    <p:extLst>
      <p:ext uri="{BB962C8B-B14F-4D97-AF65-F5344CB8AC3E}">
        <p14:creationId xmlns:p14="http://schemas.microsoft.com/office/powerpoint/2010/main" val="1655942054"/>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Hazards related to particle beams</a:t>
            </a:r>
            <a:endParaRPr lang="en-GB" noProof="0" dirty="0"/>
          </a:p>
        </p:txBody>
      </p:sp>
      <p:sp>
        <p:nvSpPr>
          <p:cNvPr id="3" name="Content Placeholder 2"/>
          <p:cNvSpPr>
            <a:spLocks noGrp="1"/>
          </p:cNvSpPr>
          <p:nvPr>
            <p:ph idx="1"/>
          </p:nvPr>
        </p:nvSpPr>
        <p:spPr/>
        <p:txBody>
          <a:bodyPr/>
          <a:lstStyle/>
          <a:p>
            <a:r>
              <a:rPr lang="en-GB" dirty="0" smtClean="0"/>
              <a:t>Regular beam losses during operation</a:t>
            </a:r>
          </a:p>
          <a:p>
            <a:pPr lvl="1"/>
            <a:r>
              <a:rPr lang="en-GB" dirty="0"/>
              <a:t>T</a:t>
            </a:r>
            <a:r>
              <a:rPr lang="en-GB" dirty="0" smtClean="0"/>
              <a:t>o be considered since losses leas to activation of equipment and possibly quenches of superconducting magnets</a:t>
            </a:r>
          </a:p>
          <a:p>
            <a:pPr lvl="1"/>
            <a:r>
              <a:rPr lang="en-GB" dirty="0"/>
              <a:t>Radiation induced effects in electronics (Single Event Effects</a:t>
            </a:r>
            <a:r>
              <a:rPr lang="en-GB" dirty="0" smtClean="0"/>
              <a:t>)</a:t>
            </a:r>
          </a:p>
          <a:p>
            <a:r>
              <a:rPr lang="en-GB" dirty="0" smtClean="0"/>
              <a:t>Accidental </a:t>
            </a:r>
            <a:r>
              <a:rPr lang="en-GB" noProof="0" dirty="0" smtClean="0"/>
              <a:t>beam </a:t>
            </a:r>
            <a:r>
              <a:rPr lang="en-GB" dirty="0" smtClean="0"/>
              <a:t>losses due to failures: understand hazards, e.g. mechanisms </a:t>
            </a:r>
            <a:r>
              <a:rPr lang="en-GB" dirty="0"/>
              <a:t>for accidental beam </a:t>
            </a:r>
            <a:r>
              <a:rPr lang="en-GB" dirty="0" smtClean="0"/>
              <a:t>losses</a:t>
            </a:r>
          </a:p>
          <a:p>
            <a:pPr lvl="1"/>
            <a:r>
              <a:rPr lang="en-GB" dirty="0"/>
              <a:t>Hazards becomes accidents due to a failure, machine protection systems mitigate the </a:t>
            </a:r>
            <a:r>
              <a:rPr lang="en-GB" dirty="0" smtClean="0"/>
              <a:t>consequences</a:t>
            </a:r>
            <a:endParaRPr lang="en-GB" noProof="0" dirty="0" smtClean="0"/>
          </a:p>
          <a:p>
            <a:pPr lvl="0"/>
            <a:r>
              <a:rPr lang="en-GB" noProof="0" dirty="0" smtClean="0"/>
              <a:t>Understand effects </a:t>
            </a:r>
            <a:r>
              <a:rPr lang="en-GB" dirty="0" smtClean="0"/>
              <a:t>from electromagnetic fields </a:t>
            </a:r>
            <a:r>
              <a:rPr lang="en-GB" noProof="0" dirty="0" smtClean="0"/>
              <a:t>and synchrotron radiation that potentially lead to damage of equipment</a:t>
            </a:r>
          </a:p>
          <a:p>
            <a:r>
              <a:rPr lang="en-GB" noProof="0" dirty="0" smtClean="0"/>
              <a:t>Understand interaction of particle beams with the environment</a:t>
            </a:r>
          </a:p>
          <a:p>
            <a:pPr lvl="1"/>
            <a:r>
              <a:rPr lang="en-GB" dirty="0" smtClean="0"/>
              <a:t>Heating, activation, mechanical damage,…</a:t>
            </a:r>
          </a:p>
          <a:p>
            <a:r>
              <a:rPr lang="en-GB" noProof="0" dirty="0" smtClean="0"/>
              <a:t>Understand mechanisms for damage of components</a:t>
            </a:r>
          </a:p>
        </p:txBody>
      </p:sp>
    </p:spTree>
    <p:extLst>
      <p:ext uri="{BB962C8B-B14F-4D97-AF65-F5344CB8AC3E}">
        <p14:creationId xmlns:p14="http://schemas.microsoft.com/office/powerpoint/2010/main" val="806751287"/>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0" y="764630"/>
            <a:ext cx="8490910" cy="18505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620" y="2492870"/>
            <a:ext cx="6660290" cy="3865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p:txBody>
          <a:bodyPr/>
          <a:lstStyle/>
          <a:p>
            <a:r>
              <a:rPr lang="en-GB" noProof="0" dirty="0"/>
              <a:t>M</a:t>
            </a:r>
            <a:r>
              <a:rPr lang="en-GB" noProof="0" dirty="0" smtClean="0"/>
              <a:t>achine protection 50 years ago </a:t>
            </a:r>
            <a:endParaRPr lang="en-GB" noProof="0" dirty="0"/>
          </a:p>
        </p:txBody>
      </p:sp>
    </p:spTree>
    <p:extLst>
      <p:ext uri="{BB962C8B-B14F-4D97-AF65-F5344CB8AC3E}">
        <p14:creationId xmlns:p14="http://schemas.microsoft.com/office/powerpoint/2010/main" val="2856384394"/>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noProof="0" dirty="0"/>
              <a:t>M</a:t>
            </a:r>
            <a:r>
              <a:rPr lang="en-GB" noProof="0" dirty="0" smtClean="0"/>
              <a:t>achine protection during last 25 years </a:t>
            </a:r>
            <a:endParaRPr lang="en-GB" noProof="0" dirty="0"/>
          </a:p>
        </p:txBody>
      </p:sp>
      <p:sp>
        <p:nvSpPr>
          <p:cNvPr id="3" name="Text Placeholder 2"/>
          <p:cNvSpPr>
            <a:spLocks noGrp="1"/>
          </p:cNvSpPr>
          <p:nvPr>
            <p:ph type="body" idx="4294967295"/>
          </p:nvPr>
        </p:nvSpPr>
        <p:spPr>
          <a:xfrm>
            <a:off x="228600" y="967667"/>
            <a:ext cx="8686800" cy="1237163"/>
          </a:xfrm>
          <a:noFill/>
        </p:spPr>
        <p:txBody>
          <a:bodyPr/>
          <a:lstStyle/>
          <a:p>
            <a:r>
              <a:rPr lang="en-GB" noProof="0" dirty="0" smtClean="0"/>
              <a:t>Machine protection has been on the agenda since a long time</a:t>
            </a:r>
          </a:p>
          <a:p>
            <a:r>
              <a:rPr lang="en-GB" noProof="0" dirty="0" smtClean="0"/>
              <a:t>Only in the last decade it became significant in conferences</a:t>
            </a:r>
          </a:p>
          <a:p>
            <a:pPr lvl="1"/>
            <a:r>
              <a:rPr lang="en-GB" dirty="0" smtClean="0"/>
              <a:t>Due to new expensive machines with </a:t>
            </a:r>
            <a:r>
              <a:rPr lang="en-GB" dirty="0"/>
              <a:t>increased </a:t>
            </a:r>
            <a:r>
              <a:rPr lang="en-GB" dirty="0" smtClean="0"/>
              <a:t>stored energy / power </a:t>
            </a:r>
            <a:endParaRPr lang="en-GB" noProof="0" dirty="0" smtClean="0"/>
          </a:p>
        </p:txBody>
      </p:sp>
      <p:pic>
        <p:nvPicPr>
          <p:cNvPr id="5" name="Picture 4"/>
          <p:cNvPicPr>
            <a:picLocks noChangeAspect="1"/>
          </p:cNvPicPr>
          <p:nvPr/>
        </p:nvPicPr>
        <p:blipFill>
          <a:blip r:embed="rId2"/>
          <a:stretch>
            <a:fillRect/>
          </a:stretch>
        </p:blipFill>
        <p:spPr>
          <a:xfrm>
            <a:off x="902535" y="2564880"/>
            <a:ext cx="6844310" cy="3855568"/>
          </a:xfrm>
          <a:prstGeom prst="rect">
            <a:avLst/>
          </a:prstGeom>
        </p:spPr>
      </p:pic>
    </p:spTree>
    <p:extLst>
      <p:ext uri="{BB962C8B-B14F-4D97-AF65-F5344CB8AC3E}">
        <p14:creationId xmlns:p14="http://schemas.microsoft.com/office/powerpoint/2010/main" val="2184865578"/>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sz="3200" noProof="0" dirty="0" smtClean="0"/>
              <a:t>Energy and Power  for particle beams</a:t>
            </a:r>
          </a:p>
        </p:txBody>
      </p:sp>
      <mc:AlternateContent xmlns:mc="http://schemas.openxmlformats.org/markup-compatibility/2006" xmlns:a14="http://schemas.microsoft.com/office/drawing/2010/main">
        <mc:Choice Requires="a14">
          <p:sp>
            <p:nvSpPr>
              <p:cNvPr id="186371" name="Rectangle 3"/>
              <p:cNvSpPr>
                <a:spLocks noGrp="1" noChangeArrowheads="1"/>
              </p:cNvSpPr>
              <p:nvPr>
                <p:ph type="body" idx="1"/>
              </p:nvPr>
            </p:nvSpPr>
            <p:spPr>
              <a:xfrm>
                <a:off x="228600" y="908650"/>
                <a:ext cx="8686800" cy="5557764"/>
              </a:xfrm>
              <a:ln>
                <a:noFill/>
              </a:ln>
            </p:spPr>
            <p:txBody>
              <a:bodyPr/>
              <a:lstStyle/>
              <a:p>
                <a:pPr marL="0" indent="0">
                  <a:buNone/>
                </a:pPr>
                <a:r>
                  <a:rPr lang="en-GB" noProof="0" dirty="0" smtClean="0"/>
                  <a:t>Many accelerators operate with high beam intensity and/or high particle energy</a:t>
                </a:r>
              </a:p>
              <a:p>
                <a:pPr marL="571500" lvl="1" indent="0">
                  <a:buNone/>
                </a:pPr>
                <a:r>
                  <a:rPr lang="en-GB" noProof="0" dirty="0" smtClean="0">
                    <a:solidFill>
                      <a:srgbClr val="002060"/>
                    </a:solidFill>
                  </a:rPr>
                  <a:t>Energy in beam</a:t>
                </a:r>
                <a:r>
                  <a:rPr lang="en-GB" noProof="0" dirty="0" smtClean="0"/>
                  <a:t>: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a:rPr>
                          <m:t>𝐸</m:t>
                        </m:r>
                      </m:e>
                      <m:sub>
                        <m:r>
                          <a:rPr lang="en-GB" b="0" i="1" noProof="0" smtClean="0">
                            <a:latin typeface="Cambria Math"/>
                          </a:rPr>
                          <m:t>𝑏𝑒𝑎𝑚</m:t>
                        </m:r>
                      </m:sub>
                    </m:sSub>
                    <m:r>
                      <a:rPr lang="en-GB" i="1" noProof="0" smtClean="0">
                        <a:latin typeface="Cambria Math"/>
                      </a:rPr>
                      <m:t>=</m:t>
                    </m:r>
                    <m:r>
                      <a:rPr lang="en-GB" b="0" i="1" noProof="0" smtClean="0">
                        <a:latin typeface="Cambria Math"/>
                      </a:rPr>
                      <m:t>𝑁</m:t>
                    </m:r>
                    <m:r>
                      <a:rPr lang="de-CH" b="0" i="1" noProof="0" smtClean="0">
                        <a:latin typeface="Cambria Math" panose="02040503050406030204" pitchFamily="18" charset="0"/>
                      </a:rPr>
                      <m:t>⋅</m:t>
                    </m:r>
                    <m:sSub>
                      <m:sSubPr>
                        <m:ctrlPr>
                          <a:rPr lang="en-GB" b="0" i="1" noProof="0" smtClean="0">
                            <a:latin typeface="Cambria Math" panose="02040503050406030204" pitchFamily="18" charset="0"/>
                          </a:rPr>
                        </m:ctrlPr>
                      </m:sSubPr>
                      <m:e>
                        <m:r>
                          <a:rPr lang="en-GB" b="0" i="1" noProof="0" smtClean="0">
                            <a:latin typeface="Cambria Math"/>
                          </a:rPr>
                          <m:t>𝐸</m:t>
                        </m:r>
                      </m:e>
                      <m:sub>
                        <m:r>
                          <a:rPr lang="en-GB" b="0" i="1" noProof="0" smtClean="0">
                            <a:latin typeface="Cambria Math"/>
                          </a:rPr>
                          <m:t>𝑝𝑎𝑟𝑡𝑖𝑐𝑙𝑒</m:t>
                        </m:r>
                      </m:sub>
                    </m:sSub>
                  </m:oMath>
                </a14:m>
                <a:r>
                  <a:rPr lang="en-GB" noProof="0" dirty="0" smtClean="0">
                    <a:solidFill>
                      <a:srgbClr val="000000"/>
                    </a:solidFill>
                  </a:rPr>
                  <a:t>, Beam power: </a:t>
                </a:r>
                <a14:m>
                  <m:oMath xmlns:m="http://schemas.openxmlformats.org/officeDocument/2006/math">
                    <m:sSub>
                      <m:sSubPr>
                        <m:ctrlPr>
                          <a:rPr lang="en-GB" i="1">
                            <a:latin typeface="Cambria Math" panose="02040503050406030204" pitchFamily="18" charset="0"/>
                          </a:rPr>
                        </m:ctrlPr>
                      </m:sSubPr>
                      <m:e>
                        <m:r>
                          <a:rPr lang="de-CH" b="0" i="1" smtClean="0">
                            <a:latin typeface="Cambria Math" panose="02040503050406030204" pitchFamily="18" charset="0"/>
                          </a:rPr>
                          <m:t>𝑃</m:t>
                        </m:r>
                      </m:e>
                      <m:sub>
                        <m:r>
                          <a:rPr lang="en-GB" i="1">
                            <a:latin typeface="Cambria Math"/>
                          </a:rPr>
                          <m:t>𝑏𝑒𝑎𝑚</m:t>
                        </m:r>
                      </m:sub>
                    </m:sSub>
                    <m:r>
                      <a:rPr lang="en-GB" i="1">
                        <a:latin typeface="Cambria Math"/>
                      </a:rPr>
                      <m:t>=</m:t>
                    </m:r>
                    <m:f>
                      <m:fPr>
                        <m:ctrlPr>
                          <a:rPr lang="de-CH" b="0" i="1" smtClean="0">
                            <a:latin typeface="Cambria Math" panose="02040503050406030204" pitchFamily="18" charset="0"/>
                          </a:rPr>
                        </m:ctrlPr>
                      </m:fPr>
                      <m:num>
                        <m:r>
                          <a:rPr lang="de-CH" b="0" i="1" smtClean="0">
                            <a:latin typeface="Cambria Math" panose="02040503050406030204" pitchFamily="18" charset="0"/>
                          </a:rPr>
                          <m:t>𝑁</m:t>
                        </m:r>
                        <m:r>
                          <a:rPr lang="de-CH" b="0" i="1" smtClean="0">
                            <a:latin typeface="Cambria Math" panose="02040503050406030204" pitchFamily="18" charset="0"/>
                          </a:rPr>
                          <m:t>⋅</m:t>
                        </m:r>
                        <m:sSub>
                          <m:sSubPr>
                            <m:ctrlPr>
                              <a:rPr lang="en-GB" i="1">
                                <a:latin typeface="Cambria Math" panose="02040503050406030204" pitchFamily="18" charset="0"/>
                              </a:rPr>
                            </m:ctrlPr>
                          </m:sSubPr>
                          <m:e>
                            <m:r>
                              <a:rPr lang="de-CH" b="0" i="1" smtClean="0">
                                <a:latin typeface="Cambria Math" panose="02040503050406030204" pitchFamily="18" charset="0"/>
                              </a:rPr>
                              <m:t>𝐸</m:t>
                            </m:r>
                          </m:e>
                          <m:sub>
                            <m:r>
                              <a:rPr lang="en-GB" i="1">
                                <a:latin typeface="Cambria Math"/>
                              </a:rPr>
                              <m:t>𝑝𝑎𝑟𝑡𝑖𝑐𝑙𝑒</m:t>
                            </m:r>
                          </m:sub>
                        </m:sSub>
                      </m:num>
                      <m:den>
                        <m:r>
                          <m:rPr>
                            <m:sty m:val="p"/>
                          </m:rPr>
                          <a:rPr lang="de-CH" b="0" i="0" smtClean="0">
                            <a:latin typeface="Cambria Math" panose="02040503050406030204" pitchFamily="18" charset="0"/>
                          </a:rPr>
                          <m:t>Δ</m:t>
                        </m:r>
                        <m:r>
                          <a:rPr lang="de-CH" b="0" i="1" smtClean="0">
                            <a:latin typeface="Cambria Math" panose="02040503050406030204" pitchFamily="18" charset="0"/>
                          </a:rPr>
                          <m:t>𝑇</m:t>
                        </m:r>
                      </m:den>
                    </m:f>
                  </m:oMath>
                </a14:m>
                <a:endParaRPr lang="en-GB" noProof="0" dirty="0" smtClean="0">
                  <a:solidFill>
                    <a:srgbClr val="000000"/>
                  </a:solidFill>
                </a:endParaRPr>
              </a:p>
              <a:p>
                <a:r>
                  <a:rPr lang="en-GB" noProof="0" dirty="0" smtClean="0"/>
                  <a:t>For </a:t>
                </a:r>
                <a:r>
                  <a:rPr lang="en-GB" b="1" noProof="0" dirty="0" smtClean="0"/>
                  <a:t>synchrotrons and storage rings</a:t>
                </a:r>
                <a:r>
                  <a:rPr lang="en-GB" noProof="0" dirty="0" smtClean="0"/>
                  <a:t>, the </a:t>
                </a:r>
                <a:r>
                  <a:rPr lang="en-GB" noProof="0" dirty="0" smtClean="0">
                    <a:solidFill>
                      <a:srgbClr val="FF0000"/>
                    </a:solidFill>
                  </a:rPr>
                  <a:t>energy stored in the beam increased</a:t>
                </a:r>
                <a:r>
                  <a:rPr lang="en-GB" noProof="0" dirty="0" smtClean="0"/>
                  <a:t> over the years (at CERN, from ISR to LHC)</a:t>
                </a:r>
              </a:p>
              <a:p>
                <a:r>
                  <a:rPr lang="en-GB" noProof="0" dirty="0" smtClean="0"/>
                  <a:t>For </a:t>
                </a:r>
                <a:r>
                  <a:rPr lang="en-GB" b="1" noProof="0" dirty="0" smtClean="0"/>
                  <a:t>linear accelerators and fast cycling machines</a:t>
                </a:r>
                <a:r>
                  <a:rPr lang="en-GB" noProof="0" dirty="0" smtClean="0"/>
                  <a:t>, </a:t>
                </a:r>
                <a:r>
                  <a:rPr lang="en-GB" noProof="0" dirty="0" smtClean="0">
                    <a:solidFill>
                      <a:srgbClr val="FF0000"/>
                    </a:solidFill>
                  </a:rPr>
                  <a:t>the beam power increased</a:t>
                </a:r>
              </a:p>
              <a:p>
                <a:r>
                  <a:rPr lang="en-GB" noProof="0" dirty="0" smtClean="0"/>
                  <a:t>For </a:t>
                </a:r>
                <a:r>
                  <a:rPr lang="en-GB" b="1" noProof="0" dirty="0" smtClean="0"/>
                  <a:t>some accelerators</a:t>
                </a:r>
                <a:r>
                  <a:rPr lang="en-GB" noProof="0" dirty="0" smtClean="0"/>
                  <a:t>, the emittance becomes smaller (down to nm for ILC), very </a:t>
                </a:r>
                <a:r>
                  <a:rPr lang="en-GB" dirty="0"/>
                  <a:t>high power / energy density (W/mm</a:t>
                </a:r>
                <a:r>
                  <a:rPr lang="en-GB" baseline="30000" dirty="0"/>
                  <a:t>2</a:t>
                </a:r>
                <a:r>
                  <a:rPr lang="en-GB" dirty="0"/>
                  <a:t> or J/mm</a:t>
                </a:r>
                <a:r>
                  <a:rPr lang="en-GB" baseline="30000" dirty="0"/>
                  <a:t>2 </a:t>
                </a:r>
                <a:r>
                  <a:rPr lang="en-GB" dirty="0"/>
                  <a:t>) </a:t>
                </a:r>
                <a:endParaRPr lang="en-GB" noProof="0" dirty="0" smtClean="0"/>
              </a:p>
              <a:p>
                <a:pPr eaLnBrk="1" hangingPunct="1">
                  <a:lnSpc>
                    <a:spcPct val="100000"/>
                  </a:lnSpc>
                </a:pPr>
                <a:r>
                  <a:rPr lang="en-GB" noProof="0" dirty="0" smtClean="0"/>
                  <a:t>This is </a:t>
                </a:r>
                <a:r>
                  <a:rPr lang="en-GB" noProof="0" dirty="0" smtClean="0">
                    <a:solidFill>
                      <a:srgbClr val="FF0000"/>
                    </a:solidFill>
                  </a:rPr>
                  <a:t>important today, even more relevant for the future</a:t>
                </a:r>
                <a:r>
                  <a:rPr lang="en-GB" noProof="0" dirty="0" smtClean="0"/>
                  <a:t>, with more powerful accelerators and increasingly complex machines</a:t>
                </a:r>
                <a:endParaRPr lang="en-GB" noProof="0" dirty="0" smtClean="0">
                  <a:solidFill>
                    <a:srgbClr val="FF0000"/>
                  </a:solidFill>
                </a:endParaRPr>
              </a:p>
              <a:p>
                <a:pPr eaLnBrk="1" hangingPunct="1"/>
                <a:r>
                  <a:rPr lang="en-GB" noProof="0" dirty="0" smtClean="0"/>
                  <a:t>Even </a:t>
                </a:r>
                <a:r>
                  <a:rPr lang="en-GB" dirty="0"/>
                  <a:t>s</a:t>
                </a:r>
                <a:r>
                  <a:rPr lang="en-GB" noProof="0" dirty="0" smtClean="0"/>
                  <a:t>mall amount of energy can lead to some (limited) damage - can be an issue for sensitive equipment</a:t>
                </a:r>
              </a:p>
            </p:txBody>
          </p:sp>
        </mc:Choice>
        <mc:Fallback xmlns="">
          <p:sp>
            <p:nvSpPr>
              <p:cNvPr id="186371" name="Rectangle 3"/>
              <p:cNvSpPr>
                <a:spLocks noGrp="1" noRot="1" noChangeAspect="1" noMove="1" noResize="1" noEditPoints="1" noAdjustHandles="1" noChangeArrowheads="1" noChangeShapeType="1" noTextEdit="1"/>
              </p:cNvSpPr>
              <p:nvPr>
                <p:ph type="body" idx="1"/>
              </p:nvPr>
            </p:nvSpPr>
            <p:spPr>
              <a:xfrm>
                <a:off x="228600" y="908650"/>
                <a:ext cx="8686800" cy="5557764"/>
              </a:xfrm>
              <a:blipFill rotWithShape="0">
                <a:blip r:embed="rId3"/>
                <a:stretch>
                  <a:fillRect l="-1123" t="-877" r="-702"/>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38774510"/>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marL="0" indent="0" eaLnBrk="1" hangingPunct="1"/>
            <a:r>
              <a:rPr lang="en-GB" dirty="0"/>
              <a:t>Parameters for </a:t>
            </a:r>
            <a:r>
              <a:rPr lang="en-GB" dirty="0" smtClean="0"/>
              <a:t>damage from beam losses</a:t>
            </a:r>
            <a:endParaRPr lang="en-GB" dirty="0"/>
          </a:p>
        </p:txBody>
      </p:sp>
      <p:sp>
        <p:nvSpPr>
          <p:cNvPr id="2" name="TextBox 1"/>
          <p:cNvSpPr txBox="1"/>
          <p:nvPr/>
        </p:nvSpPr>
        <p:spPr>
          <a:xfrm>
            <a:off x="3290041" y="1061428"/>
            <a:ext cx="3146614" cy="923330"/>
          </a:xfrm>
          <a:prstGeom prst="rect">
            <a:avLst/>
          </a:prstGeom>
          <a:noFill/>
          <a:ln>
            <a:solidFill>
              <a:srgbClr val="000000"/>
            </a:solidFill>
          </a:ln>
        </p:spPr>
        <p:txBody>
          <a:bodyPr wrap="square" rtlCol="0">
            <a:spAutoFit/>
          </a:bodyPr>
          <a:lstStyle/>
          <a:p>
            <a:pPr algn="ctr"/>
            <a:r>
              <a:rPr lang="en-GB" sz="1800" dirty="0" smtClean="0">
                <a:solidFill>
                  <a:srgbClr val="0000FF"/>
                </a:solidFill>
              </a:rPr>
              <a:t>For accelerators with large stored energy or large power =&gt; significant hazard </a:t>
            </a:r>
            <a:endParaRPr lang="en-GB" sz="1800" dirty="0">
              <a:solidFill>
                <a:srgbClr val="0000FF"/>
              </a:solidFill>
            </a:endParaRPr>
          </a:p>
        </p:txBody>
      </p:sp>
      <p:sp>
        <p:nvSpPr>
          <p:cNvPr id="5" name="TextBox 4"/>
          <p:cNvSpPr txBox="1"/>
          <p:nvPr/>
        </p:nvSpPr>
        <p:spPr>
          <a:xfrm>
            <a:off x="430774" y="1060868"/>
            <a:ext cx="2195886" cy="923330"/>
          </a:xfrm>
          <a:prstGeom prst="rect">
            <a:avLst/>
          </a:prstGeom>
          <a:noFill/>
          <a:ln>
            <a:solidFill>
              <a:srgbClr val="000000"/>
            </a:solidFill>
          </a:ln>
        </p:spPr>
        <p:txBody>
          <a:bodyPr wrap="square" rtlCol="0">
            <a:spAutoFit/>
          </a:bodyPr>
          <a:lstStyle/>
          <a:p>
            <a:pPr algn="ctr" eaLnBrk="1" hangingPunct="1"/>
            <a:r>
              <a:rPr lang="en-GB" sz="1800" dirty="0">
                <a:solidFill>
                  <a:srgbClr val="000000"/>
                </a:solidFill>
              </a:rPr>
              <a:t>Energy stored in the beam</a:t>
            </a:r>
          </a:p>
          <a:p>
            <a:pPr algn="ctr" eaLnBrk="1" hangingPunct="1"/>
            <a:r>
              <a:rPr lang="en-GB" sz="1800" dirty="0">
                <a:solidFill>
                  <a:srgbClr val="000000"/>
                </a:solidFill>
              </a:rPr>
              <a:t>Beam power</a:t>
            </a:r>
          </a:p>
        </p:txBody>
      </p:sp>
      <p:sp>
        <p:nvSpPr>
          <p:cNvPr id="6" name="TextBox 5"/>
          <p:cNvSpPr txBox="1"/>
          <p:nvPr/>
        </p:nvSpPr>
        <p:spPr>
          <a:xfrm>
            <a:off x="432649" y="3009739"/>
            <a:ext cx="2205321" cy="646331"/>
          </a:xfrm>
          <a:prstGeom prst="rect">
            <a:avLst/>
          </a:prstGeom>
          <a:noFill/>
          <a:ln>
            <a:solidFill>
              <a:srgbClr val="000000"/>
            </a:solidFill>
          </a:ln>
        </p:spPr>
        <p:txBody>
          <a:bodyPr wrap="square" rtlCol="0">
            <a:spAutoFit/>
          </a:bodyPr>
          <a:lstStyle/>
          <a:p>
            <a:pPr algn="ctr" eaLnBrk="1" hangingPunct="1"/>
            <a:r>
              <a:rPr lang="en-GB" sz="1800" dirty="0">
                <a:solidFill>
                  <a:srgbClr val="000000"/>
                </a:solidFill>
              </a:rPr>
              <a:t>Particle energy</a:t>
            </a:r>
          </a:p>
          <a:p>
            <a:pPr algn="ctr" eaLnBrk="1" hangingPunct="1"/>
            <a:r>
              <a:rPr lang="en-GB" sz="1800" dirty="0">
                <a:solidFill>
                  <a:srgbClr val="000000"/>
                </a:solidFill>
              </a:rPr>
              <a:t>Particle type</a:t>
            </a:r>
          </a:p>
        </p:txBody>
      </p:sp>
      <p:sp>
        <p:nvSpPr>
          <p:cNvPr id="7" name="TextBox 6"/>
          <p:cNvSpPr txBox="1"/>
          <p:nvPr/>
        </p:nvSpPr>
        <p:spPr>
          <a:xfrm>
            <a:off x="3290041" y="2227281"/>
            <a:ext cx="3146614" cy="646331"/>
          </a:xfrm>
          <a:prstGeom prst="rect">
            <a:avLst/>
          </a:prstGeom>
          <a:noFill/>
          <a:ln>
            <a:solidFill>
              <a:srgbClr val="000000"/>
            </a:solidFill>
          </a:ln>
        </p:spPr>
        <p:txBody>
          <a:bodyPr wrap="square" rtlCol="0">
            <a:spAutoFit/>
          </a:bodyPr>
          <a:lstStyle/>
          <a:p>
            <a:pPr algn="ctr"/>
            <a:r>
              <a:rPr lang="en-GB" sz="1800" dirty="0" smtClean="0">
                <a:solidFill>
                  <a:srgbClr val="0000FF"/>
                </a:solidFill>
              </a:rPr>
              <a:t>Hadrons </a:t>
            </a:r>
            <a:r>
              <a:rPr lang="en-GB" sz="1800" dirty="0">
                <a:solidFill>
                  <a:srgbClr val="0000FF"/>
                </a:solidFill>
              </a:rPr>
              <a:t>(</a:t>
            </a:r>
            <a:r>
              <a:rPr lang="en-GB" sz="1800" dirty="0" smtClean="0">
                <a:solidFill>
                  <a:srgbClr val="0000FF"/>
                </a:solidFill>
              </a:rPr>
              <a:t>no issues for synchrotron radiation)</a:t>
            </a:r>
          </a:p>
        </p:txBody>
      </p:sp>
      <p:sp>
        <p:nvSpPr>
          <p:cNvPr id="8" name="TextBox 7"/>
          <p:cNvSpPr txBox="1"/>
          <p:nvPr/>
        </p:nvSpPr>
        <p:spPr>
          <a:xfrm>
            <a:off x="430773" y="4720418"/>
            <a:ext cx="2195887" cy="369332"/>
          </a:xfrm>
          <a:prstGeom prst="rect">
            <a:avLst/>
          </a:prstGeom>
          <a:noFill/>
          <a:ln>
            <a:solidFill>
              <a:srgbClr val="000000"/>
            </a:solidFill>
          </a:ln>
        </p:spPr>
        <p:txBody>
          <a:bodyPr wrap="square" rtlCol="0">
            <a:spAutoFit/>
          </a:bodyPr>
          <a:lstStyle/>
          <a:p>
            <a:pPr algn="ctr" eaLnBrk="1" hangingPunct="1"/>
            <a:r>
              <a:rPr lang="en-GB" sz="1800" dirty="0" smtClean="0">
                <a:solidFill>
                  <a:srgbClr val="000000"/>
                </a:solidFill>
              </a:rPr>
              <a:t>Small beam </a:t>
            </a:r>
            <a:r>
              <a:rPr lang="en-GB" sz="1800" dirty="0">
                <a:solidFill>
                  <a:srgbClr val="000000"/>
                </a:solidFill>
              </a:rPr>
              <a:t>size</a:t>
            </a:r>
          </a:p>
        </p:txBody>
      </p:sp>
      <p:sp>
        <p:nvSpPr>
          <p:cNvPr id="9" name="TextBox 8"/>
          <p:cNvSpPr txBox="1"/>
          <p:nvPr/>
        </p:nvSpPr>
        <p:spPr>
          <a:xfrm>
            <a:off x="421339" y="5514714"/>
            <a:ext cx="2205321" cy="923330"/>
          </a:xfrm>
          <a:prstGeom prst="rect">
            <a:avLst/>
          </a:prstGeom>
          <a:noFill/>
          <a:ln>
            <a:solidFill>
              <a:srgbClr val="000000"/>
            </a:solidFill>
          </a:ln>
        </p:spPr>
        <p:txBody>
          <a:bodyPr wrap="square" rtlCol="0">
            <a:spAutoFit/>
          </a:bodyPr>
          <a:lstStyle/>
          <a:p>
            <a:pPr algn="ctr" eaLnBrk="1" hangingPunct="1"/>
            <a:r>
              <a:rPr lang="en-GB" sz="1800" dirty="0" smtClean="0">
                <a:solidFill>
                  <a:srgbClr val="000000"/>
                </a:solidFill>
              </a:rPr>
              <a:t>Beam / Bunch current + Time structure</a:t>
            </a:r>
            <a:endParaRPr lang="en-GB" sz="1800" dirty="0">
              <a:solidFill>
                <a:srgbClr val="000000"/>
              </a:solidFill>
            </a:endParaRPr>
          </a:p>
        </p:txBody>
      </p:sp>
      <p:sp>
        <p:nvSpPr>
          <p:cNvPr id="10" name="TextBox 9"/>
          <p:cNvSpPr txBox="1"/>
          <p:nvPr/>
        </p:nvSpPr>
        <p:spPr>
          <a:xfrm>
            <a:off x="3297071" y="5373270"/>
            <a:ext cx="3146614" cy="1200329"/>
          </a:xfrm>
          <a:prstGeom prst="rect">
            <a:avLst/>
          </a:prstGeom>
          <a:noFill/>
          <a:ln>
            <a:solidFill>
              <a:srgbClr val="000000"/>
            </a:solidFill>
          </a:ln>
        </p:spPr>
        <p:txBody>
          <a:bodyPr wrap="square" rtlCol="0">
            <a:spAutoFit/>
          </a:bodyPr>
          <a:lstStyle/>
          <a:p>
            <a:pPr algn="ctr"/>
            <a:r>
              <a:rPr lang="en-GB" sz="1800" dirty="0">
                <a:solidFill>
                  <a:srgbClr val="0000FF"/>
                </a:solidFill>
              </a:rPr>
              <a:t>R</a:t>
            </a:r>
            <a:r>
              <a:rPr lang="en-GB" sz="1800" dirty="0" smtClean="0">
                <a:solidFill>
                  <a:srgbClr val="0000FF"/>
                </a:solidFill>
              </a:rPr>
              <a:t>isk for equipment in beam pipe due to electromagnetic fields from beam related to impedance</a:t>
            </a:r>
          </a:p>
        </p:txBody>
      </p:sp>
      <p:sp>
        <p:nvSpPr>
          <p:cNvPr id="11" name="TextBox 10"/>
          <p:cNvSpPr txBox="1"/>
          <p:nvPr/>
        </p:nvSpPr>
        <p:spPr>
          <a:xfrm>
            <a:off x="6893858" y="1060868"/>
            <a:ext cx="2043953" cy="923330"/>
          </a:xfrm>
          <a:prstGeom prst="rect">
            <a:avLst/>
          </a:prstGeom>
          <a:noFill/>
          <a:ln>
            <a:solidFill>
              <a:srgbClr val="000000"/>
            </a:solidFill>
          </a:ln>
        </p:spPr>
        <p:txBody>
          <a:bodyPr wrap="square" rtlCol="0">
            <a:spAutoFit/>
          </a:bodyPr>
          <a:lstStyle/>
          <a:p>
            <a:pPr algn="ctr" eaLnBrk="1" hangingPunct="1"/>
            <a:r>
              <a:rPr lang="en-GB" sz="1800" dirty="0" smtClean="0"/>
              <a:t>Hazard needs a failure to become active</a:t>
            </a:r>
            <a:endParaRPr lang="en-GB" sz="1800" dirty="0"/>
          </a:p>
        </p:txBody>
      </p:sp>
      <p:cxnSp>
        <p:nvCxnSpPr>
          <p:cNvPr id="4" name="Elbow Connector 3"/>
          <p:cNvCxnSpPr>
            <a:stCxn id="5" idx="3"/>
            <a:endCxn id="2" idx="1"/>
          </p:cNvCxnSpPr>
          <p:nvPr/>
        </p:nvCxnSpPr>
        <p:spPr>
          <a:xfrm>
            <a:off x="2626660" y="1522533"/>
            <a:ext cx="663381" cy="560"/>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6" idx="3"/>
            <a:endCxn id="7" idx="1"/>
          </p:cNvCxnSpPr>
          <p:nvPr/>
        </p:nvCxnSpPr>
        <p:spPr>
          <a:xfrm flipV="1">
            <a:off x="2637970" y="2550447"/>
            <a:ext cx="652071" cy="782458"/>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9" idx="3"/>
            <a:endCxn id="10" idx="1"/>
          </p:cNvCxnSpPr>
          <p:nvPr/>
        </p:nvCxnSpPr>
        <p:spPr>
          <a:xfrm flipV="1">
            <a:off x="2626660" y="5973435"/>
            <a:ext cx="670411" cy="294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90041" y="3009740"/>
            <a:ext cx="3146614" cy="646331"/>
          </a:xfrm>
          <a:prstGeom prst="rect">
            <a:avLst/>
          </a:prstGeom>
          <a:noFill/>
          <a:ln>
            <a:solidFill>
              <a:srgbClr val="000000"/>
            </a:solidFill>
          </a:ln>
        </p:spPr>
        <p:txBody>
          <a:bodyPr wrap="square" rtlCol="0">
            <a:spAutoFit/>
          </a:bodyPr>
          <a:lstStyle/>
          <a:p>
            <a:pPr algn="ctr"/>
            <a:r>
              <a:rPr lang="en-GB" sz="1800" dirty="0" smtClean="0">
                <a:solidFill>
                  <a:srgbClr val="0000FF"/>
                </a:solidFill>
              </a:rPr>
              <a:t>Leptons (minor issues for activation of equipment)</a:t>
            </a:r>
          </a:p>
        </p:txBody>
      </p:sp>
      <p:cxnSp>
        <p:nvCxnSpPr>
          <p:cNvPr id="22" name="Elbow Connector 21"/>
          <p:cNvCxnSpPr>
            <a:stCxn id="6" idx="3"/>
            <a:endCxn id="21" idx="1"/>
          </p:cNvCxnSpPr>
          <p:nvPr/>
        </p:nvCxnSpPr>
        <p:spPr>
          <a:xfrm>
            <a:off x="2637970" y="3332905"/>
            <a:ext cx="652071" cy="1"/>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93857" y="3657830"/>
            <a:ext cx="2043953" cy="923330"/>
          </a:xfrm>
          <a:prstGeom prst="rect">
            <a:avLst/>
          </a:prstGeom>
          <a:noFill/>
          <a:ln>
            <a:solidFill>
              <a:srgbClr val="000000"/>
            </a:solidFill>
          </a:ln>
        </p:spPr>
        <p:txBody>
          <a:bodyPr wrap="square" rtlCol="0">
            <a:spAutoFit/>
          </a:bodyPr>
          <a:lstStyle/>
          <a:p>
            <a:pPr algn="ctr" eaLnBrk="1" hangingPunct="1"/>
            <a:r>
              <a:rPr lang="en-GB" sz="1800" dirty="0" smtClean="0"/>
              <a:t>Possibly issue during regular operation</a:t>
            </a:r>
            <a:endParaRPr lang="en-GB" sz="1800" dirty="0"/>
          </a:p>
        </p:txBody>
      </p:sp>
      <p:sp>
        <p:nvSpPr>
          <p:cNvPr id="26" name="TextBox 25"/>
          <p:cNvSpPr txBox="1"/>
          <p:nvPr/>
        </p:nvSpPr>
        <p:spPr>
          <a:xfrm>
            <a:off x="3290041" y="3801850"/>
            <a:ext cx="3146614" cy="646331"/>
          </a:xfrm>
          <a:prstGeom prst="rect">
            <a:avLst/>
          </a:prstGeom>
          <a:noFill/>
          <a:ln>
            <a:solidFill>
              <a:srgbClr val="000000"/>
            </a:solidFill>
          </a:ln>
        </p:spPr>
        <p:txBody>
          <a:bodyPr wrap="square" rtlCol="0">
            <a:spAutoFit/>
          </a:bodyPr>
          <a:lstStyle/>
          <a:p>
            <a:pPr algn="ctr"/>
            <a:r>
              <a:rPr lang="en-GB" sz="1800" dirty="0" smtClean="0">
                <a:solidFill>
                  <a:srgbClr val="0000FF"/>
                </a:solidFill>
              </a:rPr>
              <a:t>Leptons =&gt; possibly large synchrotron radiation power</a:t>
            </a:r>
          </a:p>
        </p:txBody>
      </p:sp>
      <p:cxnSp>
        <p:nvCxnSpPr>
          <p:cNvPr id="27" name="Elbow Connector 26"/>
          <p:cNvCxnSpPr>
            <a:stCxn id="6" idx="3"/>
            <a:endCxn id="26" idx="1"/>
          </p:cNvCxnSpPr>
          <p:nvPr/>
        </p:nvCxnSpPr>
        <p:spPr>
          <a:xfrm>
            <a:off x="2637970" y="3332905"/>
            <a:ext cx="652071" cy="792111"/>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93858" y="5508595"/>
            <a:ext cx="2043953" cy="923330"/>
          </a:xfrm>
          <a:prstGeom prst="rect">
            <a:avLst/>
          </a:prstGeom>
          <a:noFill/>
          <a:ln>
            <a:solidFill>
              <a:srgbClr val="000000"/>
            </a:solidFill>
          </a:ln>
        </p:spPr>
        <p:txBody>
          <a:bodyPr wrap="square" rtlCol="0">
            <a:spAutoFit/>
          </a:bodyPr>
          <a:lstStyle/>
          <a:p>
            <a:pPr algn="ctr" eaLnBrk="1" hangingPunct="1"/>
            <a:r>
              <a:rPr lang="en-GB" sz="1800" dirty="0"/>
              <a:t>Possibly issue during regular operation</a:t>
            </a:r>
          </a:p>
        </p:txBody>
      </p:sp>
      <p:cxnSp>
        <p:nvCxnSpPr>
          <p:cNvPr id="31" name="Elbow Connector 30"/>
          <p:cNvCxnSpPr>
            <a:stCxn id="2" idx="3"/>
            <a:endCxn id="11" idx="1"/>
          </p:cNvCxnSpPr>
          <p:nvPr/>
        </p:nvCxnSpPr>
        <p:spPr>
          <a:xfrm flipV="1">
            <a:off x="6436655" y="1522533"/>
            <a:ext cx="457203" cy="560"/>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6" idx="3"/>
            <a:endCxn id="25" idx="1"/>
          </p:cNvCxnSpPr>
          <p:nvPr/>
        </p:nvCxnSpPr>
        <p:spPr>
          <a:xfrm flipV="1">
            <a:off x="6436655" y="4119495"/>
            <a:ext cx="457202" cy="5521"/>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0" idx="3"/>
            <a:endCxn id="30" idx="1"/>
          </p:cNvCxnSpPr>
          <p:nvPr/>
        </p:nvCxnSpPr>
        <p:spPr>
          <a:xfrm flipV="1">
            <a:off x="6443685" y="5970260"/>
            <a:ext cx="450173" cy="3175"/>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68289" y="4715898"/>
            <a:ext cx="3146614" cy="369332"/>
          </a:xfrm>
          <a:prstGeom prst="rect">
            <a:avLst/>
          </a:prstGeom>
          <a:noFill/>
          <a:ln>
            <a:solidFill>
              <a:srgbClr val="000000"/>
            </a:solidFill>
          </a:ln>
        </p:spPr>
        <p:txBody>
          <a:bodyPr wrap="square" rtlCol="0">
            <a:spAutoFit/>
          </a:bodyPr>
          <a:lstStyle/>
          <a:p>
            <a:pPr algn="ctr"/>
            <a:r>
              <a:rPr lang="en-GB" sz="1800" dirty="0" smtClean="0">
                <a:solidFill>
                  <a:srgbClr val="0000FF"/>
                </a:solidFill>
              </a:rPr>
              <a:t>Leptons, but also hadrons</a:t>
            </a:r>
          </a:p>
        </p:txBody>
      </p:sp>
      <p:cxnSp>
        <p:nvCxnSpPr>
          <p:cNvPr id="28" name="Elbow Connector 27"/>
          <p:cNvCxnSpPr>
            <a:stCxn id="8" idx="3"/>
            <a:endCxn id="24" idx="1"/>
          </p:cNvCxnSpPr>
          <p:nvPr/>
        </p:nvCxnSpPr>
        <p:spPr>
          <a:xfrm flipV="1">
            <a:off x="2626660" y="4900564"/>
            <a:ext cx="641629" cy="452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928848" y="4720571"/>
            <a:ext cx="2043953" cy="369332"/>
          </a:xfrm>
          <a:prstGeom prst="rect">
            <a:avLst/>
          </a:prstGeom>
          <a:noFill/>
          <a:ln>
            <a:solidFill>
              <a:srgbClr val="000000"/>
            </a:solidFill>
          </a:ln>
        </p:spPr>
        <p:txBody>
          <a:bodyPr wrap="square" rtlCol="0">
            <a:spAutoFit/>
          </a:bodyPr>
          <a:lstStyle/>
          <a:p>
            <a:pPr algn="ctr" eaLnBrk="1" hangingPunct="1"/>
            <a:r>
              <a:rPr lang="en-GB" sz="1800" dirty="0" smtClean="0"/>
              <a:t>Risk of damage</a:t>
            </a:r>
            <a:endParaRPr lang="en-GB" sz="1800" dirty="0"/>
          </a:p>
        </p:txBody>
      </p:sp>
      <p:cxnSp>
        <p:nvCxnSpPr>
          <p:cNvPr id="32" name="Elbow Connector 31"/>
          <p:cNvCxnSpPr>
            <a:stCxn id="24" idx="3"/>
            <a:endCxn id="29" idx="1"/>
          </p:cNvCxnSpPr>
          <p:nvPr/>
        </p:nvCxnSpPr>
        <p:spPr>
          <a:xfrm>
            <a:off x="6414903" y="4900564"/>
            <a:ext cx="513945" cy="4673"/>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893855" y="2088700"/>
            <a:ext cx="2043953" cy="923330"/>
          </a:xfrm>
          <a:prstGeom prst="rect">
            <a:avLst/>
          </a:prstGeom>
          <a:noFill/>
          <a:ln>
            <a:solidFill>
              <a:srgbClr val="000000"/>
            </a:solidFill>
          </a:ln>
        </p:spPr>
        <p:txBody>
          <a:bodyPr wrap="square" rtlCol="0">
            <a:spAutoFit/>
          </a:bodyPr>
          <a:lstStyle/>
          <a:p>
            <a:pPr algn="ctr" eaLnBrk="1" hangingPunct="1"/>
            <a:r>
              <a:rPr lang="en-GB" sz="1800" dirty="0" smtClean="0"/>
              <a:t>Activation of equipment to be considered</a:t>
            </a:r>
            <a:endParaRPr lang="en-GB" sz="1800" dirty="0"/>
          </a:p>
        </p:txBody>
      </p:sp>
      <p:cxnSp>
        <p:nvCxnSpPr>
          <p:cNvPr id="35" name="Elbow Connector 34"/>
          <p:cNvCxnSpPr>
            <a:stCxn id="7" idx="3"/>
            <a:endCxn id="33" idx="1"/>
          </p:cNvCxnSpPr>
          <p:nvPr/>
        </p:nvCxnSpPr>
        <p:spPr>
          <a:xfrm flipV="1">
            <a:off x="6436655" y="2550365"/>
            <a:ext cx="457200" cy="82"/>
          </a:xfrm>
          <a:prstGeom prst="bentConnector3">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893944"/>
      </p:ext>
    </p:extLst>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7" name="Rectangle 3"/>
          <p:cNvSpPr>
            <a:spLocks noChangeArrowheads="1"/>
          </p:cNvSpPr>
          <p:nvPr/>
        </p:nvSpPr>
        <p:spPr bwMode="auto">
          <a:xfrm>
            <a:off x="468313" y="2443163"/>
            <a:ext cx="821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1" hangingPunct="1"/>
            <a:endParaRPr lang="en-GB" sz="4800">
              <a:solidFill>
                <a:schemeClr val="hlink"/>
              </a:solidFill>
              <a:effectLst>
                <a:outerShdw blurRad="38100" dist="38100" dir="2700000" algn="tl">
                  <a:srgbClr val="000000"/>
                </a:outerShdw>
              </a:effectLst>
              <a:latin typeface="Arial" charset="0"/>
            </a:endParaRPr>
          </a:p>
        </p:txBody>
      </p:sp>
      <p:sp>
        <p:nvSpPr>
          <p:cNvPr id="1255428" name="Rectangle 4"/>
          <p:cNvSpPr>
            <a:spLocks noGrp="1" noChangeArrowheads="1"/>
          </p:cNvSpPr>
          <p:nvPr>
            <p:ph type="title" idx="4294967295"/>
          </p:nvPr>
        </p:nvSpPr>
        <p:spPr>
          <a:xfrm>
            <a:off x="242888" y="1974078"/>
            <a:ext cx="8435975" cy="2823112"/>
          </a:xfrm>
        </p:spPr>
        <p:txBody>
          <a:bodyPr/>
          <a:lstStyle/>
          <a:p>
            <a:pPr marL="2333625" indent="-2333625" algn="l"/>
            <a:r>
              <a:rPr lang="en-GB" sz="4800" noProof="0" dirty="0" smtClean="0">
                <a:solidFill>
                  <a:srgbClr val="C00000"/>
                </a:solidFill>
              </a:rPr>
              <a:t>Circular accelerators</a:t>
            </a:r>
            <a:br>
              <a:rPr lang="en-GB" sz="4800" noProof="0" dirty="0" smtClean="0">
                <a:solidFill>
                  <a:srgbClr val="C00000"/>
                </a:solidFill>
              </a:rPr>
            </a:br>
            <a:r>
              <a:rPr lang="en-GB" sz="2800" dirty="0">
                <a:solidFill>
                  <a:srgbClr val="000000"/>
                </a:solidFill>
              </a:rPr>
              <a:t>P</a:t>
            </a:r>
            <a:r>
              <a:rPr lang="en-GB" sz="2800" noProof="0" dirty="0" smtClean="0">
                <a:solidFill>
                  <a:srgbClr val="000000"/>
                </a:solidFill>
              </a:rPr>
              <a:t>article </a:t>
            </a:r>
            <a:r>
              <a:rPr lang="en-GB" sz="2800" dirty="0" smtClean="0">
                <a:solidFill>
                  <a:srgbClr val="000000"/>
                </a:solidFill>
              </a:rPr>
              <a:t>colliders</a:t>
            </a:r>
            <a:r>
              <a:rPr lang="en-GB" sz="2800" dirty="0">
                <a:solidFill>
                  <a:srgbClr val="000000"/>
                </a:solidFill>
              </a:rPr>
              <a:t/>
            </a:r>
            <a:br>
              <a:rPr lang="en-GB" sz="2800" dirty="0">
                <a:solidFill>
                  <a:srgbClr val="000000"/>
                </a:solidFill>
              </a:rPr>
            </a:br>
            <a:r>
              <a:rPr lang="en-GB" sz="2800" dirty="0">
                <a:solidFill>
                  <a:srgbClr val="000000"/>
                </a:solidFill>
              </a:rPr>
              <a:t>A</a:t>
            </a:r>
            <a:r>
              <a:rPr lang="en-GB" sz="2800" dirty="0" smtClean="0">
                <a:solidFill>
                  <a:srgbClr val="000000"/>
                </a:solidFill>
              </a:rPr>
              <a:t>ccelerators for fixed </a:t>
            </a:r>
            <a:r>
              <a:rPr lang="en-GB" sz="2800" dirty="0">
                <a:solidFill>
                  <a:srgbClr val="000000"/>
                </a:solidFill>
              </a:rPr>
              <a:t>target </a:t>
            </a:r>
            <a:r>
              <a:rPr lang="en-GB" sz="2800" dirty="0" smtClean="0">
                <a:solidFill>
                  <a:srgbClr val="000000"/>
                </a:solidFill>
              </a:rPr>
              <a:t>operation (e.g. neutrino factories)</a:t>
            </a:r>
            <a:br>
              <a:rPr lang="en-GB" sz="2800" dirty="0" smtClean="0">
                <a:solidFill>
                  <a:srgbClr val="000000"/>
                </a:solidFill>
              </a:rPr>
            </a:br>
            <a:r>
              <a:rPr lang="en-GB" sz="2800" dirty="0">
                <a:solidFill>
                  <a:srgbClr val="000000"/>
                </a:solidFill>
              </a:rPr>
              <a:t>S</a:t>
            </a:r>
            <a:r>
              <a:rPr lang="en-GB" sz="2800" dirty="0" smtClean="0">
                <a:solidFill>
                  <a:srgbClr val="000000"/>
                </a:solidFill>
              </a:rPr>
              <a:t>ynchrotron light sources</a:t>
            </a:r>
            <a:br>
              <a:rPr lang="en-GB" sz="2800" dirty="0" smtClean="0">
                <a:solidFill>
                  <a:srgbClr val="000000"/>
                </a:solidFill>
              </a:rPr>
            </a:br>
            <a:r>
              <a:rPr lang="en-GB" sz="2800" dirty="0" smtClean="0">
                <a:solidFill>
                  <a:srgbClr val="000000"/>
                </a:solidFill>
              </a:rPr>
              <a:t>Cyclotrons</a:t>
            </a:r>
            <a:endParaRPr lang="en-GB" sz="2800" noProof="0" dirty="0">
              <a:solidFill>
                <a:srgbClr val="000000"/>
              </a:solidFill>
            </a:endParaRPr>
          </a:p>
        </p:txBody>
      </p:sp>
    </p:spTree>
    <p:extLst>
      <p:ext uri="{BB962C8B-B14F-4D97-AF65-F5344CB8AC3E}">
        <p14:creationId xmlns:p14="http://schemas.microsoft.com/office/powerpoint/2010/main" val="1065139309"/>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Circular accelerator: re-use </a:t>
            </a:r>
            <a:r>
              <a:rPr lang="en-GB" dirty="0" smtClean="0"/>
              <a:t>accelerating </a:t>
            </a:r>
            <a:r>
              <a:rPr lang="en-GB" dirty="0"/>
              <a:t>structure</a:t>
            </a:r>
          </a:p>
        </p:txBody>
      </p:sp>
      <p:sp>
        <p:nvSpPr>
          <p:cNvPr id="4" name="Rectangle 3"/>
          <p:cNvSpPr/>
          <p:nvPr/>
        </p:nvSpPr>
        <p:spPr bwMode="auto">
          <a:xfrm>
            <a:off x="5517612" y="855781"/>
            <a:ext cx="2590800" cy="3868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GB" sz="1800" b="0" dirty="0" smtClean="0">
                <a:solidFill>
                  <a:srgbClr val="C00000"/>
                </a:solidFill>
              </a:rPr>
              <a:t>Accelerating structure</a:t>
            </a:r>
          </a:p>
        </p:txBody>
      </p:sp>
      <p:sp>
        <p:nvSpPr>
          <p:cNvPr id="5" name="Arc 4"/>
          <p:cNvSpPr/>
          <p:nvPr/>
        </p:nvSpPr>
        <p:spPr bwMode="auto">
          <a:xfrm>
            <a:off x="4368750" y="1535721"/>
            <a:ext cx="4680000" cy="4680000"/>
          </a:xfrm>
          <a:prstGeom prst="arc">
            <a:avLst>
              <a:gd name="adj1" fmla="val 16831011"/>
              <a:gd name="adj2" fmla="val 15611121"/>
            </a:avLst>
          </a:prstGeom>
          <a:noFill/>
          <a:ln w="76200"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GB" smtClean="0">
              <a:solidFill>
                <a:srgbClr val="3333CC"/>
              </a:solidFill>
            </a:endParaRPr>
          </a:p>
        </p:txBody>
      </p:sp>
      <p:sp>
        <p:nvSpPr>
          <p:cNvPr id="6" name="Rectangle 5"/>
          <p:cNvSpPr/>
          <p:nvPr/>
        </p:nvSpPr>
        <p:spPr bwMode="auto">
          <a:xfrm>
            <a:off x="6314780" y="1301259"/>
            <a:ext cx="855785" cy="515815"/>
          </a:xfrm>
          <a:prstGeom prst="rect">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 name="Rectangle 6"/>
          <p:cNvSpPr/>
          <p:nvPr/>
        </p:nvSpPr>
        <p:spPr bwMode="auto">
          <a:xfrm>
            <a:off x="5184750" y="3022063"/>
            <a:ext cx="3048000" cy="1092737"/>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GB" sz="2000" b="0" dirty="0" smtClean="0">
                <a:solidFill>
                  <a:srgbClr val="006600"/>
                </a:solidFill>
              </a:rPr>
              <a:t>Magnets around the accelerator to bring the beam back to the accelerating structure</a:t>
            </a:r>
          </a:p>
        </p:txBody>
      </p:sp>
      <p:sp>
        <p:nvSpPr>
          <p:cNvPr id="8" name="Rectangle 3"/>
          <p:cNvSpPr txBox="1">
            <a:spLocks noChangeArrowheads="1"/>
          </p:cNvSpPr>
          <p:nvPr/>
        </p:nvSpPr>
        <p:spPr bwMode="auto">
          <a:xfrm>
            <a:off x="76199" y="1172139"/>
            <a:ext cx="4143375" cy="5287275"/>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Times New Roman" pitchFamily="18" charset="0"/>
              </a:defRPr>
            </a:lvl5pPr>
            <a:lvl6pPr marL="2514600" indent="-228600" algn="l" rtl="0" fontAlgn="base">
              <a:spcBef>
                <a:spcPct val="20000"/>
              </a:spcBef>
              <a:spcAft>
                <a:spcPct val="0"/>
              </a:spcAft>
              <a:buChar char="»"/>
              <a:defRPr sz="1600">
                <a:solidFill>
                  <a:schemeClr val="tx1"/>
                </a:solidFill>
                <a:latin typeface="Times New Roman" pitchFamily="18" charset="0"/>
              </a:defRPr>
            </a:lvl6pPr>
            <a:lvl7pPr marL="2971800" indent="-228600" algn="l" rtl="0" fontAlgn="base">
              <a:spcBef>
                <a:spcPct val="20000"/>
              </a:spcBef>
              <a:spcAft>
                <a:spcPct val="0"/>
              </a:spcAft>
              <a:buChar char="»"/>
              <a:defRPr sz="1600">
                <a:solidFill>
                  <a:schemeClr val="tx1"/>
                </a:solidFill>
                <a:latin typeface="Times New Roman" pitchFamily="18" charset="0"/>
              </a:defRPr>
            </a:lvl7pPr>
            <a:lvl8pPr marL="3429000" indent="-228600" algn="l" rtl="0" fontAlgn="base">
              <a:spcBef>
                <a:spcPct val="20000"/>
              </a:spcBef>
              <a:spcAft>
                <a:spcPct val="0"/>
              </a:spcAft>
              <a:buChar char="»"/>
              <a:defRPr sz="1600">
                <a:solidFill>
                  <a:schemeClr val="tx1"/>
                </a:solidFill>
                <a:latin typeface="Times New Roman" pitchFamily="18" charset="0"/>
              </a:defRPr>
            </a:lvl8pPr>
            <a:lvl9pPr marL="3886200" indent="-228600" algn="l" rtl="0" fontAlgn="base">
              <a:spcBef>
                <a:spcPct val="20000"/>
              </a:spcBef>
              <a:spcAft>
                <a:spcPct val="0"/>
              </a:spcAft>
              <a:buChar char="»"/>
              <a:defRPr sz="1600">
                <a:solidFill>
                  <a:schemeClr val="tx1"/>
                </a:solidFill>
                <a:latin typeface="Times New Roman" pitchFamily="18" charset="0"/>
              </a:defRPr>
            </a:lvl9pPr>
          </a:lstStyle>
          <a:p>
            <a:pPr eaLnBrk="1" hangingPunct="1"/>
            <a:r>
              <a:rPr lang="en-US" b="1" kern="0" dirty="0" smtClean="0">
                <a:solidFill>
                  <a:srgbClr val="000000"/>
                </a:solidFill>
              </a:rPr>
              <a:t>Accelerating beams to high energy in a synchrotron</a:t>
            </a:r>
          </a:p>
          <a:p>
            <a:pPr eaLnBrk="1" hangingPunct="1">
              <a:buFont typeface="Arial" pitchFamily="34" charset="0"/>
              <a:buChar char="•"/>
            </a:pPr>
            <a:r>
              <a:rPr lang="en-US" kern="0" dirty="0" smtClean="0">
                <a:solidFill>
                  <a:srgbClr val="000000"/>
                </a:solidFill>
              </a:rPr>
              <a:t>Beam are injected into the accelerator</a:t>
            </a:r>
          </a:p>
          <a:p>
            <a:pPr eaLnBrk="1" hangingPunct="1">
              <a:buFont typeface="Arial" pitchFamily="34" charset="0"/>
              <a:buChar char="•"/>
            </a:pPr>
            <a:r>
              <a:rPr lang="en-US" kern="0" dirty="0">
                <a:solidFill>
                  <a:srgbClr val="000000"/>
                </a:solidFill>
              </a:rPr>
              <a:t>T</a:t>
            </a:r>
            <a:r>
              <a:rPr lang="en-US" b="0" kern="0" dirty="0" smtClean="0">
                <a:solidFill>
                  <a:srgbClr val="000000"/>
                </a:solidFill>
              </a:rPr>
              <a:t>he particles make many turns</a:t>
            </a:r>
          </a:p>
          <a:p>
            <a:pPr eaLnBrk="1" hangingPunct="1">
              <a:buFont typeface="Arial" pitchFamily="34" charset="0"/>
              <a:buChar char="•"/>
            </a:pPr>
            <a:r>
              <a:rPr lang="en-US" b="0" kern="0" dirty="0" smtClean="0">
                <a:solidFill>
                  <a:srgbClr val="000000"/>
                </a:solidFill>
              </a:rPr>
              <a:t>The magnetic field is slowly increased, and particles are accelerated when travelling throug</a:t>
            </a:r>
            <a:r>
              <a:rPr lang="en-US" kern="0" dirty="0" smtClean="0">
                <a:solidFill>
                  <a:srgbClr val="000000"/>
                </a:solidFill>
              </a:rPr>
              <a:t>h the accelerating structure</a:t>
            </a:r>
            <a:endParaRPr lang="en-US" b="0" kern="0" dirty="0" smtClean="0">
              <a:solidFill>
                <a:srgbClr val="000000"/>
              </a:solidFill>
            </a:endParaRPr>
          </a:p>
          <a:p>
            <a:pPr eaLnBrk="1" hangingPunct="1">
              <a:buFont typeface="Arial" pitchFamily="34" charset="0"/>
              <a:buChar char="•"/>
            </a:pPr>
            <a:r>
              <a:rPr lang="en-US" kern="0" dirty="0" smtClean="0">
                <a:solidFill>
                  <a:srgbClr val="000000"/>
                </a:solidFill>
              </a:rPr>
              <a:t>The beams are stored for many hours at top energy, bunches collide each turn</a:t>
            </a:r>
          </a:p>
          <a:p>
            <a:pPr eaLnBrk="1" hangingPunct="1">
              <a:buFont typeface="Arial" pitchFamily="34" charset="0"/>
              <a:buChar char="•"/>
            </a:pPr>
            <a:r>
              <a:rPr lang="en-GB" b="1" kern="0" dirty="0">
                <a:solidFill>
                  <a:srgbClr val="C00000"/>
                </a:solidFill>
              </a:rPr>
              <a:t>Major limitations: emission of synchrotron radiation </a:t>
            </a:r>
            <a:r>
              <a:rPr lang="en-GB" b="1" kern="0" smtClean="0">
                <a:solidFill>
                  <a:srgbClr val="C00000"/>
                </a:solidFill>
              </a:rPr>
              <a:t>(leptons</a:t>
            </a:r>
            <a:r>
              <a:rPr lang="en-GB" b="1" kern="0" dirty="0" smtClean="0">
                <a:solidFill>
                  <a:srgbClr val="C00000"/>
                </a:solidFill>
              </a:rPr>
              <a:t>) and </a:t>
            </a:r>
            <a:r>
              <a:rPr lang="en-GB" b="1" kern="0" dirty="0">
                <a:solidFill>
                  <a:srgbClr val="C00000"/>
                </a:solidFill>
              </a:rPr>
              <a:t>strength of the magnetic </a:t>
            </a:r>
            <a:r>
              <a:rPr lang="en-GB" b="1" kern="0" dirty="0" smtClean="0">
                <a:solidFill>
                  <a:srgbClr val="C00000"/>
                </a:solidFill>
              </a:rPr>
              <a:t>field (hadrons)</a:t>
            </a:r>
            <a:endParaRPr lang="en-GB" b="1" kern="0" dirty="0">
              <a:solidFill>
                <a:srgbClr val="C00000"/>
              </a:solidFill>
            </a:endParaRPr>
          </a:p>
          <a:p>
            <a:pPr eaLnBrk="1" hangingPunct="1">
              <a:buFont typeface="Arial" pitchFamily="34" charset="0"/>
              <a:buChar char="•"/>
            </a:pPr>
            <a:endParaRPr lang="de-DE" b="0" kern="0" dirty="0" smtClean="0">
              <a:solidFill>
                <a:srgbClr val="000000"/>
              </a:solidFill>
            </a:endParaRPr>
          </a:p>
        </p:txBody>
      </p:sp>
      <p:sp>
        <p:nvSpPr>
          <p:cNvPr id="9" name="Rectangle 8"/>
          <p:cNvSpPr/>
          <p:nvPr/>
        </p:nvSpPr>
        <p:spPr bwMode="auto">
          <a:xfrm>
            <a:off x="6305550" y="5943600"/>
            <a:ext cx="855785" cy="515815"/>
          </a:xfrm>
          <a:prstGeom prst="rect">
            <a:avLst/>
          </a:prstGeom>
          <a:solidFill>
            <a:srgbClr val="0070C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0" name="Rectangle 9"/>
          <p:cNvSpPr/>
          <p:nvPr/>
        </p:nvSpPr>
        <p:spPr bwMode="auto">
          <a:xfrm>
            <a:off x="6047642" y="5410200"/>
            <a:ext cx="1371600" cy="3868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GB" sz="1800" b="0" dirty="0" smtClean="0">
                <a:solidFill>
                  <a:srgbClr val="0033CC"/>
                </a:solidFill>
              </a:rPr>
              <a:t>Experiment</a:t>
            </a:r>
          </a:p>
        </p:txBody>
      </p:sp>
      <p:sp>
        <p:nvSpPr>
          <p:cNvPr id="11" name="Rectangle 10"/>
          <p:cNvSpPr/>
          <p:nvPr/>
        </p:nvSpPr>
        <p:spPr bwMode="auto">
          <a:xfrm>
            <a:off x="5289012" y="4387361"/>
            <a:ext cx="3048000" cy="838201"/>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2000" dirty="0">
                <a:solidFill>
                  <a:srgbClr val="C00000"/>
                </a:solidFill>
              </a:rPr>
              <a:t>T</a:t>
            </a:r>
            <a:r>
              <a:rPr lang="en-GB" sz="2000" b="0" dirty="0" smtClean="0">
                <a:solidFill>
                  <a:srgbClr val="C00000"/>
                </a:solidFill>
              </a:rPr>
              <a:t>oday achieved </a:t>
            </a:r>
            <a:r>
              <a:rPr lang="en-GB" sz="2000" b="0" dirty="0" err="1" smtClean="0">
                <a:solidFill>
                  <a:srgbClr val="C00000"/>
                </a:solidFill>
              </a:rPr>
              <a:t>c.m</a:t>
            </a:r>
            <a:r>
              <a:rPr lang="en-GB" sz="2000" b="0" dirty="0" smtClean="0">
                <a:solidFill>
                  <a:srgbClr val="C00000"/>
                </a:solidFill>
              </a:rPr>
              <a:t> energy of 13 TeV at LHC</a:t>
            </a:r>
          </a:p>
        </p:txBody>
      </p:sp>
    </p:spTree>
    <p:extLst>
      <p:ext uri="{BB962C8B-B14F-4D97-AF65-F5344CB8AC3E}">
        <p14:creationId xmlns:p14="http://schemas.microsoft.com/office/powerpoint/2010/main" val="407062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314450" y="0"/>
            <a:ext cx="7829550" cy="762000"/>
          </a:xfrm>
        </p:spPr>
        <p:txBody>
          <a:bodyPr/>
          <a:lstStyle/>
          <a:p>
            <a:pPr eaLnBrk="1" hangingPunct="1"/>
            <a:r>
              <a:rPr lang="en-GB" noProof="0" dirty="0" smtClean="0"/>
              <a:t>Components of a synchrotron</a:t>
            </a:r>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84" y="1458913"/>
            <a:ext cx="4935415" cy="490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4"/>
          <p:cNvSpPr txBox="1">
            <a:spLocks noChangeArrowheads="1"/>
          </p:cNvSpPr>
          <p:nvPr/>
        </p:nvSpPr>
        <p:spPr bwMode="auto">
          <a:xfrm>
            <a:off x="5199529" y="923496"/>
            <a:ext cx="3814053" cy="51706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eaLnBrk="1" hangingPunct="1">
              <a:lnSpc>
                <a:spcPct val="110000"/>
              </a:lnSpc>
              <a:spcBef>
                <a:spcPct val="20000"/>
              </a:spcBef>
            </a:pPr>
            <a:r>
              <a:rPr lang="en-US" b="0" dirty="0" smtClean="0">
                <a:solidFill>
                  <a:srgbClr val="000000"/>
                </a:solidFill>
                <a:latin typeface="Arial" pitchFamily="34" charset="0"/>
              </a:rPr>
              <a:t>Components of a synchrotron: </a:t>
            </a:r>
          </a:p>
          <a:p>
            <a:pPr marL="342900" indent="-342900" eaLnBrk="1" hangingPunct="1">
              <a:lnSpc>
                <a:spcPct val="110000"/>
              </a:lnSpc>
              <a:spcBef>
                <a:spcPct val="20000"/>
              </a:spcBef>
              <a:buFont typeface="Arial" pitchFamily="34" charset="0"/>
              <a:buChar char="•"/>
            </a:pPr>
            <a:r>
              <a:rPr lang="en-US" b="0" dirty="0" smtClean="0">
                <a:solidFill>
                  <a:srgbClr val="C00000"/>
                </a:solidFill>
                <a:latin typeface="Arial" pitchFamily="34" charset="0"/>
              </a:rPr>
              <a:t>deflection magnets</a:t>
            </a:r>
          </a:p>
          <a:p>
            <a:pPr marL="342900" indent="-342900" eaLnBrk="1" hangingPunct="1">
              <a:lnSpc>
                <a:spcPct val="110000"/>
              </a:lnSpc>
              <a:spcBef>
                <a:spcPct val="20000"/>
              </a:spcBef>
              <a:buFont typeface="Arial" pitchFamily="34" charset="0"/>
              <a:buChar char="•"/>
            </a:pPr>
            <a:r>
              <a:rPr lang="en-US" b="0" dirty="0" smtClean="0">
                <a:solidFill>
                  <a:srgbClr val="C00000"/>
                </a:solidFill>
                <a:latin typeface="Arial" pitchFamily="34" charset="0"/>
              </a:rPr>
              <a:t>magnets to focus beams and other magnets</a:t>
            </a:r>
          </a:p>
          <a:p>
            <a:pPr marL="342900" indent="-342900" eaLnBrk="1" hangingPunct="1">
              <a:lnSpc>
                <a:spcPct val="110000"/>
              </a:lnSpc>
              <a:spcBef>
                <a:spcPct val="20000"/>
              </a:spcBef>
              <a:buFont typeface="Arial" pitchFamily="34" charset="0"/>
              <a:buChar char="•"/>
            </a:pPr>
            <a:r>
              <a:rPr lang="en-US" b="0" dirty="0">
                <a:solidFill>
                  <a:srgbClr val="C00000"/>
                </a:solidFill>
                <a:latin typeface="Arial" pitchFamily="34" charset="0"/>
              </a:rPr>
              <a:t>RF cavities</a:t>
            </a:r>
          </a:p>
          <a:p>
            <a:pPr marL="342900" indent="-342900" eaLnBrk="1" hangingPunct="1">
              <a:lnSpc>
                <a:spcPct val="110000"/>
              </a:lnSpc>
              <a:spcBef>
                <a:spcPct val="20000"/>
              </a:spcBef>
              <a:buFont typeface="Arial" pitchFamily="34" charset="0"/>
              <a:buChar char="•"/>
            </a:pPr>
            <a:r>
              <a:rPr lang="en-US" b="0" dirty="0">
                <a:solidFill>
                  <a:srgbClr val="000000"/>
                </a:solidFill>
                <a:latin typeface="Arial" pitchFamily="34" charset="0"/>
              </a:rPr>
              <a:t>RF system</a:t>
            </a:r>
          </a:p>
          <a:p>
            <a:pPr marL="342900" indent="-342900" eaLnBrk="1" hangingPunct="1">
              <a:lnSpc>
                <a:spcPct val="110000"/>
              </a:lnSpc>
              <a:spcBef>
                <a:spcPct val="20000"/>
              </a:spcBef>
              <a:buFont typeface="Arial" pitchFamily="34" charset="0"/>
              <a:buChar char="•"/>
            </a:pPr>
            <a:r>
              <a:rPr lang="en-US" b="0" dirty="0">
                <a:solidFill>
                  <a:srgbClr val="C00000"/>
                </a:solidFill>
                <a:latin typeface="Arial" pitchFamily="34" charset="0"/>
              </a:rPr>
              <a:t>vacuum system </a:t>
            </a:r>
          </a:p>
          <a:p>
            <a:pPr marL="342900" indent="-342900" eaLnBrk="1" hangingPunct="1">
              <a:lnSpc>
                <a:spcPct val="110000"/>
              </a:lnSpc>
              <a:spcBef>
                <a:spcPct val="20000"/>
              </a:spcBef>
              <a:buFont typeface="Arial" pitchFamily="34" charset="0"/>
              <a:buChar char="•"/>
            </a:pPr>
            <a:r>
              <a:rPr lang="en-US" b="0" dirty="0" smtClean="0">
                <a:solidFill>
                  <a:srgbClr val="C00000"/>
                </a:solidFill>
                <a:latin typeface="Arial" pitchFamily="34" charset="0"/>
              </a:rPr>
              <a:t>injection magnets (pulsed)</a:t>
            </a:r>
          </a:p>
          <a:p>
            <a:pPr marL="342900" indent="-342900" eaLnBrk="1" hangingPunct="1">
              <a:lnSpc>
                <a:spcPct val="110000"/>
              </a:lnSpc>
              <a:spcBef>
                <a:spcPct val="20000"/>
              </a:spcBef>
              <a:buFont typeface="Arial" pitchFamily="34" charset="0"/>
              <a:buChar char="•"/>
            </a:pPr>
            <a:r>
              <a:rPr lang="en-US" b="0" dirty="0" smtClean="0">
                <a:solidFill>
                  <a:srgbClr val="C00000"/>
                </a:solidFill>
                <a:latin typeface="Arial" pitchFamily="34" charset="0"/>
              </a:rPr>
              <a:t>extraction magnets (pulsed)</a:t>
            </a:r>
          </a:p>
          <a:p>
            <a:pPr marL="342900" indent="-342900" eaLnBrk="1" hangingPunct="1">
              <a:lnSpc>
                <a:spcPct val="110000"/>
              </a:lnSpc>
              <a:spcBef>
                <a:spcPct val="20000"/>
              </a:spcBef>
              <a:buFont typeface="Arial" pitchFamily="34" charset="0"/>
              <a:buChar char="•"/>
            </a:pPr>
            <a:r>
              <a:rPr lang="en-US" b="0" dirty="0" smtClean="0">
                <a:solidFill>
                  <a:srgbClr val="C00000"/>
                </a:solidFill>
                <a:latin typeface="Arial" pitchFamily="34" charset="0"/>
              </a:rPr>
              <a:t>beam instrumentation </a:t>
            </a:r>
          </a:p>
          <a:p>
            <a:pPr marL="342900" indent="-342900" eaLnBrk="1" hangingPunct="1">
              <a:lnSpc>
                <a:spcPct val="110000"/>
              </a:lnSpc>
              <a:spcBef>
                <a:spcPct val="20000"/>
              </a:spcBef>
              <a:buFont typeface="Arial" pitchFamily="34" charset="0"/>
              <a:buChar char="•"/>
            </a:pPr>
            <a:r>
              <a:rPr lang="en-US" b="0" dirty="0" smtClean="0">
                <a:solidFill>
                  <a:srgbClr val="C00000"/>
                </a:solidFill>
                <a:latin typeface="Arial" pitchFamily="34" charset="0"/>
              </a:rPr>
              <a:t>experiments</a:t>
            </a:r>
          </a:p>
          <a:p>
            <a:pPr marL="342900" indent="-342900" eaLnBrk="1" hangingPunct="1">
              <a:lnSpc>
                <a:spcPct val="110000"/>
              </a:lnSpc>
              <a:spcBef>
                <a:spcPct val="20000"/>
              </a:spcBef>
              <a:buFont typeface="Arial" pitchFamily="34" charset="0"/>
              <a:buChar char="•"/>
            </a:pPr>
            <a:r>
              <a:rPr lang="en-US" b="0" dirty="0" smtClean="0">
                <a:solidFill>
                  <a:srgbClr val="000000"/>
                </a:solidFill>
                <a:latin typeface="Arial" pitchFamily="34" charset="0"/>
              </a:rPr>
              <a:t>control system </a:t>
            </a:r>
          </a:p>
          <a:p>
            <a:pPr marL="342900" indent="-342900" eaLnBrk="1" hangingPunct="1">
              <a:lnSpc>
                <a:spcPct val="110000"/>
              </a:lnSpc>
              <a:spcBef>
                <a:spcPct val="20000"/>
              </a:spcBef>
              <a:buFont typeface="Arial" pitchFamily="34" charset="0"/>
              <a:buChar char="•"/>
            </a:pPr>
            <a:r>
              <a:rPr lang="en-US" b="0" dirty="0" smtClean="0">
                <a:solidFill>
                  <a:srgbClr val="000000"/>
                </a:solidFill>
                <a:latin typeface="Arial" pitchFamily="34" charset="0"/>
              </a:rPr>
              <a:t>power converter</a:t>
            </a:r>
          </a:p>
        </p:txBody>
      </p:sp>
      <p:sp>
        <p:nvSpPr>
          <p:cNvPr id="2" name="TextBox 1"/>
          <p:cNvSpPr txBox="1"/>
          <p:nvPr/>
        </p:nvSpPr>
        <p:spPr>
          <a:xfrm>
            <a:off x="1982189" y="1876203"/>
            <a:ext cx="1471284" cy="318924"/>
          </a:xfrm>
          <a:prstGeom prst="rect">
            <a:avLst/>
          </a:prstGeom>
          <a:solidFill>
            <a:schemeClr val="bg1"/>
          </a:solidFill>
          <a:ln>
            <a:solidFill>
              <a:schemeClr val="tx1"/>
            </a:solidFill>
          </a:ln>
        </p:spPr>
        <p:txBody>
          <a:bodyPr wrap="square" lIns="36000" tIns="36000" rIns="36000" bIns="36000" rtlCol="0">
            <a:spAutoFit/>
          </a:bodyPr>
          <a:lstStyle/>
          <a:p>
            <a:pPr algn="ctr"/>
            <a:r>
              <a:rPr lang="de-CH" sz="1600" b="0" dirty="0" smtClean="0">
                <a:solidFill>
                  <a:srgbClr val="3333CC"/>
                </a:solidFill>
              </a:rPr>
              <a:t>RF cavities </a:t>
            </a:r>
            <a:endParaRPr lang="de-DE" sz="1600" b="0" dirty="0">
              <a:solidFill>
                <a:srgbClr val="3333CC"/>
              </a:solidFill>
            </a:endParaRPr>
          </a:p>
        </p:txBody>
      </p:sp>
      <p:sp>
        <p:nvSpPr>
          <p:cNvPr id="7" name="TextBox 6"/>
          <p:cNvSpPr txBox="1"/>
          <p:nvPr/>
        </p:nvSpPr>
        <p:spPr>
          <a:xfrm>
            <a:off x="2354816" y="2713748"/>
            <a:ext cx="1558150" cy="565146"/>
          </a:xfrm>
          <a:prstGeom prst="rect">
            <a:avLst/>
          </a:prstGeom>
          <a:solidFill>
            <a:schemeClr val="bg1"/>
          </a:solidFill>
          <a:ln>
            <a:solidFill>
              <a:schemeClr val="tx1"/>
            </a:solidFill>
          </a:ln>
        </p:spPr>
        <p:txBody>
          <a:bodyPr wrap="square" lIns="36000" tIns="36000" rIns="36000" bIns="36000" rtlCol="0">
            <a:spAutoFit/>
          </a:bodyPr>
          <a:lstStyle/>
          <a:p>
            <a:pPr algn="ctr"/>
            <a:r>
              <a:rPr lang="de-DE" sz="1600" b="0" dirty="0" smtClean="0">
                <a:solidFill>
                  <a:srgbClr val="3333CC"/>
                </a:solidFill>
              </a:rPr>
              <a:t>Focusing magnets</a:t>
            </a:r>
          </a:p>
        </p:txBody>
      </p:sp>
      <p:sp>
        <p:nvSpPr>
          <p:cNvPr id="8" name="TextBox 7"/>
          <p:cNvSpPr txBox="1"/>
          <p:nvPr/>
        </p:nvSpPr>
        <p:spPr>
          <a:xfrm>
            <a:off x="925318" y="2588650"/>
            <a:ext cx="1429497" cy="565146"/>
          </a:xfrm>
          <a:prstGeom prst="rect">
            <a:avLst/>
          </a:prstGeom>
          <a:solidFill>
            <a:schemeClr val="bg1"/>
          </a:solidFill>
          <a:ln>
            <a:solidFill>
              <a:schemeClr val="tx1"/>
            </a:solidFill>
          </a:ln>
        </p:spPr>
        <p:txBody>
          <a:bodyPr wrap="square" lIns="36000" tIns="36000" rIns="36000" bIns="36000" rtlCol="0">
            <a:spAutoFit/>
          </a:bodyPr>
          <a:lstStyle/>
          <a:p>
            <a:pPr algn="ctr"/>
            <a:r>
              <a:rPr lang="de-DE" sz="1600" b="0" dirty="0" smtClean="0">
                <a:solidFill>
                  <a:srgbClr val="3333CC"/>
                </a:solidFill>
              </a:rPr>
              <a:t>Deflecting magnets</a:t>
            </a:r>
          </a:p>
        </p:txBody>
      </p:sp>
      <p:sp>
        <p:nvSpPr>
          <p:cNvPr id="10" name="TextBox 9"/>
          <p:cNvSpPr txBox="1"/>
          <p:nvPr/>
        </p:nvSpPr>
        <p:spPr>
          <a:xfrm>
            <a:off x="1147660" y="3624248"/>
            <a:ext cx="1207156" cy="565146"/>
          </a:xfrm>
          <a:prstGeom prst="rect">
            <a:avLst/>
          </a:prstGeom>
          <a:solidFill>
            <a:schemeClr val="bg1"/>
          </a:solidFill>
          <a:ln>
            <a:solidFill>
              <a:schemeClr val="tx1"/>
            </a:solidFill>
          </a:ln>
        </p:spPr>
        <p:txBody>
          <a:bodyPr wrap="square" lIns="36000" tIns="36000" rIns="36000" bIns="36000" rtlCol="0">
            <a:spAutoFit/>
          </a:bodyPr>
          <a:lstStyle/>
          <a:p>
            <a:pPr algn="r"/>
            <a:r>
              <a:rPr lang="de-DE" sz="1600" b="0" dirty="0" err="1" smtClean="0">
                <a:solidFill>
                  <a:srgbClr val="3333CC"/>
                </a:solidFill>
              </a:rPr>
              <a:t>Extraction</a:t>
            </a:r>
            <a:endParaRPr lang="de-DE" sz="1600" b="0" dirty="0" smtClean="0">
              <a:solidFill>
                <a:srgbClr val="3333CC"/>
              </a:solidFill>
            </a:endParaRPr>
          </a:p>
          <a:p>
            <a:r>
              <a:rPr lang="de-DE" sz="1600" b="0" dirty="0" err="1" smtClean="0">
                <a:solidFill>
                  <a:srgbClr val="3333CC"/>
                </a:solidFill>
              </a:rPr>
              <a:t>magnets</a:t>
            </a:r>
            <a:endParaRPr lang="de-DE" sz="1600" b="0" dirty="0" smtClean="0">
              <a:solidFill>
                <a:srgbClr val="3333CC"/>
              </a:solidFill>
            </a:endParaRPr>
          </a:p>
        </p:txBody>
      </p:sp>
      <p:sp>
        <p:nvSpPr>
          <p:cNvPr id="11" name="TextBox 10"/>
          <p:cNvSpPr txBox="1"/>
          <p:nvPr/>
        </p:nvSpPr>
        <p:spPr>
          <a:xfrm>
            <a:off x="2705367" y="3618021"/>
            <a:ext cx="1239689" cy="565146"/>
          </a:xfrm>
          <a:prstGeom prst="rect">
            <a:avLst/>
          </a:prstGeom>
          <a:solidFill>
            <a:schemeClr val="bg1"/>
          </a:solidFill>
          <a:ln>
            <a:solidFill>
              <a:schemeClr val="tx1"/>
            </a:solidFill>
          </a:ln>
        </p:spPr>
        <p:txBody>
          <a:bodyPr wrap="none" lIns="36000" tIns="36000" rIns="36000" bIns="36000" rtlCol="0">
            <a:spAutoFit/>
          </a:bodyPr>
          <a:lstStyle/>
          <a:p>
            <a:pPr algn="r"/>
            <a:r>
              <a:rPr lang="de-DE" sz="1600" b="0" dirty="0" smtClean="0">
                <a:solidFill>
                  <a:srgbClr val="3333CC"/>
                </a:solidFill>
              </a:rPr>
              <a:t> </a:t>
            </a:r>
            <a:r>
              <a:rPr lang="de-DE" sz="1600" b="0" dirty="0" err="1" smtClean="0">
                <a:solidFill>
                  <a:srgbClr val="3333CC"/>
                </a:solidFill>
              </a:rPr>
              <a:t>Injection</a:t>
            </a:r>
            <a:r>
              <a:rPr lang="de-DE" sz="1600" b="0" dirty="0" smtClean="0">
                <a:solidFill>
                  <a:srgbClr val="3333CC"/>
                </a:solidFill>
              </a:rPr>
              <a:t>      </a:t>
            </a:r>
          </a:p>
          <a:p>
            <a:pPr algn="r"/>
            <a:r>
              <a:rPr lang="de-DE" sz="1600" b="0" dirty="0" err="1" smtClean="0">
                <a:solidFill>
                  <a:srgbClr val="3333CC"/>
                </a:solidFill>
              </a:rPr>
              <a:t>magnets</a:t>
            </a:r>
            <a:r>
              <a:rPr lang="de-DE" sz="1600" b="0" dirty="0" smtClean="0">
                <a:solidFill>
                  <a:srgbClr val="3333CC"/>
                </a:solidFill>
              </a:rPr>
              <a:t> </a:t>
            </a:r>
          </a:p>
        </p:txBody>
      </p:sp>
      <p:sp>
        <p:nvSpPr>
          <p:cNvPr id="13" name="TextBox 12"/>
          <p:cNvSpPr txBox="1"/>
          <p:nvPr/>
        </p:nvSpPr>
        <p:spPr>
          <a:xfrm>
            <a:off x="2005634" y="5580912"/>
            <a:ext cx="1471284" cy="318924"/>
          </a:xfrm>
          <a:prstGeom prst="rect">
            <a:avLst/>
          </a:prstGeom>
          <a:solidFill>
            <a:schemeClr val="bg1"/>
          </a:solidFill>
          <a:ln>
            <a:solidFill>
              <a:schemeClr val="tx1"/>
            </a:solidFill>
          </a:ln>
        </p:spPr>
        <p:txBody>
          <a:bodyPr wrap="square" lIns="36000" tIns="36000" rIns="36000" bIns="36000" rtlCol="0">
            <a:spAutoFit/>
          </a:bodyPr>
          <a:lstStyle/>
          <a:p>
            <a:pPr algn="ctr"/>
            <a:r>
              <a:rPr lang="de-CH" sz="1600" b="0" dirty="0" smtClean="0">
                <a:solidFill>
                  <a:srgbClr val="3333CC"/>
                </a:solidFill>
              </a:rPr>
              <a:t>RF cavities </a:t>
            </a:r>
            <a:endParaRPr lang="de-DE" sz="1600" b="0" dirty="0">
              <a:solidFill>
                <a:srgbClr val="3333CC"/>
              </a:solidFill>
            </a:endParaRPr>
          </a:p>
        </p:txBody>
      </p:sp>
    </p:spTree>
    <p:extLst>
      <p:ext uri="{BB962C8B-B14F-4D97-AF65-F5344CB8AC3E}">
        <p14:creationId xmlns:p14="http://schemas.microsoft.com/office/powerpoint/2010/main" val="1036097059"/>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314450" y="0"/>
            <a:ext cx="7829550" cy="762000"/>
          </a:xfrm>
        </p:spPr>
        <p:txBody>
          <a:bodyPr/>
          <a:lstStyle/>
          <a:p>
            <a:pPr eaLnBrk="1" hangingPunct="1"/>
            <a:r>
              <a:rPr lang="en-GB" noProof="0" dirty="0" smtClean="0"/>
              <a:t>Synchrotrons and storage rings</a:t>
            </a:r>
          </a:p>
        </p:txBody>
      </p:sp>
      <p:sp>
        <p:nvSpPr>
          <p:cNvPr id="2" name="Content Placeholder 1"/>
          <p:cNvSpPr>
            <a:spLocks noGrp="1"/>
          </p:cNvSpPr>
          <p:nvPr>
            <p:ph idx="1"/>
          </p:nvPr>
        </p:nvSpPr>
        <p:spPr>
          <a:xfrm>
            <a:off x="273759" y="4468376"/>
            <a:ext cx="4279900" cy="2089299"/>
          </a:xfrm>
        </p:spPr>
        <p:txBody>
          <a:bodyPr/>
          <a:lstStyle/>
          <a:p>
            <a:r>
              <a:rPr lang="en-GB" sz="2000" noProof="0" dirty="0" smtClean="0"/>
              <a:t>From synchrotron to storage ring: “simply” extend the length of the extraction plateau to many hours</a:t>
            </a:r>
          </a:p>
          <a:p>
            <a:r>
              <a:rPr lang="en-GB" sz="2000" noProof="0" dirty="0" smtClean="0"/>
              <a:t>Colliders use two beams, either in one or in two vacuum chambers</a:t>
            </a:r>
            <a:endParaRPr lang="en-GB" sz="2000" noProof="0" dirty="0"/>
          </a:p>
        </p:txBody>
      </p:sp>
      <p:grpSp>
        <p:nvGrpSpPr>
          <p:cNvPr id="3" name="Group 2"/>
          <p:cNvGrpSpPr/>
          <p:nvPr/>
        </p:nvGrpSpPr>
        <p:grpSpPr>
          <a:xfrm>
            <a:off x="127355" y="920555"/>
            <a:ext cx="8686800" cy="3438525"/>
            <a:chOff x="228601" y="3077968"/>
            <a:chExt cx="8686800" cy="3438525"/>
          </a:xfrm>
        </p:grpSpPr>
        <p:sp>
          <p:nvSpPr>
            <p:cNvPr id="96" name="Line 4"/>
            <p:cNvSpPr>
              <a:spLocks noChangeShapeType="1"/>
            </p:cNvSpPr>
            <p:nvPr/>
          </p:nvSpPr>
          <p:spPr bwMode="auto">
            <a:xfrm flipV="1">
              <a:off x="2500668" y="3254180"/>
              <a:ext cx="0" cy="2035175"/>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97" name="Line 5"/>
            <p:cNvSpPr>
              <a:spLocks noChangeShapeType="1"/>
            </p:cNvSpPr>
            <p:nvPr/>
          </p:nvSpPr>
          <p:spPr bwMode="auto">
            <a:xfrm>
              <a:off x="2502255" y="5289355"/>
              <a:ext cx="3371850" cy="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98" name="Text Box 6"/>
            <p:cNvSpPr txBox="1">
              <a:spLocks noChangeArrowheads="1"/>
            </p:cNvSpPr>
            <p:nvPr/>
          </p:nvSpPr>
          <p:spPr bwMode="auto">
            <a:xfrm>
              <a:off x="5562955" y="5429055"/>
              <a:ext cx="8162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smtClean="0">
                  <a:ln>
                    <a:noFill/>
                  </a:ln>
                  <a:solidFill>
                    <a:srgbClr val="3333CC"/>
                  </a:solidFill>
                  <a:effectLst/>
                  <a:uLnTx/>
                  <a:uFillTx/>
                  <a:latin typeface="Verdana" pitchFamily="34" charset="0"/>
                </a:rPr>
                <a:t>Time</a:t>
              </a:r>
              <a:endParaRPr kumimoji="0" lang="de-DE" sz="2000" b="0" i="0" u="none" strike="noStrike" kern="0" cap="none" spc="0" normalizeH="0" baseline="0" noProof="0" dirty="0">
                <a:ln>
                  <a:noFill/>
                </a:ln>
                <a:solidFill>
                  <a:srgbClr val="3333CC"/>
                </a:solidFill>
                <a:effectLst/>
                <a:uLnTx/>
                <a:uFillTx/>
                <a:latin typeface="Verdana" pitchFamily="34" charset="0"/>
              </a:endParaRPr>
            </a:p>
          </p:txBody>
        </p:sp>
        <p:sp>
          <p:nvSpPr>
            <p:cNvPr id="99" name="Text Box 7"/>
            <p:cNvSpPr txBox="1">
              <a:spLocks noChangeArrowheads="1"/>
            </p:cNvSpPr>
            <p:nvPr/>
          </p:nvSpPr>
          <p:spPr bwMode="auto">
            <a:xfrm>
              <a:off x="427765" y="3109718"/>
              <a:ext cx="19672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smtClean="0">
                  <a:ln>
                    <a:noFill/>
                  </a:ln>
                  <a:solidFill>
                    <a:srgbClr val="3333CC"/>
                  </a:solidFill>
                  <a:effectLst/>
                  <a:uLnTx/>
                  <a:uFillTx/>
                  <a:latin typeface="Verdana" pitchFamily="34" charset="0"/>
                </a:rPr>
                <a:t>Magnetic field</a:t>
              </a:r>
              <a:endParaRPr kumimoji="0" lang="de-DE" sz="2000" b="0" i="0" u="none" strike="noStrike" kern="0" cap="none" spc="0" normalizeH="0" baseline="0" noProof="0" dirty="0">
                <a:ln>
                  <a:noFill/>
                </a:ln>
                <a:solidFill>
                  <a:srgbClr val="3333CC"/>
                </a:solidFill>
                <a:effectLst/>
                <a:uLnTx/>
                <a:uFillTx/>
                <a:latin typeface="Verdana" pitchFamily="34" charset="0"/>
              </a:endParaRPr>
            </a:p>
          </p:txBody>
        </p:sp>
        <p:sp>
          <p:nvSpPr>
            <p:cNvPr id="100" name="Line 8"/>
            <p:cNvSpPr>
              <a:spLocks noChangeShapeType="1"/>
            </p:cNvSpPr>
            <p:nvPr/>
          </p:nvSpPr>
          <p:spPr bwMode="auto">
            <a:xfrm>
              <a:off x="2502255" y="5000430"/>
              <a:ext cx="850900" cy="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01" name="Line 9"/>
            <p:cNvSpPr>
              <a:spLocks noChangeShapeType="1"/>
            </p:cNvSpPr>
            <p:nvPr/>
          </p:nvSpPr>
          <p:spPr bwMode="auto">
            <a:xfrm flipV="1">
              <a:off x="3353155" y="4257480"/>
              <a:ext cx="742950" cy="74295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02" name="Line 10"/>
            <p:cNvSpPr>
              <a:spLocks noChangeShapeType="1"/>
            </p:cNvSpPr>
            <p:nvPr/>
          </p:nvSpPr>
          <p:spPr bwMode="auto">
            <a:xfrm>
              <a:off x="4102455" y="4252718"/>
              <a:ext cx="647700" cy="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03" name="Line 11"/>
            <p:cNvSpPr>
              <a:spLocks noChangeShapeType="1"/>
            </p:cNvSpPr>
            <p:nvPr/>
          </p:nvSpPr>
          <p:spPr bwMode="auto">
            <a:xfrm>
              <a:off x="4756505" y="4252718"/>
              <a:ext cx="311150" cy="0"/>
            </a:xfrm>
            <a:prstGeom prst="line">
              <a:avLst/>
            </a:prstGeom>
            <a:noFill/>
            <a:ln w="254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04" name="Line 12"/>
            <p:cNvSpPr>
              <a:spLocks noChangeShapeType="1"/>
            </p:cNvSpPr>
            <p:nvPr/>
          </p:nvSpPr>
          <p:spPr bwMode="auto">
            <a:xfrm>
              <a:off x="5074005" y="4252718"/>
              <a:ext cx="431800" cy="74930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05" name="Line 13"/>
            <p:cNvSpPr>
              <a:spLocks noChangeShapeType="1"/>
            </p:cNvSpPr>
            <p:nvPr/>
          </p:nvSpPr>
          <p:spPr bwMode="auto">
            <a:xfrm>
              <a:off x="5513743" y="5002018"/>
              <a:ext cx="373062" cy="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06" name="Line 14"/>
            <p:cNvSpPr>
              <a:spLocks noChangeShapeType="1"/>
            </p:cNvSpPr>
            <p:nvPr/>
          </p:nvSpPr>
          <p:spPr bwMode="auto">
            <a:xfrm flipH="1">
              <a:off x="2318105" y="4244780"/>
              <a:ext cx="168275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07" name="Line 15"/>
            <p:cNvSpPr>
              <a:spLocks noChangeShapeType="1"/>
            </p:cNvSpPr>
            <p:nvPr/>
          </p:nvSpPr>
          <p:spPr bwMode="auto">
            <a:xfrm flipH="1">
              <a:off x="2241905" y="5002018"/>
              <a:ext cx="273050"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08" name="Text Box 16"/>
            <p:cNvSpPr txBox="1">
              <a:spLocks noChangeArrowheads="1"/>
            </p:cNvSpPr>
            <p:nvPr/>
          </p:nvSpPr>
          <p:spPr bwMode="auto">
            <a:xfrm>
              <a:off x="1183043" y="4744843"/>
              <a:ext cx="1233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FF3300"/>
                  </a:solidFill>
                  <a:effectLst/>
                  <a:uLnTx/>
                  <a:uFillTx/>
                  <a:latin typeface="Verdana" pitchFamily="34" charset="0"/>
                </a:rPr>
                <a:t>14 GeV</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rgbClr val="FF3300"/>
                  </a:solidFill>
                  <a:effectLst/>
                  <a:uLnTx/>
                  <a:uFillTx/>
                  <a:latin typeface="Verdana" pitchFamily="34" charset="0"/>
                </a:rPr>
                <a:t>Injection</a:t>
              </a:r>
              <a:endParaRPr kumimoji="0" lang="de-DE" sz="1600" b="1" i="0" u="none" strike="noStrike" kern="0" cap="none" spc="0" normalizeH="0" baseline="0" noProof="0" dirty="0">
                <a:ln>
                  <a:noFill/>
                </a:ln>
                <a:solidFill>
                  <a:srgbClr val="FF3300"/>
                </a:solidFill>
                <a:effectLst/>
                <a:uLnTx/>
                <a:uFillTx/>
                <a:latin typeface="Verdana" pitchFamily="34" charset="0"/>
              </a:endParaRPr>
            </a:p>
          </p:txBody>
        </p:sp>
        <p:sp>
          <p:nvSpPr>
            <p:cNvPr id="109" name="Text Box 17"/>
            <p:cNvSpPr txBox="1">
              <a:spLocks noChangeArrowheads="1"/>
            </p:cNvSpPr>
            <p:nvPr/>
          </p:nvSpPr>
          <p:spPr bwMode="auto">
            <a:xfrm>
              <a:off x="1056043" y="3912993"/>
              <a:ext cx="13660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FF3300"/>
                  </a:solidFill>
                  <a:effectLst/>
                  <a:uLnTx/>
                  <a:uFillTx/>
                  <a:latin typeface="Verdana" pitchFamily="34" charset="0"/>
                </a:rPr>
                <a:t>450 GeV</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smtClean="0">
                  <a:ln>
                    <a:noFill/>
                  </a:ln>
                  <a:solidFill>
                    <a:srgbClr val="FF3300"/>
                  </a:solidFill>
                  <a:effectLst/>
                  <a:uLnTx/>
                  <a:uFillTx/>
                  <a:latin typeface="Verdana" pitchFamily="34" charset="0"/>
                </a:rPr>
                <a:t>Extraction</a:t>
              </a:r>
              <a:endParaRPr kumimoji="0" lang="de-DE" sz="1600" b="1" i="0" u="none" strike="noStrike" kern="0" cap="none" spc="0" normalizeH="0" baseline="0" noProof="0" dirty="0">
                <a:ln>
                  <a:noFill/>
                </a:ln>
                <a:solidFill>
                  <a:srgbClr val="FF3300"/>
                </a:solidFill>
                <a:effectLst/>
                <a:uLnTx/>
                <a:uFillTx/>
                <a:latin typeface="Verdana" pitchFamily="34" charset="0"/>
              </a:endParaRPr>
            </a:p>
          </p:txBody>
        </p:sp>
        <p:sp>
          <p:nvSpPr>
            <p:cNvPr id="110" name="Line 18"/>
            <p:cNvSpPr>
              <a:spLocks noChangeShapeType="1"/>
            </p:cNvSpPr>
            <p:nvPr/>
          </p:nvSpPr>
          <p:spPr bwMode="auto">
            <a:xfrm flipV="1">
              <a:off x="2789593" y="4365430"/>
              <a:ext cx="0" cy="92710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11" name="Line 19"/>
            <p:cNvSpPr>
              <a:spLocks noChangeShapeType="1"/>
            </p:cNvSpPr>
            <p:nvPr/>
          </p:nvSpPr>
          <p:spPr bwMode="auto">
            <a:xfrm>
              <a:off x="2789593" y="4359080"/>
              <a:ext cx="1712912" cy="5715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12" name="Line 20"/>
            <p:cNvSpPr>
              <a:spLocks noChangeShapeType="1"/>
            </p:cNvSpPr>
            <p:nvPr/>
          </p:nvSpPr>
          <p:spPr bwMode="auto">
            <a:xfrm>
              <a:off x="4489805" y="4416230"/>
              <a:ext cx="0" cy="876300"/>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13" name="Line 21"/>
            <p:cNvSpPr>
              <a:spLocks noChangeShapeType="1"/>
            </p:cNvSpPr>
            <p:nvPr/>
          </p:nvSpPr>
          <p:spPr bwMode="auto">
            <a:xfrm>
              <a:off x="5245455" y="5997380"/>
              <a:ext cx="7032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14" name="Line 22"/>
            <p:cNvSpPr>
              <a:spLocks noChangeShapeType="1"/>
            </p:cNvSpPr>
            <p:nvPr/>
          </p:nvSpPr>
          <p:spPr bwMode="auto">
            <a:xfrm flipH="1">
              <a:off x="2549880" y="5997380"/>
              <a:ext cx="146843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15" name="Text Box 23"/>
            <p:cNvSpPr txBox="1">
              <a:spLocks noChangeArrowheads="1"/>
            </p:cNvSpPr>
            <p:nvPr/>
          </p:nvSpPr>
          <p:spPr bwMode="auto">
            <a:xfrm>
              <a:off x="4054830" y="5840218"/>
              <a:ext cx="10223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solidFill>
                    <a:srgbClr val="3333CC"/>
                  </a:solidFill>
                  <a:effectLst/>
                  <a:uLnTx/>
                  <a:uFillTx/>
                  <a:latin typeface="Verdana" pitchFamily="34" charset="0"/>
                </a:rPr>
                <a:t>14 sec</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smtClean="0">
                  <a:ln>
                    <a:noFill/>
                  </a:ln>
                  <a:solidFill>
                    <a:srgbClr val="3333CC"/>
                  </a:solidFill>
                  <a:effectLst/>
                  <a:uLnTx/>
                  <a:uFillTx/>
                  <a:latin typeface="Verdana" pitchFamily="34" charset="0"/>
                </a:rPr>
                <a:t>cycle</a:t>
              </a:r>
              <a:endParaRPr kumimoji="0" lang="de-DE" sz="2000" b="0" i="0" u="none" strike="noStrike" kern="0" cap="none" spc="0" normalizeH="0" baseline="0" noProof="0" dirty="0">
                <a:ln>
                  <a:noFill/>
                </a:ln>
                <a:solidFill>
                  <a:srgbClr val="3333CC"/>
                </a:solidFill>
                <a:effectLst/>
                <a:uLnTx/>
                <a:uFillTx/>
                <a:latin typeface="Verdana" pitchFamily="34" charset="0"/>
              </a:endParaRPr>
            </a:p>
          </p:txBody>
        </p:sp>
        <p:sp>
          <p:nvSpPr>
            <p:cNvPr id="116" name="Text Box 24"/>
            <p:cNvSpPr txBox="1">
              <a:spLocks noChangeArrowheads="1"/>
            </p:cNvSpPr>
            <p:nvPr/>
          </p:nvSpPr>
          <p:spPr bwMode="auto">
            <a:xfrm>
              <a:off x="6226530" y="4287643"/>
              <a:ext cx="26532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eaLnBrk="1" hangingPunct="1"/>
              <a:r>
                <a:rPr lang="de-DE" b="0" dirty="0" smtClean="0">
                  <a:solidFill>
                    <a:srgbClr val="3333CC"/>
                  </a:solidFill>
                  <a:latin typeface="Arial" pitchFamily="34" charset="0"/>
                </a:rPr>
                <a:t>Example: </a:t>
              </a:r>
              <a:r>
                <a:rPr lang="de-DE" b="0" dirty="0">
                  <a:solidFill>
                    <a:srgbClr val="3333CC"/>
                  </a:solidFill>
                  <a:latin typeface="Arial" pitchFamily="34" charset="0"/>
                </a:rPr>
                <a:t>CERN-SPS</a:t>
              </a:r>
            </a:p>
            <a:p>
              <a:pPr eaLnBrk="1" hangingPunct="1"/>
              <a:r>
                <a:rPr lang="de-DE" b="0" dirty="0" smtClean="0">
                  <a:solidFill>
                    <a:srgbClr val="3333CC"/>
                  </a:solidFill>
                  <a:latin typeface="Arial" pitchFamily="34" charset="0"/>
                </a:rPr>
                <a:t>Protonsynchrotron</a:t>
              </a:r>
              <a:endParaRPr lang="de-DE" b="0" dirty="0">
                <a:solidFill>
                  <a:srgbClr val="3333CC"/>
                </a:solidFill>
                <a:latin typeface="Arial" pitchFamily="34" charset="0"/>
              </a:endParaRPr>
            </a:p>
          </p:txBody>
        </p:sp>
        <p:sp>
          <p:nvSpPr>
            <p:cNvPr id="117" name="Rectangle 25"/>
            <p:cNvSpPr>
              <a:spLocks noChangeArrowheads="1"/>
            </p:cNvSpPr>
            <p:nvPr/>
          </p:nvSpPr>
          <p:spPr bwMode="auto">
            <a:xfrm>
              <a:off x="228601" y="3077968"/>
              <a:ext cx="8686800" cy="3438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18" name="Text Box 26"/>
            <p:cNvSpPr txBox="1">
              <a:spLocks noChangeArrowheads="1"/>
            </p:cNvSpPr>
            <p:nvPr/>
          </p:nvSpPr>
          <p:spPr bwMode="auto">
            <a:xfrm>
              <a:off x="1473555" y="5502080"/>
              <a:ext cx="10438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eaLnBrk="1" hangingPunct="1"/>
              <a:r>
                <a:rPr lang="de-DE" sz="1800" b="0" dirty="0" smtClean="0">
                  <a:solidFill>
                    <a:srgbClr val="008000"/>
                  </a:solidFill>
                  <a:latin typeface="Arial" pitchFamily="34" charset="0"/>
                </a:rPr>
                <a:t>Injection</a:t>
              </a:r>
              <a:endParaRPr lang="de-DE" sz="1800" b="0" dirty="0">
                <a:solidFill>
                  <a:srgbClr val="008000"/>
                </a:solidFill>
                <a:latin typeface="Arial" pitchFamily="34" charset="0"/>
              </a:endParaRPr>
            </a:p>
          </p:txBody>
        </p:sp>
        <p:sp>
          <p:nvSpPr>
            <p:cNvPr id="119" name="Line 27"/>
            <p:cNvSpPr>
              <a:spLocks noChangeShapeType="1"/>
            </p:cNvSpPr>
            <p:nvPr/>
          </p:nvSpPr>
          <p:spPr bwMode="auto">
            <a:xfrm flipV="1">
              <a:off x="5891568" y="3266880"/>
              <a:ext cx="0" cy="2035175"/>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sz="2000" b="1">
                <a:solidFill>
                  <a:srgbClr val="3333CC"/>
                </a:solidFill>
                <a:latin typeface="Verdana" pitchFamily="34" charset="0"/>
              </a:endParaRPr>
            </a:p>
          </p:txBody>
        </p:sp>
        <p:sp>
          <p:nvSpPr>
            <p:cNvPr id="120" name="Text Box 28"/>
            <p:cNvSpPr txBox="1">
              <a:spLocks noChangeArrowheads="1"/>
            </p:cNvSpPr>
            <p:nvPr/>
          </p:nvSpPr>
          <p:spPr bwMode="auto">
            <a:xfrm>
              <a:off x="6109055" y="3173218"/>
              <a:ext cx="21101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smtClean="0">
                  <a:ln>
                    <a:noFill/>
                  </a:ln>
                  <a:solidFill>
                    <a:srgbClr val="008000"/>
                  </a:solidFill>
                  <a:effectLst/>
                  <a:uLnTx/>
                  <a:uFillTx/>
                  <a:latin typeface="Verdana" pitchFamily="34" charset="0"/>
                </a:rPr>
                <a:t>Beam intensity</a:t>
              </a:r>
              <a:endParaRPr kumimoji="0" lang="de-DE" sz="2000" b="0" i="0" u="none" strike="noStrike" kern="0" cap="none" spc="0" normalizeH="0" baseline="0" noProof="0" dirty="0">
                <a:ln>
                  <a:noFill/>
                </a:ln>
                <a:solidFill>
                  <a:srgbClr val="008000"/>
                </a:solidFill>
                <a:effectLst/>
                <a:uLnTx/>
                <a:uFillTx/>
                <a:latin typeface="Verdana" pitchFamily="34" charset="0"/>
              </a:endParaRPr>
            </a:p>
          </p:txBody>
        </p:sp>
        <p:sp>
          <p:nvSpPr>
            <p:cNvPr id="121" name="Text Box 29"/>
            <p:cNvSpPr txBox="1">
              <a:spLocks noChangeArrowheads="1"/>
            </p:cNvSpPr>
            <p:nvPr/>
          </p:nvSpPr>
          <p:spPr bwMode="auto">
            <a:xfrm>
              <a:off x="4000855" y="5502080"/>
              <a:ext cx="1210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eaLnBrk="1" hangingPunct="1"/>
              <a:r>
                <a:rPr lang="de-DE" sz="1800" b="0" dirty="0" smtClean="0">
                  <a:solidFill>
                    <a:srgbClr val="008000"/>
                  </a:solidFill>
                  <a:latin typeface="Arial" pitchFamily="34" charset="0"/>
                </a:rPr>
                <a:t>Extraction</a:t>
              </a:r>
              <a:endParaRPr lang="de-DE" sz="1800" b="0" dirty="0">
                <a:solidFill>
                  <a:srgbClr val="008000"/>
                </a:solidFill>
                <a:latin typeface="Arial" pitchFamily="34" charset="0"/>
              </a:endParaRPr>
            </a:p>
          </p:txBody>
        </p:sp>
        <p:sp>
          <p:nvSpPr>
            <p:cNvPr id="122" name="Line 30"/>
            <p:cNvSpPr>
              <a:spLocks noChangeShapeType="1"/>
            </p:cNvSpPr>
            <p:nvPr/>
          </p:nvSpPr>
          <p:spPr bwMode="auto">
            <a:xfrm flipH="1">
              <a:off x="2495905" y="5667180"/>
              <a:ext cx="298450" cy="127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23" name="Line 31"/>
            <p:cNvSpPr>
              <a:spLocks noChangeShapeType="1"/>
            </p:cNvSpPr>
            <p:nvPr/>
          </p:nvSpPr>
          <p:spPr bwMode="auto">
            <a:xfrm flipH="1" flipV="1">
              <a:off x="2781655" y="5260780"/>
              <a:ext cx="0" cy="419100"/>
            </a:xfrm>
            <a:prstGeom prst="line">
              <a:avLst/>
            </a:prstGeom>
            <a:noFill/>
            <a:ln w="254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sp>
          <p:nvSpPr>
            <p:cNvPr id="124" name="Line 32"/>
            <p:cNvSpPr>
              <a:spLocks noChangeShapeType="1"/>
            </p:cNvSpPr>
            <p:nvPr/>
          </p:nvSpPr>
          <p:spPr bwMode="auto">
            <a:xfrm flipH="1" flipV="1">
              <a:off x="4470755" y="5286180"/>
              <a:ext cx="0" cy="266700"/>
            </a:xfrm>
            <a:prstGeom prst="line">
              <a:avLst/>
            </a:prstGeom>
            <a:noFill/>
            <a:ln w="254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2000" b="1" i="0" u="none" strike="noStrike" kern="0" cap="none" spc="0" normalizeH="0" baseline="0" noProof="0" smtClean="0">
                <a:ln>
                  <a:noFill/>
                </a:ln>
                <a:solidFill>
                  <a:srgbClr val="3333CC"/>
                </a:solidFill>
                <a:effectLst/>
                <a:uLnTx/>
                <a:uFillTx/>
                <a:latin typeface="Verdana" pitchFamily="34" charset="0"/>
              </a:endParaRPr>
            </a:p>
          </p:txBody>
        </p:sp>
      </p:grpSp>
      <p:pic>
        <p:nvPicPr>
          <p:cNvPr id="126" name="Picture 4" descr="http://cds.cern.ch/record/809620/files/na-2004-251_record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331" y="4215713"/>
            <a:ext cx="3477147" cy="2341962"/>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115896"/>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uspas.fnal.gov/programs/JAS/JAS14-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0" y="764630"/>
            <a:ext cx="7299044" cy="5847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111091"/>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noProof="0" dirty="0"/>
              <a:t>C</a:t>
            </a:r>
            <a:r>
              <a:rPr lang="en-GB" noProof="0" dirty="0" smtClean="0"/>
              <a:t>ircular colliders for highest energy…. </a:t>
            </a:r>
          </a:p>
        </p:txBody>
      </p:sp>
      <mc:AlternateContent xmlns:mc="http://schemas.openxmlformats.org/markup-compatibility/2006" xmlns:a14="http://schemas.microsoft.com/office/drawing/2010/main">
        <mc:Choice Requires="a14">
          <p:sp>
            <p:nvSpPr>
              <p:cNvPr id="186371" name="Rectangle 3"/>
              <p:cNvSpPr>
                <a:spLocks noGrp="1" noChangeArrowheads="1"/>
              </p:cNvSpPr>
              <p:nvPr>
                <p:ph type="body" idx="1"/>
              </p:nvPr>
            </p:nvSpPr>
            <p:spPr>
              <a:xfrm>
                <a:off x="228600" y="836640"/>
                <a:ext cx="8686800" cy="5433133"/>
              </a:xfrm>
              <a:ln>
                <a:noFill/>
              </a:ln>
            </p:spPr>
            <p:txBody>
              <a:bodyPr/>
              <a:lstStyle/>
              <a:p>
                <a:pPr eaLnBrk="1" hangingPunct="1">
                  <a:lnSpc>
                    <a:spcPct val="100000"/>
                  </a:lnSpc>
                </a:pPr>
                <a:r>
                  <a:rPr lang="en-GB" noProof="0" dirty="0" smtClean="0"/>
                  <a:t>Operation as synchrotrons</a:t>
                </a:r>
              </a:p>
              <a:p>
                <a:pPr eaLnBrk="1" hangingPunct="1">
                  <a:lnSpc>
                    <a:spcPct val="100000"/>
                  </a:lnSpc>
                </a:pPr>
                <a:r>
                  <a:rPr lang="en-GB" noProof="0" dirty="0" smtClean="0"/>
                  <a:t>Beams are injected at “low” energy</a:t>
                </a:r>
              </a:p>
              <a:p>
                <a:pPr eaLnBrk="1" hangingPunct="1">
                  <a:lnSpc>
                    <a:spcPct val="100000"/>
                  </a:lnSpc>
                </a:pPr>
                <a:r>
                  <a:rPr lang="en-GB" noProof="0" dirty="0" smtClean="0"/>
                  <a:t>Beams are accelerated to “high” energy</a:t>
                </a:r>
              </a:p>
              <a:p>
                <a:pPr lvl="1" eaLnBrk="1" hangingPunct="1"/>
                <a:r>
                  <a:rPr lang="en-GB" noProof="0" dirty="0" smtClean="0"/>
                  <a:t>By a factor of 10 to 40</a:t>
                </a:r>
              </a:p>
              <a:p>
                <a:pPr eaLnBrk="1" hangingPunct="1"/>
                <a:r>
                  <a:rPr lang="en-GB" noProof="0" dirty="0" smtClean="0"/>
                  <a:t>Beam are brought into collisions</a:t>
                </a:r>
              </a:p>
              <a:p>
                <a:pPr eaLnBrk="1" hangingPunct="1"/>
                <a:r>
                  <a:rPr lang="en-GB" noProof="0" dirty="0" smtClean="0">
                    <a:solidFill>
                      <a:srgbClr val="002060"/>
                    </a:solidFill>
                  </a:rPr>
                  <a:t>Beams are colliding for many hours (depending on the accelerator, from a few to several 10 hours)</a:t>
                </a:r>
              </a:p>
              <a:p>
                <a:pPr lvl="1" eaLnBrk="1" hangingPunct="1"/>
                <a14:m>
                  <m:oMath xmlns:m="http://schemas.openxmlformats.org/officeDocument/2006/math">
                    <m:nary>
                      <m:naryPr>
                        <m:limLoc m:val="undOvr"/>
                        <m:subHide m:val="on"/>
                        <m:supHide m:val="on"/>
                        <m:ctrlPr>
                          <a:rPr lang="en-GB" b="1" i="1" noProof="0" dirty="0" smtClean="0">
                            <a:solidFill>
                              <a:schemeClr val="accent1">
                                <a:lumMod val="75000"/>
                              </a:schemeClr>
                            </a:solidFill>
                            <a:latin typeface="Cambria Math" panose="02040503050406030204" pitchFamily="18" charset="0"/>
                          </a:rPr>
                        </m:ctrlPr>
                      </m:naryPr>
                      <m:sub/>
                      <m:sup/>
                      <m:e>
                        <m:r>
                          <a:rPr lang="de-CH" b="1" i="1" noProof="0" dirty="0" smtClean="0">
                            <a:solidFill>
                              <a:schemeClr val="accent1">
                                <a:lumMod val="75000"/>
                              </a:schemeClr>
                            </a:solidFill>
                            <a:latin typeface="Cambria Math" panose="02040503050406030204" pitchFamily="18" charset="0"/>
                          </a:rPr>
                          <m:t>𝑳𝒅𝒕</m:t>
                        </m:r>
                      </m:e>
                    </m:nary>
                  </m:oMath>
                </a14:m>
                <a:r>
                  <a:rPr lang="en-GB" noProof="0" dirty="0" smtClean="0">
                    <a:solidFill>
                      <a:schemeClr val="accent1">
                        <a:lumMod val="75000"/>
                      </a:schemeClr>
                    </a:solidFill>
                  </a:rPr>
                  <a:t> integrated luminosity counts for particle physicists</a:t>
                </a:r>
              </a:p>
              <a:p>
                <a:pPr eaLnBrk="1" hangingPunct="1"/>
                <a:r>
                  <a:rPr lang="en-GB" noProof="0" dirty="0" smtClean="0">
                    <a:solidFill>
                      <a:srgbClr val="C00000"/>
                    </a:solidFill>
                  </a:rPr>
                  <a:t>The fill is ended </a:t>
                </a:r>
                <a:r>
                  <a:rPr lang="en-GB" dirty="0" smtClean="0"/>
                  <a:t>–next cycle starts - </a:t>
                </a:r>
                <a:r>
                  <a:rPr lang="en-GB" noProof="0" dirty="0" smtClean="0"/>
                  <a:t>the magnets are ramped down to injection energy - </a:t>
                </a:r>
                <a:r>
                  <a:rPr lang="en-GB" dirty="0">
                    <a:solidFill>
                      <a:srgbClr val="C00000"/>
                    </a:solidFill>
                  </a:rPr>
                  <a:t>w</a:t>
                </a:r>
                <a:r>
                  <a:rPr lang="en-GB" noProof="0" dirty="0" smtClean="0">
                    <a:solidFill>
                      <a:srgbClr val="C00000"/>
                    </a:solidFill>
                  </a:rPr>
                  <a:t>hat happens to the beam?</a:t>
                </a:r>
                <a:endParaRPr lang="en-GB" noProof="0" dirty="0">
                  <a:solidFill>
                    <a:srgbClr val="C00000"/>
                  </a:solidFill>
                </a:endParaRPr>
              </a:p>
              <a:p>
                <a:pPr eaLnBrk="1" hangingPunct="1"/>
                <a:r>
                  <a:rPr lang="en-GB" noProof="0" dirty="0" smtClean="0"/>
                  <a:t>The entire </a:t>
                </a:r>
                <a:r>
                  <a:rPr lang="en-GB" noProof="0" dirty="0" smtClean="0">
                    <a:solidFill>
                      <a:srgbClr val="002060"/>
                    </a:solidFill>
                  </a:rPr>
                  <a:t>process from </a:t>
                </a:r>
                <a:r>
                  <a:rPr lang="en-GB" b="1" noProof="0" dirty="0" smtClean="0">
                    <a:solidFill>
                      <a:srgbClr val="002060"/>
                    </a:solidFill>
                  </a:rPr>
                  <a:t>end collisions </a:t>
                </a:r>
                <a:r>
                  <a:rPr lang="en-GB" noProof="0" dirty="0" smtClean="0">
                    <a:solidFill>
                      <a:srgbClr val="002060"/>
                    </a:solidFill>
                  </a:rPr>
                  <a:t>to </a:t>
                </a:r>
                <a:r>
                  <a:rPr lang="en-GB" b="1" noProof="0" dirty="0" smtClean="0">
                    <a:solidFill>
                      <a:srgbClr val="002060"/>
                    </a:solidFill>
                  </a:rPr>
                  <a:t>next collisions </a:t>
                </a:r>
                <a:r>
                  <a:rPr lang="en-GB" noProof="0" dirty="0" smtClean="0"/>
                  <a:t>takes some time (between, say 30 minutes and a few hours)</a:t>
                </a:r>
              </a:p>
              <a:p>
                <a:pPr eaLnBrk="1" hangingPunct="1"/>
                <a:r>
                  <a:rPr lang="en-GB" noProof="0" dirty="0" smtClean="0"/>
                  <a:t>If the beam is lost during a fill …where does it go? </a:t>
                </a:r>
                <a:r>
                  <a:rPr lang="en-GB" dirty="0"/>
                  <a:t>T</a:t>
                </a:r>
                <a:r>
                  <a:rPr lang="en-GB" noProof="0" dirty="0" err="1" smtClean="0"/>
                  <a:t>ime</a:t>
                </a:r>
                <a:r>
                  <a:rPr lang="en-GB" noProof="0" dirty="0" smtClean="0"/>
                  <a:t> for experiments lost</a:t>
                </a:r>
              </a:p>
            </p:txBody>
          </p:sp>
        </mc:Choice>
        <mc:Fallback xmlns="">
          <p:sp>
            <p:nvSpPr>
              <p:cNvPr id="186371" name="Rectangle 3"/>
              <p:cNvSpPr>
                <a:spLocks noGrp="1" noRot="1" noChangeAspect="1" noMove="1" noResize="1" noEditPoints="1" noAdjustHandles="1" noChangeArrowheads="1" noChangeShapeType="1" noTextEdit="1"/>
              </p:cNvSpPr>
              <p:nvPr>
                <p:ph type="body" idx="1"/>
              </p:nvPr>
            </p:nvSpPr>
            <p:spPr>
              <a:xfrm>
                <a:off x="228600" y="836640"/>
                <a:ext cx="8686800" cy="5433133"/>
              </a:xfrm>
              <a:blipFill rotWithShape="0">
                <a:blip r:embed="rId3"/>
                <a:stretch>
                  <a:fillRect l="-912" t="-897" b="-8857"/>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333574789"/>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4" name="AutoShape 17"/>
          <p:cNvSpPr>
            <a:spLocks noChangeAspect="1" noChangeArrowheads="1" noTextEdit="1"/>
          </p:cNvSpPr>
          <p:nvPr/>
        </p:nvSpPr>
        <p:spPr bwMode="auto">
          <a:xfrm>
            <a:off x="76200" y="947738"/>
            <a:ext cx="8999538" cy="5478462"/>
          </a:xfrm>
          <a:prstGeom prst="rect">
            <a:avLst/>
          </a:prstGeom>
          <a:solidFill>
            <a:srgbClr val="FFFFFF"/>
          </a:solidFill>
          <a:ln w="9525">
            <a:noFill/>
            <a:miter lim="800000"/>
            <a:headEnd/>
            <a:tailEnd/>
          </a:ln>
        </p:spPr>
        <p:txBody>
          <a:bodyPr/>
          <a:lstStyle/>
          <a:p>
            <a:endParaRPr lang="en-US"/>
          </a:p>
        </p:txBody>
      </p:sp>
      <p:sp>
        <p:nvSpPr>
          <p:cNvPr id="358405" name="Rectangle 18"/>
          <p:cNvSpPr>
            <a:spLocks noChangeArrowheads="1"/>
          </p:cNvSpPr>
          <p:nvPr/>
        </p:nvSpPr>
        <p:spPr bwMode="auto">
          <a:xfrm>
            <a:off x="190500" y="995363"/>
            <a:ext cx="8902700" cy="5383212"/>
          </a:xfrm>
          <a:prstGeom prst="rect">
            <a:avLst/>
          </a:prstGeom>
          <a:noFill/>
          <a:ln w="0">
            <a:solidFill>
              <a:srgbClr val="000000"/>
            </a:solidFill>
            <a:miter lim="800000"/>
            <a:headEnd/>
            <a:tailEnd/>
          </a:ln>
        </p:spPr>
        <p:txBody>
          <a:bodyPr/>
          <a:lstStyle/>
          <a:p>
            <a:pPr algn="ctr" eaLnBrk="0" hangingPunct="0"/>
            <a:endParaRPr lang="de-DE"/>
          </a:p>
        </p:txBody>
      </p:sp>
      <p:sp>
        <p:nvSpPr>
          <p:cNvPr id="358406" name="Rectangle 19"/>
          <p:cNvSpPr>
            <a:spLocks noChangeArrowheads="1"/>
          </p:cNvSpPr>
          <p:nvPr/>
        </p:nvSpPr>
        <p:spPr bwMode="auto">
          <a:xfrm>
            <a:off x="1609725" y="1304925"/>
            <a:ext cx="7058025" cy="4362450"/>
          </a:xfrm>
          <a:prstGeom prst="rect">
            <a:avLst/>
          </a:prstGeom>
          <a:noFill/>
          <a:ln w="9525">
            <a:noFill/>
            <a:miter lim="800000"/>
            <a:headEnd/>
            <a:tailEnd/>
          </a:ln>
        </p:spPr>
        <p:txBody>
          <a:bodyPr/>
          <a:lstStyle/>
          <a:p>
            <a:pPr algn="ctr" eaLnBrk="0" hangingPunct="0"/>
            <a:endParaRPr lang="de-DE"/>
          </a:p>
        </p:txBody>
      </p:sp>
      <p:sp>
        <p:nvSpPr>
          <p:cNvPr id="358407" name="Line 20"/>
          <p:cNvSpPr>
            <a:spLocks noChangeShapeType="1"/>
          </p:cNvSpPr>
          <p:nvPr/>
        </p:nvSpPr>
        <p:spPr bwMode="auto">
          <a:xfrm>
            <a:off x="1609725" y="5448300"/>
            <a:ext cx="7058025" cy="1588"/>
          </a:xfrm>
          <a:prstGeom prst="line">
            <a:avLst/>
          </a:prstGeom>
          <a:noFill/>
          <a:ln w="0">
            <a:solidFill>
              <a:srgbClr val="000000"/>
            </a:solidFill>
            <a:round/>
            <a:headEnd/>
            <a:tailEnd/>
          </a:ln>
        </p:spPr>
        <p:txBody>
          <a:bodyPr/>
          <a:lstStyle/>
          <a:p>
            <a:endParaRPr lang="en-US"/>
          </a:p>
        </p:txBody>
      </p:sp>
      <p:sp>
        <p:nvSpPr>
          <p:cNvPr id="358408" name="Line 21"/>
          <p:cNvSpPr>
            <a:spLocks noChangeShapeType="1"/>
          </p:cNvSpPr>
          <p:nvPr/>
        </p:nvSpPr>
        <p:spPr bwMode="auto">
          <a:xfrm>
            <a:off x="1609725" y="5319713"/>
            <a:ext cx="7058025" cy="1587"/>
          </a:xfrm>
          <a:prstGeom prst="line">
            <a:avLst/>
          </a:prstGeom>
          <a:noFill/>
          <a:ln w="0">
            <a:solidFill>
              <a:srgbClr val="000000"/>
            </a:solidFill>
            <a:round/>
            <a:headEnd/>
            <a:tailEnd/>
          </a:ln>
        </p:spPr>
        <p:txBody>
          <a:bodyPr/>
          <a:lstStyle/>
          <a:p>
            <a:endParaRPr lang="en-US"/>
          </a:p>
        </p:txBody>
      </p:sp>
      <p:sp>
        <p:nvSpPr>
          <p:cNvPr id="358409" name="Line 22"/>
          <p:cNvSpPr>
            <a:spLocks noChangeShapeType="1"/>
          </p:cNvSpPr>
          <p:nvPr/>
        </p:nvSpPr>
        <p:spPr bwMode="auto">
          <a:xfrm>
            <a:off x="1609725" y="5227638"/>
            <a:ext cx="7058025" cy="1587"/>
          </a:xfrm>
          <a:prstGeom prst="line">
            <a:avLst/>
          </a:prstGeom>
          <a:noFill/>
          <a:ln w="0">
            <a:solidFill>
              <a:srgbClr val="000000"/>
            </a:solidFill>
            <a:round/>
            <a:headEnd/>
            <a:tailEnd/>
          </a:ln>
        </p:spPr>
        <p:txBody>
          <a:bodyPr/>
          <a:lstStyle/>
          <a:p>
            <a:endParaRPr lang="en-US"/>
          </a:p>
        </p:txBody>
      </p:sp>
      <p:sp>
        <p:nvSpPr>
          <p:cNvPr id="358410" name="Line 23"/>
          <p:cNvSpPr>
            <a:spLocks noChangeShapeType="1"/>
          </p:cNvSpPr>
          <p:nvPr/>
        </p:nvSpPr>
        <p:spPr bwMode="auto">
          <a:xfrm>
            <a:off x="1609725" y="5157788"/>
            <a:ext cx="7058025" cy="1587"/>
          </a:xfrm>
          <a:prstGeom prst="line">
            <a:avLst/>
          </a:prstGeom>
          <a:noFill/>
          <a:ln w="0">
            <a:solidFill>
              <a:srgbClr val="000000"/>
            </a:solidFill>
            <a:round/>
            <a:headEnd/>
            <a:tailEnd/>
          </a:ln>
        </p:spPr>
        <p:txBody>
          <a:bodyPr/>
          <a:lstStyle/>
          <a:p>
            <a:endParaRPr lang="en-US"/>
          </a:p>
        </p:txBody>
      </p:sp>
      <p:sp>
        <p:nvSpPr>
          <p:cNvPr id="358411" name="Line 24"/>
          <p:cNvSpPr>
            <a:spLocks noChangeShapeType="1"/>
          </p:cNvSpPr>
          <p:nvPr/>
        </p:nvSpPr>
        <p:spPr bwMode="auto">
          <a:xfrm>
            <a:off x="1609725" y="5102225"/>
            <a:ext cx="7058025" cy="1588"/>
          </a:xfrm>
          <a:prstGeom prst="line">
            <a:avLst/>
          </a:prstGeom>
          <a:noFill/>
          <a:ln w="0">
            <a:solidFill>
              <a:srgbClr val="000000"/>
            </a:solidFill>
            <a:round/>
            <a:headEnd/>
            <a:tailEnd/>
          </a:ln>
        </p:spPr>
        <p:txBody>
          <a:bodyPr/>
          <a:lstStyle/>
          <a:p>
            <a:endParaRPr lang="en-US"/>
          </a:p>
        </p:txBody>
      </p:sp>
      <p:sp>
        <p:nvSpPr>
          <p:cNvPr id="358412" name="Line 25"/>
          <p:cNvSpPr>
            <a:spLocks noChangeShapeType="1"/>
          </p:cNvSpPr>
          <p:nvPr/>
        </p:nvSpPr>
        <p:spPr bwMode="auto">
          <a:xfrm>
            <a:off x="1609725" y="5053013"/>
            <a:ext cx="7058025" cy="1587"/>
          </a:xfrm>
          <a:prstGeom prst="line">
            <a:avLst/>
          </a:prstGeom>
          <a:noFill/>
          <a:ln w="0">
            <a:solidFill>
              <a:srgbClr val="000000"/>
            </a:solidFill>
            <a:round/>
            <a:headEnd/>
            <a:tailEnd/>
          </a:ln>
        </p:spPr>
        <p:txBody>
          <a:bodyPr/>
          <a:lstStyle/>
          <a:p>
            <a:endParaRPr lang="en-US"/>
          </a:p>
        </p:txBody>
      </p:sp>
      <p:sp>
        <p:nvSpPr>
          <p:cNvPr id="358413" name="Line 26"/>
          <p:cNvSpPr>
            <a:spLocks noChangeShapeType="1"/>
          </p:cNvSpPr>
          <p:nvPr/>
        </p:nvSpPr>
        <p:spPr bwMode="auto">
          <a:xfrm>
            <a:off x="1609725" y="5011738"/>
            <a:ext cx="7058025" cy="1587"/>
          </a:xfrm>
          <a:prstGeom prst="line">
            <a:avLst/>
          </a:prstGeom>
          <a:noFill/>
          <a:ln w="0">
            <a:solidFill>
              <a:srgbClr val="000000"/>
            </a:solidFill>
            <a:round/>
            <a:headEnd/>
            <a:tailEnd/>
          </a:ln>
        </p:spPr>
        <p:txBody>
          <a:bodyPr/>
          <a:lstStyle/>
          <a:p>
            <a:endParaRPr lang="en-US"/>
          </a:p>
        </p:txBody>
      </p:sp>
      <p:sp>
        <p:nvSpPr>
          <p:cNvPr id="358414" name="Line 27"/>
          <p:cNvSpPr>
            <a:spLocks noChangeShapeType="1"/>
          </p:cNvSpPr>
          <p:nvPr/>
        </p:nvSpPr>
        <p:spPr bwMode="auto">
          <a:xfrm>
            <a:off x="1609725" y="4973638"/>
            <a:ext cx="7058025" cy="1587"/>
          </a:xfrm>
          <a:prstGeom prst="line">
            <a:avLst/>
          </a:prstGeom>
          <a:noFill/>
          <a:ln w="0">
            <a:solidFill>
              <a:srgbClr val="000000"/>
            </a:solidFill>
            <a:round/>
            <a:headEnd/>
            <a:tailEnd/>
          </a:ln>
        </p:spPr>
        <p:txBody>
          <a:bodyPr/>
          <a:lstStyle/>
          <a:p>
            <a:endParaRPr lang="en-US"/>
          </a:p>
        </p:txBody>
      </p:sp>
      <p:sp>
        <p:nvSpPr>
          <p:cNvPr id="358415" name="Line 28"/>
          <p:cNvSpPr>
            <a:spLocks noChangeShapeType="1"/>
          </p:cNvSpPr>
          <p:nvPr/>
        </p:nvSpPr>
        <p:spPr bwMode="auto">
          <a:xfrm>
            <a:off x="1609725" y="4721225"/>
            <a:ext cx="7058025" cy="1588"/>
          </a:xfrm>
          <a:prstGeom prst="line">
            <a:avLst/>
          </a:prstGeom>
          <a:noFill/>
          <a:ln w="0">
            <a:solidFill>
              <a:srgbClr val="000000"/>
            </a:solidFill>
            <a:round/>
            <a:headEnd/>
            <a:tailEnd/>
          </a:ln>
        </p:spPr>
        <p:txBody>
          <a:bodyPr/>
          <a:lstStyle/>
          <a:p>
            <a:endParaRPr lang="en-US"/>
          </a:p>
        </p:txBody>
      </p:sp>
      <p:sp>
        <p:nvSpPr>
          <p:cNvPr id="358416" name="Line 29"/>
          <p:cNvSpPr>
            <a:spLocks noChangeShapeType="1"/>
          </p:cNvSpPr>
          <p:nvPr/>
        </p:nvSpPr>
        <p:spPr bwMode="auto">
          <a:xfrm>
            <a:off x="1609725" y="4592638"/>
            <a:ext cx="7058025" cy="1587"/>
          </a:xfrm>
          <a:prstGeom prst="line">
            <a:avLst/>
          </a:prstGeom>
          <a:noFill/>
          <a:ln w="0">
            <a:solidFill>
              <a:srgbClr val="000000"/>
            </a:solidFill>
            <a:round/>
            <a:headEnd/>
            <a:tailEnd/>
          </a:ln>
        </p:spPr>
        <p:txBody>
          <a:bodyPr/>
          <a:lstStyle/>
          <a:p>
            <a:endParaRPr lang="en-US"/>
          </a:p>
        </p:txBody>
      </p:sp>
      <p:sp>
        <p:nvSpPr>
          <p:cNvPr id="358417" name="Line 30"/>
          <p:cNvSpPr>
            <a:spLocks noChangeShapeType="1"/>
          </p:cNvSpPr>
          <p:nvPr/>
        </p:nvSpPr>
        <p:spPr bwMode="auto">
          <a:xfrm>
            <a:off x="1609725" y="4502150"/>
            <a:ext cx="7058025" cy="1588"/>
          </a:xfrm>
          <a:prstGeom prst="line">
            <a:avLst/>
          </a:prstGeom>
          <a:noFill/>
          <a:ln w="0">
            <a:solidFill>
              <a:srgbClr val="000000"/>
            </a:solidFill>
            <a:round/>
            <a:headEnd/>
            <a:tailEnd/>
          </a:ln>
        </p:spPr>
        <p:txBody>
          <a:bodyPr/>
          <a:lstStyle/>
          <a:p>
            <a:endParaRPr lang="en-US"/>
          </a:p>
        </p:txBody>
      </p:sp>
      <p:sp>
        <p:nvSpPr>
          <p:cNvPr id="358418" name="Line 31"/>
          <p:cNvSpPr>
            <a:spLocks noChangeShapeType="1"/>
          </p:cNvSpPr>
          <p:nvPr/>
        </p:nvSpPr>
        <p:spPr bwMode="auto">
          <a:xfrm>
            <a:off x="1609725" y="4432300"/>
            <a:ext cx="7058025" cy="1588"/>
          </a:xfrm>
          <a:prstGeom prst="line">
            <a:avLst/>
          </a:prstGeom>
          <a:noFill/>
          <a:ln w="0">
            <a:solidFill>
              <a:srgbClr val="000000"/>
            </a:solidFill>
            <a:round/>
            <a:headEnd/>
            <a:tailEnd/>
          </a:ln>
        </p:spPr>
        <p:txBody>
          <a:bodyPr/>
          <a:lstStyle/>
          <a:p>
            <a:endParaRPr lang="en-US"/>
          </a:p>
        </p:txBody>
      </p:sp>
      <p:sp>
        <p:nvSpPr>
          <p:cNvPr id="358419" name="Line 32"/>
          <p:cNvSpPr>
            <a:spLocks noChangeShapeType="1"/>
          </p:cNvSpPr>
          <p:nvPr/>
        </p:nvSpPr>
        <p:spPr bwMode="auto">
          <a:xfrm>
            <a:off x="1609725" y="4373563"/>
            <a:ext cx="7058025" cy="1587"/>
          </a:xfrm>
          <a:prstGeom prst="line">
            <a:avLst/>
          </a:prstGeom>
          <a:noFill/>
          <a:ln w="0">
            <a:solidFill>
              <a:srgbClr val="000000"/>
            </a:solidFill>
            <a:round/>
            <a:headEnd/>
            <a:tailEnd/>
          </a:ln>
        </p:spPr>
        <p:txBody>
          <a:bodyPr/>
          <a:lstStyle/>
          <a:p>
            <a:endParaRPr lang="en-US"/>
          </a:p>
        </p:txBody>
      </p:sp>
      <p:sp>
        <p:nvSpPr>
          <p:cNvPr id="358420" name="Line 33"/>
          <p:cNvSpPr>
            <a:spLocks noChangeShapeType="1"/>
          </p:cNvSpPr>
          <p:nvPr/>
        </p:nvSpPr>
        <p:spPr bwMode="auto">
          <a:xfrm>
            <a:off x="1609725" y="4325938"/>
            <a:ext cx="7058025" cy="1587"/>
          </a:xfrm>
          <a:prstGeom prst="line">
            <a:avLst/>
          </a:prstGeom>
          <a:noFill/>
          <a:ln w="0">
            <a:solidFill>
              <a:srgbClr val="000000"/>
            </a:solidFill>
            <a:round/>
            <a:headEnd/>
            <a:tailEnd/>
          </a:ln>
        </p:spPr>
        <p:txBody>
          <a:bodyPr/>
          <a:lstStyle/>
          <a:p>
            <a:endParaRPr lang="en-US"/>
          </a:p>
        </p:txBody>
      </p:sp>
      <p:sp>
        <p:nvSpPr>
          <p:cNvPr id="358421" name="Line 34"/>
          <p:cNvSpPr>
            <a:spLocks noChangeShapeType="1"/>
          </p:cNvSpPr>
          <p:nvPr/>
        </p:nvSpPr>
        <p:spPr bwMode="auto">
          <a:xfrm>
            <a:off x="1609725" y="4283075"/>
            <a:ext cx="7058025" cy="1588"/>
          </a:xfrm>
          <a:prstGeom prst="line">
            <a:avLst/>
          </a:prstGeom>
          <a:noFill/>
          <a:ln w="0">
            <a:solidFill>
              <a:srgbClr val="000000"/>
            </a:solidFill>
            <a:round/>
            <a:headEnd/>
            <a:tailEnd/>
          </a:ln>
        </p:spPr>
        <p:txBody>
          <a:bodyPr/>
          <a:lstStyle/>
          <a:p>
            <a:endParaRPr lang="en-US"/>
          </a:p>
        </p:txBody>
      </p:sp>
      <p:sp>
        <p:nvSpPr>
          <p:cNvPr id="358422" name="Line 35"/>
          <p:cNvSpPr>
            <a:spLocks noChangeShapeType="1"/>
          </p:cNvSpPr>
          <p:nvPr/>
        </p:nvSpPr>
        <p:spPr bwMode="auto">
          <a:xfrm>
            <a:off x="1609725" y="4244975"/>
            <a:ext cx="7058025" cy="1588"/>
          </a:xfrm>
          <a:prstGeom prst="line">
            <a:avLst/>
          </a:prstGeom>
          <a:noFill/>
          <a:ln w="0">
            <a:solidFill>
              <a:srgbClr val="000000"/>
            </a:solidFill>
            <a:round/>
            <a:headEnd/>
            <a:tailEnd/>
          </a:ln>
        </p:spPr>
        <p:txBody>
          <a:bodyPr/>
          <a:lstStyle/>
          <a:p>
            <a:endParaRPr lang="en-US"/>
          </a:p>
        </p:txBody>
      </p:sp>
      <p:sp>
        <p:nvSpPr>
          <p:cNvPr id="358423" name="Line 36"/>
          <p:cNvSpPr>
            <a:spLocks noChangeShapeType="1"/>
          </p:cNvSpPr>
          <p:nvPr/>
        </p:nvSpPr>
        <p:spPr bwMode="auto">
          <a:xfrm>
            <a:off x="1609725" y="3995738"/>
            <a:ext cx="7058025" cy="1587"/>
          </a:xfrm>
          <a:prstGeom prst="line">
            <a:avLst/>
          </a:prstGeom>
          <a:noFill/>
          <a:ln w="0">
            <a:solidFill>
              <a:srgbClr val="000000"/>
            </a:solidFill>
            <a:round/>
            <a:headEnd/>
            <a:tailEnd/>
          </a:ln>
        </p:spPr>
        <p:txBody>
          <a:bodyPr/>
          <a:lstStyle/>
          <a:p>
            <a:endParaRPr lang="en-US"/>
          </a:p>
        </p:txBody>
      </p:sp>
      <p:sp>
        <p:nvSpPr>
          <p:cNvPr id="358424" name="Line 37"/>
          <p:cNvSpPr>
            <a:spLocks noChangeShapeType="1"/>
          </p:cNvSpPr>
          <p:nvPr/>
        </p:nvSpPr>
        <p:spPr bwMode="auto">
          <a:xfrm>
            <a:off x="1609725" y="3867150"/>
            <a:ext cx="7058025" cy="1588"/>
          </a:xfrm>
          <a:prstGeom prst="line">
            <a:avLst/>
          </a:prstGeom>
          <a:noFill/>
          <a:ln w="0">
            <a:solidFill>
              <a:srgbClr val="000000"/>
            </a:solidFill>
            <a:round/>
            <a:headEnd/>
            <a:tailEnd/>
          </a:ln>
        </p:spPr>
        <p:txBody>
          <a:bodyPr/>
          <a:lstStyle/>
          <a:p>
            <a:endParaRPr lang="en-US"/>
          </a:p>
        </p:txBody>
      </p:sp>
      <p:sp>
        <p:nvSpPr>
          <p:cNvPr id="358425" name="Line 38"/>
          <p:cNvSpPr>
            <a:spLocks noChangeShapeType="1"/>
          </p:cNvSpPr>
          <p:nvPr/>
        </p:nvSpPr>
        <p:spPr bwMode="auto">
          <a:xfrm>
            <a:off x="1571625" y="3776663"/>
            <a:ext cx="7058025" cy="1587"/>
          </a:xfrm>
          <a:prstGeom prst="line">
            <a:avLst/>
          </a:prstGeom>
          <a:noFill/>
          <a:ln w="0">
            <a:solidFill>
              <a:srgbClr val="000000"/>
            </a:solidFill>
            <a:round/>
            <a:headEnd/>
            <a:tailEnd/>
          </a:ln>
        </p:spPr>
        <p:txBody>
          <a:bodyPr/>
          <a:lstStyle/>
          <a:p>
            <a:endParaRPr lang="en-US"/>
          </a:p>
        </p:txBody>
      </p:sp>
      <p:sp>
        <p:nvSpPr>
          <p:cNvPr id="358426" name="Line 39"/>
          <p:cNvSpPr>
            <a:spLocks noChangeShapeType="1"/>
          </p:cNvSpPr>
          <p:nvPr/>
        </p:nvSpPr>
        <p:spPr bwMode="auto">
          <a:xfrm>
            <a:off x="1609725" y="3705225"/>
            <a:ext cx="7058025" cy="1588"/>
          </a:xfrm>
          <a:prstGeom prst="line">
            <a:avLst/>
          </a:prstGeom>
          <a:noFill/>
          <a:ln w="0">
            <a:solidFill>
              <a:srgbClr val="000000"/>
            </a:solidFill>
            <a:round/>
            <a:headEnd/>
            <a:tailEnd/>
          </a:ln>
        </p:spPr>
        <p:txBody>
          <a:bodyPr/>
          <a:lstStyle/>
          <a:p>
            <a:endParaRPr lang="en-US"/>
          </a:p>
        </p:txBody>
      </p:sp>
      <p:sp>
        <p:nvSpPr>
          <p:cNvPr id="358427" name="Line 40"/>
          <p:cNvSpPr>
            <a:spLocks noChangeShapeType="1"/>
          </p:cNvSpPr>
          <p:nvPr/>
        </p:nvSpPr>
        <p:spPr bwMode="auto">
          <a:xfrm>
            <a:off x="1609725" y="3648075"/>
            <a:ext cx="7058025" cy="1588"/>
          </a:xfrm>
          <a:prstGeom prst="line">
            <a:avLst/>
          </a:prstGeom>
          <a:noFill/>
          <a:ln w="0">
            <a:solidFill>
              <a:srgbClr val="000000"/>
            </a:solidFill>
            <a:round/>
            <a:headEnd/>
            <a:tailEnd/>
          </a:ln>
        </p:spPr>
        <p:txBody>
          <a:bodyPr/>
          <a:lstStyle/>
          <a:p>
            <a:endParaRPr lang="en-US"/>
          </a:p>
        </p:txBody>
      </p:sp>
      <p:sp>
        <p:nvSpPr>
          <p:cNvPr id="358428" name="Line 41"/>
          <p:cNvSpPr>
            <a:spLocks noChangeShapeType="1"/>
          </p:cNvSpPr>
          <p:nvPr/>
        </p:nvSpPr>
        <p:spPr bwMode="auto">
          <a:xfrm>
            <a:off x="1609725" y="3597275"/>
            <a:ext cx="7058025" cy="1588"/>
          </a:xfrm>
          <a:prstGeom prst="line">
            <a:avLst/>
          </a:prstGeom>
          <a:noFill/>
          <a:ln w="0">
            <a:solidFill>
              <a:srgbClr val="000000"/>
            </a:solidFill>
            <a:round/>
            <a:headEnd/>
            <a:tailEnd/>
          </a:ln>
        </p:spPr>
        <p:txBody>
          <a:bodyPr/>
          <a:lstStyle/>
          <a:p>
            <a:endParaRPr lang="en-US"/>
          </a:p>
        </p:txBody>
      </p:sp>
      <p:sp>
        <p:nvSpPr>
          <p:cNvPr id="358429" name="Line 42"/>
          <p:cNvSpPr>
            <a:spLocks noChangeShapeType="1"/>
          </p:cNvSpPr>
          <p:nvPr/>
        </p:nvSpPr>
        <p:spPr bwMode="auto">
          <a:xfrm>
            <a:off x="1609725" y="3556000"/>
            <a:ext cx="7058025" cy="1588"/>
          </a:xfrm>
          <a:prstGeom prst="line">
            <a:avLst/>
          </a:prstGeom>
          <a:noFill/>
          <a:ln w="0">
            <a:solidFill>
              <a:srgbClr val="000000"/>
            </a:solidFill>
            <a:round/>
            <a:headEnd/>
            <a:tailEnd/>
          </a:ln>
        </p:spPr>
        <p:txBody>
          <a:bodyPr/>
          <a:lstStyle/>
          <a:p>
            <a:endParaRPr lang="en-US"/>
          </a:p>
        </p:txBody>
      </p:sp>
      <p:sp>
        <p:nvSpPr>
          <p:cNvPr id="358430" name="Line 43"/>
          <p:cNvSpPr>
            <a:spLocks noChangeShapeType="1"/>
          </p:cNvSpPr>
          <p:nvPr/>
        </p:nvSpPr>
        <p:spPr bwMode="auto">
          <a:xfrm>
            <a:off x="1609725" y="3519488"/>
            <a:ext cx="7058025" cy="1587"/>
          </a:xfrm>
          <a:prstGeom prst="line">
            <a:avLst/>
          </a:prstGeom>
          <a:noFill/>
          <a:ln w="0">
            <a:solidFill>
              <a:srgbClr val="000000"/>
            </a:solidFill>
            <a:round/>
            <a:headEnd/>
            <a:tailEnd/>
          </a:ln>
        </p:spPr>
        <p:txBody>
          <a:bodyPr/>
          <a:lstStyle/>
          <a:p>
            <a:endParaRPr lang="en-US"/>
          </a:p>
        </p:txBody>
      </p:sp>
      <p:sp>
        <p:nvSpPr>
          <p:cNvPr id="358431" name="Line 44"/>
          <p:cNvSpPr>
            <a:spLocks noChangeShapeType="1"/>
          </p:cNvSpPr>
          <p:nvPr/>
        </p:nvSpPr>
        <p:spPr bwMode="auto">
          <a:xfrm>
            <a:off x="1609725" y="3267075"/>
            <a:ext cx="7058025" cy="1588"/>
          </a:xfrm>
          <a:prstGeom prst="line">
            <a:avLst/>
          </a:prstGeom>
          <a:noFill/>
          <a:ln w="0">
            <a:solidFill>
              <a:srgbClr val="000000"/>
            </a:solidFill>
            <a:round/>
            <a:headEnd/>
            <a:tailEnd/>
          </a:ln>
        </p:spPr>
        <p:txBody>
          <a:bodyPr/>
          <a:lstStyle/>
          <a:p>
            <a:endParaRPr lang="en-US"/>
          </a:p>
        </p:txBody>
      </p:sp>
      <p:sp>
        <p:nvSpPr>
          <p:cNvPr id="358432" name="Line 45"/>
          <p:cNvSpPr>
            <a:spLocks noChangeShapeType="1"/>
          </p:cNvSpPr>
          <p:nvPr/>
        </p:nvSpPr>
        <p:spPr bwMode="auto">
          <a:xfrm>
            <a:off x="1609725" y="3138488"/>
            <a:ext cx="7058025" cy="1587"/>
          </a:xfrm>
          <a:prstGeom prst="line">
            <a:avLst/>
          </a:prstGeom>
          <a:noFill/>
          <a:ln w="0">
            <a:solidFill>
              <a:srgbClr val="000000"/>
            </a:solidFill>
            <a:round/>
            <a:headEnd/>
            <a:tailEnd/>
          </a:ln>
        </p:spPr>
        <p:txBody>
          <a:bodyPr/>
          <a:lstStyle/>
          <a:p>
            <a:endParaRPr lang="en-US"/>
          </a:p>
        </p:txBody>
      </p:sp>
      <p:sp>
        <p:nvSpPr>
          <p:cNvPr id="358433" name="Line 46"/>
          <p:cNvSpPr>
            <a:spLocks noChangeShapeType="1"/>
          </p:cNvSpPr>
          <p:nvPr/>
        </p:nvSpPr>
        <p:spPr bwMode="auto">
          <a:xfrm>
            <a:off x="1609725" y="3048000"/>
            <a:ext cx="7058025" cy="1588"/>
          </a:xfrm>
          <a:prstGeom prst="line">
            <a:avLst/>
          </a:prstGeom>
          <a:noFill/>
          <a:ln w="0">
            <a:solidFill>
              <a:srgbClr val="000000"/>
            </a:solidFill>
            <a:round/>
            <a:headEnd/>
            <a:tailEnd/>
          </a:ln>
        </p:spPr>
        <p:txBody>
          <a:bodyPr/>
          <a:lstStyle/>
          <a:p>
            <a:endParaRPr lang="en-US"/>
          </a:p>
        </p:txBody>
      </p:sp>
      <p:sp>
        <p:nvSpPr>
          <p:cNvPr id="358434" name="Line 47"/>
          <p:cNvSpPr>
            <a:spLocks noChangeShapeType="1"/>
          </p:cNvSpPr>
          <p:nvPr/>
        </p:nvSpPr>
        <p:spPr bwMode="auto">
          <a:xfrm>
            <a:off x="1609725" y="2976563"/>
            <a:ext cx="7058025" cy="1587"/>
          </a:xfrm>
          <a:prstGeom prst="line">
            <a:avLst/>
          </a:prstGeom>
          <a:noFill/>
          <a:ln w="0">
            <a:solidFill>
              <a:srgbClr val="000000"/>
            </a:solidFill>
            <a:round/>
            <a:headEnd/>
            <a:tailEnd/>
          </a:ln>
        </p:spPr>
        <p:txBody>
          <a:bodyPr/>
          <a:lstStyle/>
          <a:p>
            <a:endParaRPr lang="en-US"/>
          </a:p>
        </p:txBody>
      </p:sp>
      <p:sp>
        <p:nvSpPr>
          <p:cNvPr id="358435" name="Line 48"/>
          <p:cNvSpPr>
            <a:spLocks noChangeShapeType="1"/>
          </p:cNvSpPr>
          <p:nvPr/>
        </p:nvSpPr>
        <p:spPr bwMode="auto">
          <a:xfrm>
            <a:off x="1609725" y="2921000"/>
            <a:ext cx="7058025" cy="1588"/>
          </a:xfrm>
          <a:prstGeom prst="line">
            <a:avLst/>
          </a:prstGeom>
          <a:noFill/>
          <a:ln w="0">
            <a:solidFill>
              <a:srgbClr val="000000"/>
            </a:solidFill>
            <a:round/>
            <a:headEnd/>
            <a:tailEnd/>
          </a:ln>
        </p:spPr>
        <p:txBody>
          <a:bodyPr/>
          <a:lstStyle/>
          <a:p>
            <a:endParaRPr lang="en-US"/>
          </a:p>
        </p:txBody>
      </p:sp>
      <p:sp>
        <p:nvSpPr>
          <p:cNvPr id="358436" name="Line 49"/>
          <p:cNvSpPr>
            <a:spLocks noChangeShapeType="1"/>
          </p:cNvSpPr>
          <p:nvPr/>
        </p:nvSpPr>
        <p:spPr bwMode="auto">
          <a:xfrm>
            <a:off x="1609725" y="2871788"/>
            <a:ext cx="7058025" cy="1587"/>
          </a:xfrm>
          <a:prstGeom prst="line">
            <a:avLst/>
          </a:prstGeom>
          <a:noFill/>
          <a:ln w="0">
            <a:solidFill>
              <a:srgbClr val="000000"/>
            </a:solidFill>
            <a:round/>
            <a:headEnd/>
            <a:tailEnd/>
          </a:ln>
        </p:spPr>
        <p:txBody>
          <a:bodyPr/>
          <a:lstStyle/>
          <a:p>
            <a:endParaRPr lang="en-US"/>
          </a:p>
        </p:txBody>
      </p:sp>
      <p:sp>
        <p:nvSpPr>
          <p:cNvPr id="358437" name="Line 50"/>
          <p:cNvSpPr>
            <a:spLocks noChangeShapeType="1"/>
          </p:cNvSpPr>
          <p:nvPr/>
        </p:nvSpPr>
        <p:spPr bwMode="auto">
          <a:xfrm>
            <a:off x="1609725" y="2830513"/>
            <a:ext cx="7058025" cy="1587"/>
          </a:xfrm>
          <a:prstGeom prst="line">
            <a:avLst/>
          </a:prstGeom>
          <a:noFill/>
          <a:ln w="0">
            <a:solidFill>
              <a:srgbClr val="000000"/>
            </a:solidFill>
            <a:round/>
            <a:headEnd/>
            <a:tailEnd/>
          </a:ln>
        </p:spPr>
        <p:txBody>
          <a:bodyPr/>
          <a:lstStyle/>
          <a:p>
            <a:endParaRPr lang="en-US"/>
          </a:p>
        </p:txBody>
      </p:sp>
      <p:sp>
        <p:nvSpPr>
          <p:cNvPr id="358438" name="Line 51"/>
          <p:cNvSpPr>
            <a:spLocks noChangeShapeType="1"/>
          </p:cNvSpPr>
          <p:nvPr/>
        </p:nvSpPr>
        <p:spPr bwMode="auto">
          <a:xfrm>
            <a:off x="1609725" y="2792413"/>
            <a:ext cx="7058025" cy="1587"/>
          </a:xfrm>
          <a:prstGeom prst="line">
            <a:avLst/>
          </a:prstGeom>
          <a:noFill/>
          <a:ln w="0">
            <a:solidFill>
              <a:srgbClr val="000000"/>
            </a:solidFill>
            <a:round/>
            <a:headEnd/>
            <a:tailEnd/>
          </a:ln>
        </p:spPr>
        <p:txBody>
          <a:bodyPr/>
          <a:lstStyle/>
          <a:p>
            <a:endParaRPr lang="en-US"/>
          </a:p>
        </p:txBody>
      </p:sp>
      <p:sp>
        <p:nvSpPr>
          <p:cNvPr id="358439" name="Line 52"/>
          <p:cNvSpPr>
            <a:spLocks noChangeShapeType="1"/>
          </p:cNvSpPr>
          <p:nvPr/>
        </p:nvSpPr>
        <p:spPr bwMode="auto">
          <a:xfrm>
            <a:off x="1609725" y="2540000"/>
            <a:ext cx="7058025" cy="1588"/>
          </a:xfrm>
          <a:prstGeom prst="line">
            <a:avLst/>
          </a:prstGeom>
          <a:noFill/>
          <a:ln w="0">
            <a:solidFill>
              <a:srgbClr val="000000"/>
            </a:solidFill>
            <a:round/>
            <a:headEnd/>
            <a:tailEnd/>
          </a:ln>
        </p:spPr>
        <p:txBody>
          <a:bodyPr/>
          <a:lstStyle/>
          <a:p>
            <a:endParaRPr lang="en-US"/>
          </a:p>
        </p:txBody>
      </p:sp>
      <p:sp>
        <p:nvSpPr>
          <p:cNvPr id="358440" name="Line 53"/>
          <p:cNvSpPr>
            <a:spLocks noChangeShapeType="1"/>
          </p:cNvSpPr>
          <p:nvPr/>
        </p:nvSpPr>
        <p:spPr bwMode="auto">
          <a:xfrm>
            <a:off x="1609725" y="2413000"/>
            <a:ext cx="7058025" cy="1588"/>
          </a:xfrm>
          <a:prstGeom prst="line">
            <a:avLst/>
          </a:prstGeom>
          <a:noFill/>
          <a:ln w="0">
            <a:solidFill>
              <a:srgbClr val="000000"/>
            </a:solidFill>
            <a:round/>
            <a:headEnd/>
            <a:tailEnd/>
          </a:ln>
        </p:spPr>
        <p:txBody>
          <a:bodyPr/>
          <a:lstStyle/>
          <a:p>
            <a:endParaRPr lang="en-US"/>
          </a:p>
        </p:txBody>
      </p:sp>
      <p:sp>
        <p:nvSpPr>
          <p:cNvPr id="358441" name="Line 54"/>
          <p:cNvSpPr>
            <a:spLocks noChangeShapeType="1"/>
          </p:cNvSpPr>
          <p:nvPr/>
        </p:nvSpPr>
        <p:spPr bwMode="auto">
          <a:xfrm>
            <a:off x="1609725" y="2320925"/>
            <a:ext cx="7058025" cy="1588"/>
          </a:xfrm>
          <a:prstGeom prst="line">
            <a:avLst/>
          </a:prstGeom>
          <a:noFill/>
          <a:ln w="0">
            <a:solidFill>
              <a:srgbClr val="000000"/>
            </a:solidFill>
            <a:round/>
            <a:headEnd/>
            <a:tailEnd/>
          </a:ln>
        </p:spPr>
        <p:txBody>
          <a:bodyPr/>
          <a:lstStyle/>
          <a:p>
            <a:endParaRPr lang="en-US"/>
          </a:p>
        </p:txBody>
      </p:sp>
      <p:sp>
        <p:nvSpPr>
          <p:cNvPr id="358442" name="Line 55"/>
          <p:cNvSpPr>
            <a:spLocks noChangeShapeType="1"/>
          </p:cNvSpPr>
          <p:nvPr/>
        </p:nvSpPr>
        <p:spPr bwMode="auto">
          <a:xfrm>
            <a:off x="1609725" y="2251075"/>
            <a:ext cx="7058025" cy="1588"/>
          </a:xfrm>
          <a:prstGeom prst="line">
            <a:avLst/>
          </a:prstGeom>
          <a:noFill/>
          <a:ln w="0">
            <a:solidFill>
              <a:srgbClr val="000000"/>
            </a:solidFill>
            <a:round/>
            <a:headEnd/>
            <a:tailEnd/>
          </a:ln>
        </p:spPr>
        <p:txBody>
          <a:bodyPr/>
          <a:lstStyle/>
          <a:p>
            <a:endParaRPr lang="en-US"/>
          </a:p>
        </p:txBody>
      </p:sp>
      <p:sp>
        <p:nvSpPr>
          <p:cNvPr id="358443" name="Line 56"/>
          <p:cNvSpPr>
            <a:spLocks noChangeShapeType="1"/>
          </p:cNvSpPr>
          <p:nvPr/>
        </p:nvSpPr>
        <p:spPr bwMode="auto">
          <a:xfrm>
            <a:off x="1609725" y="2193925"/>
            <a:ext cx="7058025" cy="1588"/>
          </a:xfrm>
          <a:prstGeom prst="line">
            <a:avLst/>
          </a:prstGeom>
          <a:noFill/>
          <a:ln w="0">
            <a:solidFill>
              <a:srgbClr val="000000"/>
            </a:solidFill>
            <a:round/>
            <a:headEnd/>
            <a:tailEnd/>
          </a:ln>
        </p:spPr>
        <p:txBody>
          <a:bodyPr/>
          <a:lstStyle/>
          <a:p>
            <a:endParaRPr lang="en-US"/>
          </a:p>
        </p:txBody>
      </p:sp>
      <p:sp>
        <p:nvSpPr>
          <p:cNvPr id="358444" name="Line 57"/>
          <p:cNvSpPr>
            <a:spLocks noChangeShapeType="1"/>
          </p:cNvSpPr>
          <p:nvPr/>
        </p:nvSpPr>
        <p:spPr bwMode="auto">
          <a:xfrm>
            <a:off x="1609725" y="2146300"/>
            <a:ext cx="7058025" cy="1588"/>
          </a:xfrm>
          <a:prstGeom prst="line">
            <a:avLst/>
          </a:prstGeom>
          <a:noFill/>
          <a:ln w="0">
            <a:solidFill>
              <a:srgbClr val="000000"/>
            </a:solidFill>
            <a:round/>
            <a:headEnd/>
            <a:tailEnd/>
          </a:ln>
        </p:spPr>
        <p:txBody>
          <a:bodyPr/>
          <a:lstStyle/>
          <a:p>
            <a:endParaRPr lang="en-US"/>
          </a:p>
        </p:txBody>
      </p:sp>
      <p:sp>
        <p:nvSpPr>
          <p:cNvPr id="358445" name="Line 58"/>
          <p:cNvSpPr>
            <a:spLocks noChangeShapeType="1"/>
          </p:cNvSpPr>
          <p:nvPr/>
        </p:nvSpPr>
        <p:spPr bwMode="auto">
          <a:xfrm>
            <a:off x="1609725" y="2101850"/>
            <a:ext cx="7058025" cy="1588"/>
          </a:xfrm>
          <a:prstGeom prst="line">
            <a:avLst/>
          </a:prstGeom>
          <a:noFill/>
          <a:ln w="0">
            <a:solidFill>
              <a:srgbClr val="000000"/>
            </a:solidFill>
            <a:round/>
            <a:headEnd/>
            <a:tailEnd/>
          </a:ln>
        </p:spPr>
        <p:txBody>
          <a:bodyPr/>
          <a:lstStyle/>
          <a:p>
            <a:endParaRPr lang="en-US"/>
          </a:p>
        </p:txBody>
      </p:sp>
      <p:sp>
        <p:nvSpPr>
          <p:cNvPr id="358446" name="Line 59"/>
          <p:cNvSpPr>
            <a:spLocks noChangeShapeType="1"/>
          </p:cNvSpPr>
          <p:nvPr/>
        </p:nvSpPr>
        <p:spPr bwMode="auto">
          <a:xfrm>
            <a:off x="1609725" y="2065338"/>
            <a:ext cx="7058025" cy="1587"/>
          </a:xfrm>
          <a:prstGeom prst="line">
            <a:avLst/>
          </a:prstGeom>
          <a:noFill/>
          <a:ln w="0">
            <a:solidFill>
              <a:srgbClr val="000000"/>
            </a:solidFill>
            <a:round/>
            <a:headEnd/>
            <a:tailEnd/>
          </a:ln>
        </p:spPr>
        <p:txBody>
          <a:bodyPr/>
          <a:lstStyle/>
          <a:p>
            <a:endParaRPr lang="en-US"/>
          </a:p>
        </p:txBody>
      </p:sp>
      <p:sp>
        <p:nvSpPr>
          <p:cNvPr id="358447" name="Line 60"/>
          <p:cNvSpPr>
            <a:spLocks noChangeShapeType="1"/>
          </p:cNvSpPr>
          <p:nvPr/>
        </p:nvSpPr>
        <p:spPr bwMode="auto">
          <a:xfrm>
            <a:off x="1609725" y="1814513"/>
            <a:ext cx="7058025" cy="1587"/>
          </a:xfrm>
          <a:prstGeom prst="line">
            <a:avLst/>
          </a:prstGeom>
          <a:noFill/>
          <a:ln w="0">
            <a:solidFill>
              <a:srgbClr val="000000"/>
            </a:solidFill>
            <a:round/>
            <a:headEnd/>
            <a:tailEnd/>
          </a:ln>
        </p:spPr>
        <p:txBody>
          <a:bodyPr/>
          <a:lstStyle/>
          <a:p>
            <a:endParaRPr lang="en-US"/>
          </a:p>
        </p:txBody>
      </p:sp>
      <p:sp>
        <p:nvSpPr>
          <p:cNvPr id="358448" name="Line 61"/>
          <p:cNvSpPr>
            <a:spLocks noChangeShapeType="1"/>
          </p:cNvSpPr>
          <p:nvPr/>
        </p:nvSpPr>
        <p:spPr bwMode="auto">
          <a:xfrm>
            <a:off x="1609725" y="1685925"/>
            <a:ext cx="7058025" cy="1588"/>
          </a:xfrm>
          <a:prstGeom prst="line">
            <a:avLst/>
          </a:prstGeom>
          <a:noFill/>
          <a:ln w="0">
            <a:solidFill>
              <a:srgbClr val="000000"/>
            </a:solidFill>
            <a:round/>
            <a:headEnd/>
            <a:tailEnd/>
          </a:ln>
        </p:spPr>
        <p:txBody>
          <a:bodyPr/>
          <a:lstStyle/>
          <a:p>
            <a:endParaRPr lang="en-US"/>
          </a:p>
        </p:txBody>
      </p:sp>
      <p:sp>
        <p:nvSpPr>
          <p:cNvPr id="358449" name="Line 62"/>
          <p:cNvSpPr>
            <a:spLocks noChangeShapeType="1"/>
          </p:cNvSpPr>
          <p:nvPr/>
        </p:nvSpPr>
        <p:spPr bwMode="auto">
          <a:xfrm>
            <a:off x="1609725" y="1595438"/>
            <a:ext cx="7058025" cy="1587"/>
          </a:xfrm>
          <a:prstGeom prst="line">
            <a:avLst/>
          </a:prstGeom>
          <a:noFill/>
          <a:ln w="0">
            <a:solidFill>
              <a:srgbClr val="000000"/>
            </a:solidFill>
            <a:round/>
            <a:headEnd/>
            <a:tailEnd/>
          </a:ln>
        </p:spPr>
        <p:txBody>
          <a:bodyPr/>
          <a:lstStyle/>
          <a:p>
            <a:endParaRPr lang="en-US"/>
          </a:p>
        </p:txBody>
      </p:sp>
      <p:sp>
        <p:nvSpPr>
          <p:cNvPr id="358450" name="Line 63"/>
          <p:cNvSpPr>
            <a:spLocks noChangeShapeType="1"/>
          </p:cNvSpPr>
          <p:nvPr/>
        </p:nvSpPr>
        <p:spPr bwMode="auto">
          <a:xfrm>
            <a:off x="1609725" y="1525588"/>
            <a:ext cx="7058025" cy="1587"/>
          </a:xfrm>
          <a:prstGeom prst="line">
            <a:avLst/>
          </a:prstGeom>
          <a:noFill/>
          <a:ln w="0">
            <a:solidFill>
              <a:srgbClr val="000000"/>
            </a:solidFill>
            <a:round/>
            <a:headEnd/>
            <a:tailEnd/>
          </a:ln>
        </p:spPr>
        <p:txBody>
          <a:bodyPr/>
          <a:lstStyle/>
          <a:p>
            <a:endParaRPr lang="en-US"/>
          </a:p>
        </p:txBody>
      </p:sp>
      <p:sp>
        <p:nvSpPr>
          <p:cNvPr id="358451" name="Line 64"/>
          <p:cNvSpPr>
            <a:spLocks noChangeShapeType="1"/>
          </p:cNvSpPr>
          <p:nvPr/>
        </p:nvSpPr>
        <p:spPr bwMode="auto">
          <a:xfrm>
            <a:off x="1609725" y="1466850"/>
            <a:ext cx="7058025" cy="1588"/>
          </a:xfrm>
          <a:prstGeom prst="line">
            <a:avLst/>
          </a:prstGeom>
          <a:noFill/>
          <a:ln w="0">
            <a:solidFill>
              <a:srgbClr val="000000"/>
            </a:solidFill>
            <a:round/>
            <a:headEnd/>
            <a:tailEnd/>
          </a:ln>
        </p:spPr>
        <p:txBody>
          <a:bodyPr/>
          <a:lstStyle/>
          <a:p>
            <a:endParaRPr lang="en-US"/>
          </a:p>
        </p:txBody>
      </p:sp>
      <p:sp>
        <p:nvSpPr>
          <p:cNvPr id="358452" name="Line 65"/>
          <p:cNvSpPr>
            <a:spLocks noChangeShapeType="1"/>
          </p:cNvSpPr>
          <p:nvPr/>
        </p:nvSpPr>
        <p:spPr bwMode="auto">
          <a:xfrm>
            <a:off x="1609725" y="1417638"/>
            <a:ext cx="7058025" cy="1587"/>
          </a:xfrm>
          <a:prstGeom prst="line">
            <a:avLst/>
          </a:prstGeom>
          <a:noFill/>
          <a:ln w="0">
            <a:solidFill>
              <a:srgbClr val="000000"/>
            </a:solidFill>
            <a:round/>
            <a:headEnd/>
            <a:tailEnd/>
          </a:ln>
        </p:spPr>
        <p:txBody>
          <a:bodyPr/>
          <a:lstStyle/>
          <a:p>
            <a:endParaRPr lang="en-US"/>
          </a:p>
        </p:txBody>
      </p:sp>
      <p:sp>
        <p:nvSpPr>
          <p:cNvPr id="358453" name="Line 66"/>
          <p:cNvSpPr>
            <a:spLocks noChangeShapeType="1"/>
          </p:cNvSpPr>
          <p:nvPr/>
        </p:nvSpPr>
        <p:spPr bwMode="auto">
          <a:xfrm>
            <a:off x="1609725" y="1376363"/>
            <a:ext cx="7058025" cy="1587"/>
          </a:xfrm>
          <a:prstGeom prst="line">
            <a:avLst/>
          </a:prstGeom>
          <a:noFill/>
          <a:ln w="0">
            <a:solidFill>
              <a:srgbClr val="000000"/>
            </a:solidFill>
            <a:round/>
            <a:headEnd/>
            <a:tailEnd/>
          </a:ln>
        </p:spPr>
        <p:txBody>
          <a:bodyPr/>
          <a:lstStyle/>
          <a:p>
            <a:endParaRPr lang="en-US"/>
          </a:p>
        </p:txBody>
      </p:sp>
      <p:sp>
        <p:nvSpPr>
          <p:cNvPr id="358454" name="Line 67"/>
          <p:cNvSpPr>
            <a:spLocks noChangeShapeType="1"/>
          </p:cNvSpPr>
          <p:nvPr/>
        </p:nvSpPr>
        <p:spPr bwMode="auto">
          <a:xfrm>
            <a:off x="1609725" y="1338263"/>
            <a:ext cx="7058025" cy="1587"/>
          </a:xfrm>
          <a:prstGeom prst="line">
            <a:avLst/>
          </a:prstGeom>
          <a:noFill/>
          <a:ln w="0">
            <a:solidFill>
              <a:srgbClr val="000000"/>
            </a:solidFill>
            <a:round/>
            <a:headEnd/>
            <a:tailEnd/>
          </a:ln>
        </p:spPr>
        <p:txBody>
          <a:bodyPr/>
          <a:lstStyle/>
          <a:p>
            <a:endParaRPr lang="en-US"/>
          </a:p>
        </p:txBody>
      </p:sp>
      <p:sp>
        <p:nvSpPr>
          <p:cNvPr id="358455" name="Line 68"/>
          <p:cNvSpPr>
            <a:spLocks noChangeShapeType="1"/>
          </p:cNvSpPr>
          <p:nvPr/>
        </p:nvSpPr>
        <p:spPr bwMode="auto">
          <a:xfrm>
            <a:off x="1609725" y="5667375"/>
            <a:ext cx="7058025" cy="1588"/>
          </a:xfrm>
          <a:prstGeom prst="line">
            <a:avLst/>
          </a:prstGeom>
          <a:noFill/>
          <a:ln w="0">
            <a:solidFill>
              <a:srgbClr val="000000"/>
            </a:solidFill>
            <a:round/>
            <a:headEnd/>
            <a:tailEnd/>
          </a:ln>
        </p:spPr>
        <p:txBody>
          <a:bodyPr/>
          <a:lstStyle/>
          <a:p>
            <a:endParaRPr lang="en-US"/>
          </a:p>
        </p:txBody>
      </p:sp>
      <p:sp>
        <p:nvSpPr>
          <p:cNvPr id="358456" name="Line 69"/>
          <p:cNvSpPr>
            <a:spLocks noChangeShapeType="1"/>
          </p:cNvSpPr>
          <p:nvPr/>
        </p:nvSpPr>
        <p:spPr bwMode="auto">
          <a:xfrm>
            <a:off x="1609725" y="4940300"/>
            <a:ext cx="7058025" cy="1588"/>
          </a:xfrm>
          <a:prstGeom prst="line">
            <a:avLst/>
          </a:prstGeom>
          <a:noFill/>
          <a:ln w="0">
            <a:solidFill>
              <a:srgbClr val="000000"/>
            </a:solidFill>
            <a:round/>
            <a:headEnd/>
            <a:tailEnd/>
          </a:ln>
        </p:spPr>
        <p:txBody>
          <a:bodyPr/>
          <a:lstStyle/>
          <a:p>
            <a:endParaRPr lang="en-US"/>
          </a:p>
        </p:txBody>
      </p:sp>
      <p:sp>
        <p:nvSpPr>
          <p:cNvPr id="358457" name="Line 70"/>
          <p:cNvSpPr>
            <a:spLocks noChangeShapeType="1"/>
          </p:cNvSpPr>
          <p:nvPr/>
        </p:nvSpPr>
        <p:spPr bwMode="auto">
          <a:xfrm>
            <a:off x="1609725" y="3486150"/>
            <a:ext cx="7058025" cy="1588"/>
          </a:xfrm>
          <a:prstGeom prst="line">
            <a:avLst/>
          </a:prstGeom>
          <a:noFill/>
          <a:ln w="0">
            <a:solidFill>
              <a:srgbClr val="000000"/>
            </a:solidFill>
            <a:round/>
            <a:headEnd/>
            <a:tailEnd/>
          </a:ln>
        </p:spPr>
        <p:txBody>
          <a:bodyPr/>
          <a:lstStyle/>
          <a:p>
            <a:endParaRPr lang="en-US"/>
          </a:p>
        </p:txBody>
      </p:sp>
      <p:sp>
        <p:nvSpPr>
          <p:cNvPr id="358458" name="Line 71"/>
          <p:cNvSpPr>
            <a:spLocks noChangeShapeType="1"/>
          </p:cNvSpPr>
          <p:nvPr/>
        </p:nvSpPr>
        <p:spPr bwMode="auto">
          <a:xfrm>
            <a:off x="1609725" y="2760663"/>
            <a:ext cx="7058025" cy="1587"/>
          </a:xfrm>
          <a:prstGeom prst="line">
            <a:avLst/>
          </a:prstGeom>
          <a:noFill/>
          <a:ln w="0">
            <a:solidFill>
              <a:srgbClr val="000000"/>
            </a:solidFill>
            <a:round/>
            <a:headEnd/>
            <a:tailEnd/>
          </a:ln>
        </p:spPr>
        <p:txBody>
          <a:bodyPr/>
          <a:lstStyle/>
          <a:p>
            <a:endParaRPr lang="en-US"/>
          </a:p>
        </p:txBody>
      </p:sp>
      <p:sp>
        <p:nvSpPr>
          <p:cNvPr id="358459" name="Line 72"/>
          <p:cNvSpPr>
            <a:spLocks noChangeShapeType="1"/>
          </p:cNvSpPr>
          <p:nvPr/>
        </p:nvSpPr>
        <p:spPr bwMode="auto">
          <a:xfrm>
            <a:off x="1609725" y="2032000"/>
            <a:ext cx="7058025" cy="1588"/>
          </a:xfrm>
          <a:prstGeom prst="line">
            <a:avLst/>
          </a:prstGeom>
          <a:noFill/>
          <a:ln w="0">
            <a:solidFill>
              <a:srgbClr val="000000"/>
            </a:solidFill>
            <a:round/>
            <a:headEnd/>
            <a:tailEnd/>
          </a:ln>
        </p:spPr>
        <p:txBody>
          <a:bodyPr/>
          <a:lstStyle/>
          <a:p>
            <a:endParaRPr lang="en-US"/>
          </a:p>
        </p:txBody>
      </p:sp>
      <p:sp>
        <p:nvSpPr>
          <p:cNvPr id="358460" name="Line 73"/>
          <p:cNvSpPr>
            <a:spLocks noChangeShapeType="1"/>
          </p:cNvSpPr>
          <p:nvPr/>
        </p:nvSpPr>
        <p:spPr bwMode="auto">
          <a:xfrm>
            <a:off x="1609725" y="1304925"/>
            <a:ext cx="7058025" cy="1588"/>
          </a:xfrm>
          <a:prstGeom prst="line">
            <a:avLst/>
          </a:prstGeom>
          <a:noFill/>
          <a:ln w="0">
            <a:solidFill>
              <a:srgbClr val="000000"/>
            </a:solidFill>
            <a:round/>
            <a:headEnd/>
            <a:tailEnd/>
          </a:ln>
        </p:spPr>
        <p:txBody>
          <a:bodyPr/>
          <a:lstStyle/>
          <a:p>
            <a:endParaRPr lang="en-US"/>
          </a:p>
        </p:txBody>
      </p:sp>
      <p:sp>
        <p:nvSpPr>
          <p:cNvPr id="358461" name="Line 74"/>
          <p:cNvSpPr>
            <a:spLocks noChangeShapeType="1"/>
          </p:cNvSpPr>
          <p:nvPr/>
        </p:nvSpPr>
        <p:spPr bwMode="auto">
          <a:xfrm>
            <a:off x="2141538" y="1304925"/>
            <a:ext cx="1587" cy="4362450"/>
          </a:xfrm>
          <a:prstGeom prst="line">
            <a:avLst/>
          </a:prstGeom>
          <a:noFill/>
          <a:ln w="0">
            <a:solidFill>
              <a:srgbClr val="000000"/>
            </a:solidFill>
            <a:round/>
            <a:headEnd/>
            <a:tailEnd/>
          </a:ln>
        </p:spPr>
        <p:txBody>
          <a:bodyPr/>
          <a:lstStyle/>
          <a:p>
            <a:endParaRPr lang="en-US"/>
          </a:p>
        </p:txBody>
      </p:sp>
      <p:sp>
        <p:nvSpPr>
          <p:cNvPr id="358462" name="Line 75"/>
          <p:cNvSpPr>
            <a:spLocks noChangeShapeType="1"/>
          </p:cNvSpPr>
          <p:nvPr/>
        </p:nvSpPr>
        <p:spPr bwMode="auto">
          <a:xfrm>
            <a:off x="2452688" y="1304925"/>
            <a:ext cx="1587" cy="4362450"/>
          </a:xfrm>
          <a:prstGeom prst="line">
            <a:avLst/>
          </a:prstGeom>
          <a:noFill/>
          <a:ln w="0">
            <a:solidFill>
              <a:srgbClr val="000000"/>
            </a:solidFill>
            <a:round/>
            <a:headEnd/>
            <a:tailEnd/>
          </a:ln>
        </p:spPr>
        <p:txBody>
          <a:bodyPr/>
          <a:lstStyle/>
          <a:p>
            <a:endParaRPr lang="en-US"/>
          </a:p>
        </p:txBody>
      </p:sp>
      <p:sp>
        <p:nvSpPr>
          <p:cNvPr id="358463" name="Line 76"/>
          <p:cNvSpPr>
            <a:spLocks noChangeShapeType="1"/>
          </p:cNvSpPr>
          <p:nvPr/>
        </p:nvSpPr>
        <p:spPr bwMode="auto">
          <a:xfrm>
            <a:off x="2671763" y="1304925"/>
            <a:ext cx="1587" cy="4362450"/>
          </a:xfrm>
          <a:prstGeom prst="line">
            <a:avLst/>
          </a:prstGeom>
          <a:noFill/>
          <a:ln w="0">
            <a:solidFill>
              <a:srgbClr val="000000"/>
            </a:solidFill>
            <a:round/>
            <a:headEnd/>
            <a:tailEnd/>
          </a:ln>
        </p:spPr>
        <p:txBody>
          <a:bodyPr/>
          <a:lstStyle/>
          <a:p>
            <a:endParaRPr lang="en-US"/>
          </a:p>
        </p:txBody>
      </p:sp>
      <p:sp>
        <p:nvSpPr>
          <p:cNvPr id="358464" name="Line 77"/>
          <p:cNvSpPr>
            <a:spLocks noChangeShapeType="1"/>
          </p:cNvSpPr>
          <p:nvPr/>
        </p:nvSpPr>
        <p:spPr bwMode="auto">
          <a:xfrm>
            <a:off x="2843213" y="1304925"/>
            <a:ext cx="1587" cy="4362450"/>
          </a:xfrm>
          <a:prstGeom prst="line">
            <a:avLst/>
          </a:prstGeom>
          <a:noFill/>
          <a:ln w="0">
            <a:solidFill>
              <a:srgbClr val="000000"/>
            </a:solidFill>
            <a:round/>
            <a:headEnd/>
            <a:tailEnd/>
          </a:ln>
        </p:spPr>
        <p:txBody>
          <a:bodyPr/>
          <a:lstStyle/>
          <a:p>
            <a:endParaRPr lang="en-US"/>
          </a:p>
        </p:txBody>
      </p:sp>
      <p:sp>
        <p:nvSpPr>
          <p:cNvPr id="358465" name="Line 78"/>
          <p:cNvSpPr>
            <a:spLocks noChangeShapeType="1"/>
          </p:cNvSpPr>
          <p:nvPr/>
        </p:nvSpPr>
        <p:spPr bwMode="auto">
          <a:xfrm>
            <a:off x="2984500" y="1304925"/>
            <a:ext cx="1588" cy="4362450"/>
          </a:xfrm>
          <a:prstGeom prst="line">
            <a:avLst/>
          </a:prstGeom>
          <a:noFill/>
          <a:ln w="0">
            <a:solidFill>
              <a:srgbClr val="000000"/>
            </a:solidFill>
            <a:round/>
            <a:headEnd/>
            <a:tailEnd/>
          </a:ln>
        </p:spPr>
        <p:txBody>
          <a:bodyPr/>
          <a:lstStyle/>
          <a:p>
            <a:endParaRPr lang="en-US"/>
          </a:p>
        </p:txBody>
      </p:sp>
      <p:sp>
        <p:nvSpPr>
          <p:cNvPr id="358466" name="Line 79"/>
          <p:cNvSpPr>
            <a:spLocks noChangeShapeType="1"/>
          </p:cNvSpPr>
          <p:nvPr/>
        </p:nvSpPr>
        <p:spPr bwMode="auto">
          <a:xfrm>
            <a:off x="3101975" y="1304925"/>
            <a:ext cx="1588" cy="4362450"/>
          </a:xfrm>
          <a:prstGeom prst="line">
            <a:avLst/>
          </a:prstGeom>
          <a:noFill/>
          <a:ln w="0">
            <a:solidFill>
              <a:srgbClr val="000000"/>
            </a:solidFill>
            <a:round/>
            <a:headEnd/>
            <a:tailEnd/>
          </a:ln>
        </p:spPr>
        <p:txBody>
          <a:bodyPr/>
          <a:lstStyle/>
          <a:p>
            <a:endParaRPr lang="en-US"/>
          </a:p>
        </p:txBody>
      </p:sp>
      <p:sp>
        <p:nvSpPr>
          <p:cNvPr id="358467" name="Line 80"/>
          <p:cNvSpPr>
            <a:spLocks noChangeShapeType="1"/>
          </p:cNvSpPr>
          <p:nvPr/>
        </p:nvSpPr>
        <p:spPr bwMode="auto">
          <a:xfrm>
            <a:off x="3203575" y="1304925"/>
            <a:ext cx="1588" cy="4362450"/>
          </a:xfrm>
          <a:prstGeom prst="line">
            <a:avLst/>
          </a:prstGeom>
          <a:noFill/>
          <a:ln w="0">
            <a:solidFill>
              <a:srgbClr val="000000"/>
            </a:solidFill>
            <a:round/>
            <a:headEnd/>
            <a:tailEnd/>
          </a:ln>
        </p:spPr>
        <p:txBody>
          <a:bodyPr/>
          <a:lstStyle/>
          <a:p>
            <a:endParaRPr lang="en-US"/>
          </a:p>
        </p:txBody>
      </p:sp>
      <p:sp>
        <p:nvSpPr>
          <p:cNvPr id="358468" name="Line 81"/>
          <p:cNvSpPr>
            <a:spLocks noChangeShapeType="1"/>
          </p:cNvSpPr>
          <p:nvPr/>
        </p:nvSpPr>
        <p:spPr bwMode="auto">
          <a:xfrm>
            <a:off x="3294063" y="1304925"/>
            <a:ext cx="1587" cy="4362450"/>
          </a:xfrm>
          <a:prstGeom prst="line">
            <a:avLst/>
          </a:prstGeom>
          <a:noFill/>
          <a:ln w="0">
            <a:solidFill>
              <a:srgbClr val="000000"/>
            </a:solidFill>
            <a:round/>
            <a:headEnd/>
            <a:tailEnd/>
          </a:ln>
        </p:spPr>
        <p:txBody>
          <a:bodyPr/>
          <a:lstStyle/>
          <a:p>
            <a:endParaRPr lang="en-US"/>
          </a:p>
        </p:txBody>
      </p:sp>
      <p:sp>
        <p:nvSpPr>
          <p:cNvPr id="358469" name="Line 82"/>
          <p:cNvSpPr>
            <a:spLocks noChangeShapeType="1"/>
          </p:cNvSpPr>
          <p:nvPr/>
        </p:nvSpPr>
        <p:spPr bwMode="auto">
          <a:xfrm>
            <a:off x="3905250" y="1304925"/>
            <a:ext cx="1588" cy="4362450"/>
          </a:xfrm>
          <a:prstGeom prst="line">
            <a:avLst/>
          </a:prstGeom>
          <a:noFill/>
          <a:ln w="0">
            <a:solidFill>
              <a:srgbClr val="000000"/>
            </a:solidFill>
            <a:round/>
            <a:headEnd/>
            <a:tailEnd/>
          </a:ln>
        </p:spPr>
        <p:txBody>
          <a:bodyPr/>
          <a:lstStyle/>
          <a:p>
            <a:endParaRPr lang="en-US"/>
          </a:p>
        </p:txBody>
      </p:sp>
      <p:sp>
        <p:nvSpPr>
          <p:cNvPr id="358470" name="Line 83"/>
          <p:cNvSpPr>
            <a:spLocks noChangeShapeType="1"/>
          </p:cNvSpPr>
          <p:nvPr/>
        </p:nvSpPr>
        <p:spPr bwMode="auto">
          <a:xfrm>
            <a:off x="4217988" y="1304925"/>
            <a:ext cx="1587" cy="4362450"/>
          </a:xfrm>
          <a:prstGeom prst="line">
            <a:avLst/>
          </a:prstGeom>
          <a:noFill/>
          <a:ln w="0">
            <a:solidFill>
              <a:srgbClr val="000000"/>
            </a:solidFill>
            <a:round/>
            <a:headEnd/>
            <a:tailEnd/>
          </a:ln>
        </p:spPr>
        <p:txBody>
          <a:bodyPr/>
          <a:lstStyle/>
          <a:p>
            <a:endParaRPr lang="en-US"/>
          </a:p>
        </p:txBody>
      </p:sp>
      <p:sp>
        <p:nvSpPr>
          <p:cNvPr id="358471" name="Line 84"/>
          <p:cNvSpPr>
            <a:spLocks noChangeShapeType="1"/>
          </p:cNvSpPr>
          <p:nvPr/>
        </p:nvSpPr>
        <p:spPr bwMode="auto">
          <a:xfrm>
            <a:off x="4437063" y="1304925"/>
            <a:ext cx="1587" cy="4362450"/>
          </a:xfrm>
          <a:prstGeom prst="line">
            <a:avLst/>
          </a:prstGeom>
          <a:noFill/>
          <a:ln w="0">
            <a:solidFill>
              <a:srgbClr val="000000"/>
            </a:solidFill>
            <a:round/>
            <a:headEnd/>
            <a:tailEnd/>
          </a:ln>
        </p:spPr>
        <p:txBody>
          <a:bodyPr/>
          <a:lstStyle/>
          <a:p>
            <a:endParaRPr lang="en-US"/>
          </a:p>
        </p:txBody>
      </p:sp>
      <p:sp>
        <p:nvSpPr>
          <p:cNvPr id="358472" name="Line 85"/>
          <p:cNvSpPr>
            <a:spLocks noChangeShapeType="1"/>
          </p:cNvSpPr>
          <p:nvPr/>
        </p:nvSpPr>
        <p:spPr bwMode="auto">
          <a:xfrm>
            <a:off x="4608513" y="1304925"/>
            <a:ext cx="1587" cy="4362450"/>
          </a:xfrm>
          <a:prstGeom prst="line">
            <a:avLst/>
          </a:prstGeom>
          <a:noFill/>
          <a:ln w="0">
            <a:solidFill>
              <a:srgbClr val="000000"/>
            </a:solidFill>
            <a:round/>
            <a:headEnd/>
            <a:tailEnd/>
          </a:ln>
        </p:spPr>
        <p:txBody>
          <a:bodyPr/>
          <a:lstStyle/>
          <a:p>
            <a:endParaRPr lang="en-US"/>
          </a:p>
        </p:txBody>
      </p:sp>
      <p:sp>
        <p:nvSpPr>
          <p:cNvPr id="358473" name="Line 86"/>
          <p:cNvSpPr>
            <a:spLocks noChangeShapeType="1"/>
          </p:cNvSpPr>
          <p:nvPr/>
        </p:nvSpPr>
        <p:spPr bwMode="auto">
          <a:xfrm>
            <a:off x="4746625" y="1304925"/>
            <a:ext cx="1588" cy="4362450"/>
          </a:xfrm>
          <a:prstGeom prst="line">
            <a:avLst/>
          </a:prstGeom>
          <a:noFill/>
          <a:ln w="0">
            <a:solidFill>
              <a:srgbClr val="000000"/>
            </a:solidFill>
            <a:round/>
            <a:headEnd/>
            <a:tailEnd/>
          </a:ln>
        </p:spPr>
        <p:txBody>
          <a:bodyPr/>
          <a:lstStyle/>
          <a:p>
            <a:endParaRPr lang="en-US"/>
          </a:p>
        </p:txBody>
      </p:sp>
      <p:sp>
        <p:nvSpPr>
          <p:cNvPr id="358474" name="Line 87"/>
          <p:cNvSpPr>
            <a:spLocks noChangeShapeType="1"/>
          </p:cNvSpPr>
          <p:nvPr/>
        </p:nvSpPr>
        <p:spPr bwMode="auto">
          <a:xfrm>
            <a:off x="4865688" y="1304925"/>
            <a:ext cx="1587" cy="4362450"/>
          </a:xfrm>
          <a:prstGeom prst="line">
            <a:avLst/>
          </a:prstGeom>
          <a:noFill/>
          <a:ln w="0">
            <a:solidFill>
              <a:srgbClr val="000000"/>
            </a:solidFill>
            <a:round/>
            <a:headEnd/>
            <a:tailEnd/>
          </a:ln>
        </p:spPr>
        <p:txBody>
          <a:bodyPr/>
          <a:lstStyle/>
          <a:p>
            <a:endParaRPr lang="en-US"/>
          </a:p>
        </p:txBody>
      </p:sp>
      <p:sp>
        <p:nvSpPr>
          <p:cNvPr id="358475" name="Line 88"/>
          <p:cNvSpPr>
            <a:spLocks noChangeShapeType="1"/>
          </p:cNvSpPr>
          <p:nvPr/>
        </p:nvSpPr>
        <p:spPr bwMode="auto">
          <a:xfrm>
            <a:off x="4968875" y="1304925"/>
            <a:ext cx="1588" cy="4362450"/>
          </a:xfrm>
          <a:prstGeom prst="line">
            <a:avLst/>
          </a:prstGeom>
          <a:noFill/>
          <a:ln w="0">
            <a:solidFill>
              <a:srgbClr val="000000"/>
            </a:solidFill>
            <a:round/>
            <a:headEnd/>
            <a:tailEnd/>
          </a:ln>
        </p:spPr>
        <p:txBody>
          <a:bodyPr/>
          <a:lstStyle/>
          <a:p>
            <a:endParaRPr lang="en-US"/>
          </a:p>
        </p:txBody>
      </p:sp>
      <p:sp>
        <p:nvSpPr>
          <p:cNvPr id="358476" name="Line 89"/>
          <p:cNvSpPr>
            <a:spLocks noChangeShapeType="1"/>
          </p:cNvSpPr>
          <p:nvPr/>
        </p:nvSpPr>
        <p:spPr bwMode="auto">
          <a:xfrm>
            <a:off x="5057775" y="1304925"/>
            <a:ext cx="1588" cy="4362450"/>
          </a:xfrm>
          <a:prstGeom prst="line">
            <a:avLst/>
          </a:prstGeom>
          <a:noFill/>
          <a:ln w="0">
            <a:solidFill>
              <a:srgbClr val="000000"/>
            </a:solidFill>
            <a:round/>
            <a:headEnd/>
            <a:tailEnd/>
          </a:ln>
        </p:spPr>
        <p:txBody>
          <a:bodyPr/>
          <a:lstStyle/>
          <a:p>
            <a:endParaRPr lang="en-US"/>
          </a:p>
        </p:txBody>
      </p:sp>
      <p:sp>
        <p:nvSpPr>
          <p:cNvPr id="358477" name="Line 90"/>
          <p:cNvSpPr>
            <a:spLocks noChangeShapeType="1"/>
          </p:cNvSpPr>
          <p:nvPr/>
        </p:nvSpPr>
        <p:spPr bwMode="auto">
          <a:xfrm>
            <a:off x="5670550" y="1304925"/>
            <a:ext cx="1588" cy="4362450"/>
          </a:xfrm>
          <a:prstGeom prst="line">
            <a:avLst/>
          </a:prstGeom>
          <a:noFill/>
          <a:ln w="0">
            <a:solidFill>
              <a:srgbClr val="000000"/>
            </a:solidFill>
            <a:round/>
            <a:headEnd/>
            <a:tailEnd/>
          </a:ln>
        </p:spPr>
        <p:txBody>
          <a:bodyPr/>
          <a:lstStyle/>
          <a:p>
            <a:endParaRPr lang="en-US"/>
          </a:p>
        </p:txBody>
      </p:sp>
      <p:sp>
        <p:nvSpPr>
          <p:cNvPr id="358478" name="Line 91"/>
          <p:cNvSpPr>
            <a:spLocks noChangeShapeType="1"/>
          </p:cNvSpPr>
          <p:nvPr/>
        </p:nvSpPr>
        <p:spPr bwMode="auto">
          <a:xfrm>
            <a:off x="5980113" y="1304925"/>
            <a:ext cx="1587" cy="4362450"/>
          </a:xfrm>
          <a:prstGeom prst="line">
            <a:avLst/>
          </a:prstGeom>
          <a:noFill/>
          <a:ln w="0">
            <a:solidFill>
              <a:srgbClr val="000000"/>
            </a:solidFill>
            <a:round/>
            <a:headEnd/>
            <a:tailEnd/>
          </a:ln>
        </p:spPr>
        <p:txBody>
          <a:bodyPr/>
          <a:lstStyle/>
          <a:p>
            <a:endParaRPr lang="en-US"/>
          </a:p>
        </p:txBody>
      </p:sp>
      <p:sp>
        <p:nvSpPr>
          <p:cNvPr id="358479" name="Line 92"/>
          <p:cNvSpPr>
            <a:spLocks noChangeShapeType="1"/>
          </p:cNvSpPr>
          <p:nvPr/>
        </p:nvSpPr>
        <p:spPr bwMode="auto">
          <a:xfrm>
            <a:off x="6202363" y="1304925"/>
            <a:ext cx="1587" cy="4362450"/>
          </a:xfrm>
          <a:prstGeom prst="line">
            <a:avLst/>
          </a:prstGeom>
          <a:noFill/>
          <a:ln w="0">
            <a:solidFill>
              <a:srgbClr val="000000"/>
            </a:solidFill>
            <a:round/>
            <a:headEnd/>
            <a:tailEnd/>
          </a:ln>
        </p:spPr>
        <p:txBody>
          <a:bodyPr/>
          <a:lstStyle/>
          <a:p>
            <a:endParaRPr lang="en-US"/>
          </a:p>
        </p:txBody>
      </p:sp>
      <p:sp>
        <p:nvSpPr>
          <p:cNvPr id="358480" name="Line 93"/>
          <p:cNvSpPr>
            <a:spLocks noChangeShapeType="1"/>
          </p:cNvSpPr>
          <p:nvPr/>
        </p:nvSpPr>
        <p:spPr bwMode="auto">
          <a:xfrm>
            <a:off x="6373813" y="1304925"/>
            <a:ext cx="1587" cy="4362450"/>
          </a:xfrm>
          <a:prstGeom prst="line">
            <a:avLst/>
          </a:prstGeom>
          <a:noFill/>
          <a:ln w="0">
            <a:solidFill>
              <a:srgbClr val="000000"/>
            </a:solidFill>
            <a:round/>
            <a:headEnd/>
            <a:tailEnd/>
          </a:ln>
        </p:spPr>
        <p:txBody>
          <a:bodyPr/>
          <a:lstStyle/>
          <a:p>
            <a:endParaRPr lang="en-US"/>
          </a:p>
        </p:txBody>
      </p:sp>
      <p:sp>
        <p:nvSpPr>
          <p:cNvPr id="358481" name="Line 94"/>
          <p:cNvSpPr>
            <a:spLocks noChangeShapeType="1"/>
          </p:cNvSpPr>
          <p:nvPr/>
        </p:nvSpPr>
        <p:spPr bwMode="auto">
          <a:xfrm>
            <a:off x="6511925" y="1304925"/>
            <a:ext cx="1588" cy="4362450"/>
          </a:xfrm>
          <a:prstGeom prst="line">
            <a:avLst/>
          </a:prstGeom>
          <a:noFill/>
          <a:ln w="0">
            <a:solidFill>
              <a:srgbClr val="000000"/>
            </a:solidFill>
            <a:round/>
            <a:headEnd/>
            <a:tailEnd/>
          </a:ln>
        </p:spPr>
        <p:txBody>
          <a:bodyPr/>
          <a:lstStyle/>
          <a:p>
            <a:endParaRPr lang="en-US"/>
          </a:p>
        </p:txBody>
      </p:sp>
      <p:sp>
        <p:nvSpPr>
          <p:cNvPr id="358482" name="Line 95"/>
          <p:cNvSpPr>
            <a:spLocks noChangeShapeType="1"/>
          </p:cNvSpPr>
          <p:nvPr/>
        </p:nvSpPr>
        <p:spPr bwMode="auto">
          <a:xfrm>
            <a:off x="6629400" y="1304925"/>
            <a:ext cx="1588" cy="4362450"/>
          </a:xfrm>
          <a:prstGeom prst="line">
            <a:avLst/>
          </a:prstGeom>
          <a:noFill/>
          <a:ln w="0">
            <a:solidFill>
              <a:srgbClr val="000000"/>
            </a:solidFill>
            <a:round/>
            <a:headEnd/>
            <a:tailEnd/>
          </a:ln>
        </p:spPr>
        <p:txBody>
          <a:bodyPr/>
          <a:lstStyle/>
          <a:p>
            <a:endParaRPr lang="en-US"/>
          </a:p>
        </p:txBody>
      </p:sp>
      <p:sp>
        <p:nvSpPr>
          <p:cNvPr id="358483" name="Line 96"/>
          <p:cNvSpPr>
            <a:spLocks noChangeShapeType="1"/>
          </p:cNvSpPr>
          <p:nvPr/>
        </p:nvSpPr>
        <p:spPr bwMode="auto">
          <a:xfrm>
            <a:off x="6734175" y="1304925"/>
            <a:ext cx="1588" cy="4362450"/>
          </a:xfrm>
          <a:prstGeom prst="line">
            <a:avLst/>
          </a:prstGeom>
          <a:noFill/>
          <a:ln w="0">
            <a:solidFill>
              <a:srgbClr val="000000"/>
            </a:solidFill>
            <a:round/>
            <a:headEnd/>
            <a:tailEnd/>
          </a:ln>
        </p:spPr>
        <p:txBody>
          <a:bodyPr/>
          <a:lstStyle/>
          <a:p>
            <a:endParaRPr lang="en-US"/>
          </a:p>
        </p:txBody>
      </p:sp>
      <p:sp>
        <p:nvSpPr>
          <p:cNvPr id="358484" name="Line 97"/>
          <p:cNvSpPr>
            <a:spLocks noChangeShapeType="1"/>
          </p:cNvSpPr>
          <p:nvPr/>
        </p:nvSpPr>
        <p:spPr bwMode="auto">
          <a:xfrm>
            <a:off x="6823075" y="1304925"/>
            <a:ext cx="1588" cy="4362450"/>
          </a:xfrm>
          <a:prstGeom prst="line">
            <a:avLst/>
          </a:prstGeom>
          <a:noFill/>
          <a:ln w="0">
            <a:solidFill>
              <a:srgbClr val="000000"/>
            </a:solidFill>
            <a:round/>
            <a:headEnd/>
            <a:tailEnd/>
          </a:ln>
        </p:spPr>
        <p:txBody>
          <a:bodyPr/>
          <a:lstStyle/>
          <a:p>
            <a:endParaRPr lang="en-US"/>
          </a:p>
        </p:txBody>
      </p:sp>
      <p:sp>
        <p:nvSpPr>
          <p:cNvPr id="358485" name="Line 98"/>
          <p:cNvSpPr>
            <a:spLocks noChangeShapeType="1"/>
          </p:cNvSpPr>
          <p:nvPr/>
        </p:nvSpPr>
        <p:spPr bwMode="auto">
          <a:xfrm>
            <a:off x="7435850" y="1304925"/>
            <a:ext cx="1588" cy="4362450"/>
          </a:xfrm>
          <a:prstGeom prst="line">
            <a:avLst/>
          </a:prstGeom>
          <a:noFill/>
          <a:ln w="0">
            <a:solidFill>
              <a:srgbClr val="000000"/>
            </a:solidFill>
            <a:round/>
            <a:headEnd/>
            <a:tailEnd/>
          </a:ln>
        </p:spPr>
        <p:txBody>
          <a:bodyPr/>
          <a:lstStyle/>
          <a:p>
            <a:endParaRPr lang="en-US"/>
          </a:p>
        </p:txBody>
      </p:sp>
      <p:sp>
        <p:nvSpPr>
          <p:cNvPr id="358486" name="Line 99"/>
          <p:cNvSpPr>
            <a:spLocks noChangeShapeType="1"/>
          </p:cNvSpPr>
          <p:nvPr/>
        </p:nvSpPr>
        <p:spPr bwMode="auto">
          <a:xfrm>
            <a:off x="7745413" y="1304925"/>
            <a:ext cx="1587" cy="4362450"/>
          </a:xfrm>
          <a:prstGeom prst="line">
            <a:avLst/>
          </a:prstGeom>
          <a:noFill/>
          <a:ln w="0">
            <a:solidFill>
              <a:srgbClr val="000000"/>
            </a:solidFill>
            <a:round/>
            <a:headEnd/>
            <a:tailEnd/>
          </a:ln>
        </p:spPr>
        <p:txBody>
          <a:bodyPr/>
          <a:lstStyle/>
          <a:p>
            <a:endParaRPr lang="en-US"/>
          </a:p>
        </p:txBody>
      </p:sp>
      <p:sp>
        <p:nvSpPr>
          <p:cNvPr id="358487" name="Line 100"/>
          <p:cNvSpPr>
            <a:spLocks noChangeShapeType="1"/>
          </p:cNvSpPr>
          <p:nvPr/>
        </p:nvSpPr>
        <p:spPr bwMode="auto">
          <a:xfrm>
            <a:off x="7967663" y="1304925"/>
            <a:ext cx="1587" cy="4362450"/>
          </a:xfrm>
          <a:prstGeom prst="line">
            <a:avLst/>
          </a:prstGeom>
          <a:noFill/>
          <a:ln w="0">
            <a:solidFill>
              <a:srgbClr val="000000"/>
            </a:solidFill>
            <a:round/>
            <a:headEnd/>
            <a:tailEnd/>
          </a:ln>
        </p:spPr>
        <p:txBody>
          <a:bodyPr/>
          <a:lstStyle/>
          <a:p>
            <a:endParaRPr lang="en-US"/>
          </a:p>
        </p:txBody>
      </p:sp>
      <p:sp>
        <p:nvSpPr>
          <p:cNvPr id="358488" name="Line 101"/>
          <p:cNvSpPr>
            <a:spLocks noChangeShapeType="1"/>
          </p:cNvSpPr>
          <p:nvPr/>
        </p:nvSpPr>
        <p:spPr bwMode="auto">
          <a:xfrm>
            <a:off x="8135938" y="1304925"/>
            <a:ext cx="1587" cy="4362450"/>
          </a:xfrm>
          <a:prstGeom prst="line">
            <a:avLst/>
          </a:prstGeom>
          <a:noFill/>
          <a:ln w="0">
            <a:solidFill>
              <a:srgbClr val="000000"/>
            </a:solidFill>
            <a:round/>
            <a:headEnd/>
            <a:tailEnd/>
          </a:ln>
        </p:spPr>
        <p:txBody>
          <a:bodyPr/>
          <a:lstStyle/>
          <a:p>
            <a:endParaRPr lang="en-US"/>
          </a:p>
        </p:txBody>
      </p:sp>
      <p:sp>
        <p:nvSpPr>
          <p:cNvPr id="358489" name="Line 102"/>
          <p:cNvSpPr>
            <a:spLocks noChangeShapeType="1"/>
          </p:cNvSpPr>
          <p:nvPr/>
        </p:nvSpPr>
        <p:spPr bwMode="auto">
          <a:xfrm>
            <a:off x="8277225" y="1304925"/>
            <a:ext cx="1588" cy="4362450"/>
          </a:xfrm>
          <a:prstGeom prst="line">
            <a:avLst/>
          </a:prstGeom>
          <a:noFill/>
          <a:ln w="0">
            <a:solidFill>
              <a:srgbClr val="000000"/>
            </a:solidFill>
            <a:round/>
            <a:headEnd/>
            <a:tailEnd/>
          </a:ln>
        </p:spPr>
        <p:txBody>
          <a:bodyPr/>
          <a:lstStyle/>
          <a:p>
            <a:endParaRPr lang="en-US"/>
          </a:p>
        </p:txBody>
      </p:sp>
      <p:sp>
        <p:nvSpPr>
          <p:cNvPr id="358490" name="Line 103"/>
          <p:cNvSpPr>
            <a:spLocks noChangeShapeType="1"/>
          </p:cNvSpPr>
          <p:nvPr/>
        </p:nvSpPr>
        <p:spPr bwMode="auto">
          <a:xfrm>
            <a:off x="8394700" y="1304925"/>
            <a:ext cx="1588" cy="4362450"/>
          </a:xfrm>
          <a:prstGeom prst="line">
            <a:avLst/>
          </a:prstGeom>
          <a:noFill/>
          <a:ln w="0">
            <a:solidFill>
              <a:srgbClr val="000000"/>
            </a:solidFill>
            <a:round/>
            <a:headEnd/>
            <a:tailEnd/>
          </a:ln>
        </p:spPr>
        <p:txBody>
          <a:bodyPr/>
          <a:lstStyle/>
          <a:p>
            <a:endParaRPr lang="en-US"/>
          </a:p>
        </p:txBody>
      </p:sp>
      <p:sp>
        <p:nvSpPr>
          <p:cNvPr id="358491" name="Line 104"/>
          <p:cNvSpPr>
            <a:spLocks noChangeShapeType="1"/>
          </p:cNvSpPr>
          <p:nvPr/>
        </p:nvSpPr>
        <p:spPr bwMode="auto">
          <a:xfrm>
            <a:off x="8496300" y="1304925"/>
            <a:ext cx="1588" cy="4362450"/>
          </a:xfrm>
          <a:prstGeom prst="line">
            <a:avLst/>
          </a:prstGeom>
          <a:noFill/>
          <a:ln w="0">
            <a:solidFill>
              <a:srgbClr val="000000"/>
            </a:solidFill>
            <a:round/>
            <a:headEnd/>
            <a:tailEnd/>
          </a:ln>
        </p:spPr>
        <p:txBody>
          <a:bodyPr/>
          <a:lstStyle/>
          <a:p>
            <a:endParaRPr lang="en-US"/>
          </a:p>
        </p:txBody>
      </p:sp>
      <p:sp>
        <p:nvSpPr>
          <p:cNvPr id="358492" name="Line 105"/>
          <p:cNvSpPr>
            <a:spLocks noChangeShapeType="1"/>
          </p:cNvSpPr>
          <p:nvPr/>
        </p:nvSpPr>
        <p:spPr bwMode="auto">
          <a:xfrm>
            <a:off x="8588375" y="1304925"/>
            <a:ext cx="1588" cy="4362450"/>
          </a:xfrm>
          <a:prstGeom prst="line">
            <a:avLst/>
          </a:prstGeom>
          <a:noFill/>
          <a:ln w="0">
            <a:solidFill>
              <a:srgbClr val="000000"/>
            </a:solidFill>
            <a:round/>
            <a:headEnd/>
            <a:tailEnd/>
          </a:ln>
        </p:spPr>
        <p:txBody>
          <a:bodyPr/>
          <a:lstStyle/>
          <a:p>
            <a:endParaRPr lang="en-US"/>
          </a:p>
        </p:txBody>
      </p:sp>
      <p:sp>
        <p:nvSpPr>
          <p:cNvPr id="358493" name="Line 106"/>
          <p:cNvSpPr>
            <a:spLocks noChangeShapeType="1"/>
          </p:cNvSpPr>
          <p:nvPr/>
        </p:nvSpPr>
        <p:spPr bwMode="auto">
          <a:xfrm>
            <a:off x="3375025" y="1304925"/>
            <a:ext cx="1588" cy="4362450"/>
          </a:xfrm>
          <a:prstGeom prst="line">
            <a:avLst/>
          </a:prstGeom>
          <a:noFill/>
          <a:ln w="0">
            <a:solidFill>
              <a:srgbClr val="000000"/>
            </a:solidFill>
            <a:round/>
            <a:headEnd/>
            <a:tailEnd/>
          </a:ln>
        </p:spPr>
        <p:txBody>
          <a:bodyPr/>
          <a:lstStyle/>
          <a:p>
            <a:endParaRPr lang="en-US"/>
          </a:p>
        </p:txBody>
      </p:sp>
      <p:sp>
        <p:nvSpPr>
          <p:cNvPr id="358494" name="Line 107"/>
          <p:cNvSpPr>
            <a:spLocks noChangeShapeType="1"/>
          </p:cNvSpPr>
          <p:nvPr/>
        </p:nvSpPr>
        <p:spPr bwMode="auto">
          <a:xfrm>
            <a:off x="5140325" y="1304925"/>
            <a:ext cx="1588" cy="4362450"/>
          </a:xfrm>
          <a:prstGeom prst="line">
            <a:avLst/>
          </a:prstGeom>
          <a:noFill/>
          <a:ln w="0">
            <a:solidFill>
              <a:srgbClr val="000000"/>
            </a:solidFill>
            <a:round/>
            <a:headEnd/>
            <a:tailEnd/>
          </a:ln>
        </p:spPr>
        <p:txBody>
          <a:bodyPr/>
          <a:lstStyle/>
          <a:p>
            <a:endParaRPr lang="en-US"/>
          </a:p>
        </p:txBody>
      </p:sp>
      <p:sp>
        <p:nvSpPr>
          <p:cNvPr id="358495" name="Line 108"/>
          <p:cNvSpPr>
            <a:spLocks noChangeShapeType="1"/>
          </p:cNvSpPr>
          <p:nvPr/>
        </p:nvSpPr>
        <p:spPr bwMode="auto">
          <a:xfrm>
            <a:off x="6904038" y="1304925"/>
            <a:ext cx="1587" cy="4362450"/>
          </a:xfrm>
          <a:prstGeom prst="line">
            <a:avLst/>
          </a:prstGeom>
          <a:noFill/>
          <a:ln w="0">
            <a:solidFill>
              <a:srgbClr val="000000"/>
            </a:solidFill>
            <a:round/>
            <a:headEnd/>
            <a:tailEnd/>
          </a:ln>
        </p:spPr>
        <p:txBody>
          <a:bodyPr/>
          <a:lstStyle/>
          <a:p>
            <a:endParaRPr lang="en-US"/>
          </a:p>
        </p:txBody>
      </p:sp>
      <p:sp>
        <p:nvSpPr>
          <p:cNvPr id="358496" name="Line 109"/>
          <p:cNvSpPr>
            <a:spLocks noChangeShapeType="1"/>
          </p:cNvSpPr>
          <p:nvPr/>
        </p:nvSpPr>
        <p:spPr bwMode="auto">
          <a:xfrm>
            <a:off x="8667750" y="1304925"/>
            <a:ext cx="1588" cy="4362450"/>
          </a:xfrm>
          <a:prstGeom prst="line">
            <a:avLst/>
          </a:prstGeom>
          <a:noFill/>
          <a:ln w="0">
            <a:solidFill>
              <a:srgbClr val="000000"/>
            </a:solidFill>
            <a:round/>
            <a:headEnd/>
            <a:tailEnd/>
          </a:ln>
        </p:spPr>
        <p:txBody>
          <a:bodyPr/>
          <a:lstStyle/>
          <a:p>
            <a:endParaRPr lang="en-US"/>
          </a:p>
        </p:txBody>
      </p:sp>
      <p:sp>
        <p:nvSpPr>
          <p:cNvPr id="358497" name="Rectangle 110"/>
          <p:cNvSpPr>
            <a:spLocks noChangeArrowheads="1"/>
          </p:cNvSpPr>
          <p:nvPr/>
        </p:nvSpPr>
        <p:spPr bwMode="auto">
          <a:xfrm>
            <a:off x="1609725" y="1304925"/>
            <a:ext cx="7058025" cy="4362450"/>
          </a:xfrm>
          <a:prstGeom prst="rect">
            <a:avLst/>
          </a:prstGeom>
          <a:noFill/>
          <a:ln w="11113">
            <a:solidFill>
              <a:srgbClr val="808080"/>
            </a:solidFill>
            <a:miter lim="800000"/>
            <a:headEnd/>
            <a:tailEnd/>
          </a:ln>
        </p:spPr>
        <p:txBody>
          <a:bodyPr/>
          <a:lstStyle/>
          <a:p>
            <a:pPr algn="ctr" eaLnBrk="0" hangingPunct="0"/>
            <a:endParaRPr lang="de-DE"/>
          </a:p>
        </p:txBody>
      </p:sp>
      <p:sp>
        <p:nvSpPr>
          <p:cNvPr id="358498" name="Line 111"/>
          <p:cNvSpPr>
            <a:spLocks noChangeShapeType="1"/>
          </p:cNvSpPr>
          <p:nvPr/>
        </p:nvSpPr>
        <p:spPr bwMode="auto">
          <a:xfrm>
            <a:off x="1609725" y="1304925"/>
            <a:ext cx="1588" cy="4362450"/>
          </a:xfrm>
          <a:prstGeom prst="line">
            <a:avLst/>
          </a:prstGeom>
          <a:noFill/>
          <a:ln w="0">
            <a:solidFill>
              <a:srgbClr val="000000"/>
            </a:solidFill>
            <a:round/>
            <a:headEnd/>
            <a:tailEnd/>
          </a:ln>
        </p:spPr>
        <p:txBody>
          <a:bodyPr/>
          <a:lstStyle/>
          <a:p>
            <a:endParaRPr lang="en-US"/>
          </a:p>
        </p:txBody>
      </p:sp>
      <p:sp>
        <p:nvSpPr>
          <p:cNvPr id="358499" name="Line 112"/>
          <p:cNvSpPr>
            <a:spLocks noChangeShapeType="1"/>
          </p:cNvSpPr>
          <p:nvPr/>
        </p:nvSpPr>
        <p:spPr bwMode="auto">
          <a:xfrm>
            <a:off x="1546225" y="5667375"/>
            <a:ext cx="63500" cy="1588"/>
          </a:xfrm>
          <a:prstGeom prst="line">
            <a:avLst/>
          </a:prstGeom>
          <a:noFill/>
          <a:ln w="0">
            <a:solidFill>
              <a:srgbClr val="000000"/>
            </a:solidFill>
            <a:round/>
            <a:headEnd/>
            <a:tailEnd/>
          </a:ln>
        </p:spPr>
        <p:txBody>
          <a:bodyPr/>
          <a:lstStyle/>
          <a:p>
            <a:endParaRPr lang="en-US"/>
          </a:p>
        </p:txBody>
      </p:sp>
      <p:sp>
        <p:nvSpPr>
          <p:cNvPr id="358500" name="Line 113"/>
          <p:cNvSpPr>
            <a:spLocks noChangeShapeType="1"/>
          </p:cNvSpPr>
          <p:nvPr/>
        </p:nvSpPr>
        <p:spPr bwMode="auto">
          <a:xfrm>
            <a:off x="1546225" y="4940300"/>
            <a:ext cx="63500" cy="1588"/>
          </a:xfrm>
          <a:prstGeom prst="line">
            <a:avLst/>
          </a:prstGeom>
          <a:noFill/>
          <a:ln w="0">
            <a:solidFill>
              <a:srgbClr val="000000"/>
            </a:solidFill>
            <a:round/>
            <a:headEnd/>
            <a:tailEnd/>
          </a:ln>
        </p:spPr>
        <p:txBody>
          <a:bodyPr/>
          <a:lstStyle/>
          <a:p>
            <a:endParaRPr lang="en-US"/>
          </a:p>
        </p:txBody>
      </p:sp>
      <p:sp>
        <p:nvSpPr>
          <p:cNvPr id="358501" name="Line 114"/>
          <p:cNvSpPr>
            <a:spLocks noChangeShapeType="1"/>
          </p:cNvSpPr>
          <p:nvPr/>
        </p:nvSpPr>
        <p:spPr bwMode="auto">
          <a:xfrm>
            <a:off x="1546225" y="4213225"/>
            <a:ext cx="63500" cy="1588"/>
          </a:xfrm>
          <a:prstGeom prst="line">
            <a:avLst/>
          </a:prstGeom>
          <a:noFill/>
          <a:ln w="0">
            <a:solidFill>
              <a:srgbClr val="000000"/>
            </a:solidFill>
            <a:round/>
            <a:headEnd/>
            <a:tailEnd/>
          </a:ln>
        </p:spPr>
        <p:txBody>
          <a:bodyPr/>
          <a:lstStyle/>
          <a:p>
            <a:endParaRPr lang="en-US"/>
          </a:p>
        </p:txBody>
      </p:sp>
      <p:sp>
        <p:nvSpPr>
          <p:cNvPr id="358502" name="Line 115"/>
          <p:cNvSpPr>
            <a:spLocks noChangeShapeType="1"/>
          </p:cNvSpPr>
          <p:nvPr/>
        </p:nvSpPr>
        <p:spPr bwMode="auto">
          <a:xfrm>
            <a:off x="1546225" y="3486150"/>
            <a:ext cx="63500" cy="1588"/>
          </a:xfrm>
          <a:prstGeom prst="line">
            <a:avLst/>
          </a:prstGeom>
          <a:noFill/>
          <a:ln w="0">
            <a:solidFill>
              <a:srgbClr val="000000"/>
            </a:solidFill>
            <a:round/>
            <a:headEnd/>
            <a:tailEnd/>
          </a:ln>
        </p:spPr>
        <p:txBody>
          <a:bodyPr/>
          <a:lstStyle/>
          <a:p>
            <a:endParaRPr lang="en-US"/>
          </a:p>
        </p:txBody>
      </p:sp>
      <p:sp>
        <p:nvSpPr>
          <p:cNvPr id="358503" name="Line 116"/>
          <p:cNvSpPr>
            <a:spLocks noChangeShapeType="1"/>
          </p:cNvSpPr>
          <p:nvPr/>
        </p:nvSpPr>
        <p:spPr bwMode="auto">
          <a:xfrm>
            <a:off x="1546225" y="2760663"/>
            <a:ext cx="63500" cy="1587"/>
          </a:xfrm>
          <a:prstGeom prst="line">
            <a:avLst/>
          </a:prstGeom>
          <a:noFill/>
          <a:ln w="0">
            <a:solidFill>
              <a:srgbClr val="000000"/>
            </a:solidFill>
            <a:round/>
            <a:headEnd/>
            <a:tailEnd/>
          </a:ln>
        </p:spPr>
        <p:txBody>
          <a:bodyPr/>
          <a:lstStyle/>
          <a:p>
            <a:endParaRPr lang="en-US"/>
          </a:p>
        </p:txBody>
      </p:sp>
      <p:sp>
        <p:nvSpPr>
          <p:cNvPr id="358504" name="Line 117"/>
          <p:cNvSpPr>
            <a:spLocks noChangeShapeType="1"/>
          </p:cNvSpPr>
          <p:nvPr/>
        </p:nvSpPr>
        <p:spPr bwMode="auto">
          <a:xfrm>
            <a:off x="1546225" y="2032000"/>
            <a:ext cx="63500" cy="1588"/>
          </a:xfrm>
          <a:prstGeom prst="line">
            <a:avLst/>
          </a:prstGeom>
          <a:noFill/>
          <a:ln w="0">
            <a:solidFill>
              <a:srgbClr val="000000"/>
            </a:solidFill>
            <a:round/>
            <a:headEnd/>
            <a:tailEnd/>
          </a:ln>
        </p:spPr>
        <p:txBody>
          <a:bodyPr/>
          <a:lstStyle/>
          <a:p>
            <a:endParaRPr lang="en-US"/>
          </a:p>
        </p:txBody>
      </p:sp>
      <p:sp>
        <p:nvSpPr>
          <p:cNvPr id="358505" name="Line 118"/>
          <p:cNvSpPr>
            <a:spLocks noChangeShapeType="1"/>
          </p:cNvSpPr>
          <p:nvPr/>
        </p:nvSpPr>
        <p:spPr bwMode="auto">
          <a:xfrm>
            <a:off x="1546225" y="1304925"/>
            <a:ext cx="63500" cy="1588"/>
          </a:xfrm>
          <a:prstGeom prst="line">
            <a:avLst/>
          </a:prstGeom>
          <a:noFill/>
          <a:ln w="0">
            <a:solidFill>
              <a:srgbClr val="000000"/>
            </a:solidFill>
            <a:round/>
            <a:headEnd/>
            <a:tailEnd/>
          </a:ln>
        </p:spPr>
        <p:txBody>
          <a:bodyPr/>
          <a:lstStyle/>
          <a:p>
            <a:endParaRPr lang="en-US"/>
          </a:p>
        </p:txBody>
      </p:sp>
      <p:sp>
        <p:nvSpPr>
          <p:cNvPr id="358506" name="Line 119"/>
          <p:cNvSpPr>
            <a:spLocks noChangeShapeType="1"/>
          </p:cNvSpPr>
          <p:nvPr/>
        </p:nvSpPr>
        <p:spPr bwMode="auto">
          <a:xfrm>
            <a:off x="1609725" y="4213225"/>
            <a:ext cx="7058025" cy="1588"/>
          </a:xfrm>
          <a:prstGeom prst="line">
            <a:avLst/>
          </a:prstGeom>
          <a:noFill/>
          <a:ln w="0">
            <a:solidFill>
              <a:srgbClr val="000000"/>
            </a:solidFill>
            <a:round/>
            <a:headEnd/>
            <a:tailEnd/>
          </a:ln>
        </p:spPr>
        <p:txBody>
          <a:bodyPr/>
          <a:lstStyle/>
          <a:p>
            <a:endParaRPr lang="en-US"/>
          </a:p>
        </p:txBody>
      </p:sp>
      <p:sp>
        <p:nvSpPr>
          <p:cNvPr id="358507" name="Line 120"/>
          <p:cNvSpPr>
            <a:spLocks noChangeShapeType="1"/>
          </p:cNvSpPr>
          <p:nvPr/>
        </p:nvSpPr>
        <p:spPr bwMode="auto">
          <a:xfrm flipV="1">
            <a:off x="1609725" y="4213225"/>
            <a:ext cx="1588" cy="63500"/>
          </a:xfrm>
          <a:prstGeom prst="line">
            <a:avLst/>
          </a:prstGeom>
          <a:noFill/>
          <a:ln w="0">
            <a:solidFill>
              <a:srgbClr val="000000"/>
            </a:solidFill>
            <a:round/>
            <a:headEnd/>
            <a:tailEnd/>
          </a:ln>
        </p:spPr>
        <p:txBody>
          <a:bodyPr/>
          <a:lstStyle/>
          <a:p>
            <a:endParaRPr lang="en-US"/>
          </a:p>
        </p:txBody>
      </p:sp>
      <p:sp>
        <p:nvSpPr>
          <p:cNvPr id="358508" name="Line 121"/>
          <p:cNvSpPr>
            <a:spLocks noChangeShapeType="1"/>
          </p:cNvSpPr>
          <p:nvPr/>
        </p:nvSpPr>
        <p:spPr bwMode="auto">
          <a:xfrm flipV="1">
            <a:off x="3375025" y="4213225"/>
            <a:ext cx="1588" cy="63500"/>
          </a:xfrm>
          <a:prstGeom prst="line">
            <a:avLst/>
          </a:prstGeom>
          <a:noFill/>
          <a:ln w="0">
            <a:solidFill>
              <a:srgbClr val="000000"/>
            </a:solidFill>
            <a:round/>
            <a:headEnd/>
            <a:tailEnd/>
          </a:ln>
        </p:spPr>
        <p:txBody>
          <a:bodyPr/>
          <a:lstStyle/>
          <a:p>
            <a:endParaRPr lang="en-US"/>
          </a:p>
        </p:txBody>
      </p:sp>
      <p:sp>
        <p:nvSpPr>
          <p:cNvPr id="358509" name="Line 122"/>
          <p:cNvSpPr>
            <a:spLocks noChangeShapeType="1"/>
          </p:cNvSpPr>
          <p:nvPr/>
        </p:nvSpPr>
        <p:spPr bwMode="auto">
          <a:xfrm flipV="1">
            <a:off x="5140325" y="4213225"/>
            <a:ext cx="1588" cy="63500"/>
          </a:xfrm>
          <a:prstGeom prst="line">
            <a:avLst/>
          </a:prstGeom>
          <a:noFill/>
          <a:ln w="0">
            <a:solidFill>
              <a:srgbClr val="000000"/>
            </a:solidFill>
            <a:round/>
            <a:headEnd/>
            <a:tailEnd/>
          </a:ln>
        </p:spPr>
        <p:txBody>
          <a:bodyPr/>
          <a:lstStyle/>
          <a:p>
            <a:endParaRPr lang="en-US"/>
          </a:p>
        </p:txBody>
      </p:sp>
      <p:sp>
        <p:nvSpPr>
          <p:cNvPr id="358510" name="Line 123"/>
          <p:cNvSpPr>
            <a:spLocks noChangeShapeType="1"/>
          </p:cNvSpPr>
          <p:nvPr/>
        </p:nvSpPr>
        <p:spPr bwMode="auto">
          <a:xfrm flipV="1">
            <a:off x="6904038" y="4213225"/>
            <a:ext cx="1587" cy="63500"/>
          </a:xfrm>
          <a:prstGeom prst="line">
            <a:avLst/>
          </a:prstGeom>
          <a:noFill/>
          <a:ln w="0">
            <a:solidFill>
              <a:srgbClr val="000000"/>
            </a:solidFill>
            <a:round/>
            <a:headEnd/>
            <a:tailEnd/>
          </a:ln>
        </p:spPr>
        <p:txBody>
          <a:bodyPr/>
          <a:lstStyle/>
          <a:p>
            <a:endParaRPr lang="en-US"/>
          </a:p>
        </p:txBody>
      </p:sp>
      <p:sp>
        <p:nvSpPr>
          <p:cNvPr id="358511" name="Line 124"/>
          <p:cNvSpPr>
            <a:spLocks noChangeShapeType="1"/>
          </p:cNvSpPr>
          <p:nvPr/>
        </p:nvSpPr>
        <p:spPr bwMode="auto">
          <a:xfrm flipV="1">
            <a:off x="8667750" y="4213225"/>
            <a:ext cx="1588" cy="63500"/>
          </a:xfrm>
          <a:prstGeom prst="line">
            <a:avLst/>
          </a:prstGeom>
          <a:noFill/>
          <a:ln w="0">
            <a:solidFill>
              <a:srgbClr val="000000"/>
            </a:solidFill>
            <a:round/>
            <a:headEnd/>
            <a:tailEnd/>
          </a:ln>
        </p:spPr>
        <p:txBody>
          <a:bodyPr/>
          <a:lstStyle/>
          <a:p>
            <a:endParaRPr lang="en-US"/>
          </a:p>
        </p:txBody>
      </p:sp>
      <p:sp>
        <p:nvSpPr>
          <p:cNvPr id="358512" name="Rectangle 125"/>
          <p:cNvSpPr>
            <a:spLocks noChangeArrowheads="1"/>
          </p:cNvSpPr>
          <p:nvPr/>
        </p:nvSpPr>
        <p:spPr bwMode="auto">
          <a:xfrm>
            <a:off x="1549400" y="5387975"/>
            <a:ext cx="122238"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13" name="Line 126"/>
          <p:cNvSpPr>
            <a:spLocks noChangeShapeType="1"/>
          </p:cNvSpPr>
          <p:nvPr/>
        </p:nvSpPr>
        <p:spPr bwMode="auto">
          <a:xfrm flipH="1" flipV="1">
            <a:off x="1552575" y="5389563"/>
            <a:ext cx="57150" cy="58737"/>
          </a:xfrm>
          <a:prstGeom prst="line">
            <a:avLst/>
          </a:prstGeom>
          <a:noFill/>
          <a:ln w="11113">
            <a:solidFill>
              <a:srgbClr val="000080"/>
            </a:solidFill>
            <a:round/>
            <a:headEnd/>
            <a:tailEnd/>
          </a:ln>
        </p:spPr>
        <p:txBody>
          <a:bodyPr/>
          <a:lstStyle/>
          <a:p>
            <a:endParaRPr lang="en-US"/>
          </a:p>
        </p:txBody>
      </p:sp>
      <p:sp>
        <p:nvSpPr>
          <p:cNvPr id="358514" name="Line 127"/>
          <p:cNvSpPr>
            <a:spLocks noChangeShapeType="1"/>
          </p:cNvSpPr>
          <p:nvPr/>
        </p:nvSpPr>
        <p:spPr bwMode="auto">
          <a:xfrm>
            <a:off x="1609725" y="5448300"/>
            <a:ext cx="58738" cy="57150"/>
          </a:xfrm>
          <a:prstGeom prst="line">
            <a:avLst/>
          </a:prstGeom>
          <a:noFill/>
          <a:ln w="11113">
            <a:solidFill>
              <a:srgbClr val="000080"/>
            </a:solidFill>
            <a:round/>
            <a:headEnd/>
            <a:tailEnd/>
          </a:ln>
        </p:spPr>
        <p:txBody>
          <a:bodyPr/>
          <a:lstStyle/>
          <a:p>
            <a:endParaRPr lang="en-US"/>
          </a:p>
        </p:txBody>
      </p:sp>
      <p:sp>
        <p:nvSpPr>
          <p:cNvPr id="358515" name="Line 128"/>
          <p:cNvSpPr>
            <a:spLocks noChangeShapeType="1"/>
          </p:cNvSpPr>
          <p:nvPr/>
        </p:nvSpPr>
        <p:spPr bwMode="auto">
          <a:xfrm flipH="1">
            <a:off x="1552575" y="5448300"/>
            <a:ext cx="57150" cy="57150"/>
          </a:xfrm>
          <a:prstGeom prst="line">
            <a:avLst/>
          </a:prstGeom>
          <a:noFill/>
          <a:ln w="11113">
            <a:solidFill>
              <a:srgbClr val="000080"/>
            </a:solidFill>
            <a:round/>
            <a:headEnd/>
            <a:tailEnd/>
          </a:ln>
        </p:spPr>
        <p:txBody>
          <a:bodyPr/>
          <a:lstStyle/>
          <a:p>
            <a:endParaRPr lang="en-US"/>
          </a:p>
        </p:txBody>
      </p:sp>
      <p:sp>
        <p:nvSpPr>
          <p:cNvPr id="358516" name="Line 129"/>
          <p:cNvSpPr>
            <a:spLocks noChangeShapeType="1"/>
          </p:cNvSpPr>
          <p:nvPr/>
        </p:nvSpPr>
        <p:spPr bwMode="auto">
          <a:xfrm flipV="1">
            <a:off x="1609725" y="5389563"/>
            <a:ext cx="58738" cy="58737"/>
          </a:xfrm>
          <a:prstGeom prst="line">
            <a:avLst/>
          </a:prstGeom>
          <a:noFill/>
          <a:ln w="11113">
            <a:solidFill>
              <a:srgbClr val="000080"/>
            </a:solidFill>
            <a:round/>
            <a:headEnd/>
            <a:tailEnd/>
          </a:ln>
        </p:spPr>
        <p:txBody>
          <a:bodyPr/>
          <a:lstStyle/>
          <a:p>
            <a:endParaRPr lang="en-US"/>
          </a:p>
        </p:txBody>
      </p:sp>
      <p:sp>
        <p:nvSpPr>
          <p:cNvPr id="358517" name="Rectangle 130"/>
          <p:cNvSpPr>
            <a:spLocks noChangeArrowheads="1"/>
          </p:cNvSpPr>
          <p:nvPr/>
        </p:nvSpPr>
        <p:spPr bwMode="auto">
          <a:xfrm>
            <a:off x="4048125" y="3806825"/>
            <a:ext cx="122238"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18" name="Line 131"/>
          <p:cNvSpPr>
            <a:spLocks noChangeShapeType="1"/>
          </p:cNvSpPr>
          <p:nvPr/>
        </p:nvSpPr>
        <p:spPr bwMode="auto">
          <a:xfrm flipH="1" flipV="1">
            <a:off x="4049713" y="3808413"/>
            <a:ext cx="58737" cy="58737"/>
          </a:xfrm>
          <a:prstGeom prst="line">
            <a:avLst/>
          </a:prstGeom>
          <a:noFill/>
          <a:ln w="11113">
            <a:solidFill>
              <a:srgbClr val="000080"/>
            </a:solidFill>
            <a:round/>
            <a:headEnd/>
            <a:tailEnd/>
          </a:ln>
        </p:spPr>
        <p:txBody>
          <a:bodyPr/>
          <a:lstStyle/>
          <a:p>
            <a:endParaRPr lang="en-US"/>
          </a:p>
        </p:txBody>
      </p:sp>
      <p:sp>
        <p:nvSpPr>
          <p:cNvPr id="358519" name="Line 132"/>
          <p:cNvSpPr>
            <a:spLocks noChangeShapeType="1"/>
          </p:cNvSpPr>
          <p:nvPr/>
        </p:nvSpPr>
        <p:spPr bwMode="auto">
          <a:xfrm>
            <a:off x="4108450" y="3867150"/>
            <a:ext cx="57150" cy="57150"/>
          </a:xfrm>
          <a:prstGeom prst="line">
            <a:avLst/>
          </a:prstGeom>
          <a:noFill/>
          <a:ln w="11113">
            <a:solidFill>
              <a:srgbClr val="000080"/>
            </a:solidFill>
            <a:round/>
            <a:headEnd/>
            <a:tailEnd/>
          </a:ln>
        </p:spPr>
        <p:txBody>
          <a:bodyPr/>
          <a:lstStyle/>
          <a:p>
            <a:endParaRPr lang="en-US"/>
          </a:p>
        </p:txBody>
      </p:sp>
      <p:sp>
        <p:nvSpPr>
          <p:cNvPr id="358520" name="Line 133"/>
          <p:cNvSpPr>
            <a:spLocks noChangeShapeType="1"/>
          </p:cNvSpPr>
          <p:nvPr/>
        </p:nvSpPr>
        <p:spPr bwMode="auto">
          <a:xfrm flipH="1">
            <a:off x="4049713" y="3867150"/>
            <a:ext cx="58737" cy="57150"/>
          </a:xfrm>
          <a:prstGeom prst="line">
            <a:avLst/>
          </a:prstGeom>
          <a:noFill/>
          <a:ln w="11113">
            <a:solidFill>
              <a:srgbClr val="000080"/>
            </a:solidFill>
            <a:round/>
            <a:headEnd/>
            <a:tailEnd/>
          </a:ln>
        </p:spPr>
        <p:txBody>
          <a:bodyPr/>
          <a:lstStyle/>
          <a:p>
            <a:endParaRPr lang="en-US"/>
          </a:p>
        </p:txBody>
      </p:sp>
      <p:sp>
        <p:nvSpPr>
          <p:cNvPr id="358521" name="Line 134"/>
          <p:cNvSpPr>
            <a:spLocks noChangeShapeType="1"/>
          </p:cNvSpPr>
          <p:nvPr/>
        </p:nvSpPr>
        <p:spPr bwMode="auto">
          <a:xfrm flipV="1">
            <a:off x="4108450" y="3808413"/>
            <a:ext cx="57150" cy="58737"/>
          </a:xfrm>
          <a:prstGeom prst="line">
            <a:avLst/>
          </a:prstGeom>
          <a:noFill/>
          <a:ln w="11113">
            <a:solidFill>
              <a:srgbClr val="000080"/>
            </a:solidFill>
            <a:round/>
            <a:headEnd/>
            <a:tailEnd/>
          </a:ln>
        </p:spPr>
        <p:txBody>
          <a:bodyPr/>
          <a:lstStyle/>
          <a:p>
            <a:endParaRPr lang="en-US"/>
          </a:p>
        </p:txBody>
      </p:sp>
      <p:sp>
        <p:nvSpPr>
          <p:cNvPr id="358522" name="Rectangle 135"/>
          <p:cNvSpPr>
            <a:spLocks noChangeArrowheads="1"/>
          </p:cNvSpPr>
          <p:nvPr/>
        </p:nvSpPr>
        <p:spPr bwMode="auto">
          <a:xfrm>
            <a:off x="5080000" y="5387975"/>
            <a:ext cx="122238"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23" name="Line 136"/>
          <p:cNvSpPr>
            <a:spLocks noChangeShapeType="1"/>
          </p:cNvSpPr>
          <p:nvPr/>
        </p:nvSpPr>
        <p:spPr bwMode="auto">
          <a:xfrm flipH="1" flipV="1">
            <a:off x="5081588" y="5389563"/>
            <a:ext cx="58737" cy="58737"/>
          </a:xfrm>
          <a:prstGeom prst="line">
            <a:avLst/>
          </a:prstGeom>
          <a:noFill/>
          <a:ln w="11113">
            <a:solidFill>
              <a:srgbClr val="000080"/>
            </a:solidFill>
            <a:round/>
            <a:headEnd/>
            <a:tailEnd/>
          </a:ln>
        </p:spPr>
        <p:txBody>
          <a:bodyPr/>
          <a:lstStyle/>
          <a:p>
            <a:endParaRPr lang="en-US"/>
          </a:p>
        </p:txBody>
      </p:sp>
      <p:sp>
        <p:nvSpPr>
          <p:cNvPr id="358524" name="Line 137"/>
          <p:cNvSpPr>
            <a:spLocks noChangeShapeType="1"/>
          </p:cNvSpPr>
          <p:nvPr/>
        </p:nvSpPr>
        <p:spPr bwMode="auto">
          <a:xfrm>
            <a:off x="5140325" y="5448300"/>
            <a:ext cx="57150" cy="57150"/>
          </a:xfrm>
          <a:prstGeom prst="line">
            <a:avLst/>
          </a:prstGeom>
          <a:noFill/>
          <a:ln w="11113">
            <a:solidFill>
              <a:srgbClr val="000080"/>
            </a:solidFill>
            <a:round/>
            <a:headEnd/>
            <a:tailEnd/>
          </a:ln>
        </p:spPr>
        <p:txBody>
          <a:bodyPr/>
          <a:lstStyle/>
          <a:p>
            <a:endParaRPr lang="en-US"/>
          </a:p>
        </p:txBody>
      </p:sp>
      <p:sp>
        <p:nvSpPr>
          <p:cNvPr id="358525" name="Line 138"/>
          <p:cNvSpPr>
            <a:spLocks noChangeShapeType="1"/>
          </p:cNvSpPr>
          <p:nvPr/>
        </p:nvSpPr>
        <p:spPr bwMode="auto">
          <a:xfrm flipH="1">
            <a:off x="5081588" y="5448300"/>
            <a:ext cx="58737" cy="57150"/>
          </a:xfrm>
          <a:prstGeom prst="line">
            <a:avLst/>
          </a:prstGeom>
          <a:noFill/>
          <a:ln w="11113">
            <a:solidFill>
              <a:srgbClr val="000080"/>
            </a:solidFill>
            <a:round/>
            <a:headEnd/>
            <a:tailEnd/>
          </a:ln>
        </p:spPr>
        <p:txBody>
          <a:bodyPr/>
          <a:lstStyle/>
          <a:p>
            <a:endParaRPr lang="en-US"/>
          </a:p>
        </p:txBody>
      </p:sp>
      <p:sp>
        <p:nvSpPr>
          <p:cNvPr id="358526" name="Line 139"/>
          <p:cNvSpPr>
            <a:spLocks noChangeShapeType="1"/>
          </p:cNvSpPr>
          <p:nvPr/>
        </p:nvSpPr>
        <p:spPr bwMode="auto">
          <a:xfrm flipV="1">
            <a:off x="5140325" y="5389563"/>
            <a:ext cx="57150" cy="58737"/>
          </a:xfrm>
          <a:prstGeom prst="line">
            <a:avLst/>
          </a:prstGeom>
          <a:noFill/>
          <a:ln w="11113">
            <a:solidFill>
              <a:srgbClr val="000080"/>
            </a:solidFill>
            <a:round/>
            <a:headEnd/>
            <a:tailEnd/>
          </a:ln>
        </p:spPr>
        <p:txBody>
          <a:bodyPr/>
          <a:lstStyle/>
          <a:p>
            <a:endParaRPr lang="en-US"/>
          </a:p>
        </p:txBody>
      </p:sp>
      <p:sp>
        <p:nvSpPr>
          <p:cNvPr id="358527" name="Rectangle 140"/>
          <p:cNvSpPr>
            <a:spLocks noChangeArrowheads="1"/>
          </p:cNvSpPr>
          <p:nvPr/>
        </p:nvSpPr>
        <p:spPr bwMode="auto">
          <a:xfrm>
            <a:off x="5781675" y="4186238"/>
            <a:ext cx="122238" cy="120650"/>
          </a:xfrm>
          <a:prstGeom prst="rect">
            <a:avLst/>
          </a:prstGeom>
          <a:solidFill>
            <a:srgbClr val="000080"/>
          </a:solidFill>
          <a:ln w="9525">
            <a:noFill/>
            <a:miter lim="800000"/>
            <a:headEnd/>
            <a:tailEnd/>
          </a:ln>
        </p:spPr>
        <p:txBody>
          <a:bodyPr/>
          <a:lstStyle/>
          <a:p>
            <a:pPr algn="ctr" eaLnBrk="0" hangingPunct="0"/>
            <a:endParaRPr lang="de-DE"/>
          </a:p>
        </p:txBody>
      </p:sp>
      <p:sp>
        <p:nvSpPr>
          <p:cNvPr id="358528" name="Line 141"/>
          <p:cNvSpPr>
            <a:spLocks noChangeShapeType="1"/>
          </p:cNvSpPr>
          <p:nvPr/>
        </p:nvSpPr>
        <p:spPr bwMode="auto">
          <a:xfrm flipH="1" flipV="1">
            <a:off x="5783263" y="4187825"/>
            <a:ext cx="58737" cy="57150"/>
          </a:xfrm>
          <a:prstGeom prst="line">
            <a:avLst/>
          </a:prstGeom>
          <a:noFill/>
          <a:ln w="11113">
            <a:solidFill>
              <a:srgbClr val="000080"/>
            </a:solidFill>
            <a:round/>
            <a:headEnd/>
            <a:tailEnd/>
          </a:ln>
        </p:spPr>
        <p:txBody>
          <a:bodyPr/>
          <a:lstStyle/>
          <a:p>
            <a:endParaRPr lang="en-US"/>
          </a:p>
        </p:txBody>
      </p:sp>
      <p:sp>
        <p:nvSpPr>
          <p:cNvPr id="358529" name="Line 142"/>
          <p:cNvSpPr>
            <a:spLocks noChangeShapeType="1"/>
          </p:cNvSpPr>
          <p:nvPr/>
        </p:nvSpPr>
        <p:spPr bwMode="auto">
          <a:xfrm>
            <a:off x="5842000" y="4244975"/>
            <a:ext cx="57150" cy="58738"/>
          </a:xfrm>
          <a:prstGeom prst="line">
            <a:avLst/>
          </a:prstGeom>
          <a:noFill/>
          <a:ln w="11113">
            <a:solidFill>
              <a:srgbClr val="000080"/>
            </a:solidFill>
            <a:round/>
            <a:headEnd/>
            <a:tailEnd/>
          </a:ln>
        </p:spPr>
        <p:txBody>
          <a:bodyPr/>
          <a:lstStyle/>
          <a:p>
            <a:endParaRPr lang="en-US"/>
          </a:p>
        </p:txBody>
      </p:sp>
      <p:sp>
        <p:nvSpPr>
          <p:cNvPr id="358530" name="Line 143"/>
          <p:cNvSpPr>
            <a:spLocks noChangeShapeType="1"/>
          </p:cNvSpPr>
          <p:nvPr/>
        </p:nvSpPr>
        <p:spPr bwMode="auto">
          <a:xfrm flipH="1">
            <a:off x="5783263" y="4244975"/>
            <a:ext cx="58737" cy="58738"/>
          </a:xfrm>
          <a:prstGeom prst="line">
            <a:avLst/>
          </a:prstGeom>
          <a:noFill/>
          <a:ln w="11113">
            <a:solidFill>
              <a:srgbClr val="000080"/>
            </a:solidFill>
            <a:round/>
            <a:headEnd/>
            <a:tailEnd/>
          </a:ln>
        </p:spPr>
        <p:txBody>
          <a:bodyPr/>
          <a:lstStyle/>
          <a:p>
            <a:endParaRPr lang="en-US"/>
          </a:p>
        </p:txBody>
      </p:sp>
      <p:sp>
        <p:nvSpPr>
          <p:cNvPr id="358531" name="Line 144"/>
          <p:cNvSpPr>
            <a:spLocks noChangeShapeType="1"/>
          </p:cNvSpPr>
          <p:nvPr/>
        </p:nvSpPr>
        <p:spPr bwMode="auto">
          <a:xfrm flipV="1">
            <a:off x="5842000" y="4187825"/>
            <a:ext cx="57150" cy="57150"/>
          </a:xfrm>
          <a:prstGeom prst="line">
            <a:avLst/>
          </a:prstGeom>
          <a:noFill/>
          <a:ln w="11113">
            <a:solidFill>
              <a:srgbClr val="000080"/>
            </a:solidFill>
            <a:round/>
            <a:headEnd/>
            <a:tailEnd/>
          </a:ln>
        </p:spPr>
        <p:txBody>
          <a:bodyPr/>
          <a:lstStyle/>
          <a:p>
            <a:endParaRPr lang="en-US"/>
          </a:p>
        </p:txBody>
      </p:sp>
      <p:sp>
        <p:nvSpPr>
          <p:cNvPr id="358532" name="Rectangle 145"/>
          <p:cNvSpPr>
            <a:spLocks noChangeArrowheads="1"/>
          </p:cNvSpPr>
          <p:nvPr/>
        </p:nvSpPr>
        <p:spPr bwMode="auto">
          <a:xfrm>
            <a:off x="5957888" y="5168900"/>
            <a:ext cx="122237"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33" name="Line 146"/>
          <p:cNvSpPr>
            <a:spLocks noChangeShapeType="1"/>
          </p:cNvSpPr>
          <p:nvPr/>
        </p:nvSpPr>
        <p:spPr bwMode="auto">
          <a:xfrm flipH="1" flipV="1">
            <a:off x="5959475" y="5170488"/>
            <a:ext cx="58738" cy="57150"/>
          </a:xfrm>
          <a:prstGeom prst="line">
            <a:avLst/>
          </a:prstGeom>
          <a:noFill/>
          <a:ln w="11113">
            <a:solidFill>
              <a:srgbClr val="000080"/>
            </a:solidFill>
            <a:round/>
            <a:headEnd/>
            <a:tailEnd/>
          </a:ln>
        </p:spPr>
        <p:txBody>
          <a:bodyPr/>
          <a:lstStyle/>
          <a:p>
            <a:endParaRPr lang="en-US"/>
          </a:p>
        </p:txBody>
      </p:sp>
      <p:sp>
        <p:nvSpPr>
          <p:cNvPr id="358534" name="Line 147"/>
          <p:cNvSpPr>
            <a:spLocks noChangeShapeType="1"/>
          </p:cNvSpPr>
          <p:nvPr/>
        </p:nvSpPr>
        <p:spPr bwMode="auto">
          <a:xfrm>
            <a:off x="6018213" y="5227638"/>
            <a:ext cx="57150" cy="58737"/>
          </a:xfrm>
          <a:prstGeom prst="line">
            <a:avLst/>
          </a:prstGeom>
          <a:noFill/>
          <a:ln w="11113">
            <a:solidFill>
              <a:srgbClr val="000080"/>
            </a:solidFill>
            <a:round/>
            <a:headEnd/>
            <a:tailEnd/>
          </a:ln>
        </p:spPr>
        <p:txBody>
          <a:bodyPr/>
          <a:lstStyle/>
          <a:p>
            <a:endParaRPr lang="en-US"/>
          </a:p>
        </p:txBody>
      </p:sp>
      <p:sp>
        <p:nvSpPr>
          <p:cNvPr id="358535" name="Line 148"/>
          <p:cNvSpPr>
            <a:spLocks noChangeShapeType="1"/>
          </p:cNvSpPr>
          <p:nvPr/>
        </p:nvSpPr>
        <p:spPr bwMode="auto">
          <a:xfrm flipH="1">
            <a:off x="5959475" y="5227638"/>
            <a:ext cx="58738" cy="58737"/>
          </a:xfrm>
          <a:prstGeom prst="line">
            <a:avLst/>
          </a:prstGeom>
          <a:noFill/>
          <a:ln w="11113">
            <a:solidFill>
              <a:srgbClr val="000080"/>
            </a:solidFill>
            <a:round/>
            <a:headEnd/>
            <a:tailEnd/>
          </a:ln>
        </p:spPr>
        <p:txBody>
          <a:bodyPr/>
          <a:lstStyle/>
          <a:p>
            <a:endParaRPr lang="en-US"/>
          </a:p>
        </p:txBody>
      </p:sp>
      <p:sp>
        <p:nvSpPr>
          <p:cNvPr id="358536" name="Line 149"/>
          <p:cNvSpPr>
            <a:spLocks noChangeShapeType="1"/>
          </p:cNvSpPr>
          <p:nvPr/>
        </p:nvSpPr>
        <p:spPr bwMode="auto">
          <a:xfrm flipV="1">
            <a:off x="6018213" y="5170488"/>
            <a:ext cx="57150" cy="57150"/>
          </a:xfrm>
          <a:prstGeom prst="line">
            <a:avLst/>
          </a:prstGeom>
          <a:noFill/>
          <a:ln w="11113">
            <a:solidFill>
              <a:srgbClr val="000080"/>
            </a:solidFill>
            <a:round/>
            <a:headEnd/>
            <a:tailEnd/>
          </a:ln>
        </p:spPr>
        <p:txBody>
          <a:bodyPr/>
          <a:lstStyle/>
          <a:p>
            <a:endParaRPr lang="en-US"/>
          </a:p>
        </p:txBody>
      </p:sp>
      <p:sp>
        <p:nvSpPr>
          <p:cNvPr id="358537" name="Rectangle 150"/>
          <p:cNvSpPr>
            <a:spLocks noChangeArrowheads="1"/>
          </p:cNvSpPr>
          <p:nvPr/>
        </p:nvSpPr>
        <p:spPr bwMode="auto">
          <a:xfrm>
            <a:off x="6232525" y="3876675"/>
            <a:ext cx="122238"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38" name="Line 151"/>
          <p:cNvSpPr>
            <a:spLocks noChangeShapeType="1"/>
          </p:cNvSpPr>
          <p:nvPr/>
        </p:nvSpPr>
        <p:spPr bwMode="auto">
          <a:xfrm flipH="1" flipV="1">
            <a:off x="6235700" y="3879850"/>
            <a:ext cx="57150" cy="57150"/>
          </a:xfrm>
          <a:prstGeom prst="line">
            <a:avLst/>
          </a:prstGeom>
          <a:noFill/>
          <a:ln w="11113">
            <a:solidFill>
              <a:srgbClr val="000080"/>
            </a:solidFill>
            <a:round/>
            <a:headEnd/>
            <a:tailEnd/>
          </a:ln>
        </p:spPr>
        <p:txBody>
          <a:bodyPr/>
          <a:lstStyle/>
          <a:p>
            <a:endParaRPr lang="en-US"/>
          </a:p>
        </p:txBody>
      </p:sp>
      <p:sp>
        <p:nvSpPr>
          <p:cNvPr id="358539" name="Line 152"/>
          <p:cNvSpPr>
            <a:spLocks noChangeShapeType="1"/>
          </p:cNvSpPr>
          <p:nvPr/>
        </p:nvSpPr>
        <p:spPr bwMode="auto">
          <a:xfrm>
            <a:off x="6292850" y="3937000"/>
            <a:ext cx="58738" cy="58738"/>
          </a:xfrm>
          <a:prstGeom prst="line">
            <a:avLst/>
          </a:prstGeom>
          <a:noFill/>
          <a:ln w="11113">
            <a:solidFill>
              <a:srgbClr val="000080"/>
            </a:solidFill>
            <a:round/>
            <a:headEnd/>
            <a:tailEnd/>
          </a:ln>
        </p:spPr>
        <p:txBody>
          <a:bodyPr/>
          <a:lstStyle/>
          <a:p>
            <a:endParaRPr lang="en-US"/>
          </a:p>
        </p:txBody>
      </p:sp>
      <p:sp>
        <p:nvSpPr>
          <p:cNvPr id="358540" name="Line 153"/>
          <p:cNvSpPr>
            <a:spLocks noChangeShapeType="1"/>
          </p:cNvSpPr>
          <p:nvPr/>
        </p:nvSpPr>
        <p:spPr bwMode="auto">
          <a:xfrm flipH="1">
            <a:off x="6235700" y="3937000"/>
            <a:ext cx="57150" cy="58738"/>
          </a:xfrm>
          <a:prstGeom prst="line">
            <a:avLst/>
          </a:prstGeom>
          <a:noFill/>
          <a:ln w="11113">
            <a:solidFill>
              <a:srgbClr val="000080"/>
            </a:solidFill>
            <a:round/>
            <a:headEnd/>
            <a:tailEnd/>
          </a:ln>
        </p:spPr>
        <p:txBody>
          <a:bodyPr/>
          <a:lstStyle/>
          <a:p>
            <a:endParaRPr lang="en-US"/>
          </a:p>
        </p:txBody>
      </p:sp>
      <p:sp>
        <p:nvSpPr>
          <p:cNvPr id="358541" name="Line 154"/>
          <p:cNvSpPr>
            <a:spLocks noChangeShapeType="1"/>
          </p:cNvSpPr>
          <p:nvPr/>
        </p:nvSpPr>
        <p:spPr bwMode="auto">
          <a:xfrm flipV="1">
            <a:off x="6292850" y="3879850"/>
            <a:ext cx="58738" cy="57150"/>
          </a:xfrm>
          <a:prstGeom prst="line">
            <a:avLst/>
          </a:prstGeom>
          <a:noFill/>
          <a:ln w="11113">
            <a:solidFill>
              <a:srgbClr val="000080"/>
            </a:solidFill>
            <a:round/>
            <a:headEnd/>
            <a:tailEnd/>
          </a:ln>
        </p:spPr>
        <p:txBody>
          <a:bodyPr/>
          <a:lstStyle/>
          <a:p>
            <a:endParaRPr lang="en-US"/>
          </a:p>
        </p:txBody>
      </p:sp>
      <p:sp>
        <p:nvSpPr>
          <p:cNvPr id="358542" name="Rectangle 155"/>
          <p:cNvSpPr>
            <a:spLocks noChangeArrowheads="1"/>
          </p:cNvSpPr>
          <p:nvPr/>
        </p:nvSpPr>
        <p:spPr bwMode="auto">
          <a:xfrm>
            <a:off x="6232525" y="4281488"/>
            <a:ext cx="122238" cy="120650"/>
          </a:xfrm>
          <a:prstGeom prst="rect">
            <a:avLst/>
          </a:prstGeom>
          <a:solidFill>
            <a:srgbClr val="000080"/>
          </a:solidFill>
          <a:ln w="9525">
            <a:noFill/>
            <a:miter lim="800000"/>
            <a:headEnd/>
            <a:tailEnd/>
          </a:ln>
        </p:spPr>
        <p:txBody>
          <a:bodyPr/>
          <a:lstStyle/>
          <a:p>
            <a:pPr algn="ctr" eaLnBrk="0" hangingPunct="0"/>
            <a:endParaRPr lang="de-DE"/>
          </a:p>
        </p:txBody>
      </p:sp>
      <p:sp>
        <p:nvSpPr>
          <p:cNvPr id="358543" name="Line 156"/>
          <p:cNvSpPr>
            <a:spLocks noChangeShapeType="1"/>
          </p:cNvSpPr>
          <p:nvPr/>
        </p:nvSpPr>
        <p:spPr bwMode="auto">
          <a:xfrm flipH="1" flipV="1">
            <a:off x="6235700" y="4283075"/>
            <a:ext cx="57150" cy="57150"/>
          </a:xfrm>
          <a:prstGeom prst="line">
            <a:avLst/>
          </a:prstGeom>
          <a:noFill/>
          <a:ln w="11113">
            <a:solidFill>
              <a:srgbClr val="000080"/>
            </a:solidFill>
            <a:round/>
            <a:headEnd/>
            <a:tailEnd/>
          </a:ln>
        </p:spPr>
        <p:txBody>
          <a:bodyPr/>
          <a:lstStyle/>
          <a:p>
            <a:endParaRPr lang="en-US"/>
          </a:p>
        </p:txBody>
      </p:sp>
      <p:sp>
        <p:nvSpPr>
          <p:cNvPr id="358544" name="Line 157"/>
          <p:cNvSpPr>
            <a:spLocks noChangeShapeType="1"/>
          </p:cNvSpPr>
          <p:nvPr/>
        </p:nvSpPr>
        <p:spPr bwMode="auto">
          <a:xfrm>
            <a:off x="6292850" y="4340225"/>
            <a:ext cx="58738" cy="58738"/>
          </a:xfrm>
          <a:prstGeom prst="line">
            <a:avLst/>
          </a:prstGeom>
          <a:noFill/>
          <a:ln w="11113">
            <a:solidFill>
              <a:srgbClr val="000080"/>
            </a:solidFill>
            <a:round/>
            <a:headEnd/>
            <a:tailEnd/>
          </a:ln>
        </p:spPr>
        <p:txBody>
          <a:bodyPr/>
          <a:lstStyle/>
          <a:p>
            <a:endParaRPr lang="en-US"/>
          </a:p>
        </p:txBody>
      </p:sp>
      <p:sp>
        <p:nvSpPr>
          <p:cNvPr id="358545" name="Line 158"/>
          <p:cNvSpPr>
            <a:spLocks noChangeShapeType="1"/>
          </p:cNvSpPr>
          <p:nvPr/>
        </p:nvSpPr>
        <p:spPr bwMode="auto">
          <a:xfrm flipH="1">
            <a:off x="6235700" y="4340225"/>
            <a:ext cx="57150" cy="58738"/>
          </a:xfrm>
          <a:prstGeom prst="line">
            <a:avLst/>
          </a:prstGeom>
          <a:noFill/>
          <a:ln w="11113">
            <a:solidFill>
              <a:srgbClr val="000080"/>
            </a:solidFill>
            <a:round/>
            <a:headEnd/>
            <a:tailEnd/>
          </a:ln>
        </p:spPr>
        <p:txBody>
          <a:bodyPr/>
          <a:lstStyle/>
          <a:p>
            <a:endParaRPr lang="en-US"/>
          </a:p>
        </p:txBody>
      </p:sp>
      <p:sp>
        <p:nvSpPr>
          <p:cNvPr id="358546" name="Line 159"/>
          <p:cNvSpPr>
            <a:spLocks noChangeShapeType="1"/>
          </p:cNvSpPr>
          <p:nvPr/>
        </p:nvSpPr>
        <p:spPr bwMode="auto">
          <a:xfrm flipV="1">
            <a:off x="6292850" y="4283075"/>
            <a:ext cx="58738" cy="57150"/>
          </a:xfrm>
          <a:prstGeom prst="line">
            <a:avLst/>
          </a:prstGeom>
          <a:noFill/>
          <a:ln w="11113">
            <a:solidFill>
              <a:srgbClr val="000080"/>
            </a:solidFill>
            <a:round/>
            <a:headEnd/>
            <a:tailEnd/>
          </a:ln>
        </p:spPr>
        <p:txBody>
          <a:bodyPr/>
          <a:lstStyle/>
          <a:p>
            <a:endParaRPr lang="en-US"/>
          </a:p>
        </p:txBody>
      </p:sp>
      <p:sp>
        <p:nvSpPr>
          <p:cNvPr id="358547" name="Rectangle 160"/>
          <p:cNvSpPr>
            <a:spLocks noChangeArrowheads="1"/>
          </p:cNvSpPr>
          <p:nvPr/>
        </p:nvSpPr>
        <p:spPr bwMode="auto">
          <a:xfrm>
            <a:off x="6232525" y="3865563"/>
            <a:ext cx="122238" cy="120650"/>
          </a:xfrm>
          <a:prstGeom prst="rect">
            <a:avLst/>
          </a:prstGeom>
          <a:solidFill>
            <a:srgbClr val="000080"/>
          </a:solidFill>
          <a:ln w="9525">
            <a:noFill/>
            <a:miter lim="800000"/>
            <a:headEnd/>
            <a:tailEnd/>
          </a:ln>
        </p:spPr>
        <p:txBody>
          <a:bodyPr/>
          <a:lstStyle/>
          <a:p>
            <a:pPr algn="ctr" eaLnBrk="0" hangingPunct="0"/>
            <a:endParaRPr lang="de-DE"/>
          </a:p>
        </p:txBody>
      </p:sp>
      <p:sp>
        <p:nvSpPr>
          <p:cNvPr id="358548" name="Line 161"/>
          <p:cNvSpPr>
            <a:spLocks noChangeShapeType="1"/>
          </p:cNvSpPr>
          <p:nvPr/>
        </p:nvSpPr>
        <p:spPr bwMode="auto">
          <a:xfrm flipH="1" flipV="1">
            <a:off x="6235700" y="3867150"/>
            <a:ext cx="57150" cy="57150"/>
          </a:xfrm>
          <a:prstGeom prst="line">
            <a:avLst/>
          </a:prstGeom>
          <a:noFill/>
          <a:ln w="11113">
            <a:solidFill>
              <a:srgbClr val="000080"/>
            </a:solidFill>
            <a:round/>
            <a:headEnd/>
            <a:tailEnd/>
          </a:ln>
        </p:spPr>
        <p:txBody>
          <a:bodyPr/>
          <a:lstStyle/>
          <a:p>
            <a:endParaRPr lang="en-US"/>
          </a:p>
        </p:txBody>
      </p:sp>
      <p:sp>
        <p:nvSpPr>
          <p:cNvPr id="358549" name="Line 162"/>
          <p:cNvSpPr>
            <a:spLocks noChangeShapeType="1"/>
          </p:cNvSpPr>
          <p:nvPr/>
        </p:nvSpPr>
        <p:spPr bwMode="auto">
          <a:xfrm>
            <a:off x="6292850" y="3924300"/>
            <a:ext cx="58738" cy="58738"/>
          </a:xfrm>
          <a:prstGeom prst="line">
            <a:avLst/>
          </a:prstGeom>
          <a:noFill/>
          <a:ln w="11113">
            <a:solidFill>
              <a:srgbClr val="000080"/>
            </a:solidFill>
            <a:round/>
            <a:headEnd/>
            <a:tailEnd/>
          </a:ln>
        </p:spPr>
        <p:txBody>
          <a:bodyPr/>
          <a:lstStyle/>
          <a:p>
            <a:endParaRPr lang="en-US"/>
          </a:p>
        </p:txBody>
      </p:sp>
      <p:sp>
        <p:nvSpPr>
          <p:cNvPr id="358550" name="Line 163"/>
          <p:cNvSpPr>
            <a:spLocks noChangeShapeType="1"/>
          </p:cNvSpPr>
          <p:nvPr/>
        </p:nvSpPr>
        <p:spPr bwMode="auto">
          <a:xfrm flipH="1">
            <a:off x="6235700" y="3924300"/>
            <a:ext cx="57150" cy="58738"/>
          </a:xfrm>
          <a:prstGeom prst="line">
            <a:avLst/>
          </a:prstGeom>
          <a:noFill/>
          <a:ln w="11113">
            <a:solidFill>
              <a:srgbClr val="000080"/>
            </a:solidFill>
            <a:round/>
            <a:headEnd/>
            <a:tailEnd/>
          </a:ln>
        </p:spPr>
        <p:txBody>
          <a:bodyPr/>
          <a:lstStyle/>
          <a:p>
            <a:endParaRPr lang="en-US"/>
          </a:p>
        </p:txBody>
      </p:sp>
      <p:sp>
        <p:nvSpPr>
          <p:cNvPr id="358551" name="Line 164"/>
          <p:cNvSpPr>
            <a:spLocks noChangeShapeType="1"/>
          </p:cNvSpPr>
          <p:nvPr/>
        </p:nvSpPr>
        <p:spPr bwMode="auto">
          <a:xfrm flipV="1">
            <a:off x="6292850" y="3867150"/>
            <a:ext cx="58738" cy="57150"/>
          </a:xfrm>
          <a:prstGeom prst="line">
            <a:avLst/>
          </a:prstGeom>
          <a:noFill/>
          <a:ln w="11113">
            <a:solidFill>
              <a:srgbClr val="000080"/>
            </a:solidFill>
            <a:round/>
            <a:headEnd/>
            <a:tailEnd/>
          </a:ln>
        </p:spPr>
        <p:txBody>
          <a:bodyPr/>
          <a:lstStyle/>
          <a:p>
            <a:endParaRPr lang="en-US"/>
          </a:p>
        </p:txBody>
      </p:sp>
      <p:sp>
        <p:nvSpPr>
          <p:cNvPr id="358552" name="Rectangle 165"/>
          <p:cNvSpPr>
            <a:spLocks noChangeArrowheads="1"/>
          </p:cNvSpPr>
          <p:nvPr/>
        </p:nvSpPr>
        <p:spPr bwMode="auto">
          <a:xfrm>
            <a:off x="6232525" y="3136900"/>
            <a:ext cx="122238"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53" name="Line 166"/>
          <p:cNvSpPr>
            <a:spLocks noChangeShapeType="1"/>
          </p:cNvSpPr>
          <p:nvPr/>
        </p:nvSpPr>
        <p:spPr bwMode="auto">
          <a:xfrm flipH="1" flipV="1">
            <a:off x="6235700" y="3138488"/>
            <a:ext cx="57150" cy="58737"/>
          </a:xfrm>
          <a:prstGeom prst="line">
            <a:avLst/>
          </a:prstGeom>
          <a:noFill/>
          <a:ln w="11113">
            <a:solidFill>
              <a:srgbClr val="000080"/>
            </a:solidFill>
            <a:round/>
            <a:headEnd/>
            <a:tailEnd/>
          </a:ln>
        </p:spPr>
        <p:txBody>
          <a:bodyPr/>
          <a:lstStyle/>
          <a:p>
            <a:endParaRPr lang="en-US"/>
          </a:p>
        </p:txBody>
      </p:sp>
      <p:sp>
        <p:nvSpPr>
          <p:cNvPr id="358554" name="Line 167"/>
          <p:cNvSpPr>
            <a:spLocks noChangeShapeType="1"/>
          </p:cNvSpPr>
          <p:nvPr/>
        </p:nvSpPr>
        <p:spPr bwMode="auto">
          <a:xfrm>
            <a:off x="6292850" y="3197225"/>
            <a:ext cx="58738" cy="57150"/>
          </a:xfrm>
          <a:prstGeom prst="line">
            <a:avLst/>
          </a:prstGeom>
          <a:noFill/>
          <a:ln w="11113">
            <a:solidFill>
              <a:srgbClr val="000080"/>
            </a:solidFill>
            <a:round/>
            <a:headEnd/>
            <a:tailEnd/>
          </a:ln>
        </p:spPr>
        <p:txBody>
          <a:bodyPr/>
          <a:lstStyle/>
          <a:p>
            <a:endParaRPr lang="en-US"/>
          </a:p>
        </p:txBody>
      </p:sp>
      <p:sp>
        <p:nvSpPr>
          <p:cNvPr id="358555" name="Line 168"/>
          <p:cNvSpPr>
            <a:spLocks noChangeShapeType="1"/>
          </p:cNvSpPr>
          <p:nvPr/>
        </p:nvSpPr>
        <p:spPr bwMode="auto">
          <a:xfrm flipH="1">
            <a:off x="6235700" y="3197225"/>
            <a:ext cx="57150" cy="57150"/>
          </a:xfrm>
          <a:prstGeom prst="line">
            <a:avLst/>
          </a:prstGeom>
          <a:noFill/>
          <a:ln w="11113">
            <a:solidFill>
              <a:srgbClr val="000080"/>
            </a:solidFill>
            <a:round/>
            <a:headEnd/>
            <a:tailEnd/>
          </a:ln>
        </p:spPr>
        <p:txBody>
          <a:bodyPr/>
          <a:lstStyle/>
          <a:p>
            <a:endParaRPr lang="en-US"/>
          </a:p>
        </p:txBody>
      </p:sp>
      <p:sp>
        <p:nvSpPr>
          <p:cNvPr id="358556" name="Line 169"/>
          <p:cNvSpPr>
            <a:spLocks noChangeShapeType="1"/>
          </p:cNvSpPr>
          <p:nvPr/>
        </p:nvSpPr>
        <p:spPr bwMode="auto">
          <a:xfrm flipV="1">
            <a:off x="6292850" y="3138488"/>
            <a:ext cx="58738" cy="58737"/>
          </a:xfrm>
          <a:prstGeom prst="line">
            <a:avLst/>
          </a:prstGeom>
          <a:noFill/>
          <a:ln w="11113">
            <a:solidFill>
              <a:srgbClr val="000080"/>
            </a:solidFill>
            <a:round/>
            <a:headEnd/>
            <a:tailEnd/>
          </a:ln>
        </p:spPr>
        <p:txBody>
          <a:bodyPr/>
          <a:lstStyle/>
          <a:p>
            <a:endParaRPr lang="en-US"/>
          </a:p>
        </p:txBody>
      </p:sp>
      <p:sp>
        <p:nvSpPr>
          <p:cNvPr id="358557" name="Rectangle 170"/>
          <p:cNvSpPr>
            <a:spLocks noChangeArrowheads="1"/>
          </p:cNvSpPr>
          <p:nvPr/>
        </p:nvSpPr>
        <p:spPr bwMode="auto">
          <a:xfrm>
            <a:off x="6778625" y="3841750"/>
            <a:ext cx="122238"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58" name="Line 171"/>
          <p:cNvSpPr>
            <a:spLocks noChangeShapeType="1"/>
          </p:cNvSpPr>
          <p:nvPr/>
        </p:nvSpPr>
        <p:spPr bwMode="auto">
          <a:xfrm flipH="1" flipV="1">
            <a:off x="6781800" y="3844925"/>
            <a:ext cx="57150" cy="57150"/>
          </a:xfrm>
          <a:prstGeom prst="line">
            <a:avLst/>
          </a:prstGeom>
          <a:noFill/>
          <a:ln w="11113">
            <a:solidFill>
              <a:srgbClr val="000080"/>
            </a:solidFill>
            <a:round/>
            <a:headEnd/>
            <a:tailEnd/>
          </a:ln>
        </p:spPr>
        <p:txBody>
          <a:bodyPr/>
          <a:lstStyle/>
          <a:p>
            <a:endParaRPr lang="en-US"/>
          </a:p>
        </p:txBody>
      </p:sp>
      <p:sp>
        <p:nvSpPr>
          <p:cNvPr id="358559" name="Line 172"/>
          <p:cNvSpPr>
            <a:spLocks noChangeShapeType="1"/>
          </p:cNvSpPr>
          <p:nvPr/>
        </p:nvSpPr>
        <p:spPr bwMode="auto">
          <a:xfrm>
            <a:off x="6838950" y="3902075"/>
            <a:ext cx="58738" cy="58738"/>
          </a:xfrm>
          <a:prstGeom prst="line">
            <a:avLst/>
          </a:prstGeom>
          <a:noFill/>
          <a:ln w="11113">
            <a:solidFill>
              <a:srgbClr val="000080"/>
            </a:solidFill>
            <a:round/>
            <a:headEnd/>
            <a:tailEnd/>
          </a:ln>
        </p:spPr>
        <p:txBody>
          <a:bodyPr/>
          <a:lstStyle/>
          <a:p>
            <a:endParaRPr lang="en-US"/>
          </a:p>
        </p:txBody>
      </p:sp>
      <p:sp>
        <p:nvSpPr>
          <p:cNvPr id="358560" name="Line 173"/>
          <p:cNvSpPr>
            <a:spLocks noChangeShapeType="1"/>
          </p:cNvSpPr>
          <p:nvPr/>
        </p:nvSpPr>
        <p:spPr bwMode="auto">
          <a:xfrm flipH="1">
            <a:off x="6781800" y="3902075"/>
            <a:ext cx="57150" cy="58738"/>
          </a:xfrm>
          <a:prstGeom prst="line">
            <a:avLst/>
          </a:prstGeom>
          <a:noFill/>
          <a:ln w="11113">
            <a:solidFill>
              <a:srgbClr val="000080"/>
            </a:solidFill>
            <a:round/>
            <a:headEnd/>
            <a:tailEnd/>
          </a:ln>
        </p:spPr>
        <p:txBody>
          <a:bodyPr/>
          <a:lstStyle/>
          <a:p>
            <a:endParaRPr lang="en-US"/>
          </a:p>
        </p:txBody>
      </p:sp>
      <p:sp>
        <p:nvSpPr>
          <p:cNvPr id="358561" name="Line 174"/>
          <p:cNvSpPr>
            <a:spLocks noChangeShapeType="1"/>
          </p:cNvSpPr>
          <p:nvPr/>
        </p:nvSpPr>
        <p:spPr bwMode="auto">
          <a:xfrm flipV="1">
            <a:off x="6838950" y="3844925"/>
            <a:ext cx="58738" cy="57150"/>
          </a:xfrm>
          <a:prstGeom prst="line">
            <a:avLst/>
          </a:prstGeom>
          <a:noFill/>
          <a:ln w="11113">
            <a:solidFill>
              <a:srgbClr val="000080"/>
            </a:solidFill>
            <a:round/>
            <a:headEnd/>
            <a:tailEnd/>
          </a:ln>
        </p:spPr>
        <p:txBody>
          <a:bodyPr/>
          <a:lstStyle/>
          <a:p>
            <a:endParaRPr lang="en-US"/>
          </a:p>
        </p:txBody>
      </p:sp>
      <p:sp>
        <p:nvSpPr>
          <p:cNvPr id="358562" name="Rectangle 175"/>
          <p:cNvSpPr>
            <a:spLocks noChangeArrowheads="1"/>
          </p:cNvSpPr>
          <p:nvPr/>
        </p:nvSpPr>
        <p:spPr bwMode="auto">
          <a:xfrm>
            <a:off x="6762750" y="4005263"/>
            <a:ext cx="122238" cy="122237"/>
          </a:xfrm>
          <a:prstGeom prst="rect">
            <a:avLst/>
          </a:prstGeom>
          <a:solidFill>
            <a:srgbClr val="000080"/>
          </a:solidFill>
          <a:ln w="9525">
            <a:noFill/>
            <a:miter lim="800000"/>
            <a:headEnd/>
            <a:tailEnd/>
          </a:ln>
        </p:spPr>
        <p:txBody>
          <a:bodyPr/>
          <a:lstStyle/>
          <a:p>
            <a:pPr algn="ctr" eaLnBrk="0" hangingPunct="0"/>
            <a:endParaRPr lang="de-DE"/>
          </a:p>
        </p:txBody>
      </p:sp>
      <p:sp>
        <p:nvSpPr>
          <p:cNvPr id="358563" name="Line 176"/>
          <p:cNvSpPr>
            <a:spLocks noChangeShapeType="1"/>
          </p:cNvSpPr>
          <p:nvPr/>
        </p:nvSpPr>
        <p:spPr bwMode="auto">
          <a:xfrm flipH="1" flipV="1">
            <a:off x="6764338" y="4006850"/>
            <a:ext cx="58737" cy="58738"/>
          </a:xfrm>
          <a:prstGeom prst="line">
            <a:avLst/>
          </a:prstGeom>
          <a:noFill/>
          <a:ln w="11113">
            <a:solidFill>
              <a:srgbClr val="000080"/>
            </a:solidFill>
            <a:round/>
            <a:headEnd/>
            <a:tailEnd/>
          </a:ln>
        </p:spPr>
        <p:txBody>
          <a:bodyPr/>
          <a:lstStyle/>
          <a:p>
            <a:endParaRPr lang="en-US"/>
          </a:p>
        </p:txBody>
      </p:sp>
      <p:sp>
        <p:nvSpPr>
          <p:cNvPr id="358564" name="Line 177"/>
          <p:cNvSpPr>
            <a:spLocks noChangeShapeType="1"/>
          </p:cNvSpPr>
          <p:nvPr/>
        </p:nvSpPr>
        <p:spPr bwMode="auto">
          <a:xfrm>
            <a:off x="6823075" y="4065588"/>
            <a:ext cx="57150" cy="57150"/>
          </a:xfrm>
          <a:prstGeom prst="line">
            <a:avLst/>
          </a:prstGeom>
          <a:noFill/>
          <a:ln w="11113">
            <a:solidFill>
              <a:srgbClr val="000080"/>
            </a:solidFill>
            <a:round/>
            <a:headEnd/>
            <a:tailEnd/>
          </a:ln>
        </p:spPr>
        <p:txBody>
          <a:bodyPr/>
          <a:lstStyle/>
          <a:p>
            <a:endParaRPr lang="en-US"/>
          </a:p>
        </p:txBody>
      </p:sp>
      <p:sp>
        <p:nvSpPr>
          <p:cNvPr id="358565" name="Line 178"/>
          <p:cNvSpPr>
            <a:spLocks noChangeShapeType="1"/>
          </p:cNvSpPr>
          <p:nvPr/>
        </p:nvSpPr>
        <p:spPr bwMode="auto">
          <a:xfrm flipH="1">
            <a:off x="6764338" y="4065588"/>
            <a:ext cx="58737" cy="57150"/>
          </a:xfrm>
          <a:prstGeom prst="line">
            <a:avLst/>
          </a:prstGeom>
          <a:noFill/>
          <a:ln w="11113">
            <a:solidFill>
              <a:srgbClr val="000080"/>
            </a:solidFill>
            <a:round/>
            <a:headEnd/>
            <a:tailEnd/>
          </a:ln>
        </p:spPr>
        <p:txBody>
          <a:bodyPr/>
          <a:lstStyle/>
          <a:p>
            <a:endParaRPr lang="en-US"/>
          </a:p>
        </p:txBody>
      </p:sp>
      <p:sp>
        <p:nvSpPr>
          <p:cNvPr id="358566" name="Line 179"/>
          <p:cNvSpPr>
            <a:spLocks noChangeShapeType="1"/>
          </p:cNvSpPr>
          <p:nvPr/>
        </p:nvSpPr>
        <p:spPr bwMode="auto">
          <a:xfrm flipV="1">
            <a:off x="6823075" y="4006850"/>
            <a:ext cx="57150" cy="58738"/>
          </a:xfrm>
          <a:prstGeom prst="line">
            <a:avLst/>
          </a:prstGeom>
          <a:noFill/>
          <a:ln w="11113">
            <a:solidFill>
              <a:srgbClr val="000080"/>
            </a:solidFill>
            <a:round/>
            <a:headEnd/>
            <a:tailEnd/>
          </a:ln>
        </p:spPr>
        <p:txBody>
          <a:bodyPr/>
          <a:lstStyle/>
          <a:p>
            <a:endParaRPr lang="en-US"/>
          </a:p>
        </p:txBody>
      </p:sp>
      <p:sp>
        <p:nvSpPr>
          <p:cNvPr id="358567" name="Rectangle 180"/>
          <p:cNvSpPr>
            <a:spLocks noChangeArrowheads="1"/>
          </p:cNvSpPr>
          <p:nvPr/>
        </p:nvSpPr>
        <p:spPr bwMode="auto">
          <a:xfrm>
            <a:off x="8335963" y="2305050"/>
            <a:ext cx="120650" cy="122238"/>
          </a:xfrm>
          <a:prstGeom prst="rect">
            <a:avLst/>
          </a:prstGeom>
          <a:solidFill>
            <a:srgbClr val="000080"/>
          </a:solidFill>
          <a:ln w="9525">
            <a:noFill/>
            <a:miter lim="800000"/>
            <a:headEnd/>
            <a:tailEnd/>
          </a:ln>
        </p:spPr>
        <p:txBody>
          <a:bodyPr/>
          <a:lstStyle/>
          <a:p>
            <a:pPr algn="ctr" eaLnBrk="0" hangingPunct="0"/>
            <a:endParaRPr lang="de-DE"/>
          </a:p>
        </p:txBody>
      </p:sp>
      <p:sp>
        <p:nvSpPr>
          <p:cNvPr id="358568" name="Line 181"/>
          <p:cNvSpPr>
            <a:spLocks noChangeShapeType="1"/>
          </p:cNvSpPr>
          <p:nvPr/>
        </p:nvSpPr>
        <p:spPr bwMode="auto">
          <a:xfrm flipH="1" flipV="1">
            <a:off x="8337550" y="2306638"/>
            <a:ext cx="57150" cy="58737"/>
          </a:xfrm>
          <a:prstGeom prst="line">
            <a:avLst/>
          </a:prstGeom>
          <a:noFill/>
          <a:ln w="11113">
            <a:solidFill>
              <a:srgbClr val="000080"/>
            </a:solidFill>
            <a:round/>
            <a:headEnd/>
            <a:tailEnd/>
          </a:ln>
        </p:spPr>
        <p:txBody>
          <a:bodyPr/>
          <a:lstStyle/>
          <a:p>
            <a:endParaRPr lang="en-US"/>
          </a:p>
        </p:txBody>
      </p:sp>
      <p:sp>
        <p:nvSpPr>
          <p:cNvPr id="358569" name="Line 182"/>
          <p:cNvSpPr>
            <a:spLocks noChangeShapeType="1"/>
          </p:cNvSpPr>
          <p:nvPr/>
        </p:nvSpPr>
        <p:spPr bwMode="auto">
          <a:xfrm>
            <a:off x="8394700" y="2365375"/>
            <a:ext cx="58738" cy="57150"/>
          </a:xfrm>
          <a:prstGeom prst="line">
            <a:avLst/>
          </a:prstGeom>
          <a:noFill/>
          <a:ln w="11113">
            <a:solidFill>
              <a:srgbClr val="000080"/>
            </a:solidFill>
            <a:round/>
            <a:headEnd/>
            <a:tailEnd/>
          </a:ln>
        </p:spPr>
        <p:txBody>
          <a:bodyPr/>
          <a:lstStyle/>
          <a:p>
            <a:endParaRPr lang="en-US"/>
          </a:p>
        </p:txBody>
      </p:sp>
      <p:sp>
        <p:nvSpPr>
          <p:cNvPr id="358570" name="Line 183"/>
          <p:cNvSpPr>
            <a:spLocks noChangeShapeType="1"/>
          </p:cNvSpPr>
          <p:nvPr/>
        </p:nvSpPr>
        <p:spPr bwMode="auto">
          <a:xfrm flipH="1">
            <a:off x="8337550" y="2365375"/>
            <a:ext cx="57150" cy="57150"/>
          </a:xfrm>
          <a:prstGeom prst="line">
            <a:avLst/>
          </a:prstGeom>
          <a:noFill/>
          <a:ln w="11113">
            <a:solidFill>
              <a:srgbClr val="000080"/>
            </a:solidFill>
            <a:round/>
            <a:headEnd/>
            <a:tailEnd/>
          </a:ln>
        </p:spPr>
        <p:txBody>
          <a:bodyPr/>
          <a:lstStyle/>
          <a:p>
            <a:endParaRPr lang="en-US"/>
          </a:p>
        </p:txBody>
      </p:sp>
      <p:sp>
        <p:nvSpPr>
          <p:cNvPr id="358571" name="Line 184"/>
          <p:cNvSpPr>
            <a:spLocks noChangeShapeType="1"/>
          </p:cNvSpPr>
          <p:nvPr/>
        </p:nvSpPr>
        <p:spPr bwMode="auto">
          <a:xfrm flipV="1">
            <a:off x="8394700" y="2306638"/>
            <a:ext cx="58738" cy="58737"/>
          </a:xfrm>
          <a:prstGeom prst="line">
            <a:avLst/>
          </a:prstGeom>
          <a:noFill/>
          <a:ln w="11113">
            <a:solidFill>
              <a:srgbClr val="000080"/>
            </a:solidFill>
            <a:round/>
            <a:headEnd/>
            <a:tailEnd/>
          </a:ln>
        </p:spPr>
        <p:txBody>
          <a:bodyPr/>
          <a:lstStyle/>
          <a:p>
            <a:endParaRPr lang="en-US"/>
          </a:p>
        </p:txBody>
      </p:sp>
      <p:sp>
        <p:nvSpPr>
          <p:cNvPr id="358572" name="Rectangle 185"/>
          <p:cNvSpPr>
            <a:spLocks noChangeArrowheads="1"/>
          </p:cNvSpPr>
          <p:nvPr/>
        </p:nvSpPr>
        <p:spPr bwMode="auto">
          <a:xfrm>
            <a:off x="8335963" y="1252538"/>
            <a:ext cx="120650" cy="120650"/>
          </a:xfrm>
          <a:prstGeom prst="rect">
            <a:avLst/>
          </a:prstGeom>
          <a:solidFill>
            <a:srgbClr val="000080"/>
          </a:solidFill>
          <a:ln w="9525">
            <a:noFill/>
            <a:miter lim="800000"/>
            <a:headEnd/>
            <a:tailEnd/>
          </a:ln>
        </p:spPr>
        <p:txBody>
          <a:bodyPr/>
          <a:lstStyle/>
          <a:p>
            <a:pPr algn="ctr" eaLnBrk="0" hangingPunct="0"/>
            <a:endParaRPr lang="de-DE"/>
          </a:p>
        </p:txBody>
      </p:sp>
      <p:sp>
        <p:nvSpPr>
          <p:cNvPr id="358573" name="Line 186"/>
          <p:cNvSpPr>
            <a:spLocks noChangeShapeType="1"/>
          </p:cNvSpPr>
          <p:nvPr/>
        </p:nvSpPr>
        <p:spPr bwMode="auto">
          <a:xfrm flipH="1" flipV="1">
            <a:off x="8337550" y="1254125"/>
            <a:ext cx="57150" cy="57150"/>
          </a:xfrm>
          <a:prstGeom prst="line">
            <a:avLst/>
          </a:prstGeom>
          <a:noFill/>
          <a:ln w="11113">
            <a:solidFill>
              <a:srgbClr val="000080"/>
            </a:solidFill>
            <a:round/>
            <a:headEnd/>
            <a:tailEnd/>
          </a:ln>
        </p:spPr>
        <p:txBody>
          <a:bodyPr/>
          <a:lstStyle/>
          <a:p>
            <a:endParaRPr lang="en-US"/>
          </a:p>
        </p:txBody>
      </p:sp>
      <p:sp>
        <p:nvSpPr>
          <p:cNvPr id="358574" name="Line 187"/>
          <p:cNvSpPr>
            <a:spLocks noChangeShapeType="1"/>
          </p:cNvSpPr>
          <p:nvPr/>
        </p:nvSpPr>
        <p:spPr bwMode="auto">
          <a:xfrm>
            <a:off x="8394700" y="1311275"/>
            <a:ext cx="58738" cy="58738"/>
          </a:xfrm>
          <a:prstGeom prst="line">
            <a:avLst/>
          </a:prstGeom>
          <a:noFill/>
          <a:ln w="11113">
            <a:solidFill>
              <a:srgbClr val="000080"/>
            </a:solidFill>
            <a:round/>
            <a:headEnd/>
            <a:tailEnd/>
          </a:ln>
        </p:spPr>
        <p:txBody>
          <a:bodyPr/>
          <a:lstStyle/>
          <a:p>
            <a:endParaRPr lang="en-US"/>
          </a:p>
        </p:txBody>
      </p:sp>
      <p:sp>
        <p:nvSpPr>
          <p:cNvPr id="358575" name="Line 188"/>
          <p:cNvSpPr>
            <a:spLocks noChangeShapeType="1"/>
          </p:cNvSpPr>
          <p:nvPr/>
        </p:nvSpPr>
        <p:spPr bwMode="auto">
          <a:xfrm flipH="1">
            <a:off x="8337550" y="1311275"/>
            <a:ext cx="57150" cy="58738"/>
          </a:xfrm>
          <a:prstGeom prst="line">
            <a:avLst/>
          </a:prstGeom>
          <a:noFill/>
          <a:ln w="11113">
            <a:solidFill>
              <a:srgbClr val="000080"/>
            </a:solidFill>
            <a:round/>
            <a:headEnd/>
            <a:tailEnd/>
          </a:ln>
        </p:spPr>
        <p:txBody>
          <a:bodyPr/>
          <a:lstStyle/>
          <a:p>
            <a:endParaRPr lang="en-US"/>
          </a:p>
        </p:txBody>
      </p:sp>
      <p:sp>
        <p:nvSpPr>
          <p:cNvPr id="358576" name="Line 189"/>
          <p:cNvSpPr>
            <a:spLocks noChangeShapeType="1"/>
          </p:cNvSpPr>
          <p:nvPr/>
        </p:nvSpPr>
        <p:spPr bwMode="auto">
          <a:xfrm flipV="1">
            <a:off x="8394700" y="1254125"/>
            <a:ext cx="58738" cy="57150"/>
          </a:xfrm>
          <a:prstGeom prst="line">
            <a:avLst/>
          </a:prstGeom>
          <a:noFill/>
          <a:ln w="11113">
            <a:solidFill>
              <a:srgbClr val="000080"/>
            </a:solidFill>
            <a:round/>
            <a:headEnd/>
            <a:tailEnd/>
          </a:ln>
        </p:spPr>
        <p:txBody>
          <a:bodyPr/>
          <a:lstStyle/>
          <a:p>
            <a:endParaRPr lang="en-US"/>
          </a:p>
        </p:txBody>
      </p:sp>
      <p:sp>
        <p:nvSpPr>
          <p:cNvPr id="358577" name="Rectangle 190"/>
          <p:cNvSpPr>
            <a:spLocks noChangeArrowheads="1"/>
          </p:cNvSpPr>
          <p:nvPr/>
        </p:nvSpPr>
        <p:spPr bwMode="auto">
          <a:xfrm>
            <a:off x="1038225" y="5546725"/>
            <a:ext cx="422275"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0.01</a:t>
            </a:r>
            <a:endParaRPr lang="en-US" sz="2000" b="1">
              <a:latin typeface="Arial" charset="0"/>
            </a:endParaRPr>
          </a:p>
        </p:txBody>
      </p:sp>
      <p:sp>
        <p:nvSpPr>
          <p:cNvPr id="358578" name="Rectangle 191"/>
          <p:cNvSpPr>
            <a:spLocks noChangeArrowheads="1"/>
          </p:cNvSpPr>
          <p:nvPr/>
        </p:nvSpPr>
        <p:spPr bwMode="auto">
          <a:xfrm>
            <a:off x="1038225" y="4821238"/>
            <a:ext cx="422275" cy="258762"/>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0.10</a:t>
            </a:r>
            <a:endParaRPr lang="en-US" sz="2000" b="1">
              <a:latin typeface="Arial" charset="0"/>
            </a:endParaRPr>
          </a:p>
        </p:txBody>
      </p:sp>
      <p:sp>
        <p:nvSpPr>
          <p:cNvPr id="358579" name="Rectangle 192"/>
          <p:cNvSpPr>
            <a:spLocks noChangeArrowheads="1"/>
          </p:cNvSpPr>
          <p:nvPr/>
        </p:nvSpPr>
        <p:spPr bwMode="auto">
          <a:xfrm>
            <a:off x="1038225" y="4092575"/>
            <a:ext cx="422275"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a:t>
            </a:r>
            <a:endParaRPr lang="en-US" sz="2000" b="1">
              <a:latin typeface="Arial" charset="0"/>
            </a:endParaRPr>
          </a:p>
        </p:txBody>
      </p:sp>
      <p:sp>
        <p:nvSpPr>
          <p:cNvPr id="358580" name="Rectangle 193"/>
          <p:cNvSpPr>
            <a:spLocks noChangeArrowheads="1"/>
          </p:cNvSpPr>
          <p:nvPr/>
        </p:nvSpPr>
        <p:spPr bwMode="auto">
          <a:xfrm>
            <a:off x="920750" y="3365500"/>
            <a:ext cx="542925"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10.00</a:t>
            </a:r>
            <a:endParaRPr lang="en-US" sz="2000" b="1">
              <a:latin typeface="Arial" charset="0"/>
            </a:endParaRPr>
          </a:p>
        </p:txBody>
      </p:sp>
      <p:sp>
        <p:nvSpPr>
          <p:cNvPr id="358581" name="Rectangle 194"/>
          <p:cNvSpPr>
            <a:spLocks noChangeArrowheads="1"/>
          </p:cNvSpPr>
          <p:nvPr/>
        </p:nvSpPr>
        <p:spPr bwMode="auto">
          <a:xfrm>
            <a:off x="803275" y="2640013"/>
            <a:ext cx="663575" cy="258762"/>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100.00</a:t>
            </a:r>
            <a:endParaRPr lang="en-US" sz="2000" b="1">
              <a:latin typeface="Arial" charset="0"/>
            </a:endParaRPr>
          </a:p>
        </p:txBody>
      </p:sp>
      <p:sp>
        <p:nvSpPr>
          <p:cNvPr id="358582" name="Rectangle 195"/>
          <p:cNvSpPr>
            <a:spLocks noChangeArrowheads="1"/>
          </p:cNvSpPr>
          <p:nvPr/>
        </p:nvSpPr>
        <p:spPr bwMode="auto">
          <a:xfrm>
            <a:off x="685800" y="1911350"/>
            <a:ext cx="784225"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1000.00</a:t>
            </a:r>
            <a:endParaRPr lang="en-US" sz="2000" b="1">
              <a:latin typeface="Arial" charset="0"/>
            </a:endParaRPr>
          </a:p>
        </p:txBody>
      </p:sp>
      <p:sp>
        <p:nvSpPr>
          <p:cNvPr id="358583" name="Rectangle 196"/>
          <p:cNvSpPr>
            <a:spLocks noChangeArrowheads="1"/>
          </p:cNvSpPr>
          <p:nvPr/>
        </p:nvSpPr>
        <p:spPr bwMode="auto">
          <a:xfrm>
            <a:off x="566738" y="1185863"/>
            <a:ext cx="904875" cy="258762"/>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10000.00</a:t>
            </a:r>
            <a:endParaRPr lang="en-US" sz="2000" b="1">
              <a:latin typeface="Arial" charset="0"/>
            </a:endParaRPr>
          </a:p>
        </p:txBody>
      </p:sp>
      <p:sp>
        <p:nvSpPr>
          <p:cNvPr id="358584" name="Rectangle 197"/>
          <p:cNvSpPr>
            <a:spLocks noChangeArrowheads="1"/>
          </p:cNvSpPr>
          <p:nvPr/>
        </p:nvSpPr>
        <p:spPr bwMode="auto">
          <a:xfrm>
            <a:off x="1552575" y="5848350"/>
            <a:ext cx="120650"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a:t>
            </a:r>
            <a:endParaRPr lang="en-US" sz="2000" b="1">
              <a:latin typeface="Arial" charset="0"/>
            </a:endParaRPr>
          </a:p>
        </p:txBody>
      </p:sp>
      <p:sp>
        <p:nvSpPr>
          <p:cNvPr id="358585" name="Rectangle 198"/>
          <p:cNvSpPr>
            <a:spLocks noChangeArrowheads="1"/>
          </p:cNvSpPr>
          <p:nvPr/>
        </p:nvSpPr>
        <p:spPr bwMode="auto">
          <a:xfrm>
            <a:off x="3257550" y="5848350"/>
            <a:ext cx="241300"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a:t>
            </a:r>
            <a:endParaRPr lang="en-US" sz="2000" b="1">
              <a:latin typeface="Arial" charset="0"/>
            </a:endParaRPr>
          </a:p>
        </p:txBody>
      </p:sp>
      <p:sp>
        <p:nvSpPr>
          <p:cNvPr id="358586" name="Rectangle 199"/>
          <p:cNvSpPr>
            <a:spLocks noChangeArrowheads="1"/>
          </p:cNvSpPr>
          <p:nvPr/>
        </p:nvSpPr>
        <p:spPr bwMode="auto">
          <a:xfrm>
            <a:off x="4964113" y="5848350"/>
            <a:ext cx="361950"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a:t>
            </a:r>
            <a:endParaRPr lang="en-US" sz="2000" b="1">
              <a:latin typeface="Arial" charset="0"/>
            </a:endParaRPr>
          </a:p>
        </p:txBody>
      </p:sp>
      <p:sp>
        <p:nvSpPr>
          <p:cNvPr id="358587" name="Rectangle 200"/>
          <p:cNvSpPr>
            <a:spLocks noChangeArrowheads="1"/>
          </p:cNvSpPr>
          <p:nvPr/>
        </p:nvSpPr>
        <p:spPr bwMode="auto">
          <a:xfrm>
            <a:off x="6667500" y="5848350"/>
            <a:ext cx="482600"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1000</a:t>
            </a:r>
            <a:endParaRPr lang="en-US" sz="2000" b="1">
              <a:latin typeface="Arial" charset="0"/>
            </a:endParaRPr>
          </a:p>
        </p:txBody>
      </p:sp>
      <p:sp>
        <p:nvSpPr>
          <p:cNvPr id="358588" name="Rectangle 201"/>
          <p:cNvSpPr>
            <a:spLocks noChangeArrowheads="1"/>
          </p:cNvSpPr>
          <p:nvPr/>
        </p:nvSpPr>
        <p:spPr bwMode="auto">
          <a:xfrm>
            <a:off x="8374063" y="5848350"/>
            <a:ext cx="603250" cy="258763"/>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700">
                <a:solidFill>
                  <a:srgbClr val="000000"/>
                </a:solidFill>
                <a:latin typeface="Arial" charset="0"/>
              </a:rPr>
              <a:t>10000</a:t>
            </a:r>
            <a:endParaRPr lang="en-US" sz="2000" b="1">
              <a:latin typeface="Arial" charset="0"/>
            </a:endParaRPr>
          </a:p>
        </p:txBody>
      </p:sp>
      <p:sp>
        <p:nvSpPr>
          <p:cNvPr id="358589" name="Rectangle 202"/>
          <p:cNvSpPr>
            <a:spLocks noChangeArrowheads="1"/>
          </p:cNvSpPr>
          <p:nvPr/>
        </p:nvSpPr>
        <p:spPr bwMode="auto">
          <a:xfrm>
            <a:off x="4211638" y="6089650"/>
            <a:ext cx="1854200" cy="244475"/>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600" b="1">
                <a:solidFill>
                  <a:srgbClr val="000000"/>
                </a:solidFill>
                <a:latin typeface="Arial" charset="0"/>
              </a:rPr>
              <a:t>Momentum [GeV/c]</a:t>
            </a:r>
            <a:endParaRPr lang="en-US" sz="2000" b="1">
              <a:latin typeface="Arial" charset="0"/>
            </a:endParaRPr>
          </a:p>
        </p:txBody>
      </p:sp>
      <p:sp>
        <p:nvSpPr>
          <p:cNvPr id="358590" name="Rectangle 203"/>
          <p:cNvSpPr>
            <a:spLocks noChangeArrowheads="1"/>
          </p:cNvSpPr>
          <p:nvPr/>
        </p:nvSpPr>
        <p:spPr bwMode="auto">
          <a:xfrm rot="-5400000">
            <a:off x="-1017587" y="3370262"/>
            <a:ext cx="3028950" cy="244475"/>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600" b="1">
                <a:solidFill>
                  <a:srgbClr val="000000"/>
                </a:solidFill>
                <a:latin typeface="Arial" charset="0"/>
              </a:rPr>
              <a:t>Energy stored in the beam [MJ]</a:t>
            </a:r>
            <a:endParaRPr lang="en-US" sz="2000" b="1">
              <a:latin typeface="Arial" charset="0"/>
            </a:endParaRPr>
          </a:p>
        </p:txBody>
      </p:sp>
      <p:sp>
        <p:nvSpPr>
          <p:cNvPr id="358591" name="Rectangle 204"/>
          <p:cNvSpPr>
            <a:spLocks noChangeArrowheads="1"/>
          </p:cNvSpPr>
          <p:nvPr/>
        </p:nvSpPr>
        <p:spPr bwMode="auto">
          <a:xfrm>
            <a:off x="190500" y="995363"/>
            <a:ext cx="8902700" cy="5383212"/>
          </a:xfrm>
          <a:prstGeom prst="rect">
            <a:avLst/>
          </a:prstGeom>
          <a:noFill/>
          <a:ln w="0">
            <a:solidFill>
              <a:srgbClr val="000000"/>
            </a:solidFill>
            <a:miter lim="800000"/>
            <a:headEnd/>
            <a:tailEnd/>
          </a:ln>
        </p:spPr>
        <p:txBody>
          <a:bodyPr/>
          <a:lstStyle/>
          <a:p>
            <a:pPr algn="ctr" eaLnBrk="0" hangingPunct="0"/>
            <a:endParaRPr lang="de-DE"/>
          </a:p>
        </p:txBody>
      </p:sp>
      <p:grpSp>
        <p:nvGrpSpPr>
          <p:cNvPr id="358592" name="Group 205"/>
          <p:cNvGrpSpPr>
            <a:grpSpLocks/>
          </p:cNvGrpSpPr>
          <p:nvPr/>
        </p:nvGrpSpPr>
        <p:grpSpPr bwMode="auto">
          <a:xfrm>
            <a:off x="6608763" y="2090738"/>
            <a:ext cx="1720850" cy="444500"/>
            <a:chOff x="4163" y="1317"/>
            <a:chExt cx="1084" cy="280"/>
          </a:xfrm>
        </p:grpSpPr>
        <p:sp>
          <p:nvSpPr>
            <p:cNvPr id="358669" name="Rectangle 206"/>
            <p:cNvSpPr>
              <a:spLocks noChangeArrowheads="1"/>
            </p:cNvSpPr>
            <p:nvPr/>
          </p:nvSpPr>
          <p:spPr bwMode="auto">
            <a:xfrm>
              <a:off x="4163" y="1317"/>
              <a:ext cx="543" cy="280"/>
            </a:xfrm>
            <a:prstGeom prst="rect">
              <a:avLst/>
            </a:prstGeom>
            <a:solidFill>
              <a:srgbClr val="FFFFCC"/>
            </a:solidFill>
            <a:ln w="9525">
              <a:noFill/>
              <a:miter lim="800000"/>
              <a:headEnd/>
              <a:tailEnd/>
            </a:ln>
          </p:spPr>
          <p:txBody>
            <a:bodyPr/>
            <a:lstStyle/>
            <a:p>
              <a:pPr algn="ctr" eaLnBrk="0" hangingPunct="0"/>
              <a:endParaRPr lang="de-DE"/>
            </a:p>
          </p:txBody>
        </p:sp>
        <p:sp>
          <p:nvSpPr>
            <p:cNvPr id="358670" name="Line 207"/>
            <p:cNvSpPr>
              <a:spLocks noChangeShapeType="1"/>
            </p:cNvSpPr>
            <p:nvPr/>
          </p:nvSpPr>
          <p:spPr bwMode="auto">
            <a:xfrm flipH="1" flipV="1">
              <a:off x="4751" y="1384"/>
              <a:ext cx="496" cy="62"/>
            </a:xfrm>
            <a:prstGeom prst="line">
              <a:avLst/>
            </a:prstGeom>
            <a:noFill/>
            <a:ln w="9525" cap="rnd">
              <a:solidFill>
                <a:srgbClr val="000000"/>
              </a:solidFill>
              <a:round/>
              <a:headEnd/>
              <a:tailEnd/>
            </a:ln>
          </p:spPr>
          <p:txBody>
            <a:bodyPr/>
            <a:lstStyle/>
            <a:p>
              <a:endParaRPr lang="en-US"/>
            </a:p>
          </p:txBody>
        </p:sp>
        <p:sp>
          <p:nvSpPr>
            <p:cNvPr id="358671" name="Line 208"/>
            <p:cNvSpPr>
              <a:spLocks noChangeShapeType="1"/>
            </p:cNvSpPr>
            <p:nvPr/>
          </p:nvSpPr>
          <p:spPr bwMode="auto">
            <a:xfrm>
              <a:off x="4751" y="1317"/>
              <a:ext cx="1" cy="280"/>
            </a:xfrm>
            <a:prstGeom prst="line">
              <a:avLst/>
            </a:prstGeom>
            <a:noFill/>
            <a:ln w="9525" cap="rnd">
              <a:solidFill>
                <a:srgbClr val="000000"/>
              </a:solidFill>
              <a:round/>
              <a:headEnd/>
              <a:tailEnd/>
            </a:ln>
          </p:spPr>
          <p:txBody>
            <a:bodyPr/>
            <a:lstStyle/>
            <a:p>
              <a:endParaRPr lang="en-US"/>
            </a:p>
          </p:txBody>
        </p:sp>
      </p:grpSp>
      <p:sp>
        <p:nvSpPr>
          <p:cNvPr id="358593" name="Rectangle 209"/>
          <p:cNvSpPr>
            <a:spLocks noChangeArrowheads="1"/>
          </p:cNvSpPr>
          <p:nvPr/>
        </p:nvSpPr>
        <p:spPr bwMode="auto">
          <a:xfrm>
            <a:off x="6694488" y="2101850"/>
            <a:ext cx="690562"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 LHC top</a:t>
            </a:r>
            <a:endParaRPr lang="en-US" sz="2000" b="1">
              <a:latin typeface="Arial" charset="0"/>
            </a:endParaRPr>
          </a:p>
        </p:txBody>
      </p:sp>
      <p:sp>
        <p:nvSpPr>
          <p:cNvPr id="358594" name="Rectangle 210"/>
          <p:cNvSpPr>
            <a:spLocks noChangeArrowheads="1"/>
          </p:cNvSpPr>
          <p:nvPr/>
        </p:nvSpPr>
        <p:spPr bwMode="auto">
          <a:xfrm>
            <a:off x="6772275" y="2311400"/>
            <a:ext cx="542925"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energy</a:t>
            </a:r>
            <a:endParaRPr lang="en-US" sz="2000" b="1">
              <a:latin typeface="Arial" charset="0"/>
            </a:endParaRPr>
          </a:p>
        </p:txBody>
      </p:sp>
      <p:sp>
        <p:nvSpPr>
          <p:cNvPr id="358595" name="Rectangle 211"/>
          <p:cNvSpPr>
            <a:spLocks noChangeArrowheads="1"/>
          </p:cNvSpPr>
          <p:nvPr/>
        </p:nvSpPr>
        <p:spPr bwMode="auto">
          <a:xfrm>
            <a:off x="7040563" y="2519363"/>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596" name="Group 212"/>
          <p:cNvGrpSpPr>
            <a:grpSpLocks/>
          </p:cNvGrpSpPr>
          <p:nvPr/>
        </p:nvGrpSpPr>
        <p:grpSpPr bwMode="auto">
          <a:xfrm>
            <a:off x="4086225" y="2513013"/>
            <a:ext cx="2198688" cy="706437"/>
            <a:chOff x="2574" y="1583"/>
            <a:chExt cx="1385" cy="445"/>
          </a:xfrm>
        </p:grpSpPr>
        <p:sp>
          <p:nvSpPr>
            <p:cNvPr id="358666" name="Rectangle 213"/>
            <p:cNvSpPr>
              <a:spLocks noChangeArrowheads="1"/>
            </p:cNvSpPr>
            <p:nvPr/>
          </p:nvSpPr>
          <p:spPr bwMode="auto">
            <a:xfrm>
              <a:off x="2574" y="1583"/>
              <a:ext cx="1048" cy="267"/>
            </a:xfrm>
            <a:prstGeom prst="rect">
              <a:avLst/>
            </a:prstGeom>
            <a:solidFill>
              <a:srgbClr val="FFFFCC"/>
            </a:solidFill>
            <a:ln w="9525">
              <a:noFill/>
              <a:miter lim="800000"/>
              <a:headEnd/>
              <a:tailEnd/>
            </a:ln>
          </p:spPr>
          <p:txBody>
            <a:bodyPr/>
            <a:lstStyle/>
            <a:p>
              <a:pPr algn="ctr" eaLnBrk="0" hangingPunct="0"/>
              <a:endParaRPr lang="de-DE"/>
            </a:p>
          </p:txBody>
        </p:sp>
        <p:sp>
          <p:nvSpPr>
            <p:cNvPr id="358667" name="Line 214"/>
            <p:cNvSpPr>
              <a:spLocks noChangeShapeType="1"/>
            </p:cNvSpPr>
            <p:nvPr/>
          </p:nvSpPr>
          <p:spPr bwMode="auto">
            <a:xfrm flipH="1" flipV="1">
              <a:off x="3666" y="1650"/>
              <a:ext cx="293" cy="378"/>
            </a:xfrm>
            <a:prstGeom prst="line">
              <a:avLst/>
            </a:prstGeom>
            <a:noFill/>
            <a:ln w="9525" cap="rnd">
              <a:solidFill>
                <a:srgbClr val="000000"/>
              </a:solidFill>
              <a:round/>
              <a:headEnd/>
              <a:tailEnd/>
            </a:ln>
          </p:spPr>
          <p:txBody>
            <a:bodyPr/>
            <a:lstStyle/>
            <a:p>
              <a:endParaRPr lang="en-US"/>
            </a:p>
          </p:txBody>
        </p:sp>
        <p:sp>
          <p:nvSpPr>
            <p:cNvPr id="358668" name="Line 215"/>
            <p:cNvSpPr>
              <a:spLocks noChangeShapeType="1"/>
            </p:cNvSpPr>
            <p:nvPr/>
          </p:nvSpPr>
          <p:spPr bwMode="auto">
            <a:xfrm>
              <a:off x="3666" y="1583"/>
              <a:ext cx="1" cy="267"/>
            </a:xfrm>
            <a:prstGeom prst="line">
              <a:avLst/>
            </a:prstGeom>
            <a:noFill/>
            <a:ln w="9525" cap="rnd">
              <a:solidFill>
                <a:srgbClr val="000000"/>
              </a:solidFill>
              <a:round/>
              <a:headEnd/>
              <a:tailEnd/>
            </a:ln>
          </p:spPr>
          <p:txBody>
            <a:bodyPr/>
            <a:lstStyle/>
            <a:p>
              <a:endParaRPr lang="en-US"/>
            </a:p>
          </p:txBody>
        </p:sp>
      </p:grpSp>
      <p:sp>
        <p:nvSpPr>
          <p:cNvPr id="358597" name="Rectangle 216"/>
          <p:cNvSpPr>
            <a:spLocks noChangeArrowheads="1"/>
          </p:cNvSpPr>
          <p:nvPr/>
        </p:nvSpPr>
        <p:spPr bwMode="auto">
          <a:xfrm>
            <a:off x="4364038" y="2524125"/>
            <a:ext cx="1114425"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 LHC injection</a:t>
            </a:r>
            <a:endParaRPr lang="en-US" sz="2000" b="1">
              <a:latin typeface="Arial" charset="0"/>
            </a:endParaRPr>
          </a:p>
        </p:txBody>
      </p:sp>
      <p:sp>
        <p:nvSpPr>
          <p:cNvPr id="358598" name="Rectangle 217"/>
          <p:cNvSpPr>
            <a:spLocks noChangeArrowheads="1"/>
          </p:cNvSpPr>
          <p:nvPr/>
        </p:nvSpPr>
        <p:spPr bwMode="auto">
          <a:xfrm>
            <a:off x="4249738" y="2733675"/>
            <a:ext cx="1343025"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(12 SPS batches)</a:t>
            </a:r>
            <a:endParaRPr lang="en-US" sz="2000" b="1">
              <a:latin typeface="Arial" charset="0"/>
            </a:endParaRPr>
          </a:p>
        </p:txBody>
      </p:sp>
      <p:sp>
        <p:nvSpPr>
          <p:cNvPr id="358599" name="Rectangle 218"/>
          <p:cNvSpPr>
            <a:spLocks noChangeArrowheads="1"/>
          </p:cNvSpPr>
          <p:nvPr/>
        </p:nvSpPr>
        <p:spPr bwMode="auto">
          <a:xfrm>
            <a:off x="4918075" y="2941638"/>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600" name="Group 219"/>
          <p:cNvGrpSpPr>
            <a:grpSpLocks/>
          </p:cNvGrpSpPr>
          <p:nvPr/>
        </p:nvGrpSpPr>
        <p:grpSpPr bwMode="auto">
          <a:xfrm>
            <a:off x="2841625" y="3449638"/>
            <a:ext cx="1258888" cy="442912"/>
            <a:chOff x="1790" y="2173"/>
            <a:chExt cx="793" cy="279"/>
          </a:xfrm>
        </p:grpSpPr>
        <p:sp>
          <p:nvSpPr>
            <p:cNvPr id="358663" name="Rectangle 220"/>
            <p:cNvSpPr>
              <a:spLocks noChangeArrowheads="1"/>
            </p:cNvSpPr>
            <p:nvPr/>
          </p:nvSpPr>
          <p:spPr bwMode="auto">
            <a:xfrm>
              <a:off x="1790" y="2173"/>
              <a:ext cx="347" cy="138"/>
            </a:xfrm>
            <a:prstGeom prst="rect">
              <a:avLst/>
            </a:prstGeom>
            <a:solidFill>
              <a:srgbClr val="FFFFCC"/>
            </a:solidFill>
            <a:ln w="9525">
              <a:noFill/>
              <a:miter lim="800000"/>
              <a:headEnd/>
              <a:tailEnd/>
            </a:ln>
          </p:spPr>
          <p:txBody>
            <a:bodyPr/>
            <a:lstStyle/>
            <a:p>
              <a:pPr algn="ctr" eaLnBrk="0" hangingPunct="0"/>
              <a:endParaRPr lang="de-DE"/>
            </a:p>
          </p:txBody>
        </p:sp>
        <p:sp>
          <p:nvSpPr>
            <p:cNvPr id="358664" name="Line 221"/>
            <p:cNvSpPr>
              <a:spLocks noChangeShapeType="1"/>
            </p:cNvSpPr>
            <p:nvPr/>
          </p:nvSpPr>
          <p:spPr bwMode="auto">
            <a:xfrm flipH="1" flipV="1">
              <a:off x="2182" y="2240"/>
              <a:ext cx="401" cy="212"/>
            </a:xfrm>
            <a:prstGeom prst="line">
              <a:avLst/>
            </a:prstGeom>
            <a:noFill/>
            <a:ln w="9525" cap="rnd">
              <a:solidFill>
                <a:srgbClr val="000000"/>
              </a:solidFill>
              <a:round/>
              <a:headEnd/>
              <a:tailEnd/>
            </a:ln>
          </p:spPr>
          <p:txBody>
            <a:bodyPr/>
            <a:lstStyle/>
            <a:p>
              <a:endParaRPr lang="en-US"/>
            </a:p>
          </p:txBody>
        </p:sp>
        <p:sp>
          <p:nvSpPr>
            <p:cNvPr id="358665" name="Line 222"/>
            <p:cNvSpPr>
              <a:spLocks noChangeShapeType="1"/>
            </p:cNvSpPr>
            <p:nvPr/>
          </p:nvSpPr>
          <p:spPr bwMode="auto">
            <a:xfrm>
              <a:off x="2182" y="2173"/>
              <a:ext cx="1" cy="138"/>
            </a:xfrm>
            <a:prstGeom prst="line">
              <a:avLst/>
            </a:prstGeom>
            <a:noFill/>
            <a:ln w="9525" cap="rnd">
              <a:solidFill>
                <a:srgbClr val="000000"/>
              </a:solidFill>
              <a:round/>
              <a:headEnd/>
              <a:tailEnd/>
            </a:ln>
          </p:spPr>
          <p:txBody>
            <a:bodyPr/>
            <a:lstStyle/>
            <a:p>
              <a:endParaRPr lang="en-US"/>
            </a:p>
          </p:txBody>
        </p:sp>
      </p:grpSp>
      <p:sp>
        <p:nvSpPr>
          <p:cNvPr id="358601" name="Rectangle 223"/>
          <p:cNvSpPr>
            <a:spLocks noChangeArrowheads="1"/>
          </p:cNvSpPr>
          <p:nvPr/>
        </p:nvSpPr>
        <p:spPr bwMode="auto">
          <a:xfrm>
            <a:off x="2979738" y="3460750"/>
            <a:ext cx="274637"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ISR</a:t>
            </a:r>
            <a:endParaRPr lang="en-US" sz="2000" b="1">
              <a:latin typeface="Arial" charset="0"/>
            </a:endParaRPr>
          </a:p>
        </p:txBody>
      </p:sp>
      <p:sp>
        <p:nvSpPr>
          <p:cNvPr id="358602" name="Rectangle 224"/>
          <p:cNvSpPr>
            <a:spLocks noChangeArrowheads="1"/>
          </p:cNvSpPr>
          <p:nvPr/>
        </p:nvSpPr>
        <p:spPr bwMode="auto">
          <a:xfrm>
            <a:off x="3117850" y="3670300"/>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603" name="Group 225"/>
          <p:cNvGrpSpPr>
            <a:grpSpLocks/>
          </p:cNvGrpSpPr>
          <p:nvPr/>
        </p:nvGrpSpPr>
        <p:grpSpPr bwMode="auto">
          <a:xfrm>
            <a:off x="1704975" y="4967288"/>
            <a:ext cx="1552575" cy="395287"/>
            <a:chOff x="1074" y="3129"/>
            <a:chExt cx="978" cy="249"/>
          </a:xfrm>
        </p:grpSpPr>
        <p:sp>
          <p:nvSpPr>
            <p:cNvPr id="358660" name="Rectangle 226"/>
            <p:cNvSpPr>
              <a:spLocks noChangeArrowheads="1"/>
            </p:cNvSpPr>
            <p:nvPr/>
          </p:nvSpPr>
          <p:spPr bwMode="auto">
            <a:xfrm>
              <a:off x="1707" y="3129"/>
              <a:ext cx="345" cy="138"/>
            </a:xfrm>
            <a:prstGeom prst="rect">
              <a:avLst/>
            </a:prstGeom>
            <a:solidFill>
              <a:srgbClr val="FFFFCC"/>
            </a:solidFill>
            <a:ln w="9525">
              <a:noFill/>
              <a:miter lim="800000"/>
              <a:headEnd/>
              <a:tailEnd/>
            </a:ln>
          </p:spPr>
          <p:txBody>
            <a:bodyPr/>
            <a:lstStyle/>
            <a:p>
              <a:pPr algn="ctr" eaLnBrk="0" hangingPunct="0"/>
              <a:endParaRPr lang="de-DE"/>
            </a:p>
          </p:txBody>
        </p:sp>
        <p:sp>
          <p:nvSpPr>
            <p:cNvPr id="358661" name="Line 227"/>
            <p:cNvSpPr>
              <a:spLocks noChangeShapeType="1"/>
            </p:cNvSpPr>
            <p:nvPr/>
          </p:nvSpPr>
          <p:spPr bwMode="auto">
            <a:xfrm flipV="1">
              <a:off x="1074" y="3195"/>
              <a:ext cx="589" cy="183"/>
            </a:xfrm>
            <a:prstGeom prst="line">
              <a:avLst/>
            </a:prstGeom>
            <a:noFill/>
            <a:ln w="9525" cap="rnd">
              <a:solidFill>
                <a:srgbClr val="000000"/>
              </a:solidFill>
              <a:round/>
              <a:headEnd/>
              <a:tailEnd/>
            </a:ln>
          </p:spPr>
          <p:txBody>
            <a:bodyPr/>
            <a:lstStyle/>
            <a:p>
              <a:endParaRPr lang="en-US"/>
            </a:p>
          </p:txBody>
        </p:sp>
        <p:sp>
          <p:nvSpPr>
            <p:cNvPr id="358662" name="Line 228"/>
            <p:cNvSpPr>
              <a:spLocks noChangeShapeType="1"/>
            </p:cNvSpPr>
            <p:nvPr/>
          </p:nvSpPr>
          <p:spPr bwMode="auto">
            <a:xfrm>
              <a:off x="1663" y="3129"/>
              <a:ext cx="1" cy="138"/>
            </a:xfrm>
            <a:prstGeom prst="line">
              <a:avLst/>
            </a:prstGeom>
            <a:noFill/>
            <a:ln w="9525" cap="rnd">
              <a:solidFill>
                <a:srgbClr val="000000"/>
              </a:solidFill>
              <a:round/>
              <a:headEnd/>
              <a:tailEnd/>
            </a:ln>
          </p:spPr>
          <p:txBody>
            <a:bodyPr/>
            <a:lstStyle/>
            <a:p>
              <a:endParaRPr lang="en-US"/>
            </a:p>
          </p:txBody>
        </p:sp>
      </p:grpSp>
      <p:sp>
        <p:nvSpPr>
          <p:cNvPr id="358604" name="Rectangle 229"/>
          <p:cNvSpPr>
            <a:spLocks noChangeArrowheads="1"/>
          </p:cNvSpPr>
          <p:nvPr/>
        </p:nvSpPr>
        <p:spPr bwMode="auto">
          <a:xfrm>
            <a:off x="2814638" y="4978400"/>
            <a:ext cx="338137"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SNS</a:t>
            </a:r>
            <a:endParaRPr lang="en-US" sz="2000" b="1">
              <a:latin typeface="Arial" charset="0"/>
            </a:endParaRPr>
          </a:p>
        </p:txBody>
      </p:sp>
      <p:sp>
        <p:nvSpPr>
          <p:cNvPr id="358605" name="Rectangle 230"/>
          <p:cNvSpPr>
            <a:spLocks noChangeArrowheads="1"/>
          </p:cNvSpPr>
          <p:nvPr/>
        </p:nvSpPr>
        <p:spPr bwMode="auto">
          <a:xfrm>
            <a:off x="2984500" y="5186363"/>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606" name="Group 231"/>
          <p:cNvGrpSpPr>
            <a:grpSpLocks/>
          </p:cNvGrpSpPr>
          <p:nvPr/>
        </p:nvGrpSpPr>
        <p:grpSpPr bwMode="auto">
          <a:xfrm>
            <a:off x="3867150" y="4819650"/>
            <a:ext cx="1246188" cy="631825"/>
            <a:chOff x="2436" y="3036"/>
            <a:chExt cx="785" cy="398"/>
          </a:xfrm>
        </p:grpSpPr>
        <p:sp>
          <p:nvSpPr>
            <p:cNvPr id="358657" name="Rectangle 232"/>
            <p:cNvSpPr>
              <a:spLocks noChangeArrowheads="1"/>
            </p:cNvSpPr>
            <p:nvPr/>
          </p:nvSpPr>
          <p:spPr bwMode="auto">
            <a:xfrm>
              <a:off x="2436" y="3036"/>
              <a:ext cx="297" cy="166"/>
            </a:xfrm>
            <a:prstGeom prst="rect">
              <a:avLst/>
            </a:prstGeom>
            <a:solidFill>
              <a:srgbClr val="FFFFCC"/>
            </a:solidFill>
            <a:ln w="9525">
              <a:noFill/>
              <a:miter lim="800000"/>
              <a:headEnd/>
              <a:tailEnd/>
            </a:ln>
          </p:spPr>
          <p:txBody>
            <a:bodyPr/>
            <a:lstStyle/>
            <a:p>
              <a:pPr algn="ctr" eaLnBrk="0" hangingPunct="0"/>
              <a:endParaRPr lang="de-DE"/>
            </a:p>
          </p:txBody>
        </p:sp>
        <p:sp>
          <p:nvSpPr>
            <p:cNvPr id="358658" name="Line 233"/>
            <p:cNvSpPr>
              <a:spLocks noChangeShapeType="1"/>
            </p:cNvSpPr>
            <p:nvPr/>
          </p:nvSpPr>
          <p:spPr bwMode="auto">
            <a:xfrm flipH="1" flipV="1">
              <a:off x="2777" y="3103"/>
              <a:ext cx="444" cy="331"/>
            </a:xfrm>
            <a:prstGeom prst="line">
              <a:avLst/>
            </a:prstGeom>
            <a:noFill/>
            <a:ln w="9525" cap="rnd">
              <a:solidFill>
                <a:srgbClr val="000000"/>
              </a:solidFill>
              <a:round/>
              <a:headEnd/>
              <a:tailEnd/>
            </a:ln>
          </p:spPr>
          <p:txBody>
            <a:bodyPr/>
            <a:lstStyle/>
            <a:p>
              <a:endParaRPr lang="en-US"/>
            </a:p>
          </p:txBody>
        </p:sp>
        <p:sp>
          <p:nvSpPr>
            <p:cNvPr id="358659" name="Line 234"/>
            <p:cNvSpPr>
              <a:spLocks noChangeShapeType="1"/>
            </p:cNvSpPr>
            <p:nvPr/>
          </p:nvSpPr>
          <p:spPr bwMode="auto">
            <a:xfrm>
              <a:off x="2777" y="3036"/>
              <a:ext cx="1" cy="166"/>
            </a:xfrm>
            <a:prstGeom prst="line">
              <a:avLst/>
            </a:prstGeom>
            <a:noFill/>
            <a:ln w="9525" cap="rnd">
              <a:solidFill>
                <a:srgbClr val="000000"/>
              </a:solidFill>
              <a:round/>
              <a:headEnd/>
              <a:tailEnd/>
            </a:ln>
          </p:spPr>
          <p:txBody>
            <a:bodyPr/>
            <a:lstStyle/>
            <a:p>
              <a:endParaRPr lang="en-US"/>
            </a:p>
          </p:txBody>
        </p:sp>
      </p:grpSp>
      <p:sp>
        <p:nvSpPr>
          <p:cNvPr id="358607" name="Rectangle 235"/>
          <p:cNvSpPr>
            <a:spLocks noChangeArrowheads="1"/>
          </p:cNvSpPr>
          <p:nvPr/>
        </p:nvSpPr>
        <p:spPr bwMode="auto">
          <a:xfrm>
            <a:off x="3897313" y="4830763"/>
            <a:ext cx="412750" cy="198437"/>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LEP2</a:t>
            </a:r>
            <a:endParaRPr lang="en-US" sz="2000" b="1">
              <a:latin typeface="Arial" charset="0"/>
            </a:endParaRPr>
          </a:p>
        </p:txBody>
      </p:sp>
      <p:sp>
        <p:nvSpPr>
          <p:cNvPr id="358608" name="Rectangle 236"/>
          <p:cNvSpPr>
            <a:spLocks noChangeArrowheads="1"/>
          </p:cNvSpPr>
          <p:nvPr/>
        </p:nvSpPr>
        <p:spPr bwMode="auto">
          <a:xfrm>
            <a:off x="4103688" y="5040313"/>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sp>
        <p:nvSpPr>
          <p:cNvPr id="358609" name="Rectangle 237"/>
          <p:cNvSpPr>
            <a:spLocks noChangeArrowheads="1"/>
          </p:cNvSpPr>
          <p:nvPr/>
        </p:nvSpPr>
        <p:spPr bwMode="auto">
          <a:xfrm>
            <a:off x="4267200" y="3249613"/>
            <a:ext cx="1143000" cy="473075"/>
          </a:xfrm>
          <a:prstGeom prst="rect">
            <a:avLst/>
          </a:prstGeom>
          <a:solidFill>
            <a:srgbClr val="FFFFCC"/>
          </a:solidFill>
          <a:ln w="9525">
            <a:noFill/>
            <a:miter lim="800000"/>
            <a:headEnd/>
            <a:tailEnd/>
          </a:ln>
        </p:spPr>
        <p:txBody>
          <a:bodyPr/>
          <a:lstStyle/>
          <a:p>
            <a:pPr algn="ctr" eaLnBrk="0" hangingPunct="0"/>
            <a:endParaRPr lang="de-DE"/>
          </a:p>
        </p:txBody>
      </p:sp>
      <p:sp>
        <p:nvSpPr>
          <p:cNvPr id="358610" name="Line 238"/>
          <p:cNvSpPr>
            <a:spLocks noChangeShapeType="1"/>
          </p:cNvSpPr>
          <p:nvPr/>
        </p:nvSpPr>
        <p:spPr bwMode="auto">
          <a:xfrm flipH="1" flipV="1">
            <a:off x="5395913" y="3355975"/>
            <a:ext cx="827087" cy="501650"/>
          </a:xfrm>
          <a:prstGeom prst="line">
            <a:avLst/>
          </a:prstGeom>
          <a:noFill/>
          <a:ln w="9525" cap="rnd">
            <a:solidFill>
              <a:srgbClr val="0000FF"/>
            </a:solidFill>
            <a:round/>
            <a:headEnd/>
            <a:tailEnd/>
          </a:ln>
        </p:spPr>
        <p:txBody>
          <a:bodyPr/>
          <a:lstStyle/>
          <a:p>
            <a:endParaRPr lang="en-US"/>
          </a:p>
        </p:txBody>
      </p:sp>
      <p:sp>
        <p:nvSpPr>
          <p:cNvPr id="358611" name="Line 239"/>
          <p:cNvSpPr>
            <a:spLocks noChangeShapeType="1"/>
          </p:cNvSpPr>
          <p:nvPr/>
        </p:nvSpPr>
        <p:spPr bwMode="auto">
          <a:xfrm>
            <a:off x="5395913" y="3249613"/>
            <a:ext cx="1587" cy="473075"/>
          </a:xfrm>
          <a:prstGeom prst="line">
            <a:avLst/>
          </a:prstGeom>
          <a:noFill/>
          <a:ln w="9525" cap="rnd">
            <a:solidFill>
              <a:srgbClr val="0000FF"/>
            </a:solidFill>
            <a:round/>
            <a:headEnd/>
            <a:tailEnd/>
          </a:ln>
        </p:spPr>
        <p:txBody>
          <a:bodyPr/>
          <a:lstStyle/>
          <a:p>
            <a:endParaRPr lang="en-US"/>
          </a:p>
        </p:txBody>
      </p:sp>
      <p:sp>
        <p:nvSpPr>
          <p:cNvPr id="358612" name="Rectangle 240"/>
          <p:cNvSpPr>
            <a:spLocks noChangeArrowheads="1"/>
          </p:cNvSpPr>
          <p:nvPr/>
        </p:nvSpPr>
        <p:spPr bwMode="auto">
          <a:xfrm>
            <a:off x="4267200" y="3260725"/>
            <a:ext cx="808038"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 SPS fixed</a:t>
            </a:r>
            <a:endParaRPr lang="en-US" sz="2000" b="1">
              <a:latin typeface="Arial" charset="0"/>
            </a:endParaRPr>
          </a:p>
        </p:txBody>
      </p:sp>
      <p:sp>
        <p:nvSpPr>
          <p:cNvPr id="358613" name="Rectangle 241"/>
          <p:cNvSpPr>
            <a:spLocks noChangeArrowheads="1"/>
          </p:cNvSpPr>
          <p:nvPr/>
        </p:nvSpPr>
        <p:spPr bwMode="auto">
          <a:xfrm>
            <a:off x="4267200" y="3470275"/>
            <a:ext cx="1074738"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 target, CNGS</a:t>
            </a:r>
            <a:endParaRPr lang="en-US" sz="2000" b="1">
              <a:latin typeface="Arial" charset="0"/>
            </a:endParaRPr>
          </a:p>
        </p:txBody>
      </p:sp>
      <p:sp>
        <p:nvSpPr>
          <p:cNvPr id="358614" name="Rectangle 242"/>
          <p:cNvSpPr>
            <a:spLocks noChangeArrowheads="1"/>
          </p:cNvSpPr>
          <p:nvPr/>
        </p:nvSpPr>
        <p:spPr bwMode="auto">
          <a:xfrm>
            <a:off x="5026025" y="3678238"/>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615" name="Group 243"/>
          <p:cNvGrpSpPr>
            <a:grpSpLocks/>
          </p:cNvGrpSpPr>
          <p:nvPr/>
        </p:nvGrpSpPr>
        <p:grpSpPr bwMode="auto">
          <a:xfrm>
            <a:off x="6929438" y="3460750"/>
            <a:ext cx="1022350" cy="417513"/>
            <a:chOff x="4365" y="2180"/>
            <a:chExt cx="644" cy="263"/>
          </a:xfrm>
        </p:grpSpPr>
        <p:sp>
          <p:nvSpPr>
            <p:cNvPr id="358654" name="Rectangle 244"/>
            <p:cNvSpPr>
              <a:spLocks noChangeArrowheads="1"/>
            </p:cNvSpPr>
            <p:nvPr/>
          </p:nvSpPr>
          <p:spPr bwMode="auto">
            <a:xfrm>
              <a:off x="4671" y="2180"/>
              <a:ext cx="338" cy="160"/>
            </a:xfrm>
            <a:prstGeom prst="rect">
              <a:avLst/>
            </a:prstGeom>
            <a:solidFill>
              <a:srgbClr val="FFFFCC"/>
            </a:solidFill>
            <a:ln w="9525">
              <a:noFill/>
              <a:miter lim="800000"/>
              <a:headEnd/>
              <a:tailEnd/>
            </a:ln>
          </p:spPr>
          <p:txBody>
            <a:bodyPr/>
            <a:lstStyle/>
            <a:p>
              <a:pPr algn="ctr" eaLnBrk="0" hangingPunct="0"/>
              <a:endParaRPr lang="de-DE"/>
            </a:p>
          </p:txBody>
        </p:sp>
        <p:sp>
          <p:nvSpPr>
            <p:cNvPr id="358655" name="Line 245"/>
            <p:cNvSpPr>
              <a:spLocks noChangeShapeType="1"/>
            </p:cNvSpPr>
            <p:nvPr/>
          </p:nvSpPr>
          <p:spPr bwMode="auto">
            <a:xfrm flipV="1">
              <a:off x="4365" y="2247"/>
              <a:ext cx="262" cy="196"/>
            </a:xfrm>
            <a:prstGeom prst="line">
              <a:avLst/>
            </a:prstGeom>
            <a:noFill/>
            <a:ln w="9525" cap="rnd">
              <a:solidFill>
                <a:srgbClr val="0000FF"/>
              </a:solidFill>
              <a:round/>
              <a:headEnd/>
              <a:tailEnd/>
            </a:ln>
          </p:spPr>
          <p:txBody>
            <a:bodyPr/>
            <a:lstStyle/>
            <a:p>
              <a:endParaRPr lang="en-US"/>
            </a:p>
          </p:txBody>
        </p:sp>
        <p:sp>
          <p:nvSpPr>
            <p:cNvPr id="358656" name="Line 246"/>
            <p:cNvSpPr>
              <a:spLocks noChangeShapeType="1"/>
            </p:cNvSpPr>
            <p:nvPr/>
          </p:nvSpPr>
          <p:spPr bwMode="auto">
            <a:xfrm>
              <a:off x="4627" y="2180"/>
              <a:ext cx="1" cy="160"/>
            </a:xfrm>
            <a:prstGeom prst="line">
              <a:avLst/>
            </a:prstGeom>
            <a:noFill/>
            <a:ln w="9525" cap="rnd">
              <a:solidFill>
                <a:srgbClr val="0000FF"/>
              </a:solidFill>
              <a:round/>
              <a:headEnd/>
              <a:tailEnd/>
            </a:ln>
          </p:spPr>
          <p:txBody>
            <a:bodyPr/>
            <a:lstStyle/>
            <a:p>
              <a:endParaRPr lang="en-US"/>
            </a:p>
          </p:txBody>
        </p:sp>
      </p:grpSp>
      <p:sp>
        <p:nvSpPr>
          <p:cNvPr id="358616" name="Rectangle 247"/>
          <p:cNvSpPr>
            <a:spLocks noChangeArrowheads="1"/>
          </p:cNvSpPr>
          <p:nvPr/>
        </p:nvSpPr>
        <p:spPr bwMode="auto">
          <a:xfrm>
            <a:off x="7451725" y="3471863"/>
            <a:ext cx="466725" cy="198437"/>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HERA</a:t>
            </a:r>
            <a:endParaRPr lang="en-US" sz="2000" b="1">
              <a:latin typeface="Arial" charset="0"/>
            </a:endParaRPr>
          </a:p>
        </p:txBody>
      </p:sp>
      <p:sp>
        <p:nvSpPr>
          <p:cNvPr id="358617" name="Rectangle 248"/>
          <p:cNvSpPr>
            <a:spLocks noChangeArrowheads="1"/>
          </p:cNvSpPr>
          <p:nvPr/>
        </p:nvSpPr>
        <p:spPr bwMode="auto">
          <a:xfrm>
            <a:off x="7683500" y="3681413"/>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618" name="Group 249"/>
          <p:cNvGrpSpPr>
            <a:grpSpLocks/>
          </p:cNvGrpSpPr>
          <p:nvPr/>
        </p:nvGrpSpPr>
        <p:grpSpPr bwMode="auto">
          <a:xfrm>
            <a:off x="6865938" y="3884613"/>
            <a:ext cx="1482725" cy="254000"/>
            <a:chOff x="4325" y="2447"/>
            <a:chExt cx="934" cy="160"/>
          </a:xfrm>
        </p:grpSpPr>
        <p:sp>
          <p:nvSpPr>
            <p:cNvPr id="358651" name="Rectangle 250"/>
            <p:cNvSpPr>
              <a:spLocks noChangeArrowheads="1"/>
            </p:cNvSpPr>
            <p:nvPr/>
          </p:nvSpPr>
          <p:spPr bwMode="auto">
            <a:xfrm>
              <a:off x="4583" y="2447"/>
              <a:ext cx="676" cy="160"/>
            </a:xfrm>
            <a:prstGeom prst="rect">
              <a:avLst/>
            </a:prstGeom>
            <a:solidFill>
              <a:srgbClr val="FFFFCC"/>
            </a:solidFill>
            <a:ln w="9525">
              <a:noFill/>
              <a:miter lim="800000"/>
              <a:headEnd/>
              <a:tailEnd/>
            </a:ln>
          </p:spPr>
          <p:txBody>
            <a:bodyPr/>
            <a:lstStyle/>
            <a:p>
              <a:pPr algn="ctr" eaLnBrk="0" hangingPunct="0"/>
              <a:endParaRPr lang="de-DE"/>
            </a:p>
          </p:txBody>
        </p:sp>
        <p:sp>
          <p:nvSpPr>
            <p:cNvPr id="358652" name="Line 251"/>
            <p:cNvSpPr>
              <a:spLocks noChangeShapeType="1"/>
            </p:cNvSpPr>
            <p:nvPr/>
          </p:nvSpPr>
          <p:spPr bwMode="auto">
            <a:xfrm flipV="1">
              <a:off x="4325" y="2514"/>
              <a:ext cx="213" cy="35"/>
            </a:xfrm>
            <a:prstGeom prst="line">
              <a:avLst/>
            </a:prstGeom>
            <a:noFill/>
            <a:ln w="9525" cap="rnd">
              <a:solidFill>
                <a:srgbClr val="0000FF"/>
              </a:solidFill>
              <a:round/>
              <a:headEnd/>
              <a:tailEnd/>
            </a:ln>
          </p:spPr>
          <p:txBody>
            <a:bodyPr/>
            <a:lstStyle/>
            <a:p>
              <a:endParaRPr lang="en-US"/>
            </a:p>
          </p:txBody>
        </p:sp>
        <p:sp>
          <p:nvSpPr>
            <p:cNvPr id="358653" name="Line 252"/>
            <p:cNvSpPr>
              <a:spLocks noChangeShapeType="1"/>
            </p:cNvSpPr>
            <p:nvPr/>
          </p:nvSpPr>
          <p:spPr bwMode="auto">
            <a:xfrm>
              <a:off x="4538" y="2447"/>
              <a:ext cx="1" cy="160"/>
            </a:xfrm>
            <a:prstGeom prst="line">
              <a:avLst/>
            </a:prstGeom>
            <a:noFill/>
            <a:ln w="9525" cap="rnd">
              <a:solidFill>
                <a:srgbClr val="0000FF"/>
              </a:solidFill>
              <a:round/>
              <a:headEnd/>
              <a:tailEnd/>
            </a:ln>
          </p:spPr>
          <p:txBody>
            <a:bodyPr/>
            <a:lstStyle/>
            <a:p>
              <a:endParaRPr lang="en-US"/>
            </a:p>
          </p:txBody>
        </p:sp>
      </p:grpSp>
      <p:sp>
        <p:nvSpPr>
          <p:cNvPr id="358619" name="Rectangle 253"/>
          <p:cNvSpPr>
            <a:spLocks noChangeArrowheads="1"/>
          </p:cNvSpPr>
          <p:nvPr/>
        </p:nvSpPr>
        <p:spPr bwMode="auto">
          <a:xfrm>
            <a:off x="7361238" y="3895725"/>
            <a:ext cx="908050"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TEVATRON</a:t>
            </a:r>
            <a:endParaRPr lang="en-US" sz="2000" b="1">
              <a:latin typeface="Arial" charset="0"/>
            </a:endParaRPr>
          </a:p>
        </p:txBody>
      </p:sp>
      <p:sp>
        <p:nvSpPr>
          <p:cNvPr id="358620" name="Rectangle 254"/>
          <p:cNvSpPr>
            <a:spLocks noChangeArrowheads="1"/>
          </p:cNvSpPr>
          <p:nvPr/>
        </p:nvSpPr>
        <p:spPr bwMode="auto">
          <a:xfrm>
            <a:off x="7813675" y="4105275"/>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grpSp>
        <p:nvGrpSpPr>
          <p:cNvPr id="358621" name="Group 255"/>
          <p:cNvGrpSpPr>
            <a:grpSpLocks/>
          </p:cNvGrpSpPr>
          <p:nvPr/>
        </p:nvGrpSpPr>
        <p:grpSpPr bwMode="auto">
          <a:xfrm>
            <a:off x="6045200" y="4967288"/>
            <a:ext cx="1527175" cy="522287"/>
            <a:chOff x="3808" y="3129"/>
            <a:chExt cx="962" cy="329"/>
          </a:xfrm>
        </p:grpSpPr>
        <p:sp>
          <p:nvSpPr>
            <p:cNvPr id="358648" name="Rectangle 256"/>
            <p:cNvSpPr>
              <a:spLocks noChangeArrowheads="1"/>
            </p:cNvSpPr>
            <p:nvPr/>
          </p:nvSpPr>
          <p:spPr bwMode="auto">
            <a:xfrm>
              <a:off x="4379" y="3129"/>
              <a:ext cx="391" cy="329"/>
            </a:xfrm>
            <a:prstGeom prst="rect">
              <a:avLst/>
            </a:prstGeom>
            <a:solidFill>
              <a:srgbClr val="FFFFCC"/>
            </a:solidFill>
            <a:ln w="9525">
              <a:noFill/>
              <a:miter lim="800000"/>
              <a:headEnd/>
              <a:tailEnd/>
            </a:ln>
          </p:spPr>
          <p:txBody>
            <a:bodyPr/>
            <a:lstStyle/>
            <a:p>
              <a:pPr algn="ctr" eaLnBrk="0" hangingPunct="0"/>
              <a:endParaRPr lang="de-DE"/>
            </a:p>
          </p:txBody>
        </p:sp>
        <p:sp>
          <p:nvSpPr>
            <p:cNvPr id="358649" name="Line 257"/>
            <p:cNvSpPr>
              <a:spLocks noChangeShapeType="1"/>
            </p:cNvSpPr>
            <p:nvPr/>
          </p:nvSpPr>
          <p:spPr bwMode="auto">
            <a:xfrm flipV="1">
              <a:off x="3808" y="3195"/>
              <a:ext cx="527" cy="78"/>
            </a:xfrm>
            <a:prstGeom prst="line">
              <a:avLst/>
            </a:prstGeom>
            <a:noFill/>
            <a:ln w="9525" cap="rnd">
              <a:solidFill>
                <a:srgbClr val="0000FF"/>
              </a:solidFill>
              <a:round/>
              <a:headEnd/>
              <a:tailEnd/>
            </a:ln>
          </p:spPr>
          <p:txBody>
            <a:bodyPr/>
            <a:lstStyle/>
            <a:p>
              <a:endParaRPr lang="en-US"/>
            </a:p>
          </p:txBody>
        </p:sp>
        <p:sp>
          <p:nvSpPr>
            <p:cNvPr id="358650" name="Line 258"/>
            <p:cNvSpPr>
              <a:spLocks noChangeShapeType="1"/>
            </p:cNvSpPr>
            <p:nvPr/>
          </p:nvSpPr>
          <p:spPr bwMode="auto">
            <a:xfrm>
              <a:off x="4335" y="3129"/>
              <a:ext cx="1" cy="329"/>
            </a:xfrm>
            <a:prstGeom prst="line">
              <a:avLst/>
            </a:prstGeom>
            <a:noFill/>
            <a:ln w="9525" cap="rnd">
              <a:solidFill>
                <a:srgbClr val="0000FF"/>
              </a:solidFill>
              <a:round/>
              <a:headEnd/>
              <a:tailEnd/>
            </a:ln>
          </p:spPr>
          <p:txBody>
            <a:bodyPr/>
            <a:lstStyle/>
            <a:p>
              <a:endParaRPr lang="en-US"/>
            </a:p>
          </p:txBody>
        </p:sp>
      </p:grpSp>
      <p:sp>
        <p:nvSpPr>
          <p:cNvPr id="358622" name="Rectangle 259"/>
          <p:cNvSpPr>
            <a:spLocks noChangeArrowheads="1"/>
          </p:cNvSpPr>
          <p:nvPr/>
        </p:nvSpPr>
        <p:spPr bwMode="auto">
          <a:xfrm>
            <a:off x="7099300" y="4978400"/>
            <a:ext cx="328613"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SPS</a:t>
            </a:r>
            <a:endParaRPr lang="en-US" sz="2000" b="1">
              <a:latin typeface="Arial" charset="0"/>
            </a:endParaRPr>
          </a:p>
        </p:txBody>
      </p:sp>
      <p:sp>
        <p:nvSpPr>
          <p:cNvPr id="358623" name="Rectangle 260"/>
          <p:cNvSpPr>
            <a:spLocks noChangeArrowheads="1"/>
          </p:cNvSpPr>
          <p:nvPr/>
        </p:nvSpPr>
        <p:spPr bwMode="auto">
          <a:xfrm>
            <a:off x="7034213" y="5186363"/>
            <a:ext cx="460375" cy="198437"/>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ppbar</a:t>
            </a:r>
            <a:endParaRPr lang="en-US" sz="2000" b="1">
              <a:latin typeface="Arial" charset="0"/>
            </a:endParaRPr>
          </a:p>
        </p:txBody>
      </p:sp>
      <p:sp>
        <p:nvSpPr>
          <p:cNvPr id="358624" name="Rectangle 267"/>
          <p:cNvSpPr>
            <a:spLocks noChangeArrowheads="1"/>
          </p:cNvSpPr>
          <p:nvPr/>
        </p:nvSpPr>
        <p:spPr bwMode="auto">
          <a:xfrm>
            <a:off x="4819650" y="4364038"/>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sp>
        <p:nvSpPr>
          <p:cNvPr id="358625" name="Freeform 268"/>
          <p:cNvSpPr>
            <a:spLocks noEditPoints="1"/>
          </p:cNvSpPr>
          <p:nvPr/>
        </p:nvSpPr>
        <p:spPr bwMode="auto">
          <a:xfrm>
            <a:off x="8688388" y="2333625"/>
            <a:ext cx="69850" cy="1600200"/>
          </a:xfrm>
          <a:custGeom>
            <a:avLst/>
            <a:gdLst>
              <a:gd name="T0" fmla="*/ 40788 w 137"/>
              <a:gd name="T1" fmla="*/ 58922 h 3096"/>
              <a:gd name="T2" fmla="*/ 40788 w 137"/>
              <a:gd name="T3" fmla="*/ 1541795 h 3096"/>
              <a:gd name="T4" fmla="*/ 34670 w 137"/>
              <a:gd name="T5" fmla="*/ 1547480 h 3096"/>
              <a:gd name="T6" fmla="*/ 29062 w 137"/>
              <a:gd name="T7" fmla="*/ 1541795 h 3096"/>
              <a:gd name="T8" fmla="*/ 29062 w 137"/>
              <a:gd name="T9" fmla="*/ 58922 h 3096"/>
              <a:gd name="T10" fmla="*/ 34670 w 137"/>
              <a:gd name="T11" fmla="*/ 53237 h 3096"/>
              <a:gd name="T12" fmla="*/ 40788 w 137"/>
              <a:gd name="T13" fmla="*/ 58922 h 3096"/>
              <a:gd name="T14" fmla="*/ 0 w 137"/>
              <a:gd name="T15" fmla="*/ 70810 h 3096"/>
              <a:gd name="T16" fmla="*/ 34670 w 137"/>
              <a:gd name="T17" fmla="*/ 0 h 3096"/>
              <a:gd name="T18" fmla="*/ 69850 w 137"/>
              <a:gd name="T19" fmla="*/ 70810 h 3096"/>
              <a:gd name="T20" fmla="*/ 0 w 137"/>
              <a:gd name="T21" fmla="*/ 70810 h 3096"/>
              <a:gd name="T22" fmla="*/ 69850 w 137"/>
              <a:gd name="T23" fmla="*/ 1529907 h 3096"/>
              <a:gd name="T24" fmla="*/ 34670 w 137"/>
              <a:gd name="T25" fmla="*/ 1600200 h 3096"/>
              <a:gd name="T26" fmla="*/ 0 w 137"/>
              <a:gd name="T27" fmla="*/ 1529907 h 3096"/>
              <a:gd name="T28" fmla="*/ 69850 w 137"/>
              <a:gd name="T29" fmla="*/ 1529907 h 30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3096"/>
              <a:gd name="T47" fmla="*/ 137 w 137"/>
              <a:gd name="T48" fmla="*/ 3096 h 30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3096">
                <a:moveTo>
                  <a:pt x="80" y="114"/>
                </a:moveTo>
                <a:lnTo>
                  <a:pt x="80" y="2983"/>
                </a:lnTo>
                <a:cubicBezTo>
                  <a:pt x="80" y="2989"/>
                  <a:pt x="75" y="2994"/>
                  <a:pt x="68" y="2994"/>
                </a:cubicBezTo>
                <a:cubicBezTo>
                  <a:pt x="62" y="2994"/>
                  <a:pt x="57" y="2989"/>
                  <a:pt x="57" y="2983"/>
                </a:cubicBezTo>
                <a:lnTo>
                  <a:pt x="57" y="114"/>
                </a:lnTo>
                <a:cubicBezTo>
                  <a:pt x="57" y="108"/>
                  <a:pt x="62" y="103"/>
                  <a:pt x="68" y="103"/>
                </a:cubicBezTo>
                <a:cubicBezTo>
                  <a:pt x="75" y="103"/>
                  <a:pt x="80" y="108"/>
                  <a:pt x="80" y="114"/>
                </a:cubicBezTo>
                <a:close/>
                <a:moveTo>
                  <a:pt x="0" y="137"/>
                </a:moveTo>
                <a:lnTo>
                  <a:pt x="68" y="0"/>
                </a:lnTo>
                <a:lnTo>
                  <a:pt x="137" y="137"/>
                </a:lnTo>
                <a:lnTo>
                  <a:pt x="0" y="137"/>
                </a:lnTo>
                <a:close/>
                <a:moveTo>
                  <a:pt x="137" y="2960"/>
                </a:moveTo>
                <a:lnTo>
                  <a:pt x="68" y="3096"/>
                </a:lnTo>
                <a:lnTo>
                  <a:pt x="0" y="2960"/>
                </a:lnTo>
                <a:lnTo>
                  <a:pt x="137" y="2960"/>
                </a:lnTo>
                <a:close/>
              </a:path>
            </a:pathLst>
          </a:custGeom>
          <a:solidFill>
            <a:srgbClr val="000000"/>
          </a:solidFill>
          <a:ln w="1588" cap="flat">
            <a:solidFill>
              <a:srgbClr val="000000"/>
            </a:solidFill>
            <a:prstDash val="solid"/>
            <a:bevel/>
            <a:headEnd/>
            <a:tailEnd/>
          </a:ln>
        </p:spPr>
        <p:txBody>
          <a:bodyPr/>
          <a:lstStyle/>
          <a:p>
            <a:endParaRPr lang="en-US"/>
          </a:p>
        </p:txBody>
      </p:sp>
      <p:grpSp>
        <p:nvGrpSpPr>
          <p:cNvPr id="358626" name="Group 269"/>
          <p:cNvGrpSpPr>
            <a:grpSpLocks/>
          </p:cNvGrpSpPr>
          <p:nvPr/>
        </p:nvGrpSpPr>
        <p:grpSpPr bwMode="auto">
          <a:xfrm>
            <a:off x="8321675" y="2860675"/>
            <a:ext cx="655638" cy="492125"/>
            <a:chOff x="5242" y="1802"/>
            <a:chExt cx="413" cy="310"/>
          </a:xfrm>
        </p:grpSpPr>
        <p:sp>
          <p:nvSpPr>
            <p:cNvPr id="358646" name="Rectangle 270"/>
            <p:cNvSpPr>
              <a:spLocks noChangeArrowheads="1"/>
            </p:cNvSpPr>
            <p:nvPr/>
          </p:nvSpPr>
          <p:spPr bwMode="auto">
            <a:xfrm>
              <a:off x="5242" y="1802"/>
              <a:ext cx="413" cy="310"/>
            </a:xfrm>
            <a:prstGeom prst="rect">
              <a:avLst/>
            </a:prstGeom>
            <a:solidFill>
              <a:srgbClr val="EAEAEA"/>
            </a:solidFill>
            <a:ln w="9525">
              <a:noFill/>
              <a:miter lim="800000"/>
              <a:headEnd/>
              <a:tailEnd/>
            </a:ln>
          </p:spPr>
          <p:txBody>
            <a:bodyPr/>
            <a:lstStyle/>
            <a:p>
              <a:pPr algn="ctr" eaLnBrk="0" hangingPunct="0"/>
              <a:endParaRPr lang="de-DE"/>
            </a:p>
          </p:txBody>
        </p:sp>
        <p:sp>
          <p:nvSpPr>
            <p:cNvPr id="358647" name="Rectangle 271"/>
            <p:cNvSpPr>
              <a:spLocks noChangeArrowheads="1"/>
            </p:cNvSpPr>
            <p:nvPr/>
          </p:nvSpPr>
          <p:spPr bwMode="auto">
            <a:xfrm>
              <a:off x="5242" y="1802"/>
              <a:ext cx="413" cy="310"/>
            </a:xfrm>
            <a:prstGeom prst="rect">
              <a:avLst/>
            </a:prstGeom>
            <a:noFill/>
            <a:ln w="9525" cap="rnd">
              <a:solidFill>
                <a:srgbClr val="000000"/>
              </a:solidFill>
              <a:miter lim="800000"/>
              <a:headEnd/>
              <a:tailEnd/>
            </a:ln>
          </p:spPr>
          <p:txBody>
            <a:bodyPr/>
            <a:lstStyle/>
            <a:p>
              <a:pPr algn="ctr" eaLnBrk="0" hangingPunct="0"/>
              <a:endParaRPr lang="de-DE"/>
            </a:p>
          </p:txBody>
        </p:sp>
      </p:grpSp>
      <p:sp>
        <p:nvSpPr>
          <p:cNvPr id="358627" name="Rectangle 272"/>
          <p:cNvSpPr>
            <a:spLocks noChangeArrowheads="1"/>
          </p:cNvSpPr>
          <p:nvPr/>
        </p:nvSpPr>
        <p:spPr bwMode="auto">
          <a:xfrm>
            <a:off x="8353425" y="2871788"/>
            <a:ext cx="501650" cy="212725"/>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400">
                <a:solidFill>
                  <a:srgbClr val="000000"/>
                </a:solidFill>
                <a:latin typeface="Arial" charset="0"/>
              </a:rPr>
              <a:t>Factor</a:t>
            </a:r>
            <a:endParaRPr lang="en-US" sz="2000" b="1">
              <a:latin typeface="Arial" charset="0"/>
            </a:endParaRPr>
          </a:p>
        </p:txBody>
      </p:sp>
      <p:sp>
        <p:nvSpPr>
          <p:cNvPr id="358628" name="Rectangle 273"/>
          <p:cNvSpPr>
            <a:spLocks noChangeArrowheads="1"/>
          </p:cNvSpPr>
          <p:nvPr/>
        </p:nvSpPr>
        <p:spPr bwMode="auto">
          <a:xfrm>
            <a:off x="8353425" y="3092450"/>
            <a:ext cx="398463" cy="212725"/>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400">
                <a:solidFill>
                  <a:srgbClr val="000000"/>
                </a:solidFill>
                <a:latin typeface="Arial" charset="0"/>
              </a:rPr>
              <a:t>~200</a:t>
            </a:r>
            <a:endParaRPr lang="en-US" sz="2000" b="1">
              <a:latin typeface="Arial" charset="0"/>
            </a:endParaRPr>
          </a:p>
        </p:txBody>
      </p:sp>
      <p:grpSp>
        <p:nvGrpSpPr>
          <p:cNvPr id="358629" name="Group 274"/>
          <p:cNvGrpSpPr>
            <a:grpSpLocks/>
          </p:cNvGrpSpPr>
          <p:nvPr/>
        </p:nvGrpSpPr>
        <p:grpSpPr bwMode="auto">
          <a:xfrm>
            <a:off x="4940300" y="4252913"/>
            <a:ext cx="946150" cy="838200"/>
            <a:chOff x="3112" y="2679"/>
            <a:chExt cx="596" cy="528"/>
          </a:xfrm>
        </p:grpSpPr>
        <p:sp>
          <p:nvSpPr>
            <p:cNvPr id="358643" name="Rectangle 275"/>
            <p:cNvSpPr>
              <a:spLocks noChangeArrowheads="1"/>
            </p:cNvSpPr>
            <p:nvPr/>
          </p:nvSpPr>
          <p:spPr bwMode="auto">
            <a:xfrm>
              <a:off x="3112" y="2878"/>
              <a:ext cx="391" cy="329"/>
            </a:xfrm>
            <a:prstGeom prst="rect">
              <a:avLst/>
            </a:prstGeom>
            <a:solidFill>
              <a:srgbClr val="FFFFCC"/>
            </a:solidFill>
            <a:ln w="9525">
              <a:noFill/>
              <a:miter lim="800000"/>
              <a:headEnd/>
              <a:tailEnd/>
            </a:ln>
          </p:spPr>
          <p:txBody>
            <a:bodyPr/>
            <a:lstStyle/>
            <a:p>
              <a:pPr algn="ctr" eaLnBrk="0" hangingPunct="0"/>
              <a:endParaRPr lang="de-DE"/>
            </a:p>
          </p:txBody>
        </p:sp>
        <p:sp>
          <p:nvSpPr>
            <p:cNvPr id="358644" name="Line 276"/>
            <p:cNvSpPr>
              <a:spLocks noChangeShapeType="1"/>
            </p:cNvSpPr>
            <p:nvPr/>
          </p:nvSpPr>
          <p:spPr bwMode="auto">
            <a:xfrm flipH="1">
              <a:off x="3548" y="2679"/>
              <a:ext cx="160" cy="266"/>
            </a:xfrm>
            <a:prstGeom prst="line">
              <a:avLst/>
            </a:prstGeom>
            <a:noFill/>
            <a:ln w="9525" cap="rnd">
              <a:solidFill>
                <a:srgbClr val="0000FF"/>
              </a:solidFill>
              <a:round/>
              <a:headEnd/>
              <a:tailEnd/>
            </a:ln>
          </p:spPr>
          <p:txBody>
            <a:bodyPr/>
            <a:lstStyle/>
            <a:p>
              <a:endParaRPr lang="en-US"/>
            </a:p>
          </p:txBody>
        </p:sp>
        <p:sp>
          <p:nvSpPr>
            <p:cNvPr id="358645" name="Line 277"/>
            <p:cNvSpPr>
              <a:spLocks noChangeShapeType="1"/>
            </p:cNvSpPr>
            <p:nvPr/>
          </p:nvSpPr>
          <p:spPr bwMode="auto">
            <a:xfrm>
              <a:off x="3548" y="2878"/>
              <a:ext cx="1" cy="329"/>
            </a:xfrm>
            <a:prstGeom prst="line">
              <a:avLst/>
            </a:prstGeom>
            <a:noFill/>
            <a:ln w="9525" cap="rnd">
              <a:solidFill>
                <a:srgbClr val="0000FF"/>
              </a:solidFill>
              <a:round/>
              <a:headEnd/>
              <a:tailEnd/>
            </a:ln>
          </p:spPr>
          <p:txBody>
            <a:bodyPr/>
            <a:lstStyle/>
            <a:p>
              <a:endParaRPr lang="en-US"/>
            </a:p>
          </p:txBody>
        </p:sp>
      </p:grpSp>
      <p:sp>
        <p:nvSpPr>
          <p:cNvPr id="358630" name="Rectangle 278"/>
          <p:cNvSpPr>
            <a:spLocks noChangeArrowheads="1"/>
          </p:cNvSpPr>
          <p:nvPr/>
        </p:nvSpPr>
        <p:spPr bwMode="auto">
          <a:xfrm>
            <a:off x="5049838" y="4579938"/>
            <a:ext cx="449262" cy="198437"/>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RHIC </a:t>
            </a:r>
            <a:endParaRPr lang="en-US" sz="2000" b="1">
              <a:latin typeface="Arial" charset="0"/>
            </a:endParaRPr>
          </a:p>
        </p:txBody>
      </p:sp>
      <p:sp>
        <p:nvSpPr>
          <p:cNvPr id="358631" name="Rectangle 279"/>
          <p:cNvSpPr>
            <a:spLocks noChangeArrowheads="1"/>
          </p:cNvSpPr>
          <p:nvPr/>
        </p:nvSpPr>
        <p:spPr bwMode="auto">
          <a:xfrm>
            <a:off x="4989513" y="4789488"/>
            <a:ext cx="525462" cy="198437"/>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000000"/>
                </a:solidFill>
                <a:latin typeface="Arial" charset="0"/>
              </a:rPr>
              <a:t>proton</a:t>
            </a:r>
            <a:endParaRPr lang="en-US" sz="2000" b="1">
              <a:latin typeface="Arial" charset="0"/>
            </a:endParaRPr>
          </a:p>
        </p:txBody>
      </p:sp>
      <p:grpSp>
        <p:nvGrpSpPr>
          <p:cNvPr id="358632" name="Group 280"/>
          <p:cNvGrpSpPr>
            <a:grpSpLocks/>
          </p:cNvGrpSpPr>
          <p:nvPr/>
        </p:nvGrpSpPr>
        <p:grpSpPr bwMode="auto">
          <a:xfrm>
            <a:off x="6951663" y="1128713"/>
            <a:ext cx="1395412" cy="762000"/>
            <a:chOff x="4379" y="711"/>
            <a:chExt cx="879" cy="480"/>
          </a:xfrm>
        </p:grpSpPr>
        <p:sp>
          <p:nvSpPr>
            <p:cNvPr id="358640" name="Rectangle 281"/>
            <p:cNvSpPr>
              <a:spLocks noChangeArrowheads="1"/>
            </p:cNvSpPr>
            <p:nvPr/>
          </p:nvSpPr>
          <p:spPr bwMode="auto">
            <a:xfrm>
              <a:off x="4379" y="711"/>
              <a:ext cx="542" cy="480"/>
            </a:xfrm>
            <a:prstGeom prst="rect">
              <a:avLst/>
            </a:prstGeom>
            <a:solidFill>
              <a:srgbClr val="FFFFCC"/>
            </a:solidFill>
            <a:ln w="9525">
              <a:noFill/>
              <a:miter lim="800000"/>
              <a:headEnd/>
              <a:tailEnd/>
            </a:ln>
          </p:spPr>
          <p:txBody>
            <a:bodyPr/>
            <a:lstStyle/>
            <a:p>
              <a:pPr algn="ctr" eaLnBrk="0" hangingPunct="0"/>
              <a:endParaRPr lang="de-DE"/>
            </a:p>
          </p:txBody>
        </p:sp>
        <p:sp>
          <p:nvSpPr>
            <p:cNvPr id="358641" name="Line 282"/>
            <p:cNvSpPr>
              <a:spLocks noChangeShapeType="1"/>
            </p:cNvSpPr>
            <p:nvPr/>
          </p:nvSpPr>
          <p:spPr bwMode="auto">
            <a:xfrm flipH="1" flipV="1">
              <a:off x="4966" y="778"/>
              <a:ext cx="292" cy="70"/>
            </a:xfrm>
            <a:prstGeom prst="line">
              <a:avLst/>
            </a:prstGeom>
            <a:noFill/>
            <a:ln w="9525" cap="rnd">
              <a:solidFill>
                <a:srgbClr val="0000FF"/>
              </a:solidFill>
              <a:round/>
              <a:headEnd/>
              <a:tailEnd/>
            </a:ln>
          </p:spPr>
          <p:txBody>
            <a:bodyPr/>
            <a:lstStyle/>
            <a:p>
              <a:endParaRPr lang="en-US"/>
            </a:p>
          </p:txBody>
        </p:sp>
        <p:sp>
          <p:nvSpPr>
            <p:cNvPr id="358642" name="Line 283"/>
            <p:cNvSpPr>
              <a:spLocks noChangeShapeType="1"/>
            </p:cNvSpPr>
            <p:nvPr/>
          </p:nvSpPr>
          <p:spPr bwMode="auto">
            <a:xfrm>
              <a:off x="4966" y="711"/>
              <a:ext cx="1" cy="480"/>
            </a:xfrm>
            <a:prstGeom prst="line">
              <a:avLst/>
            </a:prstGeom>
            <a:noFill/>
            <a:ln w="9525" cap="rnd">
              <a:solidFill>
                <a:srgbClr val="0000FF"/>
              </a:solidFill>
              <a:round/>
              <a:headEnd/>
              <a:tailEnd/>
            </a:ln>
          </p:spPr>
          <p:txBody>
            <a:bodyPr/>
            <a:lstStyle/>
            <a:p>
              <a:endParaRPr lang="en-US"/>
            </a:p>
          </p:txBody>
        </p:sp>
      </p:grpSp>
      <p:sp>
        <p:nvSpPr>
          <p:cNvPr id="358633" name="Rectangle 284"/>
          <p:cNvSpPr>
            <a:spLocks noChangeArrowheads="1"/>
          </p:cNvSpPr>
          <p:nvPr/>
        </p:nvSpPr>
        <p:spPr bwMode="auto">
          <a:xfrm>
            <a:off x="7191375" y="1139825"/>
            <a:ext cx="431800"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 LHC </a:t>
            </a:r>
            <a:endParaRPr lang="en-US" sz="2000" b="1">
              <a:latin typeface="Arial" charset="0"/>
            </a:endParaRPr>
          </a:p>
        </p:txBody>
      </p:sp>
      <p:sp>
        <p:nvSpPr>
          <p:cNvPr id="358634" name="Rectangle 285"/>
          <p:cNvSpPr>
            <a:spLocks noChangeArrowheads="1"/>
          </p:cNvSpPr>
          <p:nvPr/>
        </p:nvSpPr>
        <p:spPr bwMode="auto">
          <a:xfrm>
            <a:off x="7019925" y="1349375"/>
            <a:ext cx="782638" cy="198438"/>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energy in </a:t>
            </a:r>
            <a:endParaRPr lang="en-US" sz="2000" b="1">
              <a:latin typeface="Arial" charset="0"/>
            </a:endParaRPr>
          </a:p>
        </p:txBody>
      </p:sp>
      <p:sp>
        <p:nvSpPr>
          <p:cNvPr id="358635" name="Rectangle 286"/>
          <p:cNvSpPr>
            <a:spLocks noChangeArrowheads="1"/>
          </p:cNvSpPr>
          <p:nvPr/>
        </p:nvSpPr>
        <p:spPr bwMode="auto">
          <a:xfrm>
            <a:off x="7043738" y="1557338"/>
            <a:ext cx="681037" cy="198437"/>
          </a:xfrm>
          <a:prstGeom prst="rect">
            <a:avLst/>
          </a:prstGeom>
          <a:noFill/>
          <a:ln w="9525">
            <a:noFill/>
            <a:miter lim="800000"/>
            <a:headEnd/>
            <a:tailEnd/>
          </a:ln>
        </p:spPr>
        <p:txBody>
          <a:bodyPr wrap="none" lIns="0" tIns="0" rIns="0" bIns="0">
            <a:spAutoFit/>
          </a:bodyPr>
          <a:lstStyle/>
          <a:p>
            <a:pPr eaLnBrk="0" hangingPunct="0">
              <a:spcBef>
                <a:spcPct val="20000"/>
              </a:spcBef>
            </a:pPr>
            <a:r>
              <a:rPr lang="en-US" sz="1300" b="1">
                <a:solidFill>
                  <a:srgbClr val="FF0000"/>
                </a:solidFill>
                <a:latin typeface="Arial" charset="0"/>
              </a:rPr>
              <a:t>magnets</a:t>
            </a:r>
            <a:endParaRPr lang="en-US" sz="2000" b="1">
              <a:latin typeface="Arial" charset="0"/>
            </a:endParaRPr>
          </a:p>
        </p:txBody>
      </p:sp>
      <p:sp>
        <p:nvSpPr>
          <p:cNvPr id="358636" name="Rectangle 287"/>
          <p:cNvSpPr>
            <a:spLocks noChangeArrowheads="1"/>
          </p:cNvSpPr>
          <p:nvPr/>
        </p:nvSpPr>
        <p:spPr bwMode="auto">
          <a:xfrm>
            <a:off x="7383463" y="1766888"/>
            <a:ext cx="0" cy="304800"/>
          </a:xfrm>
          <a:prstGeom prst="rect">
            <a:avLst/>
          </a:prstGeom>
          <a:noFill/>
          <a:ln w="9525">
            <a:noFill/>
            <a:miter lim="800000"/>
            <a:headEnd/>
            <a:tailEnd/>
          </a:ln>
        </p:spPr>
        <p:txBody>
          <a:bodyPr wrap="none" lIns="0" tIns="0" rIns="0" bIns="0">
            <a:spAutoFit/>
          </a:bodyPr>
          <a:lstStyle/>
          <a:p>
            <a:pPr eaLnBrk="0" hangingPunct="0">
              <a:spcBef>
                <a:spcPct val="20000"/>
              </a:spcBef>
            </a:pPr>
            <a:endParaRPr lang="en-GB" sz="2000" b="1">
              <a:latin typeface="Arial" charset="0"/>
            </a:endParaRPr>
          </a:p>
        </p:txBody>
      </p:sp>
      <p:sp>
        <p:nvSpPr>
          <p:cNvPr id="358637" name="Text Box 288"/>
          <p:cNvSpPr txBox="1">
            <a:spLocks noChangeArrowheads="1"/>
          </p:cNvSpPr>
          <p:nvPr/>
        </p:nvSpPr>
        <p:spPr bwMode="auto">
          <a:xfrm>
            <a:off x="19050" y="6286500"/>
            <a:ext cx="2784475" cy="304800"/>
          </a:xfrm>
          <a:prstGeom prst="rect">
            <a:avLst/>
          </a:prstGeom>
          <a:solidFill>
            <a:schemeClr val="bg1"/>
          </a:solidFill>
          <a:ln w="9525">
            <a:noFill/>
            <a:miter lim="800000"/>
            <a:headEnd/>
            <a:tailEnd/>
          </a:ln>
        </p:spPr>
        <p:txBody>
          <a:bodyPr wrap="none">
            <a:spAutoFit/>
          </a:bodyPr>
          <a:lstStyle/>
          <a:p>
            <a:pPr eaLnBrk="0" hangingPunct="0"/>
            <a:r>
              <a:rPr lang="fr-CH" sz="1400" dirty="0" err="1">
                <a:latin typeface="Arial" charset="0"/>
              </a:rPr>
              <a:t>based</a:t>
            </a:r>
            <a:r>
              <a:rPr lang="fr-CH" sz="1400" dirty="0">
                <a:latin typeface="Arial" charset="0"/>
              </a:rPr>
              <a:t> on graph </a:t>
            </a:r>
            <a:r>
              <a:rPr lang="fr-CH" sz="1400" dirty="0" err="1">
                <a:latin typeface="Arial" charset="0"/>
              </a:rPr>
              <a:t>from</a:t>
            </a:r>
            <a:r>
              <a:rPr lang="fr-CH" sz="1400" dirty="0">
                <a:latin typeface="Arial" charset="0"/>
              </a:rPr>
              <a:t> R.Assmann</a:t>
            </a:r>
            <a:endParaRPr lang="en-US" sz="1400" dirty="0">
              <a:latin typeface="Arial" charset="0"/>
            </a:endParaRPr>
          </a:p>
        </p:txBody>
      </p:sp>
      <p:sp>
        <p:nvSpPr>
          <p:cNvPr id="2" name="Title 1"/>
          <p:cNvSpPr>
            <a:spLocks noGrp="1"/>
          </p:cNvSpPr>
          <p:nvPr>
            <p:ph type="title"/>
          </p:nvPr>
        </p:nvSpPr>
        <p:spPr/>
        <p:txBody>
          <a:bodyPr/>
          <a:lstStyle/>
          <a:p>
            <a:r>
              <a:rPr lang="en-GB" sz="3200" noProof="0" dirty="0" smtClean="0">
                <a:solidFill>
                  <a:srgbClr val="FFFFFF"/>
                </a:solidFill>
                <a:effectLst/>
                <a:latin typeface="Calibri"/>
                <a:ea typeface="+mj-ea"/>
                <a:cs typeface="+mj-cs"/>
              </a:rPr>
              <a:t>Energy stored in beam and magnets</a:t>
            </a:r>
            <a:endParaRPr lang="en-GB" noProof="0" dirty="0"/>
          </a:p>
        </p:txBody>
      </p:sp>
    </p:spTree>
    <p:extLst>
      <p:ext uri="{BB962C8B-B14F-4D97-AF65-F5344CB8AC3E}">
        <p14:creationId xmlns:p14="http://schemas.microsoft.com/office/powerpoint/2010/main" val="3814371131"/>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ChangeArrowheads="1"/>
          </p:cNvSpPr>
          <p:nvPr>
            <p:ph type="title"/>
          </p:nvPr>
        </p:nvSpPr>
        <p:spPr>
          <a:xfrm>
            <a:off x="796925" y="142875"/>
            <a:ext cx="8316118" cy="573088"/>
          </a:xfrm>
        </p:spPr>
        <p:txBody>
          <a:bodyPr/>
          <a:lstStyle/>
          <a:p>
            <a:r>
              <a:rPr lang="en-GB" noProof="0" dirty="0" smtClean="0"/>
              <a:t>What does it mean ……… Joule, kJ and MJ? </a:t>
            </a:r>
            <a:endParaRPr lang="en-GB" noProof="0" dirty="0"/>
          </a:p>
        </p:txBody>
      </p:sp>
      <p:grpSp>
        <p:nvGrpSpPr>
          <p:cNvPr id="3" name="Group 2"/>
          <p:cNvGrpSpPr/>
          <p:nvPr/>
        </p:nvGrpSpPr>
        <p:grpSpPr>
          <a:xfrm>
            <a:off x="179388" y="1839370"/>
            <a:ext cx="5580946" cy="1961897"/>
            <a:chOff x="179388" y="1839370"/>
            <a:chExt cx="5580946" cy="1961897"/>
          </a:xfrm>
        </p:grpSpPr>
        <p:sp>
          <p:nvSpPr>
            <p:cNvPr id="14" name="Rectangle 6"/>
            <p:cNvSpPr>
              <a:spLocks noChangeArrowheads="1"/>
            </p:cNvSpPr>
            <p:nvPr/>
          </p:nvSpPr>
          <p:spPr bwMode="auto">
            <a:xfrm>
              <a:off x="179388" y="2358497"/>
              <a:ext cx="3235978" cy="646331"/>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rgbClr val="FFFF99"/>
                  </a:solidFill>
                </a14:hiddenFill>
              </a:ext>
            </a:extLst>
          </p:spPr>
          <p:txBody>
            <a:bodyPr wrap="square">
              <a:spAutoFit/>
            </a:bodyPr>
            <a:lstStyle/>
            <a:p>
              <a:pPr algn="l"/>
              <a:r>
                <a:rPr lang="en-GB" sz="1800" dirty="0">
                  <a:solidFill>
                    <a:srgbClr val="0000CC"/>
                  </a:solidFill>
                  <a:latin typeface="Arial" pitchFamily="34" charset="0"/>
                </a:rPr>
                <a:t>The energy of </a:t>
              </a:r>
              <a:r>
                <a:rPr lang="en-GB" sz="1800" dirty="0" smtClean="0">
                  <a:solidFill>
                    <a:srgbClr val="0000CC"/>
                  </a:solidFill>
                  <a:latin typeface="Arial" pitchFamily="34" charset="0"/>
                </a:rPr>
                <a:t>1 kg TNT: about 4 MJ</a:t>
              </a:r>
              <a:endParaRPr lang="en-GB" sz="1800" dirty="0">
                <a:solidFill>
                  <a:srgbClr val="0000CC"/>
                </a:solidFill>
                <a:latin typeface="Arial" pitchFamily="34" charset="0"/>
              </a:endParaRPr>
            </a:p>
          </p:txBody>
        </p:sp>
        <p:pic>
          <p:nvPicPr>
            <p:cNvPr id="16388" name="Picture 4" descr="http://3.bp.blogspot.com/-E0wU5LC48VE/T56olc1DbiI/AAAAAAAAAU8/2W7RvHo1iks/s1600/dynam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768" y="1839370"/>
              <a:ext cx="1967566" cy="196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79388" y="985465"/>
            <a:ext cx="7321829" cy="1862479"/>
            <a:chOff x="179388" y="985465"/>
            <a:chExt cx="7321829" cy="1862479"/>
          </a:xfrm>
        </p:grpSpPr>
        <p:sp>
          <p:nvSpPr>
            <p:cNvPr id="1370123" name="Rectangle 6"/>
            <p:cNvSpPr>
              <a:spLocks noChangeArrowheads="1"/>
            </p:cNvSpPr>
            <p:nvPr/>
          </p:nvSpPr>
          <p:spPr bwMode="auto">
            <a:xfrm>
              <a:off x="179388" y="1180073"/>
              <a:ext cx="3235978" cy="646331"/>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rgbClr val="FFFF99"/>
                  </a:solidFill>
                </a14:hiddenFill>
              </a:ext>
            </a:extLst>
          </p:spPr>
          <p:txBody>
            <a:bodyPr wrap="square">
              <a:spAutoFit/>
            </a:bodyPr>
            <a:lstStyle/>
            <a:p>
              <a:pPr algn="l"/>
              <a:r>
                <a:rPr lang="en-GB" sz="1800" dirty="0">
                  <a:solidFill>
                    <a:srgbClr val="0000CC"/>
                  </a:solidFill>
                  <a:latin typeface="Arial" pitchFamily="34" charset="0"/>
                </a:rPr>
                <a:t>The energy of </a:t>
              </a:r>
              <a:r>
                <a:rPr lang="en-GB" sz="1800" dirty="0" smtClean="0">
                  <a:solidFill>
                    <a:srgbClr val="0000CC"/>
                  </a:solidFill>
                  <a:latin typeface="Arial" pitchFamily="34" charset="0"/>
                </a:rPr>
                <a:t>pistol bullet: about 500 J</a:t>
              </a:r>
              <a:endParaRPr lang="en-GB" sz="1800" dirty="0">
                <a:solidFill>
                  <a:srgbClr val="0000CC"/>
                </a:solidFill>
                <a:latin typeface="Arial" pitchFamily="34" charset="0"/>
              </a:endParaRPr>
            </a:p>
          </p:txBody>
        </p:sp>
        <p:pic>
          <p:nvPicPr>
            <p:cNvPr id="16386" name="Picture 2" descr="http://upload.wikimedia.org/wikipedia/commons/thumb/4/4b/Cartridges_comparison.jpg/800px-Cartridges_compari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0334" y="985465"/>
              <a:ext cx="1740883" cy="18624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79388" y="3462373"/>
            <a:ext cx="8318031" cy="1324118"/>
            <a:chOff x="179388" y="3462373"/>
            <a:chExt cx="8318031" cy="1324118"/>
          </a:xfrm>
        </p:grpSpPr>
        <p:sp>
          <p:nvSpPr>
            <p:cNvPr id="10" name="Rectangle 9"/>
            <p:cNvSpPr>
              <a:spLocks noChangeArrowheads="1"/>
            </p:cNvSpPr>
            <p:nvPr/>
          </p:nvSpPr>
          <p:spPr bwMode="auto">
            <a:xfrm>
              <a:off x="179388" y="3801267"/>
              <a:ext cx="3242608"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sz="1800" dirty="0">
                  <a:solidFill>
                    <a:srgbClr val="0000CC"/>
                  </a:solidFill>
                  <a:latin typeface="Arial" pitchFamily="34" charset="0"/>
                </a:rPr>
                <a:t>The energy of </a:t>
              </a:r>
              <a:r>
                <a:rPr lang="en-GB" sz="1800" dirty="0" smtClean="0">
                  <a:solidFill>
                    <a:srgbClr val="0000CC"/>
                  </a:solidFill>
                  <a:latin typeface="Arial" pitchFamily="34" charset="0"/>
                </a:rPr>
                <a:t>1 l gas: </a:t>
              </a:r>
              <a:r>
                <a:rPr lang="en-GB" sz="1800" dirty="0">
                  <a:solidFill>
                    <a:srgbClr val="0000CC"/>
                  </a:solidFill>
                  <a:latin typeface="Arial" pitchFamily="34" charset="0"/>
                </a:rPr>
                <a:t>about </a:t>
              </a:r>
              <a:r>
                <a:rPr lang="en-GB" sz="1800" dirty="0" smtClean="0">
                  <a:solidFill>
                    <a:srgbClr val="0000CC"/>
                  </a:solidFill>
                  <a:latin typeface="Arial" pitchFamily="34" charset="0"/>
                </a:rPr>
                <a:t>36 MJ</a:t>
              </a:r>
              <a:endParaRPr lang="en-GB" sz="1800" dirty="0">
                <a:solidFill>
                  <a:srgbClr val="0000CC"/>
                </a:solidFill>
                <a:latin typeface="Arial" pitchFamily="34" charset="0"/>
              </a:endParaRPr>
            </a:p>
          </p:txBody>
        </p:sp>
        <p:pic>
          <p:nvPicPr>
            <p:cNvPr id="15" name="Picture 14" descr="gasolin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5015" y="3462373"/>
              <a:ext cx="1992404" cy="13241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72758" y="3985777"/>
            <a:ext cx="6584203" cy="2476501"/>
            <a:chOff x="172758" y="3985777"/>
            <a:chExt cx="6584203" cy="2476501"/>
          </a:xfrm>
        </p:grpSpPr>
        <p:pic>
          <p:nvPicPr>
            <p:cNvPr id="16392" name="Picture 8" descr="http://aemforge.com/wp-content/uploads/2012/12/Round-Ba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411" y="3985777"/>
              <a:ext cx="2495550" cy="24765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a:spLocks noChangeArrowheads="1"/>
            </p:cNvSpPr>
            <p:nvPr/>
          </p:nvSpPr>
          <p:spPr bwMode="auto">
            <a:xfrm>
              <a:off x="172758" y="5120161"/>
              <a:ext cx="3242608"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sz="1800" dirty="0" smtClean="0">
                  <a:solidFill>
                    <a:srgbClr val="0000CC"/>
                  </a:solidFill>
                  <a:latin typeface="Arial" pitchFamily="34" charset="0"/>
                </a:rPr>
                <a:t>To melt 1 kg of steel (copper is similar): about  800 KJ </a:t>
              </a:r>
              <a:endParaRPr lang="en-GB" sz="1800" dirty="0">
                <a:solidFill>
                  <a:srgbClr val="0000CC"/>
                </a:solidFill>
                <a:latin typeface="Arial" pitchFamily="34" charset="0"/>
              </a:endParaRPr>
            </a:p>
          </p:txBody>
        </p:sp>
      </p:grpSp>
    </p:spTree>
    <p:extLst>
      <p:ext uri="{BB962C8B-B14F-4D97-AF65-F5344CB8AC3E}">
        <p14:creationId xmlns:p14="http://schemas.microsoft.com/office/powerpoint/2010/main" val="308798325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7" name="Rectangle 3"/>
          <p:cNvSpPr>
            <a:spLocks noChangeArrowheads="1"/>
          </p:cNvSpPr>
          <p:nvPr/>
        </p:nvSpPr>
        <p:spPr bwMode="auto">
          <a:xfrm>
            <a:off x="468313" y="2443163"/>
            <a:ext cx="821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1" hangingPunct="1"/>
            <a:endParaRPr lang="en-GB" sz="4800">
              <a:solidFill>
                <a:schemeClr val="hlink"/>
              </a:solidFill>
              <a:effectLst>
                <a:outerShdw blurRad="38100" dist="38100" dir="2700000" algn="tl">
                  <a:srgbClr val="000000"/>
                </a:outerShdw>
              </a:effectLst>
              <a:latin typeface="Arial" charset="0"/>
            </a:endParaRPr>
          </a:p>
        </p:txBody>
      </p:sp>
      <p:sp>
        <p:nvSpPr>
          <p:cNvPr id="1255428" name="Rectangle 4"/>
          <p:cNvSpPr>
            <a:spLocks noGrp="1" noChangeArrowheads="1"/>
          </p:cNvSpPr>
          <p:nvPr>
            <p:ph type="title" idx="4294967295"/>
          </p:nvPr>
        </p:nvSpPr>
        <p:spPr>
          <a:xfrm>
            <a:off x="354012" y="2368525"/>
            <a:ext cx="8435975" cy="3153734"/>
          </a:xfrm>
        </p:spPr>
        <p:txBody>
          <a:bodyPr/>
          <a:lstStyle/>
          <a:p>
            <a:r>
              <a:rPr lang="en-GB" sz="4800" noProof="0" dirty="0" smtClean="0">
                <a:solidFill>
                  <a:srgbClr val="C00000"/>
                </a:solidFill>
              </a:rPr>
              <a:t>LHC collider</a:t>
            </a:r>
            <a:br>
              <a:rPr lang="en-GB" sz="4800" noProof="0" dirty="0" smtClean="0">
                <a:solidFill>
                  <a:srgbClr val="C00000"/>
                </a:solidFill>
              </a:rPr>
            </a:br>
            <a:r>
              <a:rPr lang="en-GB" sz="4800" noProof="0" dirty="0">
                <a:solidFill>
                  <a:srgbClr val="C00000"/>
                </a:solidFill>
              </a:rPr>
              <a:t/>
            </a:r>
            <a:br>
              <a:rPr lang="en-GB" sz="4800" noProof="0" dirty="0">
                <a:solidFill>
                  <a:srgbClr val="C00000"/>
                </a:solidFill>
              </a:rPr>
            </a:br>
            <a:r>
              <a:rPr lang="en-GB" sz="2400" noProof="0" dirty="0" smtClean="0">
                <a:solidFill>
                  <a:srgbClr val="000000"/>
                </a:solidFill>
              </a:rPr>
              <a:t>LHC: Nominal energy </a:t>
            </a:r>
            <a:r>
              <a:rPr lang="en-GB" sz="2400" noProof="0" dirty="0">
                <a:solidFill>
                  <a:srgbClr val="000000"/>
                </a:solidFill>
              </a:rPr>
              <a:t>of 7 TeV / beam</a:t>
            </a:r>
            <a:br>
              <a:rPr lang="en-GB" sz="2400" noProof="0" dirty="0">
                <a:solidFill>
                  <a:srgbClr val="000000"/>
                </a:solidFill>
              </a:rPr>
            </a:br>
            <a:r>
              <a:rPr lang="en-GB" sz="2400" noProof="0" dirty="0">
                <a:solidFill>
                  <a:srgbClr val="000000"/>
                </a:solidFill>
              </a:rPr>
              <a:t>Very high luminosity </a:t>
            </a:r>
            <a:br>
              <a:rPr lang="en-GB" sz="2400" noProof="0" dirty="0">
                <a:solidFill>
                  <a:srgbClr val="000000"/>
                </a:solidFill>
              </a:rPr>
            </a:br>
            <a:r>
              <a:rPr lang="en-GB" sz="2400" noProof="0" dirty="0">
                <a:solidFill>
                  <a:srgbClr val="000000"/>
                </a:solidFill>
              </a:rPr>
              <a:t>Superconducting magnets</a:t>
            </a:r>
            <a:r>
              <a:rPr lang="en-GB" sz="4800" noProof="0" dirty="0">
                <a:solidFill>
                  <a:srgbClr val="C00000"/>
                </a:solidFill>
              </a:rPr>
              <a:t/>
            </a:r>
            <a:br>
              <a:rPr lang="en-GB" sz="4800" noProof="0" dirty="0">
                <a:solidFill>
                  <a:srgbClr val="C00000"/>
                </a:solidFill>
              </a:rPr>
            </a:br>
            <a:r>
              <a:rPr lang="en-GB" sz="4800" noProof="0" dirty="0">
                <a:solidFill>
                  <a:srgbClr val="C00000"/>
                </a:solidFill>
              </a:rPr>
              <a:t> </a:t>
            </a:r>
          </a:p>
        </p:txBody>
      </p:sp>
    </p:spTree>
    <p:extLst>
      <p:ext uri="{BB962C8B-B14F-4D97-AF65-F5344CB8AC3E}">
        <p14:creationId xmlns:p14="http://schemas.microsoft.com/office/powerpoint/2010/main" val="4177943619"/>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eria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 name="Text Box 4"/>
          <p:cNvSpPr txBox="1">
            <a:spLocks noChangeArrowheads="1"/>
          </p:cNvSpPr>
          <p:nvPr/>
        </p:nvSpPr>
        <p:spPr bwMode="auto">
          <a:xfrm>
            <a:off x="-1" y="5463963"/>
            <a:ext cx="4096871" cy="1394224"/>
          </a:xfrm>
          <a:prstGeom prst="rect">
            <a:avLst/>
          </a:prstGeom>
          <a:solidFill>
            <a:srgbClr val="FFFF99">
              <a:alpha val="77000"/>
            </a:srgbClr>
          </a:solidFill>
          <a:ln>
            <a:noFill/>
          </a:ln>
          <a:extLst/>
        </p:spPr>
        <p:txBody>
          <a:bodyPr wrap="square" lIns="91435" tIns="45718" rIns="91435" bIns="45718">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spcBef>
                <a:spcPct val="50000"/>
              </a:spcBef>
            </a:pPr>
            <a:r>
              <a:rPr lang="en-US" sz="1800" b="1" dirty="0" smtClean="0">
                <a:solidFill>
                  <a:srgbClr val="0000CC"/>
                </a:solidFill>
                <a:latin typeface="Arial" charset="0"/>
              </a:rPr>
              <a:t>LHC </a:t>
            </a:r>
            <a:r>
              <a:rPr lang="en-US" sz="1800" b="1" dirty="0">
                <a:solidFill>
                  <a:srgbClr val="0000CC"/>
                </a:solidFill>
                <a:latin typeface="Arial" charset="0"/>
              </a:rPr>
              <a:t>pp and ions</a:t>
            </a:r>
          </a:p>
          <a:p>
            <a:pPr>
              <a:lnSpc>
                <a:spcPct val="80000"/>
              </a:lnSpc>
              <a:spcBef>
                <a:spcPct val="50000"/>
              </a:spcBef>
            </a:pPr>
            <a:r>
              <a:rPr lang="en-US" sz="1800" dirty="0">
                <a:solidFill>
                  <a:srgbClr val="0000CC"/>
                </a:solidFill>
                <a:latin typeface="Arial" charset="0"/>
              </a:rPr>
              <a:t>7 </a:t>
            </a:r>
            <a:r>
              <a:rPr lang="en-US" sz="1800" dirty="0" err="1" smtClean="0">
                <a:solidFill>
                  <a:srgbClr val="0000CC"/>
                </a:solidFill>
                <a:latin typeface="Arial" charset="0"/>
              </a:rPr>
              <a:t>TeV</a:t>
            </a:r>
            <a:r>
              <a:rPr lang="en-US" sz="1800" dirty="0" smtClean="0">
                <a:solidFill>
                  <a:srgbClr val="0000CC"/>
                </a:solidFill>
                <a:latin typeface="Arial" charset="0"/>
              </a:rPr>
              <a:t>/c – up to now 4 TeV/c </a:t>
            </a:r>
            <a:endParaRPr lang="en-US" sz="1800" dirty="0">
              <a:solidFill>
                <a:srgbClr val="0000CC"/>
              </a:solidFill>
              <a:latin typeface="Arial" charset="0"/>
            </a:endParaRPr>
          </a:p>
          <a:p>
            <a:pPr>
              <a:lnSpc>
                <a:spcPct val="80000"/>
              </a:lnSpc>
              <a:spcBef>
                <a:spcPct val="50000"/>
              </a:spcBef>
            </a:pPr>
            <a:r>
              <a:rPr lang="en-US" sz="1800" dirty="0">
                <a:solidFill>
                  <a:srgbClr val="0000CC"/>
                </a:solidFill>
                <a:latin typeface="Arial" charset="0"/>
              </a:rPr>
              <a:t>26.8 km c</a:t>
            </a:r>
            <a:r>
              <a:rPr lang="en-US" sz="1800" dirty="0" smtClean="0">
                <a:solidFill>
                  <a:srgbClr val="0000CC"/>
                </a:solidFill>
                <a:latin typeface="Arial" charset="0"/>
              </a:rPr>
              <a:t>ircumference</a:t>
            </a:r>
          </a:p>
          <a:p>
            <a:pPr>
              <a:lnSpc>
                <a:spcPct val="80000"/>
              </a:lnSpc>
              <a:spcBef>
                <a:spcPct val="50000"/>
              </a:spcBef>
            </a:pPr>
            <a:r>
              <a:rPr lang="en-US" sz="1800" b="1" dirty="0" smtClean="0">
                <a:solidFill>
                  <a:schemeClr val="accent6">
                    <a:lumMod val="75000"/>
                  </a:schemeClr>
                </a:solidFill>
                <a:latin typeface="Arial" charset="0"/>
              </a:rPr>
              <a:t>Energy stored in one beam 362 MJ</a:t>
            </a:r>
            <a:endParaRPr lang="en-US" sz="1800" b="1" dirty="0">
              <a:solidFill>
                <a:schemeClr val="accent6">
                  <a:lumMod val="75000"/>
                </a:schemeClr>
              </a:solidFill>
              <a:latin typeface="Arial" charset="0"/>
            </a:endParaRPr>
          </a:p>
        </p:txBody>
      </p:sp>
      <p:sp>
        <p:nvSpPr>
          <p:cNvPr id="9" name="Text Box 7"/>
          <p:cNvSpPr txBox="1">
            <a:spLocks noChangeArrowheads="1"/>
          </p:cNvSpPr>
          <p:nvPr/>
        </p:nvSpPr>
        <p:spPr bwMode="auto">
          <a:xfrm>
            <a:off x="7232650" y="927100"/>
            <a:ext cx="801688" cy="26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000000"/>
              </a:buClr>
              <a:buSzPct val="100000"/>
              <a:buFont typeface="Times New Roman" pitchFamily="18" charset="0"/>
              <a:buNone/>
            </a:pPr>
            <a:r>
              <a:rPr lang="en-GB" sz="2000" dirty="0" smtClean="0">
                <a:solidFill>
                  <a:srgbClr val="FFFF99"/>
                </a:solidFill>
                <a:latin typeface="Luxi Sans" pitchFamily="32" charset="0"/>
              </a:rPr>
              <a:t>Switzerland</a:t>
            </a:r>
          </a:p>
          <a:p>
            <a:pPr>
              <a:buClr>
                <a:srgbClr val="000000"/>
              </a:buClr>
              <a:buSzPct val="100000"/>
              <a:buFont typeface="Times New Roman" pitchFamily="18" charset="0"/>
              <a:buNone/>
            </a:pPr>
            <a:r>
              <a:rPr lang="en-GB" sz="2000" dirty="0" smtClean="0">
                <a:solidFill>
                  <a:srgbClr val="FFFF99"/>
                </a:solidFill>
                <a:latin typeface="Luxi Sans" pitchFamily="32" charset="0"/>
              </a:rPr>
              <a:t>Lake Geneva</a:t>
            </a:r>
            <a:endParaRPr lang="en-GB" sz="2000" dirty="0">
              <a:solidFill>
                <a:srgbClr val="FFFF99"/>
              </a:solidFill>
              <a:latin typeface="Luxi Sans" pitchFamily="32" charset="0"/>
            </a:endParaRPr>
          </a:p>
        </p:txBody>
      </p:sp>
      <p:sp>
        <p:nvSpPr>
          <p:cNvPr id="11" name="Text Box 9"/>
          <p:cNvSpPr txBox="1">
            <a:spLocks noChangeArrowheads="1"/>
          </p:cNvSpPr>
          <p:nvPr/>
        </p:nvSpPr>
        <p:spPr bwMode="auto">
          <a:xfrm>
            <a:off x="2771775" y="1268413"/>
            <a:ext cx="2511425" cy="573087"/>
          </a:xfrm>
          <a:prstGeom prst="rect">
            <a:avLst/>
          </a:prstGeom>
          <a:solidFill>
            <a:srgbClr val="FFFF99">
              <a:alpha val="75999"/>
            </a:srgbClr>
          </a:solidFill>
          <a:ln w="1841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 tIns="9000" rIns="9000" bIns="9000"/>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000000"/>
              </a:buClr>
              <a:buSzPct val="100000"/>
              <a:buFont typeface="Times New Roman" pitchFamily="18" charset="0"/>
              <a:buNone/>
            </a:pPr>
            <a:r>
              <a:rPr lang="en-GB" sz="2000" dirty="0">
                <a:solidFill>
                  <a:srgbClr val="0000FF"/>
                </a:solidFill>
                <a:latin typeface="Luxi Sans" pitchFamily="32" charset="0"/>
              </a:rPr>
              <a:t> </a:t>
            </a:r>
            <a:r>
              <a:rPr lang="en-GB" sz="2000" dirty="0">
                <a:solidFill>
                  <a:srgbClr val="FF0000"/>
                </a:solidFill>
                <a:latin typeface="Luxi Sans" pitchFamily="32" charset="0"/>
              </a:rPr>
              <a:t>LHC </a:t>
            </a:r>
            <a:r>
              <a:rPr lang="en-GB" sz="2000" dirty="0" smtClean="0">
                <a:solidFill>
                  <a:srgbClr val="FF0000"/>
                </a:solidFill>
                <a:latin typeface="Luxi Sans" pitchFamily="32" charset="0"/>
              </a:rPr>
              <a:t>Accelerator </a:t>
            </a:r>
            <a:endParaRPr lang="en-GB" sz="2000" dirty="0">
              <a:solidFill>
                <a:srgbClr val="FF0000"/>
              </a:solidFill>
              <a:latin typeface="Luxi Sans" pitchFamily="32" charset="0"/>
            </a:endParaRPr>
          </a:p>
          <a:p>
            <a:pPr>
              <a:buClr>
                <a:srgbClr val="000000"/>
              </a:buClr>
              <a:buSzPct val="100000"/>
              <a:buFont typeface="Times New Roman" pitchFamily="18" charset="0"/>
              <a:buNone/>
            </a:pPr>
            <a:r>
              <a:rPr lang="en-GB" sz="1400" dirty="0">
                <a:solidFill>
                  <a:srgbClr val="FF0000"/>
                </a:solidFill>
                <a:latin typeface="Luxi Sans" pitchFamily="32" charset="0"/>
              </a:rPr>
              <a:t>  </a:t>
            </a:r>
            <a:r>
              <a:rPr lang="en-GB" sz="1400" dirty="0" smtClean="0">
                <a:solidFill>
                  <a:srgbClr val="FF0000"/>
                </a:solidFill>
                <a:latin typeface="Luxi Sans" pitchFamily="32" charset="0"/>
              </a:rPr>
              <a:t>(100 m down) </a:t>
            </a:r>
            <a:endParaRPr lang="en-GB" sz="1400" dirty="0">
              <a:solidFill>
                <a:srgbClr val="FF0000"/>
              </a:solidFill>
              <a:latin typeface="Luxi Sans" pitchFamily="32" charset="0"/>
            </a:endParaRPr>
          </a:p>
        </p:txBody>
      </p:sp>
      <p:sp>
        <p:nvSpPr>
          <p:cNvPr id="12" name="AutoShape 10"/>
          <p:cNvSpPr>
            <a:spLocks noChangeArrowheads="1"/>
          </p:cNvSpPr>
          <p:nvPr/>
        </p:nvSpPr>
        <p:spPr bwMode="auto">
          <a:xfrm>
            <a:off x="4876800" y="4343400"/>
            <a:ext cx="1519238" cy="504825"/>
          </a:xfrm>
          <a:prstGeom prst="roundRect">
            <a:avLst>
              <a:gd name="adj" fmla="val 639"/>
            </a:avLst>
          </a:prstGeom>
          <a:solidFill>
            <a:srgbClr val="FFFF99">
              <a:alpha val="70000"/>
            </a:srgbClr>
          </a:solidFill>
          <a:ln w="1841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p>
            <a:pPr defTabSz="457200">
              <a:lnSpc>
                <a:spcPct val="96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FF0000"/>
                </a:solidFill>
                <a:latin typeface="Arial" charset="0"/>
              </a:rPr>
              <a:t> </a:t>
            </a:r>
            <a:r>
              <a:rPr lang="en-GB" sz="1400" dirty="0">
                <a:solidFill>
                  <a:srgbClr val="FF0000"/>
                </a:solidFill>
                <a:latin typeface="Luxi Sans" pitchFamily="32" charset="0"/>
              </a:rPr>
              <a:t> SPS Accelerator </a:t>
            </a:r>
          </a:p>
        </p:txBody>
      </p:sp>
      <p:sp>
        <p:nvSpPr>
          <p:cNvPr id="14" name="Freeform 12"/>
          <p:cNvSpPr>
            <a:spLocks/>
          </p:cNvSpPr>
          <p:nvPr/>
        </p:nvSpPr>
        <p:spPr bwMode="auto">
          <a:xfrm>
            <a:off x="4432300" y="5216525"/>
            <a:ext cx="2525713" cy="628650"/>
          </a:xfrm>
          <a:custGeom>
            <a:avLst/>
            <a:gdLst>
              <a:gd name="T0" fmla="*/ 232 w 1591"/>
              <a:gd name="T1" fmla="*/ 177 h 396"/>
              <a:gd name="T2" fmla="*/ 1240 w 1591"/>
              <a:gd name="T3" fmla="*/ 40 h 396"/>
              <a:gd name="T4" fmla="*/ 1514 w 1591"/>
              <a:gd name="T5" fmla="*/ 0 h 396"/>
              <a:gd name="T6" fmla="*/ 1540 w 1591"/>
              <a:gd name="T7" fmla="*/ 79 h 396"/>
              <a:gd name="T8" fmla="*/ 1566 w 1591"/>
              <a:gd name="T9" fmla="*/ 189 h 396"/>
              <a:gd name="T10" fmla="*/ 1588 w 1591"/>
              <a:gd name="T11" fmla="*/ 256 h 396"/>
              <a:gd name="T12" fmla="*/ 1456 w 1591"/>
              <a:gd name="T13" fmla="*/ 300 h 396"/>
              <a:gd name="T14" fmla="*/ 1391 w 1591"/>
              <a:gd name="T15" fmla="*/ 338 h 396"/>
              <a:gd name="T16" fmla="*/ 1310 w 1591"/>
              <a:gd name="T17" fmla="*/ 384 h 396"/>
              <a:gd name="T18" fmla="*/ 1209 w 1591"/>
              <a:gd name="T19" fmla="*/ 376 h 396"/>
              <a:gd name="T20" fmla="*/ 837 w 1591"/>
              <a:gd name="T21" fmla="*/ 379 h 396"/>
              <a:gd name="T22" fmla="*/ 770 w 1591"/>
              <a:gd name="T23" fmla="*/ 328 h 396"/>
              <a:gd name="T24" fmla="*/ 247 w 1591"/>
              <a:gd name="T25" fmla="*/ 310 h 396"/>
              <a:gd name="T26" fmla="*/ 47 w 1591"/>
              <a:gd name="T27" fmla="*/ 299 h 396"/>
              <a:gd name="T28" fmla="*/ 38 w 1591"/>
              <a:gd name="T29" fmla="*/ 230 h 396"/>
              <a:gd name="T30" fmla="*/ 232 w 1591"/>
              <a:gd name="T31" fmla="*/ 1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1" h="396">
                <a:moveTo>
                  <a:pt x="232" y="177"/>
                </a:moveTo>
                <a:cubicBezTo>
                  <a:pt x="437" y="152"/>
                  <a:pt x="1042" y="72"/>
                  <a:pt x="1240" y="40"/>
                </a:cubicBezTo>
                <a:cubicBezTo>
                  <a:pt x="1262" y="6"/>
                  <a:pt x="1478" y="24"/>
                  <a:pt x="1514" y="0"/>
                </a:cubicBezTo>
                <a:cubicBezTo>
                  <a:pt x="1548" y="12"/>
                  <a:pt x="1532" y="47"/>
                  <a:pt x="1540" y="79"/>
                </a:cubicBezTo>
                <a:cubicBezTo>
                  <a:pt x="1544" y="126"/>
                  <a:pt x="1544" y="145"/>
                  <a:pt x="1566" y="189"/>
                </a:cubicBezTo>
                <a:cubicBezTo>
                  <a:pt x="1591" y="238"/>
                  <a:pt x="1572" y="210"/>
                  <a:pt x="1588" y="256"/>
                </a:cubicBezTo>
                <a:cubicBezTo>
                  <a:pt x="1583" y="309"/>
                  <a:pt x="1478" y="256"/>
                  <a:pt x="1456" y="300"/>
                </a:cubicBezTo>
                <a:cubicBezTo>
                  <a:pt x="1450" y="311"/>
                  <a:pt x="1400" y="330"/>
                  <a:pt x="1391" y="338"/>
                </a:cubicBezTo>
                <a:cubicBezTo>
                  <a:pt x="1370" y="356"/>
                  <a:pt x="1348" y="369"/>
                  <a:pt x="1310" y="384"/>
                </a:cubicBezTo>
                <a:cubicBezTo>
                  <a:pt x="1257" y="382"/>
                  <a:pt x="1258" y="396"/>
                  <a:pt x="1209" y="376"/>
                </a:cubicBezTo>
                <a:cubicBezTo>
                  <a:pt x="1185" y="366"/>
                  <a:pt x="864" y="381"/>
                  <a:pt x="837" y="379"/>
                </a:cubicBezTo>
                <a:cubicBezTo>
                  <a:pt x="767" y="374"/>
                  <a:pt x="841" y="330"/>
                  <a:pt x="770" y="328"/>
                </a:cubicBezTo>
                <a:cubicBezTo>
                  <a:pt x="485" y="306"/>
                  <a:pt x="682" y="317"/>
                  <a:pt x="247" y="310"/>
                </a:cubicBezTo>
                <a:cubicBezTo>
                  <a:pt x="181" y="304"/>
                  <a:pt x="113" y="312"/>
                  <a:pt x="47" y="299"/>
                </a:cubicBezTo>
                <a:cubicBezTo>
                  <a:pt x="0" y="284"/>
                  <a:pt x="44" y="248"/>
                  <a:pt x="38" y="230"/>
                </a:cubicBezTo>
                <a:cubicBezTo>
                  <a:pt x="58" y="208"/>
                  <a:pt x="32" y="209"/>
                  <a:pt x="232" y="177"/>
                </a:cubicBezTo>
                <a:close/>
              </a:path>
            </a:pathLst>
          </a:custGeom>
          <a:noFill/>
          <a:ln w="9525">
            <a:solidFill>
              <a:srgbClr val="FFFF66"/>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nvGrpSpPr>
          <p:cNvPr id="15" name="Group 15"/>
          <p:cNvGrpSpPr>
            <a:grpSpLocks/>
          </p:cNvGrpSpPr>
          <p:nvPr/>
        </p:nvGrpSpPr>
        <p:grpSpPr bwMode="auto">
          <a:xfrm>
            <a:off x="3100393" y="2111375"/>
            <a:ext cx="1611314" cy="922338"/>
            <a:chOff x="3150" y="240"/>
            <a:chExt cx="1015" cy="581"/>
          </a:xfrm>
        </p:grpSpPr>
        <p:sp>
          <p:nvSpPr>
            <p:cNvPr id="16" name="Text Box 16"/>
            <p:cNvSpPr txBox="1">
              <a:spLocks noChangeArrowheads="1"/>
            </p:cNvSpPr>
            <p:nvPr/>
          </p:nvSpPr>
          <p:spPr bwMode="auto">
            <a:xfrm>
              <a:off x="3150" y="569"/>
              <a:ext cx="1015" cy="252"/>
            </a:xfrm>
            <a:prstGeom prst="rect">
              <a:avLst/>
            </a:prstGeom>
            <a:solidFill>
              <a:srgbClr val="008000"/>
            </a:solidFill>
            <a:ln w="12700">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smtClean="0">
                  <a:solidFill>
                    <a:srgbClr val="FFFF00"/>
                  </a:solidFill>
                  <a:latin typeface="Arial" charset="0"/>
                </a:rPr>
                <a:t>CMS, </a:t>
              </a:r>
              <a:r>
                <a:rPr lang="en-GB" sz="1600" dirty="0" smtClean="0">
                  <a:solidFill>
                    <a:srgbClr val="FFFF00"/>
                  </a:solidFill>
                  <a:latin typeface="Arial" charset="0"/>
                </a:rPr>
                <a:t>TOTEM</a:t>
              </a:r>
              <a:endParaRPr lang="en-GB" sz="1600" dirty="0">
                <a:solidFill>
                  <a:srgbClr val="FFFF00"/>
                </a:solidFill>
                <a:latin typeface="Arial" charset="0"/>
              </a:endParaRPr>
            </a:p>
          </p:txBody>
        </p:sp>
        <p:sp>
          <p:nvSpPr>
            <p:cNvPr id="17" name="Line 17"/>
            <p:cNvSpPr>
              <a:spLocks noChangeShapeType="1"/>
            </p:cNvSpPr>
            <p:nvPr/>
          </p:nvSpPr>
          <p:spPr bwMode="auto">
            <a:xfrm flipH="1" flipV="1">
              <a:off x="3600" y="240"/>
              <a:ext cx="48" cy="336"/>
            </a:xfrm>
            <a:prstGeom prst="line">
              <a:avLst/>
            </a:prstGeom>
            <a:noFill/>
            <a:ln w="19050">
              <a:solidFill>
                <a:srgbClr val="0000CC"/>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grpSp>
        <p:nvGrpSpPr>
          <p:cNvPr id="18" name="Group 18"/>
          <p:cNvGrpSpPr>
            <a:grpSpLocks/>
          </p:cNvGrpSpPr>
          <p:nvPr/>
        </p:nvGrpSpPr>
        <p:grpSpPr bwMode="auto">
          <a:xfrm>
            <a:off x="2479675" y="4186238"/>
            <a:ext cx="960438" cy="990600"/>
            <a:chOff x="3675" y="3264"/>
            <a:chExt cx="605" cy="624"/>
          </a:xfrm>
        </p:grpSpPr>
        <p:sp>
          <p:nvSpPr>
            <p:cNvPr id="19" name="Text Box 19"/>
            <p:cNvSpPr txBox="1">
              <a:spLocks noChangeArrowheads="1"/>
            </p:cNvSpPr>
            <p:nvPr/>
          </p:nvSpPr>
          <p:spPr bwMode="auto">
            <a:xfrm>
              <a:off x="3675" y="3264"/>
              <a:ext cx="605" cy="258"/>
            </a:xfrm>
            <a:prstGeom prst="rect">
              <a:avLst/>
            </a:prstGeom>
            <a:solidFill>
              <a:srgbClr val="008000"/>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solidFill>
                    <a:srgbClr val="FFFF00"/>
                  </a:solidFill>
                  <a:latin typeface="Arial" charset="0"/>
                </a:rPr>
                <a:t>ALICE</a:t>
              </a:r>
            </a:p>
          </p:txBody>
        </p:sp>
        <p:sp>
          <p:nvSpPr>
            <p:cNvPr id="20" name="Line 20"/>
            <p:cNvSpPr>
              <a:spLocks noChangeShapeType="1"/>
            </p:cNvSpPr>
            <p:nvPr/>
          </p:nvSpPr>
          <p:spPr bwMode="auto">
            <a:xfrm flipH="1">
              <a:off x="3679" y="3552"/>
              <a:ext cx="240" cy="336"/>
            </a:xfrm>
            <a:prstGeom prst="line">
              <a:avLst/>
            </a:prstGeom>
            <a:noFill/>
            <a:ln w="19050">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grpSp>
        <p:nvGrpSpPr>
          <p:cNvPr id="21" name="Group 21"/>
          <p:cNvGrpSpPr>
            <a:grpSpLocks/>
          </p:cNvGrpSpPr>
          <p:nvPr/>
        </p:nvGrpSpPr>
        <p:grpSpPr bwMode="auto">
          <a:xfrm>
            <a:off x="7523163" y="2482850"/>
            <a:ext cx="841375" cy="1185863"/>
            <a:chOff x="4649" y="2592"/>
            <a:chExt cx="530" cy="747"/>
          </a:xfrm>
        </p:grpSpPr>
        <p:sp>
          <p:nvSpPr>
            <p:cNvPr id="22" name="Text Box 22"/>
            <p:cNvSpPr txBox="1">
              <a:spLocks noChangeArrowheads="1"/>
            </p:cNvSpPr>
            <p:nvPr/>
          </p:nvSpPr>
          <p:spPr bwMode="auto">
            <a:xfrm>
              <a:off x="4649" y="2592"/>
              <a:ext cx="530" cy="252"/>
            </a:xfrm>
            <a:prstGeom prst="rect">
              <a:avLst/>
            </a:prstGeom>
            <a:solidFill>
              <a:srgbClr val="008000"/>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solidFill>
                    <a:srgbClr val="FFFF00"/>
                  </a:solidFill>
                  <a:latin typeface="Arial" charset="0"/>
                </a:rPr>
                <a:t>LHCb</a:t>
              </a:r>
            </a:p>
          </p:txBody>
        </p:sp>
        <p:sp>
          <p:nvSpPr>
            <p:cNvPr id="23" name="Line 23"/>
            <p:cNvSpPr>
              <a:spLocks noChangeShapeType="1"/>
            </p:cNvSpPr>
            <p:nvPr/>
          </p:nvSpPr>
          <p:spPr bwMode="auto">
            <a:xfrm>
              <a:off x="4903" y="2937"/>
              <a:ext cx="64" cy="402"/>
            </a:xfrm>
            <a:prstGeom prst="line">
              <a:avLst/>
            </a:prstGeom>
            <a:noFill/>
            <a:ln w="19050">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grpSp>
        <p:nvGrpSpPr>
          <p:cNvPr id="24" name="Group 25"/>
          <p:cNvGrpSpPr>
            <a:grpSpLocks/>
          </p:cNvGrpSpPr>
          <p:nvPr/>
        </p:nvGrpSpPr>
        <p:grpSpPr bwMode="auto">
          <a:xfrm>
            <a:off x="6227763" y="4978400"/>
            <a:ext cx="1493837" cy="400050"/>
            <a:chOff x="3923" y="3136"/>
            <a:chExt cx="941" cy="252"/>
          </a:xfrm>
        </p:grpSpPr>
        <p:sp>
          <p:nvSpPr>
            <p:cNvPr id="25" name="Text Box 14"/>
            <p:cNvSpPr txBox="1">
              <a:spLocks noChangeArrowheads="1"/>
            </p:cNvSpPr>
            <p:nvPr/>
          </p:nvSpPr>
          <p:spPr bwMode="auto">
            <a:xfrm>
              <a:off x="4247" y="3136"/>
              <a:ext cx="617" cy="252"/>
            </a:xfrm>
            <a:prstGeom prst="rect">
              <a:avLst/>
            </a:prstGeom>
            <a:solidFill>
              <a:srgbClr val="008000"/>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solidFill>
                    <a:srgbClr val="FFFF00"/>
                  </a:solidFill>
                  <a:latin typeface="Arial" charset="0"/>
                </a:rPr>
                <a:t>ATLAS</a:t>
              </a:r>
            </a:p>
          </p:txBody>
        </p:sp>
        <p:sp>
          <p:nvSpPr>
            <p:cNvPr id="26" name="Line 24"/>
            <p:cNvSpPr>
              <a:spLocks noChangeShapeType="1"/>
            </p:cNvSpPr>
            <p:nvPr/>
          </p:nvSpPr>
          <p:spPr bwMode="auto">
            <a:xfrm flipH="1" flipV="1">
              <a:off x="3923" y="3214"/>
              <a:ext cx="313" cy="35"/>
            </a:xfrm>
            <a:prstGeom prst="line">
              <a:avLst/>
            </a:prstGeom>
            <a:noFill/>
            <a:ln w="19050">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sp>
        <p:nvSpPr>
          <p:cNvPr id="27" name="Rectangle 47"/>
          <p:cNvSpPr>
            <a:spLocks noChangeArrowheads="1"/>
          </p:cNvSpPr>
          <p:nvPr/>
        </p:nvSpPr>
        <p:spPr bwMode="auto">
          <a:xfrm>
            <a:off x="8960" y="-5"/>
            <a:ext cx="9135040" cy="762000"/>
          </a:xfrm>
          <a:prstGeom prst="rect">
            <a:avLst/>
          </a:prstGeom>
          <a:solidFill>
            <a:srgbClr val="062F67">
              <a:alpha val="85000"/>
            </a:srgbClr>
          </a:solidFill>
          <a:ln w="19050">
            <a:noFill/>
            <a:miter lim="800000"/>
            <a:headEnd/>
            <a:tailEnd/>
          </a:ln>
          <a:effectLst/>
        </p:spPr>
        <p:txBody>
          <a:bodyPr wrap="none" lIns="91435" tIns="45718" rIns="91435" bIns="45718" anchor="ctr"/>
          <a:lstStyle/>
          <a:p>
            <a:pPr>
              <a:defRPr/>
            </a:pPr>
            <a:endParaRPr lang="en-US" dirty="0">
              <a:solidFill>
                <a:srgbClr val="FFFFFF"/>
              </a:solidFill>
              <a:latin typeface="Calibri" pitchFamily="34" charset="0"/>
            </a:endParaRPr>
          </a:p>
        </p:txBody>
      </p:sp>
      <p:pic>
        <p:nvPicPr>
          <p:cNvPr id="2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73" y="92070"/>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760" y="160333"/>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565" y="187320"/>
            <a:ext cx="609600" cy="261938"/>
          </a:xfrm>
          <a:prstGeom prst="rect">
            <a:avLst/>
          </a:prstGeom>
          <a:noFill/>
        </p:spPr>
        <p:txBody>
          <a:bodyPr>
            <a:spAutoFit/>
          </a:bodyPr>
          <a:lstStyle/>
          <a:p>
            <a:pPr algn="ctr" eaLnBrk="0" hangingPunct="0">
              <a:defRPr/>
            </a:pPr>
            <a:r>
              <a:rPr lang="en-US" sz="1100" dirty="0">
                <a:solidFill>
                  <a:srgbClr val="FFFFFF"/>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FFFFFF"/>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GB" sz="3200" noProof="0" dirty="0" smtClean="0">
                <a:solidFill>
                  <a:srgbClr val="FFFFFF"/>
                </a:solidFill>
                <a:effectLst/>
                <a:latin typeface="Calibri"/>
                <a:ea typeface="+mj-ea"/>
                <a:cs typeface="+mj-cs"/>
              </a:rPr>
              <a:t>Proton collider LHC – 362 MJ stored in one beam</a:t>
            </a:r>
            <a:endParaRPr lang="en-GB" noProof="0" dirty="0"/>
          </a:p>
        </p:txBody>
      </p:sp>
    </p:spTree>
    <p:extLst>
      <p:ext uri="{BB962C8B-B14F-4D97-AF65-F5344CB8AC3E}">
        <p14:creationId xmlns:p14="http://schemas.microsoft.com/office/powerpoint/2010/main" val="117114045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noProof="0" dirty="0" smtClean="0"/>
              <a:t>LHC Large Hadron Collider</a:t>
            </a:r>
          </a:p>
        </p:txBody>
      </p:sp>
      <p:sp>
        <p:nvSpPr>
          <p:cNvPr id="186371" name="Rectangle 3"/>
          <p:cNvSpPr>
            <a:spLocks noGrp="1" noChangeArrowheads="1"/>
          </p:cNvSpPr>
          <p:nvPr>
            <p:ph type="body" idx="1"/>
          </p:nvPr>
        </p:nvSpPr>
        <p:spPr>
          <a:ln>
            <a:noFill/>
          </a:ln>
        </p:spPr>
        <p:txBody>
          <a:bodyPr/>
          <a:lstStyle/>
          <a:p>
            <a:pPr eaLnBrk="1" hangingPunct="1">
              <a:lnSpc>
                <a:spcPct val="100000"/>
              </a:lnSpc>
            </a:pPr>
            <a:r>
              <a:rPr lang="en-GB" noProof="0" dirty="0" smtClean="0"/>
              <a:t>Two ring collider (two different bending fields and vacuum chambers)</a:t>
            </a:r>
          </a:p>
          <a:p>
            <a:pPr eaLnBrk="1" hangingPunct="1"/>
            <a:r>
              <a:rPr lang="en-GB" noProof="0" dirty="0" smtClean="0"/>
              <a:t>Superconducting magnets</a:t>
            </a:r>
          </a:p>
          <a:p>
            <a:pPr lvl="1" eaLnBrk="1" hangingPunct="1"/>
            <a:r>
              <a:rPr lang="en-GB" noProof="0" dirty="0" smtClean="0"/>
              <a:t>Protection of superconducting magnets needs to be addressed during the magnet development</a:t>
            </a:r>
          </a:p>
          <a:p>
            <a:pPr eaLnBrk="1" hangingPunct="1">
              <a:lnSpc>
                <a:spcPct val="100000"/>
              </a:lnSpc>
            </a:pPr>
            <a:r>
              <a:rPr lang="en-GB" noProof="0" dirty="0" smtClean="0"/>
              <a:t>It is not tolerable to lose the beam in an uncontrolled way = &gt; needs to be extracted from the machine</a:t>
            </a:r>
          </a:p>
          <a:p>
            <a:pPr eaLnBrk="1" hangingPunct="1">
              <a:lnSpc>
                <a:spcPct val="100000"/>
              </a:lnSpc>
            </a:pPr>
            <a:r>
              <a:rPr lang="en-GB" noProof="0" dirty="0" smtClean="0"/>
              <a:t>A performant protection system is required, to protect from both, uncontrolled release of beam energy and uncontrolled release of magnet energy </a:t>
            </a:r>
          </a:p>
          <a:p>
            <a:pPr eaLnBrk="1" hangingPunct="1">
              <a:lnSpc>
                <a:spcPct val="100000"/>
              </a:lnSpc>
            </a:pPr>
            <a:r>
              <a:rPr lang="en-GB" noProof="0" dirty="0" smtClean="0"/>
              <a:t>What triggers the extraction? Managing of interlocks is required.</a:t>
            </a:r>
          </a:p>
          <a:p>
            <a:pPr eaLnBrk="1" hangingPunct="1">
              <a:lnSpc>
                <a:spcPct val="100000"/>
              </a:lnSpc>
            </a:pPr>
            <a:r>
              <a:rPr lang="en-GB" noProof="0" dirty="0" smtClean="0"/>
              <a:t>Task assigned to a team in 2000: Machine Protection Working Group </a:t>
            </a:r>
          </a:p>
          <a:p>
            <a:pPr eaLnBrk="1" hangingPunct="1">
              <a:lnSpc>
                <a:spcPct val="100000"/>
              </a:lnSpc>
            </a:pPr>
            <a:endParaRPr lang="en-GB" noProof="0" dirty="0" smtClean="0"/>
          </a:p>
        </p:txBody>
      </p:sp>
    </p:spTree>
    <p:extLst>
      <p:ext uri="{BB962C8B-B14F-4D97-AF65-F5344CB8AC3E}">
        <p14:creationId xmlns:p14="http://schemas.microsoft.com/office/powerpoint/2010/main" val="3455129708"/>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ChangeArrowheads="1"/>
          </p:cNvSpPr>
          <p:nvPr>
            <p:ph type="title"/>
          </p:nvPr>
        </p:nvSpPr>
        <p:spPr>
          <a:xfrm>
            <a:off x="796925" y="142875"/>
            <a:ext cx="8316118" cy="573088"/>
          </a:xfrm>
        </p:spPr>
        <p:txBody>
          <a:bodyPr/>
          <a:lstStyle/>
          <a:p>
            <a:r>
              <a:rPr lang="en-GB" noProof="0" dirty="0" smtClean="0"/>
              <a:t>……the LHC  </a:t>
            </a:r>
            <a:endParaRPr lang="en-GB" noProof="0" dirty="0"/>
          </a:p>
        </p:txBody>
      </p:sp>
      <p:sp>
        <p:nvSpPr>
          <p:cNvPr id="8" name="Rectangle 7"/>
          <p:cNvSpPr>
            <a:spLocks noChangeArrowheads="1"/>
          </p:cNvSpPr>
          <p:nvPr/>
        </p:nvSpPr>
        <p:spPr bwMode="auto">
          <a:xfrm>
            <a:off x="179388" y="4076700"/>
            <a:ext cx="3455987" cy="915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GB" sz="1800" b="1" dirty="0">
                <a:solidFill>
                  <a:schemeClr val="hlink"/>
                </a:solidFill>
                <a:latin typeface="Arial" pitchFamily="34" charset="0"/>
              </a:rPr>
              <a:t>360 </a:t>
            </a:r>
            <a:r>
              <a:rPr lang="en-GB" sz="1800" b="1" dirty="0" smtClean="0">
                <a:solidFill>
                  <a:schemeClr val="hlink"/>
                </a:solidFill>
                <a:latin typeface="Arial" pitchFamily="34" charset="0"/>
              </a:rPr>
              <a:t>MJ:</a:t>
            </a:r>
            <a:r>
              <a:rPr lang="en-GB" sz="1800" dirty="0" smtClean="0">
                <a:solidFill>
                  <a:schemeClr val="hlink"/>
                </a:solidFill>
                <a:latin typeface="Arial" pitchFamily="34" charset="0"/>
              </a:rPr>
              <a:t> </a:t>
            </a:r>
            <a:r>
              <a:rPr lang="en-GB" sz="1800" dirty="0">
                <a:solidFill>
                  <a:schemeClr val="hlink"/>
                </a:solidFill>
                <a:latin typeface="Arial" pitchFamily="34" charset="0"/>
              </a:rPr>
              <a:t>the energy stored in one LHC beam corresponds approximately to…</a:t>
            </a:r>
          </a:p>
        </p:txBody>
      </p:sp>
      <p:sp>
        <p:nvSpPr>
          <p:cNvPr id="9" name="Rectangle 8"/>
          <p:cNvSpPr>
            <a:spLocks noChangeArrowheads="1"/>
          </p:cNvSpPr>
          <p:nvPr/>
        </p:nvSpPr>
        <p:spPr bwMode="auto">
          <a:xfrm>
            <a:off x="3810000" y="3952875"/>
            <a:ext cx="2411506"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69863" indent="-169863" algn="l">
              <a:buFont typeface="Arial" pitchFamily="34" charset="0"/>
              <a:buChar char="•"/>
            </a:pPr>
            <a:r>
              <a:rPr lang="en-GB" sz="1800" dirty="0">
                <a:solidFill>
                  <a:schemeClr val="hlink"/>
                </a:solidFill>
                <a:latin typeface="Arial" pitchFamily="34" charset="0"/>
              </a:rPr>
              <a:t>90 kg of TNT</a:t>
            </a:r>
          </a:p>
        </p:txBody>
      </p:sp>
      <p:sp>
        <p:nvSpPr>
          <p:cNvPr id="10" name="Rectangle 9"/>
          <p:cNvSpPr>
            <a:spLocks noChangeArrowheads="1"/>
          </p:cNvSpPr>
          <p:nvPr/>
        </p:nvSpPr>
        <p:spPr bwMode="auto">
          <a:xfrm>
            <a:off x="3810000" y="4419600"/>
            <a:ext cx="2411506"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69863" indent="-169863" algn="l">
              <a:buFont typeface="Arial" pitchFamily="34" charset="0"/>
              <a:buChar char="•"/>
            </a:pPr>
            <a:r>
              <a:rPr lang="en-GB" sz="1800" dirty="0">
                <a:solidFill>
                  <a:schemeClr val="hlink"/>
                </a:solidFill>
                <a:latin typeface="Arial" pitchFamily="34" charset="0"/>
              </a:rPr>
              <a:t>8 litres of gasoline</a:t>
            </a:r>
          </a:p>
        </p:txBody>
      </p:sp>
      <p:sp>
        <p:nvSpPr>
          <p:cNvPr id="11" name="Rectangle 10"/>
          <p:cNvSpPr>
            <a:spLocks noChangeArrowheads="1"/>
          </p:cNvSpPr>
          <p:nvPr/>
        </p:nvSpPr>
        <p:spPr bwMode="auto">
          <a:xfrm>
            <a:off x="3810000" y="4876800"/>
            <a:ext cx="2411506"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69863" indent="-169863" algn="l">
              <a:buFont typeface="Arial" pitchFamily="34" charset="0"/>
              <a:buChar char="•"/>
            </a:pPr>
            <a:r>
              <a:rPr lang="en-GB" sz="1800" dirty="0">
                <a:solidFill>
                  <a:schemeClr val="hlink"/>
                </a:solidFill>
                <a:latin typeface="Arial" pitchFamily="34" charset="0"/>
              </a:rPr>
              <a:t>15 kg of chocolate</a:t>
            </a:r>
          </a:p>
        </p:txBody>
      </p:sp>
      <p:sp>
        <p:nvSpPr>
          <p:cNvPr id="12" name="Rectangle 11"/>
          <p:cNvSpPr>
            <a:spLocks noChangeArrowheads="1"/>
          </p:cNvSpPr>
          <p:nvPr/>
        </p:nvSpPr>
        <p:spPr bwMode="auto">
          <a:xfrm>
            <a:off x="1907381" y="5612007"/>
            <a:ext cx="3767278" cy="646331"/>
          </a:xfrm>
          <a:prstGeom prst="rect">
            <a:avLst/>
          </a:prstGeom>
          <a:noFill/>
          <a:ln w="9525">
            <a:solidFill>
              <a:schemeClr val="hlink"/>
            </a:solidFill>
            <a:miter lim="800000"/>
            <a:headEnd/>
            <a:tailEnd/>
          </a:ln>
          <a:extLst>
            <a:ext uri="{909E8E84-426E-40DD-AFC4-6F175D3DCCD1}">
              <a14:hiddenFill xmlns:a14="http://schemas.microsoft.com/office/drawing/2010/main">
                <a:solidFill>
                  <a:schemeClr val="bg2"/>
                </a:solidFill>
              </a14:hiddenFill>
            </a:ext>
          </a:extLst>
        </p:spPr>
        <p:txBody>
          <a:bodyPr wrap="square">
            <a:spAutoFit/>
          </a:bodyPr>
          <a:lstStyle/>
          <a:p>
            <a:r>
              <a:rPr lang="en-GB" sz="1800" dirty="0" smtClean="0">
                <a:latin typeface="Comic Sans MS" pitchFamily="66" charset="0"/>
              </a:rPr>
              <a:t>It matters </a:t>
            </a:r>
            <a:r>
              <a:rPr lang="en-GB" sz="1800" dirty="0">
                <a:latin typeface="Comic Sans MS" pitchFamily="66" charset="0"/>
              </a:rPr>
              <a:t>most h</a:t>
            </a:r>
            <a:r>
              <a:rPr lang="en-GB" sz="1800" dirty="0" smtClean="0">
                <a:latin typeface="Comic Sans MS" pitchFamily="66" charset="0"/>
              </a:rPr>
              <a:t>ow easy and fast </a:t>
            </a:r>
            <a:r>
              <a:rPr lang="en-GB" sz="1800" dirty="0">
                <a:latin typeface="Comic Sans MS" pitchFamily="66" charset="0"/>
              </a:rPr>
              <a:t>the energy is </a:t>
            </a:r>
            <a:r>
              <a:rPr lang="en-GB" sz="1800" dirty="0" smtClean="0">
                <a:latin typeface="Comic Sans MS" pitchFamily="66" charset="0"/>
              </a:rPr>
              <a:t>released !!</a:t>
            </a:r>
            <a:endParaRPr lang="en-GB" sz="1800" dirty="0">
              <a:latin typeface="Comic Sans MS" pitchFamily="66" charset="0"/>
            </a:endParaRPr>
          </a:p>
        </p:txBody>
      </p:sp>
      <p:pic>
        <p:nvPicPr>
          <p:cNvPr id="16" name="Picture 15" descr="t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0117" y="3421856"/>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aso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0436" y="4370387"/>
            <a:ext cx="1524000" cy="101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chocola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77098" y="5358951"/>
            <a:ext cx="1485901" cy="115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0123" name="Rectangle 6"/>
          <p:cNvSpPr>
            <a:spLocks noChangeArrowheads="1"/>
          </p:cNvSpPr>
          <p:nvPr/>
        </p:nvSpPr>
        <p:spPr bwMode="auto">
          <a:xfrm>
            <a:off x="842963" y="1341438"/>
            <a:ext cx="3235978" cy="1477328"/>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rgbClr val="FFFF99"/>
                </a:solidFill>
              </a14:hiddenFill>
            </a:ext>
          </a:extLst>
        </p:spPr>
        <p:txBody>
          <a:bodyPr wrap="square">
            <a:spAutoFit/>
          </a:bodyPr>
          <a:lstStyle/>
          <a:p>
            <a:pPr algn="l"/>
            <a:r>
              <a:rPr lang="en-GB" sz="1800" dirty="0">
                <a:solidFill>
                  <a:srgbClr val="0000CC"/>
                </a:solidFill>
                <a:latin typeface="Arial" pitchFamily="34" charset="0"/>
              </a:rPr>
              <a:t>The energy of an 200 m long fast train at 155 km/hour corresponds to the energy of 360 </a:t>
            </a:r>
            <a:r>
              <a:rPr lang="en-GB" sz="1800" dirty="0" smtClean="0">
                <a:solidFill>
                  <a:srgbClr val="0000CC"/>
                </a:solidFill>
                <a:latin typeface="Arial" pitchFamily="34" charset="0"/>
              </a:rPr>
              <a:t>MJ </a:t>
            </a:r>
            <a:r>
              <a:rPr lang="en-GB" sz="1800" dirty="0">
                <a:solidFill>
                  <a:srgbClr val="0000CC"/>
                </a:solidFill>
                <a:latin typeface="Arial" pitchFamily="34" charset="0"/>
              </a:rPr>
              <a:t>stored in one LHC </a:t>
            </a:r>
            <a:r>
              <a:rPr lang="en-GB" sz="1800" dirty="0" smtClean="0">
                <a:solidFill>
                  <a:srgbClr val="0000CC"/>
                </a:solidFill>
                <a:latin typeface="Arial" pitchFamily="34" charset="0"/>
              </a:rPr>
              <a:t>beam.</a:t>
            </a:r>
            <a:endParaRPr lang="en-GB" sz="1800" dirty="0">
              <a:solidFill>
                <a:srgbClr val="0000CC"/>
              </a:solidFill>
              <a:latin typeface="Arial" pitchFamily="34" charset="0"/>
            </a:endParaRPr>
          </a:p>
        </p:txBody>
      </p:sp>
      <p:pic>
        <p:nvPicPr>
          <p:cNvPr id="137012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1156" y="781615"/>
            <a:ext cx="3671887"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5075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0123"/>
                                        </p:tgtEl>
                                        <p:attrNameLst>
                                          <p:attrName>style.visibility</p:attrName>
                                        </p:attrNameLst>
                                      </p:cBhvr>
                                      <p:to>
                                        <p:strVal val="visible"/>
                                      </p:to>
                                    </p:set>
                                    <p:animEffect transition="in" filter="dissolve">
                                      <p:cBhvr>
                                        <p:cTn id="7" dur="500"/>
                                        <p:tgtEl>
                                          <p:spTgt spid="1370123"/>
                                        </p:tgtEl>
                                      </p:cBhvr>
                                    </p:animEffect>
                                  </p:childTnLst>
                                </p:cTn>
                              </p:par>
                              <p:par>
                                <p:cTn id="8" presetID="9" presetClass="entr" presetSubtype="0" fill="hold" nodeType="withEffect">
                                  <p:stCondLst>
                                    <p:cond delay="0"/>
                                  </p:stCondLst>
                                  <p:childTnLst>
                                    <p:set>
                                      <p:cBhvr>
                                        <p:cTn id="9" dur="1" fill="hold">
                                          <p:stCondLst>
                                            <p:cond delay="0"/>
                                          </p:stCondLst>
                                        </p:cTn>
                                        <p:tgtEl>
                                          <p:spTgt spid="1370124"/>
                                        </p:tgtEl>
                                        <p:attrNameLst>
                                          <p:attrName>style.visibility</p:attrName>
                                        </p:attrNameLst>
                                      </p:cBhvr>
                                      <p:to>
                                        <p:strVal val="visible"/>
                                      </p:to>
                                    </p:set>
                                    <p:animEffect transition="in" filter="dissolve">
                                      <p:cBhvr>
                                        <p:cTn id="10" dur="500"/>
                                        <p:tgtEl>
                                          <p:spTgt spid="1370124"/>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1370123"/>
                                        </p:tgtEl>
                                        <p:attrNameLst>
                                          <p:attrName>style.visibility</p:attrName>
                                        </p:attrNameLst>
                                      </p:cBhvr>
                                      <p:to>
                                        <p:strVal val="visible"/>
                                      </p:to>
                                    </p:set>
                                    <p:animEffect transition="in" filter="dissolve">
                                      <p:cBhvr>
                                        <p:cTn id="13" dur="500"/>
                                        <p:tgtEl>
                                          <p:spTgt spid="13701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70123" grpId="0" animBg="1"/>
      <p:bldP spid="137012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eria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 name="Text Box 4"/>
          <p:cNvSpPr txBox="1">
            <a:spLocks noChangeArrowheads="1"/>
          </p:cNvSpPr>
          <p:nvPr/>
        </p:nvSpPr>
        <p:spPr bwMode="auto">
          <a:xfrm>
            <a:off x="-1" y="5463963"/>
            <a:ext cx="4096871" cy="1394224"/>
          </a:xfrm>
          <a:prstGeom prst="rect">
            <a:avLst/>
          </a:prstGeom>
          <a:solidFill>
            <a:srgbClr val="FFFF99">
              <a:alpha val="77000"/>
            </a:srgbClr>
          </a:solidFill>
          <a:ln>
            <a:noFill/>
          </a:ln>
          <a:extLst/>
        </p:spPr>
        <p:txBody>
          <a:bodyPr wrap="square" lIns="91435" tIns="45718" rIns="91435" bIns="45718">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spcBef>
                <a:spcPct val="50000"/>
              </a:spcBef>
            </a:pPr>
            <a:r>
              <a:rPr lang="en-US" sz="1800" b="1" dirty="0" smtClean="0">
                <a:solidFill>
                  <a:srgbClr val="0000CC"/>
                </a:solidFill>
                <a:latin typeface="Arial" charset="0"/>
              </a:rPr>
              <a:t>LHC </a:t>
            </a:r>
            <a:r>
              <a:rPr lang="en-US" sz="1800" b="1" dirty="0">
                <a:solidFill>
                  <a:srgbClr val="0000CC"/>
                </a:solidFill>
                <a:latin typeface="Arial" charset="0"/>
              </a:rPr>
              <a:t>pp and ions</a:t>
            </a:r>
          </a:p>
          <a:p>
            <a:pPr>
              <a:lnSpc>
                <a:spcPct val="80000"/>
              </a:lnSpc>
              <a:spcBef>
                <a:spcPct val="50000"/>
              </a:spcBef>
            </a:pPr>
            <a:r>
              <a:rPr lang="en-US" sz="1800" dirty="0">
                <a:solidFill>
                  <a:srgbClr val="0000CC"/>
                </a:solidFill>
                <a:latin typeface="Arial" charset="0"/>
              </a:rPr>
              <a:t>7 </a:t>
            </a:r>
            <a:r>
              <a:rPr lang="en-US" sz="1800" dirty="0" err="1" smtClean="0">
                <a:solidFill>
                  <a:srgbClr val="0000CC"/>
                </a:solidFill>
                <a:latin typeface="Arial" charset="0"/>
              </a:rPr>
              <a:t>TeV</a:t>
            </a:r>
            <a:r>
              <a:rPr lang="en-US" sz="1800" dirty="0" smtClean="0">
                <a:solidFill>
                  <a:srgbClr val="0000CC"/>
                </a:solidFill>
                <a:latin typeface="Arial" charset="0"/>
              </a:rPr>
              <a:t>/c – up to now 4 TeV/c </a:t>
            </a:r>
            <a:endParaRPr lang="en-US" sz="1800" dirty="0">
              <a:solidFill>
                <a:srgbClr val="0000CC"/>
              </a:solidFill>
              <a:latin typeface="Arial" charset="0"/>
            </a:endParaRPr>
          </a:p>
          <a:p>
            <a:pPr>
              <a:lnSpc>
                <a:spcPct val="80000"/>
              </a:lnSpc>
              <a:spcBef>
                <a:spcPct val="50000"/>
              </a:spcBef>
            </a:pPr>
            <a:r>
              <a:rPr lang="en-US" sz="1800" dirty="0">
                <a:solidFill>
                  <a:srgbClr val="0000CC"/>
                </a:solidFill>
                <a:latin typeface="Arial" charset="0"/>
              </a:rPr>
              <a:t>26.8 km </a:t>
            </a:r>
            <a:r>
              <a:rPr lang="en-US" sz="1800" dirty="0" smtClean="0">
                <a:solidFill>
                  <a:srgbClr val="0000CC"/>
                </a:solidFill>
                <a:latin typeface="Arial" charset="0"/>
              </a:rPr>
              <a:t>Circumference</a:t>
            </a:r>
          </a:p>
          <a:p>
            <a:pPr>
              <a:lnSpc>
                <a:spcPct val="80000"/>
              </a:lnSpc>
              <a:spcBef>
                <a:spcPct val="50000"/>
              </a:spcBef>
            </a:pPr>
            <a:r>
              <a:rPr lang="en-US" sz="1800" b="1" dirty="0" smtClean="0">
                <a:solidFill>
                  <a:schemeClr val="accent6">
                    <a:lumMod val="75000"/>
                  </a:schemeClr>
                </a:solidFill>
                <a:latin typeface="Arial" charset="0"/>
              </a:rPr>
              <a:t>Energy stored in one beam 362 MJ</a:t>
            </a:r>
            <a:endParaRPr lang="en-US" sz="1800" b="1" dirty="0">
              <a:solidFill>
                <a:schemeClr val="accent6">
                  <a:lumMod val="75000"/>
                </a:schemeClr>
              </a:solidFill>
              <a:latin typeface="Arial" charset="0"/>
            </a:endParaRPr>
          </a:p>
        </p:txBody>
      </p:sp>
      <p:sp>
        <p:nvSpPr>
          <p:cNvPr id="9" name="Text Box 7"/>
          <p:cNvSpPr txBox="1">
            <a:spLocks noChangeArrowheads="1"/>
          </p:cNvSpPr>
          <p:nvPr/>
        </p:nvSpPr>
        <p:spPr bwMode="auto">
          <a:xfrm>
            <a:off x="7232650" y="927100"/>
            <a:ext cx="801688" cy="26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000000"/>
              </a:buClr>
              <a:buSzPct val="100000"/>
              <a:buFont typeface="Times New Roman" pitchFamily="18" charset="0"/>
              <a:buNone/>
            </a:pPr>
            <a:r>
              <a:rPr lang="en-GB" sz="2000" dirty="0" smtClean="0">
                <a:solidFill>
                  <a:srgbClr val="FFFF99"/>
                </a:solidFill>
                <a:latin typeface="Luxi Sans" pitchFamily="32" charset="0"/>
              </a:rPr>
              <a:t>Switzerland</a:t>
            </a:r>
          </a:p>
          <a:p>
            <a:pPr>
              <a:buClr>
                <a:srgbClr val="000000"/>
              </a:buClr>
              <a:buSzPct val="100000"/>
              <a:buFont typeface="Times New Roman" pitchFamily="18" charset="0"/>
              <a:buNone/>
            </a:pPr>
            <a:r>
              <a:rPr lang="en-GB" sz="2000" dirty="0" smtClean="0">
                <a:solidFill>
                  <a:srgbClr val="FFFF99"/>
                </a:solidFill>
                <a:latin typeface="Luxi Sans" pitchFamily="32" charset="0"/>
              </a:rPr>
              <a:t>Lake Geneva</a:t>
            </a:r>
            <a:endParaRPr lang="en-GB" sz="2000" dirty="0">
              <a:solidFill>
                <a:srgbClr val="FFFF99"/>
              </a:solidFill>
              <a:latin typeface="Luxi Sans" pitchFamily="32" charset="0"/>
            </a:endParaRPr>
          </a:p>
        </p:txBody>
      </p:sp>
      <p:sp>
        <p:nvSpPr>
          <p:cNvPr id="11" name="Text Box 9"/>
          <p:cNvSpPr txBox="1">
            <a:spLocks noChangeArrowheads="1"/>
          </p:cNvSpPr>
          <p:nvPr/>
        </p:nvSpPr>
        <p:spPr bwMode="auto">
          <a:xfrm>
            <a:off x="2771775" y="1268413"/>
            <a:ext cx="2511425" cy="573087"/>
          </a:xfrm>
          <a:prstGeom prst="rect">
            <a:avLst/>
          </a:prstGeom>
          <a:solidFill>
            <a:srgbClr val="FFFF99">
              <a:alpha val="75999"/>
            </a:srgbClr>
          </a:solidFill>
          <a:ln w="1841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 tIns="9000" rIns="9000" bIns="9000"/>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buClr>
                <a:srgbClr val="000000"/>
              </a:buClr>
              <a:buSzPct val="100000"/>
              <a:buFont typeface="Times New Roman" pitchFamily="18" charset="0"/>
              <a:buNone/>
            </a:pPr>
            <a:r>
              <a:rPr lang="en-GB" sz="2000" dirty="0">
                <a:solidFill>
                  <a:srgbClr val="0000FF"/>
                </a:solidFill>
                <a:latin typeface="Luxi Sans" pitchFamily="32" charset="0"/>
              </a:rPr>
              <a:t> </a:t>
            </a:r>
            <a:r>
              <a:rPr lang="en-GB" sz="2000" dirty="0">
                <a:solidFill>
                  <a:srgbClr val="FF0000"/>
                </a:solidFill>
                <a:latin typeface="Luxi Sans" pitchFamily="32" charset="0"/>
              </a:rPr>
              <a:t>LHC </a:t>
            </a:r>
            <a:r>
              <a:rPr lang="en-GB" sz="2000" dirty="0" smtClean="0">
                <a:solidFill>
                  <a:srgbClr val="FF0000"/>
                </a:solidFill>
                <a:latin typeface="Luxi Sans" pitchFamily="32" charset="0"/>
              </a:rPr>
              <a:t>Accelerator </a:t>
            </a:r>
            <a:endParaRPr lang="en-GB" sz="2000" dirty="0">
              <a:solidFill>
                <a:srgbClr val="FF0000"/>
              </a:solidFill>
              <a:latin typeface="Luxi Sans" pitchFamily="32" charset="0"/>
            </a:endParaRPr>
          </a:p>
          <a:p>
            <a:pPr>
              <a:buClr>
                <a:srgbClr val="000000"/>
              </a:buClr>
              <a:buSzPct val="100000"/>
              <a:buFont typeface="Times New Roman" pitchFamily="18" charset="0"/>
              <a:buNone/>
            </a:pPr>
            <a:r>
              <a:rPr lang="en-GB" sz="1400" dirty="0">
                <a:solidFill>
                  <a:srgbClr val="FF0000"/>
                </a:solidFill>
                <a:latin typeface="Luxi Sans" pitchFamily="32" charset="0"/>
              </a:rPr>
              <a:t>  </a:t>
            </a:r>
            <a:r>
              <a:rPr lang="en-GB" sz="1400" dirty="0" smtClean="0">
                <a:solidFill>
                  <a:srgbClr val="FF0000"/>
                </a:solidFill>
                <a:latin typeface="Luxi Sans" pitchFamily="32" charset="0"/>
              </a:rPr>
              <a:t>(100 m down) </a:t>
            </a:r>
            <a:endParaRPr lang="en-GB" sz="1400" dirty="0">
              <a:solidFill>
                <a:srgbClr val="FF0000"/>
              </a:solidFill>
              <a:latin typeface="Luxi Sans" pitchFamily="32" charset="0"/>
            </a:endParaRPr>
          </a:p>
        </p:txBody>
      </p:sp>
      <p:sp>
        <p:nvSpPr>
          <p:cNvPr id="12" name="AutoShape 10"/>
          <p:cNvSpPr>
            <a:spLocks noChangeArrowheads="1"/>
          </p:cNvSpPr>
          <p:nvPr/>
        </p:nvSpPr>
        <p:spPr bwMode="auto">
          <a:xfrm>
            <a:off x="4876800" y="4343400"/>
            <a:ext cx="1519238" cy="504825"/>
          </a:xfrm>
          <a:prstGeom prst="roundRect">
            <a:avLst>
              <a:gd name="adj" fmla="val 639"/>
            </a:avLst>
          </a:prstGeom>
          <a:solidFill>
            <a:srgbClr val="FFFF99">
              <a:alpha val="70000"/>
            </a:srgbClr>
          </a:solidFill>
          <a:ln w="1841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p>
            <a:pPr defTabSz="457200">
              <a:lnSpc>
                <a:spcPct val="96000"/>
              </a:lnSpc>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FF0000"/>
                </a:solidFill>
                <a:latin typeface="Arial" charset="0"/>
              </a:rPr>
              <a:t> </a:t>
            </a:r>
            <a:r>
              <a:rPr lang="en-GB" sz="1400" dirty="0">
                <a:solidFill>
                  <a:srgbClr val="FF0000"/>
                </a:solidFill>
                <a:latin typeface="Luxi Sans" pitchFamily="32" charset="0"/>
              </a:rPr>
              <a:t> SPS Accelerator </a:t>
            </a:r>
          </a:p>
        </p:txBody>
      </p:sp>
      <p:sp>
        <p:nvSpPr>
          <p:cNvPr id="14" name="Freeform 12"/>
          <p:cNvSpPr>
            <a:spLocks/>
          </p:cNvSpPr>
          <p:nvPr/>
        </p:nvSpPr>
        <p:spPr bwMode="auto">
          <a:xfrm>
            <a:off x="4432300" y="5216525"/>
            <a:ext cx="2525713" cy="628650"/>
          </a:xfrm>
          <a:custGeom>
            <a:avLst/>
            <a:gdLst>
              <a:gd name="T0" fmla="*/ 232 w 1591"/>
              <a:gd name="T1" fmla="*/ 177 h 396"/>
              <a:gd name="T2" fmla="*/ 1240 w 1591"/>
              <a:gd name="T3" fmla="*/ 40 h 396"/>
              <a:gd name="T4" fmla="*/ 1514 w 1591"/>
              <a:gd name="T5" fmla="*/ 0 h 396"/>
              <a:gd name="T6" fmla="*/ 1540 w 1591"/>
              <a:gd name="T7" fmla="*/ 79 h 396"/>
              <a:gd name="T8" fmla="*/ 1566 w 1591"/>
              <a:gd name="T9" fmla="*/ 189 h 396"/>
              <a:gd name="T10" fmla="*/ 1588 w 1591"/>
              <a:gd name="T11" fmla="*/ 256 h 396"/>
              <a:gd name="T12" fmla="*/ 1456 w 1591"/>
              <a:gd name="T13" fmla="*/ 300 h 396"/>
              <a:gd name="T14" fmla="*/ 1391 w 1591"/>
              <a:gd name="T15" fmla="*/ 338 h 396"/>
              <a:gd name="T16" fmla="*/ 1310 w 1591"/>
              <a:gd name="T17" fmla="*/ 384 h 396"/>
              <a:gd name="T18" fmla="*/ 1209 w 1591"/>
              <a:gd name="T19" fmla="*/ 376 h 396"/>
              <a:gd name="T20" fmla="*/ 837 w 1591"/>
              <a:gd name="T21" fmla="*/ 379 h 396"/>
              <a:gd name="T22" fmla="*/ 770 w 1591"/>
              <a:gd name="T23" fmla="*/ 328 h 396"/>
              <a:gd name="T24" fmla="*/ 247 w 1591"/>
              <a:gd name="T25" fmla="*/ 310 h 396"/>
              <a:gd name="T26" fmla="*/ 47 w 1591"/>
              <a:gd name="T27" fmla="*/ 299 h 396"/>
              <a:gd name="T28" fmla="*/ 38 w 1591"/>
              <a:gd name="T29" fmla="*/ 230 h 396"/>
              <a:gd name="T30" fmla="*/ 232 w 1591"/>
              <a:gd name="T31" fmla="*/ 1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1" h="396">
                <a:moveTo>
                  <a:pt x="232" y="177"/>
                </a:moveTo>
                <a:cubicBezTo>
                  <a:pt x="437" y="152"/>
                  <a:pt x="1042" y="72"/>
                  <a:pt x="1240" y="40"/>
                </a:cubicBezTo>
                <a:cubicBezTo>
                  <a:pt x="1262" y="6"/>
                  <a:pt x="1478" y="24"/>
                  <a:pt x="1514" y="0"/>
                </a:cubicBezTo>
                <a:cubicBezTo>
                  <a:pt x="1548" y="12"/>
                  <a:pt x="1532" y="47"/>
                  <a:pt x="1540" y="79"/>
                </a:cubicBezTo>
                <a:cubicBezTo>
                  <a:pt x="1544" y="126"/>
                  <a:pt x="1544" y="145"/>
                  <a:pt x="1566" y="189"/>
                </a:cubicBezTo>
                <a:cubicBezTo>
                  <a:pt x="1591" y="238"/>
                  <a:pt x="1572" y="210"/>
                  <a:pt x="1588" y="256"/>
                </a:cubicBezTo>
                <a:cubicBezTo>
                  <a:pt x="1583" y="309"/>
                  <a:pt x="1478" y="256"/>
                  <a:pt x="1456" y="300"/>
                </a:cubicBezTo>
                <a:cubicBezTo>
                  <a:pt x="1450" y="311"/>
                  <a:pt x="1400" y="330"/>
                  <a:pt x="1391" y="338"/>
                </a:cubicBezTo>
                <a:cubicBezTo>
                  <a:pt x="1370" y="356"/>
                  <a:pt x="1348" y="369"/>
                  <a:pt x="1310" y="384"/>
                </a:cubicBezTo>
                <a:cubicBezTo>
                  <a:pt x="1257" y="382"/>
                  <a:pt x="1258" y="396"/>
                  <a:pt x="1209" y="376"/>
                </a:cubicBezTo>
                <a:cubicBezTo>
                  <a:pt x="1185" y="366"/>
                  <a:pt x="864" y="381"/>
                  <a:pt x="837" y="379"/>
                </a:cubicBezTo>
                <a:cubicBezTo>
                  <a:pt x="767" y="374"/>
                  <a:pt x="841" y="330"/>
                  <a:pt x="770" y="328"/>
                </a:cubicBezTo>
                <a:cubicBezTo>
                  <a:pt x="485" y="306"/>
                  <a:pt x="682" y="317"/>
                  <a:pt x="247" y="310"/>
                </a:cubicBezTo>
                <a:cubicBezTo>
                  <a:pt x="181" y="304"/>
                  <a:pt x="113" y="312"/>
                  <a:pt x="47" y="299"/>
                </a:cubicBezTo>
                <a:cubicBezTo>
                  <a:pt x="0" y="284"/>
                  <a:pt x="44" y="248"/>
                  <a:pt x="38" y="230"/>
                </a:cubicBezTo>
                <a:cubicBezTo>
                  <a:pt x="58" y="208"/>
                  <a:pt x="32" y="209"/>
                  <a:pt x="232" y="177"/>
                </a:cubicBezTo>
                <a:close/>
              </a:path>
            </a:pathLst>
          </a:custGeom>
          <a:noFill/>
          <a:ln w="9525">
            <a:solidFill>
              <a:srgbClr val="FFFF66"/>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nvGrpSpPr>
          <p:cNvPr id="15" name="Group 15"/>
          <p:cNvGrpSpPr>
            <a:grpSpLocks/>
          </p:cNvGrpSpPr>
          <p:nvPr/>
        </p:nvGrpSpPr>
        <p:grpSpPr bwMode="auto">
          <a:xfrm>
            <a:off x="3100393" y="2111375"/>
            <a:ext cx="1611314" cy="922338"/>
            <a:chOff x="3150" y="240"/>
            <a:chExt cx="1015" cy="581"/>
          </a:xfrm>
        </p:grpSpPr>
        <p:sp>
          <p:nvSpPr>
            <p:cNvPr id="16" name="Text Box 16"/>
            <p:cNvSpPr txBox="1">
              <a:spLocks noChangeArrowheads="1"/>
            </p:cNvSpPr>
            <p:nvPr/>
          </p:nvSpPr>
          <p:spPr bwMode="auto">
            <a:xfrm>
              <a:off x="3150" y="569"/>
              <a:ext cx="1015" cy="252"/>
            </a:xfrm>
            <a:prstGeom prst="rect">
              <a:avLst/>
            </a:prstGeom>
            <a:solidFill>
              <a:srgbClr val="008000"/>
            </a:solidFill>
            <a:ln w="12700">
              <a:solidFill>
                <a:srgbClr val="0000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smtClean="0">
                  <a:solidFill>
                    <a:srgbClr val="FFFF00"/>
                  </a:solidFill>
                  <a:latin typeface="Arial" charset="0"/>
                </a:rPr>
                <a:t>CMS, </a:t>
              </a:r>
              <a:r>
                <a:rPr lang="en-GB" sz="1600" dirty="0" smtClean="0">
                  <a:solidFill>
                    <a:srgbClr val="FFFF00"/>
                  </a:solidFill>
                  <a:latin typeface="Arial" charset="0"/>
                </a:rPr>
                <a:t>TOTEM</a:t>
              </a:r>
              <a:endParaRPr lang="en-GB" sz="1600" dirty="0">
                <a:solidFill>
                  <a:srgbClr val="FFFF00"/>
                </a:solidFill>
                <a:latin typeface="Arial" charset="0"/>
              </a:endParaRPr>
            </a:p>
          </p:txBody>
        </p:sp>
        <p:sp>
          <p:nvSpPr>
            <p:cNvPr id="17" name="Line 17"/>
            <p:cNvSpPr>
              <a:spLocks noChangeShapeType="1"/>
            </p:cNvSpPr>
            <p:nvPr/>
          </p:nvSpPr>
          <p:spPr bwMode="auto">
            <a:xfrm flipH="1" flipV="1">
              <a:off x="3600" y="240"/>
              <a:ext cx="48" cy="336"/>
            </a:xfrm>
            <a:prstGeom prst="line">
              <a:avLst/>
            </a:prstGeom>
            <a:noFill/>
            <a:ln w="19050">
              <a:solidFill>
                <a:srgbClr val="0000CC"/>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grpSp>
        <p:nvGrpSpPr>
          <p:cNvPr id="18" name="Group 18"/>
          <p:cNvGrpSpPr>
            <a:grpSpLocks/>
          </p:cNvGrpSpPr>
          <p:nvPr/>
        </p:nvGrpSpPr>
        <p:grpSpPr bwMode="auto">
          <a:xfrm>
            <a:off x="2479675" y="4186238"/>
            <a:ext cx="960438" cy="990600"/>
            <a:chOff x="3675" y="3264"/>
            <a:chExt cx="605" cy="624"/>
          </a:xfrm>
        </p:grpSpPr>
        <p:sp>
          <p:nvSpPr>
            <p:cNvPr id="19" name="Text Box 19"/>
            <p:cNvSpPr txBox="1">
              <a:spLocks noChangeArrowheads="1"/>
            </p:cNvSpPr>
            <p:nvPr/>
          </p:nvSpPr>
          <p:spPr bwMode="auto">
            <a:xfrm>
              <a:off x="3675" y="3264"/>
              <a:ext cx="605" cy="258"/>
            </a:xfrm>
            <a:prstGeom prst="rect">
              <a:avLst/>
            </a:prstGeom>
            <a:solidFill>
              <a:srgbClr val="008000"/>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solidFill>
                    <a:srgbClr val="FFFF00"/>
                  </a:solidFill>
                  <a:latin typeface="Arial" charset="0"/>
                </a:rPr>
                <a:t>ALICE</a:t>
              </a:r>
            </a:p>
          </p:txBody>
        </p:sp>
        <p:sp>
          <p:nvSpPr>
            <p:cNvPr id="20" name="Line 20"/>
            <p:cNvSpPr>
              <a:spLocks noChangeShapeType="1"/>
            </p:cNvSpPr>
            <p:nvPr/>
          </p:nvSpPr>
          <p:spPr bwMode="auto">
            <a:xfrm flipH="1">
              <a:off x="3679" y="3552"/>
              <a:ext cx="240" cy="336"/>
            </a:xfrm>
            <a:prstGeom prst="line">
              <a:avLst/>
            </a:prstGeom>
            <a:noFill/>
            <a:ln w="19050">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grpSp>
        <p:nvGrpSpPr>
          <p:cNvPr id="21" name="Group 21"/>
          <p:cNvGrpSpPr>
            <a:grpSpLocks/>
          </p:cNvGrpSpPr>
          <p:nvPr/>
        </p:nvGrpSpPr>
        <p:grpSpPr bwMode="auto">
          <a:xfrm>
            <a:off x="7523163" y="2482850"/>
            <a:ext cx="841375" cy="1185863"/>
            <a:chOff x="4649" y="2592"/>
            <a:chExt cx="530" cy="747"/>
          </a:xfrm>
        </p:grpSpPr>
        <p:sp>
          <p:nvSpPr>
            <p:cNvPr id="22" name="Text Box 22"/>
            <p:cNvSpPr txBox="1">
              <a:spLocks noChangeArrowheads="1"/>
            </p:cNvSpPr>
            <p:nvPr/>
          </p:nvSpPr>
          <p:spPr bwMode="auto">
            <a:xfrm>
              <a:off x="4649" y="2592"/>
              <a:ext cx="530" cy="252"/>
            </a:xfrm>
            <a:prstGeom prst="rect">
              <a:avLst/>
            </a:prstGeom>
            <a:solidFill>
              <a:srgbClr val="008000"/>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solidFill>
                    <a:srgbClr val="FFFF00"/>
                  </a:solidFill>
                  <a:latin typeface="Arial" charset="0"/>
                </a:rPr>
                <a:t>LHCb</a:t>
              </a:r>
            </a:p>
          </p:txBody>
        </p:sp>
        <p:sp>
          <p:nvSpPr>
            <p:cNvPr id="23" name="Line 23"/>
            <p:cNvSpPr>
              <a:spLocks noChangeShapeType="1"/>
            </p:cNvSpPr>
            <p:nvPr/>
          </p:nvSpPr>
          <p:spPr bwMode="auto">
            <a:xfrm>
              <a:off x="4903" y="2937"/>
              <a:ext cx="64" cy="402"/>
            </a:xfrm>
            <a:prstGeom prst="line">
              <a:avLst/>
            </a:prstGeom>
            <a:noFill/>
            <a:ln w="19050">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grpSp>
        <p:nvGrpSpPr>
          <p:cNvPr id="24" name="Group 25"/>
          <p:cNvGrpSpPr>
            <a:grpSpLocks/>
          </p:cNvGrpSpPr>
          <p:nvPr/>
        </p:nvGrpSpPr>
        <p:grpSpPr bwMode="auto">
          <a:xfrm>
            <a:off x="6227763" y="4978400"/>
            <a:ext cx="1493837" cy="400050"/>
            <a:chOff x="3923" y="3136"/>
            <a:chExt cx="941" cy="252"/>
          </a:xfrm>
        </p:grpSpPr>
        <p:sp>
          <p:nvSpPr>
            <p:cNvPr id="25" name="Text Box 14"/>
            <p:cNvSpPr txBox="1">
              <a:spLocks noChangeArrowheads="1"/>
            </p:cNvSpPr>
            <p:nvPr/>
          </p:nvSpPr>
          <p:spPr bwMode="auto">
            <a:xfrm>
              <a:off x="4247" y="3136"/>
              <a:ext cx="617" cy="252"/>
            </a:xfrm>
            <a:prstGeom prst="rect">
              <a:avLst/>
            </a:prstGeom>
            <a:solidFill>
              <a:srgbClr val="008000"/>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dirty="0">
                  <a:solidFill>
                    <a:srgbClr val="FFFF00"/>
                  </a:solidFill>
                  <a:latin typeface="Arial" charset="0"/>
                </a:rPr>
                <a:t>ATLAS</a:t>
              </a:r>
            </a:p>
          </p:txBody>
        </p:sp>
        <p:sp>
          <p:nvSpPr>
            <p:cNvPr id="26" name="Line 24"/>
            <p:cNvSpPr>
              <a:spLocks noChangeShapeType="1"/>
            </p:cNvSpPr>
            <p:nvPr/>
          </p:nvSpPr>
          <p:spPr bwMode="auto">
            <a:xfrm flipH="1" flipV="1">
              <a:off x="3923" y="3214"/>
              <a:ext cx="313" cy="35"/>
            </a:xfrm>
            <a:prstGeom prst="line">
              <a:avLst/>
            </a:prstGeom>
            <a:noFill/>
            <a:ln w="19050">
              <a:solidFill>
                <a:schemeClr val="hlink"/>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solidFill>
                  <a:srgbClr val="FFFFFF"/>
                </a:solidFill>
              </a:endParaRPr>
            </a:p>
          </p:txBody>
        </p:sp>
      </p:grpSp>
      <p:sp>
        <p:nvSpPr>
          <p:cNvPr id="27" name="Rectangle 47"/>
          <p:cNvSpPr>
            <a:spLocks noChangeArrowheads="1"/>
          </p:cNvSpPr>
          <p:nvPr/>
        </p:nvSpPr>
        <p:spPr bwMode="auto">
          <a:xfrm>
            <a:off x="8960" y="-5"/>
            <a:ext cx="9135040" cy="762000"/>
          </a:xfrm>
          <a:prstGeom prst="rect">
            <a:avLst/>
          </a:prstGeom>
          <a:solidFill>
            <a:srgbClr val="062F67">
              <a:alpha val="85000"/>
            </a:srgbClr>
          </a:solidFill>
          <a:ln w="19050">
            <a:noFill/>
            <a:miter lim="800000"/>
            <a:headEnd/>
            <a:tailEnd/>
          </a:ln>
          <a:effectLst/>
        </p:spPr>
        <p:txBody>
          <a:bodyPr wrap="none" lIns="91435" tIns="45718" rIns="91435" bIns="45718" anchor="ctr"/>
          <a:lstStyle/>
          <a:p>
            <a:pPr>
              <a:defRPr/>
            </a:pPr>
            <a:endParaRPr lang="en-US" dirty="0">
              <a:solidFill>
                <a:srgbClr val="FFFFFF"/>
              </a:solidFill>
              <a:latin typeface="Calibri" pitchFamily="34" charset="0"/>
            </a:endParaRPr>
          </a:p>
        </p:txBody>
      </p:sp>
      <p:pic>
        <p:nvPicPr>
          <p:cNvPr id="2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73" y="92070"/>
            <a:ext cx="6334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760" y="160333"/>
            <a:ext cx="4905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565" y="187320"/>
            <a:ext cx="609600" cy="261938"/>
          </a:xfrm>
          <a:prstGeom prst="rect">
            <a:avLst/>
          </a:prstGeom>
          <a:noFill/>
        </p:spPr>
        <p:txBody>
          <a:bodyPr>
            <a:spAutoFit/>
          </a:bodyPr>
          <a:lstStyle/>
          <a:p>
            <a:pPr algn="ctr" eaLnBrk="0" hangingPunct="0">
              <a:defRPr/>
            </a:pPr>
            <a:r>
              <a:rPr lang="en-US" sz="1100" dirty="0">
                <a:solidFill>
                  <a:srgbClr val="FFFFFF"/>
                </a:solidFill>
                <a:effectLst>
                  <a:outerShdw blurRad="165100" dist="63500" dir="2700000" algn="tl">
                    <a:srgbClr val="000000">
                      <a:alpha val="43137"/>
                    </a:srgbClr>
                  </a:outerShdw>
                </a:effectLst>
                <a:latin typeface="Times New Roman" pitchFamily="18" charset="0"/>
                <a:cs typeface="Times New Roman" pitchFamily="18" charset="0"/>
              </a:rPr>
              <a:t>CERN</a:t>
            </a:r>
            <a:endParaRPr lang="en-GB" sz="1100" dirty="0">
              <a:solidFill>
                <a:srgbClr val="FFFFFF"/>
              </a:solidFill>
              <a:effectLst>
                <a:outerShdw blurRad="165100" dist="63500" dir="2700000" algn="tl">
                  <a:srgbClr val="000000">
                    <a:alpha val="43137"/>
                  </a:srgbClr>
                </a:outerShdw>
              </a:effectLst>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GB" sz="3200" noProof="0" dirty="0" smtClean="0">
                <a:solidFill>
                  <a:srgbClr val="FFFFFF"/>
                </a:solidFill>
                <a:effectLst/>
                <a:latin typeface="Calibri"/>
                <a:ea typeface="+mj-ea"/>
                <a:cs typeface="+mj-cs"/>
              </a:rPr>
              <a:t>Proton collider LHC – 362 MJ stored in one beam</a:t>
            </a:r>
            <a:endParaRPr lang="en-GB" noProof="0" dirty="0"/>
          </a:p>
        </p:txBody>
      </p:sp>
      <p:sp>
        <p:nvSpPr>
          <p:cNvPr id="2" name="TextBox 1"/>
          <p:cNvSpPr txBox="1"/>
          <p:nvPr/>
        </p:nvSpPr>
        <p:spPr>
          <a:xfrm>
            <a:off x="-565" y="0"/>
            <a:ext cx="9144565" cy="6863417"/>
          </a:xfrm>
          <a:prstGeom prst="rect">
            <a:avLst/>
          </a:prstGeom>
          <a:solidFill>
            <a:srgbClr val="002060">
              <a:alpha val="50000"/>
            </a:srgbClr>
          </a:solidFill>
        </p:spPr>
        <p:txBody>
          <a:bodyPr wrap="square" rtlCol="0">
            <a:spAutoFit/>
          </a:bodyPr>
          <a:lstStyle/>
          <a:p>
            <a:pPr algn="ctr"/>
            <a:endParaRPr lang="en-US" sz="4000" dirty="0" smtClean="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r>
              <a:rPr lang="en-US" sz="4000" dirty="0" smtClean="0">
                <a:solidFill>
                  <a:srgbClr val="FFFF00"/>
                </a:solidFill>
              </a:rPr>
              <a:t>If something goes wrong, the beam energy has to be safely deposited</a:t>
            </a:r>
          </a:p>
          <a:p>
            <a:pPr algn="ctr"/>
            <a:endParaRPr lang="en-US" sz="4000" dirty="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endParaRPr lang="en-GB" sz="4000" dirty="0">
              <a:solidFill>
                <a:srgbClr val="FFFF00"/>
              </a:solidFill>
            </a:endParaRPr>
          </a:p>
        </p:txBody>
      </p:sp>
    </p:spTree>
    <p:extLst>
      <p:ext uri="{BB962C8B-B14F-4D97-AF65-F5344CB8AC3E}">
        <p14:creationId xmlns:p14="http://schemas.microsoft.com/office/powerpoint/2010/main" val="7271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7" name="Rectangle 3"/>
          <p:cNvSpPr>
            <a:spLocks noChangeArrowheads="1"/>
          </p:cNvSpPr>
          <p:nvPr/>
        </p:nvSpPr>
        <p:spPr bwMode="auto">
          <a:xfrm>
            <a:off x="468313" y="2443163"/>
            <a:ext cx="821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1" hangingPunct="1"/>
            <a:endParaRPr lang="en-GB" sz="4800">
              <a:solidFill>
                <a:schemeClr val="hlink"/>
              </a:solidFill>
              <a:effectLst>
                <a:outerShdw blurRad="38100" dist="38100" dir="2700000" algn="tl">
                  <a:srgbClr val="000000"/>
                </a:outerShdw>
              </a:effectLst>
              <a:latin typeface="Arial" charset="0"/>
            </a:endParaRPr>
          </a:p>
        </p:txBody>
      </p:sp>
      <p:sp>
        <p:nvSpPr>
          <p:cNvPr id="1255428" name="Rectangle 4"/>
          <p:cNvSpPr>
            <a:spLocks noGrp="1" noChangeArrowheads="1"/>
          </p:cNvSpPr>
          <p:nvPr>
            <p:ph type="title" idx="4294967295"/>
          </p:nvPr>
        </p:nvSpPr>
        <p:spPr>
          <a:xfrm>
            <a:off x="355600" y="2891045"/>
            <a:ext cx="8435975" cy="3074127"/>
          </a:xfrm>
        </p:spPr>
        <p:txBody>
          <a:bodyPr/>
          <a:lstStyle/>
          <a:p>
            <a:pPr marL="2333625" indent="-2333625" algn="l"/>
            <a:r>
              <a:rPr lang="en-GB" sz="4800" noProof="0" dirty="0" smtClean="0">
                <a:solidFill>
                  <a:srgbClr val="C00000"/>
                </a:solidFill>
              </a:rPr>
              <a:t>Linear accelerators</a:t>
            </a:r>
            <a:r>
              <a:rPr lang="en-GB" sz="4800" dirty="0">
                <a:solidFill>
                  <a:srgbClr val="C00000"/>
                </a:solidFill>
              </a:rPr>
              <a:t/>
            </a:r>
            <a:br>
              <a:rPr lang="en-GB" sz="4800" dirty="0">
                <a:solidFill>
                  <a:srgbClr val="C00000"/>
                </a:solidFill>
              </a:rPr>
            </a:br>
            <a:r>
              <a:rPr lang="en-GB" sz="2400" b="1" dirty="0">
                <a:solidFill>
                  <a:srgbClr val="0070C0"/>
                </a:solidFill>
              </a:rPr>
              <a:t>High power hadron accelerators</a:t>
            </a:r>
            <a:r>
              <a:rPr lang="en-GB" sz="4800" noProof="0" dirty="0" smtClean="0">
                <a:solidFill>
                  <a:srgbClr val="C00000"/>
                </a:solidFill>
              </a:rPr>
              <a:t/>
            </a:r>
            <a:br>
              <a:rPr lang="en-GB" sz="4800" noProof="0" dirty="0" smtClean="0">
                <a:solidFill>
                  <a:srgbClr val="C00000"/>
                </a:solidFill>
              </a:rPr>
            </a:br>
            <a:r>
              <a:rPr lang="en-GB" sz="2400" dirty="0" smtClean="0">
                <a:solidFill>
                  <a:srgbClr val="002060"/>
                </a:solidFill>
              </a:rPr>
              <a:t>Spallation </a:t>
            </a:r>
            <a:r>
              <a:rPr lang="en-GB" sz="2400" dirty="0">
                <a:solidFill>
                  <a:srgbClr val="002060"/>
                </a:solidFill>
              </a:rPr>
              <a:t>sources</a:t>
            </a:r>
            <a:br>
              <a:rPr lang="en-GB" sz="2400" dirty="0">
                <a:solidFill>
                  <a:srgbClr val="002060"/>
                </a:solidFill>
              </a:rPr>
            </a:br>
            <a:r>
              <a:rPr lang="en-GB" sz="2400" dirty="0">
                <a:solidFill>
                  <a:srgbClr val="002060"/>
                </a:solidFill>
              </a:rPr>
              <a:t>Proton accelerators for neutrino </a:t>
            </a:r>
            <a:r>
              <a:rPr lang="en-GB" sz="2400" dirty="0" smtClean="0">
                <a:solidFill>
                  <a:srgbClr val="002060"/>
                </a:solidFill>
              </a:rPr>
              <a:t>production</a:t>
            </a:r>
            <a:br>
              <a:rPr lang="en-GB" sz="2400" dirty="0" smtClean="0">
                <a:solidFill>
                  <a:srgbClr val="002060"/>
                </a:solidFill>
              </a:rPr>
            </a:br>
            <a:r>
              <a:rPr lang="en-GB" sz="2400" dirty="0" smtClean="0">
                <a:solidFill>
                  <a:srgbClr val="002060"/>
                </a:solidFill>
              </a:rPr>
              <a:t>Accelerator Driven Spallation </a:t>
            </a:r>
            <a:r>
              <a:rPr lang="en-GB" sz="2400" dirty="0">
                <a:solidFill>
                  <a:srgbClr val="002060"/>
                </a:solidFill>
              </a:rPr>
              <a:t/>
            </a:r>
            <a:br>
              <a:rPr lang="en-GB" sz="2400" dirty="0">
                <a:solidFill>
                  <a:srgbClr val="002060"/>
                </a:solidFill>
              </a:rPr>
            </a:br>
            <a:r>
              <a:rPr lang="en-GB" sz="2400" dirty="0">
                <a:solidFill>
                  <a:srgbClr val="002060"/>
                </a:solidFill>
              </a:rPr>
              <a:t>Rare Isotope Beams Production (e.g. FRIB folded linac to accelerate </a:t>
            </a:r>
            <a:r>
              <a:rPr lang="en-GB" sz="2400" dirty="0" smtClean="0">
                <a:solidFill>
                  <a:srgbClr val="002060"/>
                </a:solidFill>
              </a:rPr>
              <a:t>ions)</a:t>
            </a:r>
            <a:r>
              <a:rPr lang="en-GB" sz="2400" b="1" dirty="0" smtClean="0">
                <a:solidFill>
                  <a:srgbClr val="0070C0"/>
                </a:solidFill>
              </a:rPr>
              <a:t/>
            </a:r>
            <a:br>
              <a:rPr lang="en-GB" sz="2400" b="1" dirty="0" smtClean="0">
                <a:solidFill>
                  <a:srgbClr val="0070C0"/>
                </a:solidFill>
              </a:rPr>
            </a:br>
            <a:r>
              <a:rPr lang="en-GB" sz="2400" b="1" dirty="0">
                <a:solidFill>
                  <a:srgbClr val="0070C0"/>
                </a:solidFill>
              </a:rPr>
              <a:t/>
            </a:r>
            <a:br>
              <a:rPr lang="en-GB" sz="2400" b="1" dirty="0">
                <a:solidFill>
                  <a:srgbClr val="0070C0"/>
                </a:solidFill>
              </a:rPr>
            </a:br>
            <a:r>
              <a:rPr lang="en-GB" sz="2400" b="1" dirty="0" smtClean="0">
                <a:solidFill>
                  <a:srgbClr val="0070C0"/>
                </a:solidFill>
              </a:rPr>
              <a:t>Linear colliders</a:t>
            </a:r>
            <a:br>
              <a:rPr lang="en-GB" sz="2400" b="1" dirty="0" smtClean="0">
                <a:solidFill>
                  <a:srgbClr val="0070C0"/>
                </a:solidFill>
              </a:rPr>
            </a:br>
            <a:r>
              <a:rPr lang="en-GB" sz="2400" dirty="0" smtClean="0">
                <a:solidFill>
                  <a:srgbClr val="002060"/>
                </a:solidFill>
              </a:rPr>
              <a:t>ILC and CLIC</a:t>
            </a:r>
            <a:r>
              <a:rPr lang="en-GB" sz="4400" dirty="0">
                <a:solidFill>
                  <a:srgbClr val="C00000"/>
                </a:solidFill>
              </a:rPr>
              <a:t/>
            </a:r>
            <a:br>
              <a:rPr lang="en-GB" sz="4400" dirty="0">
                <a:solidFill>
                  <a:srgbClr val="C00000"/>
                </a:solidFill>
              </a:rPr>
            </a:br>
            <a:r>
              <a:rPr lang="en-GB" sz="2000" dirty="0" smtClean="0">
                <a:solidFill>
                  <a:srgbClr val="002060"/>
                </a:solidFill>
              </a:rPr>
              <a:t/>
            </a:r>
            <a:br>
              <a:rPr lang="en-GB" sz="2000" dirty="0" smtClean="0">
                <a:solidFill>
                  <a:srgbClr val="002060"/>
                </a:solidFill>
              </a:rPr>
            </a:br>
            <a:r>
              <a:rPr lang="en-GB" sz="2400" b="1" dirty="0" smtClean="0">
                <a:solidFill>
                  <a:srgbClr val="0070C0"/>
                </a:solidFill>
              </a:rPr>
              <a:t>FEL Linear accelerators</a:t>
            </a:r>
            <a:br>
              <a:rPr lang="en-GB" sz="2400" b="1" dirty="0" smtClean="0">
                <a:solidFill>
                  <a:srgbClr val="0070C0"/>
                </a:solidFill>
              </a:rPr>
            </a:br>
            <a:r>
              <a:rPr lang="en-GB" sz="2400" dirty="0" smtClean="0">
                <a:solidFill>
                  <a:srgbClr val="002060"/>
                </a:solidFill>
              </a:rPr>
              <a:t>XFEL (DESY) and LCLS / LCLS II (SLAC)</a:t>
            </a:r>
            <a:br>
              <a:rPr lang="en-GB" sz="2400" dirty="0" smtClean="0">
                <a:solidFill>
                  <a:srgbClr val="002060"/>
                </a:solidFill>
              </a:rPr>
            </a:br>
            <a:r>
              <a:rPr lang="en-GB" sz="4800" noProof="0" dirty="0" smtClean="0">
                <a:solidFill>
                  <a:srgbClr val="C00000"/>
                </a:solidFill>
              </a:rPr>
              <a:t/>
            </a:r>
            <a:br>
              <a:rPr lang="en-GB" sz="4800" noProof="0" dirty="0" smtClean="0">
                <a:solidFill>
                  <a:srgbClr val="C00000"/>
                </a:solidFill>
              </a:rPr>
            </a:br>
            <a:endParaRPr lang="en-GB" sz="2800" noProof="0" dirty="0">
              <a:solidFill>
                <a:srgbClr val="000000"/>
              </a:solidFill>
            </a:endParaRPr>
          </a:p>
        </p:txBody>
      </p:sp>
    </p:spTree>
    <p:extLst>
      <p:ext uri="{BB962C8B-B14F-4D97-AF65-F5344CB8AC3E}">
        <p14:creationId xmlns:p14="http://schemas.microsoft.com/office/powerpoint/2010/main" val="2424252528"/>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107504" y="2894023"/>
            <a:ext cx="8928992" cy="75786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 name="Title 1"/>
          <p:cNvSpPr>
            <a:spLocks noGrp="1"/>
          </p:cNvSpPr>
          <p:nvPr>
            <p:ph type="title"/>
          </p:nvPr>
        </p:nvSpPr>
        <p:spPr/>
        <p:txBody>
          <a:bodyPr/>
          <a:lstStyle/>
          <a:p>
            <a:r>
              <a:rPr lang="en-GB" sz="3200" noProof="0" dirty="0" smtClean="0"/>
              <a:t>ESS Lund / Sweden – 5 MW beam power</a:t>
            </a:r>
            <a:endParaRPr lang="en-GB" sz="3200" noProof="0" dirty="0"/>
          </a:p>
        </p:txBody>
      </p:sp>
      <p:sp>
        <p:nvSpPr>
          <p:cNvPr id="5" name="TextBox 4"/>
          <p:cNvSpPr txBox="1"/>
          <p:nvPr/>
        </p:nvSpPr>
        <p:spPr>
          <a:xfrm>
            <a:off x="8131110" y="3013730"/>
            <a:ext cx="636960" cy="369332"/>
          </a:xfrm>
          <a:prstGeom prst="rect">
            <a:avLst/>
          </a:prstGeom>
          <a:noFill/>
          <a:ln>
            <a:noFill/>
          </a:ln>
        </p:spPr>
        <p:txBody>
          <a:bodyPr wrap="non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Power of </a:t>
            </a:r>
          </a:p>
          <a:p>
            <a:pPr algn="ctr" defTabSz="457200" fontAlgn="auto">
              <a:spcBef>
                <a:spcPts val="0"/>
              </a:spcBef>
              <a:spcAft>
                <a:spcPts val="0"/>
              </a:spcAft>
            </a:pPr>
            <a:r>
              <a:rPr lang="en-US" sz="1200" dirty="0">
                <a:solidFill>
                  <a:srgbClr val="000090"/>
                </a:solidFill>
                <a:latin typeface="Calibri"/>
              </a:rPr>
              <a:t>5000 kW</a:t>
            </a:r>
          </a:p>
        </p:txBody>
      </p:sp>
      <p:sp>
        <p:nvSpPr>
          <p:cNvPr id="6" name="TextBox 5"/>
          <p:cNvSpPr txBox="1"/>
          <p:nvPr/>
        </p:nvSpPr>
        <p:spPr>
          <a:xfrm>
            <a:off x="3085363" y="2906123"/>
            <a:ext cx="930565" cy="553998"/>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Drift tube </a:t>
            </a:r>
            <a:r>
              <a:rPr lang="en-US" sz="1200" dirty="0" err="1">
                <a:solidFill>
                  <a:srgbClr val="000090"/>
                </a:solidFill>
                <a:latin typeface="Calibri"/>
              </a:rPr>
              <a:t>linac</a:t>
            </a:r>
            <a:r>
              <a:rPr lang="en-US" sz="1200" dirty="0">
                <a:solidFill>
                  <a:srgbClr val="000090"/>
                </a:solidFill>
                <a:latin typeface="Calibri"/>
              </a:rPr>
              <a:t> with</a:t>
            </a:r>
          </a:p>
          <a:p>
            <a:pPr algn="ctr" defTabSz="457200" fontAlgn="auto">
              <a:spcBef>
                <a:spcPts val="0"/>
              </a:spcBef>
              <a:spcAft>
                <a:spcPts val="0"/>
              </a:spcAft>
            </a:pPr>
            <a:r>
              <a:rPr lang="en-US" sz="1200" dirty="0">
                <a:solidFill>
                  <a:srgbClr val="000090"/>
                </a:solidFill>
                <a:latin typeface="Calibri"/>
              </a:rPr>
              <a:t>4 tanks</a:t>
            </a:r>
          </a:p>
        </p:txBody>
      </p:sp>
      <p:sp>
        <p:nvSpPr>
          <p:cNvPr id="7" name="TextBox 6"/>
          <p:cNvSpPr txBox="1"/>
          <p:nvPr/>
        </p:nvSpPr>
        <p:spPr>
          <a:xfrm>
            <a:off x="952787" y="2913218"/>
            <a:ext cx="695954" cy="738664"/>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Low energy beam transport</a:t>
            </a:r>
          </a:p>
        </p:txBody>
      </p:sp>
      <p:sp>
        <p:nvSpPr>
          <p:cNvPr id="8" name="TextBox 7"/>
          <p:cNvSpPr txBox="1"/>
          <p:nvPr/>
        </p:nvSpPr>
        <p:spPr>
          <a:xfrm>
            <a:off x="2395486" y="2907362"/>
            <a:ext cx="729650" cy="738664"/>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Medium energy beam transport</a:t>
            </a:r>
          </a:p>
        </p:txBody>
      </p:sp>
      <p:sp>
        <p:nvSpPr>
          <p:cNvPr id="10" name="TextBox 9"/>
          <p:cNvSpPr txBox="1"/>
          <p:nvPr/>
        </p:nvSpPr>
        <p:spPr>
          <a:xfrm>
            <a:off x="4041584" y="3010936"/>
            <a:ext cx="2392881" cy="184666"/>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Super-conducting cavities</a:t>
            </a:r>
          </a:p>
        </p:txBody>
      </p:sp>
      <p:sp>
        <p:nvSpPr>
          <p:cNvPr id="13" name="TextBox 12"/>
          <p:cNvSpPr txBox="1"/>
          <p:nvPr/>
        </p:nvSpPr>
        <p:spPr>
          <a:xfrm>
            <a:off x="6699005" y="3015070"/>
            <a:ext cx="1196441" cy="369332"/>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High energy beam transport</a:t>
            </a:r>
          </a:p>
        </p:txBody>
      </p:sp>
      <p:sp>
        <p:nvSpPr>
          <p:cNvPr id="3" name="Rectangle 2"/>
          <p:cNvSpPr/>
          <p:nvPr/>
        </p:nvSpPr>
        <p:spPr>
          <a:xfrm>
            <a:off x="3618427" y="3908750"/>
            <a:ext cx="5398406" cy="2419124"/>
          </a:xfrm>
          <a:prstGeom prst="rect">
            <a:avLst/>
          </a:prstGeom>
          <a:ln>
            <a:solidFill>
              <a:srgbClr val="0000FF"/>
            </a:solidFill>
          </a:ln>
        </p:spPr>
        <p:txBody>
          <a:bodyPr wrap="square" anchor="b">
            <a:spAutoFit/>
          </a:bodyPr>
          <a:lstStyle/>
          <a:p>
            <a:pPr marL="342900" indent="-342900" defTabSz="457200" fontAlgn="auto">
              <a:lnSpc>
                <a:spcPct val="140000"/>
              </a:lnSpc>
              <a:spcBef>
                <a:spcPts val="0"/>
              </a:spcBef>
              <a:spcAft>
                <a:spcPts val="0"/>
              </a:spcAft>
              <a:buFont typeface="Arial" pitchFamily="34" charset="0"/>
              <a:buChar char="•"/>
            </a:pPr>
            <a:r>
              <a:rPr lang="en-US" sz="1800" dirty="0" smtClean="0">
                <a:solidFill>
                  <a:srgbClr val="0000CC"/>
                </a:solidFill>
                <a:latin typeface="Calibri"/>
              </a:rPr>
              <a:t>Operating with protons</a:t>
            </a:r>
          </a:p>
          <a:p>
            <a:pPr marL="342900" indent="-342900" defTabSz="457200" fontAlgn="auto">
              <a:lnSpc>
                <a:spcPct val="140000"/>
              </a:lnSpc>
              <a:spcBef>
                <a:spcPts val="0"/>
              </a:spcBef>
              <a:spcAft>
                <a:spcPts val="0"/>
              </a:spcAft>
              <a:buFont typeface="Arial" pitchFamily="34" charset="0"/>
              <a:buChar char="•"/>
            </a:pPr>
            <a:r>
              <a:rPr lang="en-US" sz="1800" dirty="0" smtClean="0">
                <a:solidFill>
                  <a:srgbClr val="0000CC"/>
                </a:solidFill>
                <a:latin typeface="Calibri"/>
              </a:rPr>
              <a:t>Operation </a:t>
            </a:r>
            <a:r>
              <a:rPr lang="en-US" sz="1800" dirty="0">
                <a:solidFill>
                  <a:srgbClr val="0000CC"/>
                </a:solidFill>
                <a:latin typeface="Calibri"/>
              </a:rPr>
              <a:t>with beam pulses at a frequency of 14 Hz</a:t>
            </a:r>
          </a:p>
          <a:p>
            <a:pPr marL="342900" indent="-342900" defTabSz="457200" fontAlgn="auto">
              <a:lnSpc>
                <a:spcPct val="140000"/>
              </a:lnSpc>
              <a:spcBef>
                <a:spcPts val="0"/>
              </a:spcBef>
              <a:spcAft>
                <a:spcPts val="0"/>
              </a:spcAft>
              <a:buFont typeface="Arial" pitchFamily="34" charset="0"/>
              <a:buChar char="•"/>
            </a:pPr>
            <a:r>
              <a:rPr lang="en-US" sz="1800" dirty="0">
                <a:solidFill>
                  <a:srgbClr val="0000CC"/>
                </a:solidFill>
                <a:latin typeface="Calibri"/>
              </a:rPr>
              <a:t>Pulse length of 2.86 </a:t>
            </a:r>
            <a:r>
              <a:rPr lang="en-US" sz="1800" dirty="0" err="1">
                <a:solidFill>
                  <a:srgbClr val="0000CC"/>
                </a:solidFill>
                <a:latin typeface="Calibri"/>
              </a:rPr>
              <a:t>ms</a:t>
            </a:r>
            <a:endParaRPr lang="en-US" sz="1800" dirty="0">
              <a:solidFill>
                <a:srgbClr val="0000CC"/>
              </a:solidFill>
              <a:latin typeface="Calibri"/>
            </a:endParaRPr>
          </a:p>
          <a:p>
            <a:pPr marL="342900" indent="-342900" defTabSz="457200" fontAlgn="auto">
              <a:lnSpc>
                <a:spcPct val="140000"/>
              </a:lnSpc>
              <a:spcBef>
                <a:spcPts val="0"/>
              </a:spcBef>
              <a:spcAft>
                <a:spcPts val="0"/>
              </a:spcAft>
              <a:buFont typeface="Arial" pitchFamily="34" charset="0"/>
              <a:buChar char="•"/>
            </a:pPr>
            <a:r>
              <a:rPr lang="en-US" sz="1800" b="1" dirty="0">
                <a:solidFill>
                  <a:schemeClr val="accent6">
                    <a:lumMod val="75000"/>
                  </a:schemeClr>
                </a:solidFill>
                <a:latin typeface="Calibri"/>
              </a:rPr>
              <a:t>Average </a:t>
            </a:r>
            <a:r>
              <a:rPr lang="en-US" sz="1800" b="1" dirty="0" smtClean="0">
                <a:solidFill>
                  <a:schemeClr val="accent6">
                    <a:lumMod val="75000"/>
                  </a:schemeClr>
                </a:solidFill>
                <a:latin typeface="Calibri"/>
              </a:rPr>
              <a:t>beam power </a:t>
            </a:r>
            <a:r>
              <a:rPr lang="en-US" sz="1800" b="1" dirty="0">
                <a:solidFill>
                  <a:schemeClr val="accent6">
                    <a:lumMod val="75000"/>
                  </a:schemeClr>
                </a:solidFill>
                <a:latin typeface="Calibri"/>
              </a:rPr>
              <a:t>of 5 MW</a:t>
            </a:r>
          </a:p>
          <a:p>
            <a:pPr marL="342900" indent="-342900" defTabSz="457200" fontAlgn="auto">
              <a:lnSpc>
                <a:spcPct val="140000"/>
              </a:lnSpc>
              <a:spcBef>
                <a:spcPts val="0"/>
              </a:spcBef>
              <a:spcAft>
                <a:spcPts val="0"/>
              </a:spcAft>
              <a:buFont typeface="Arial" pitchFamily="34" charset="0"/>
              <a:buChar char="•"/>
            </a:pPr>
            <a:r>
              <a:rPr lang="en-US" sz="1800" dirty="0">
                <a:solidFill>
                  <a:srgbClr val="0000CC"/>
                </a:solidFill>
                <a:latin typeface="Calibri"/>
              </a:rPr>
              <a:t>Peak power of 125 MW </a:t>
            </a:r>
            <a:endParaRPr lang="en-US" sz="1800" dirty="0" smtClean="0">
              <a:solidFill>
                <a:srgbClr val="0000CC"/>
              </a:solidFill>
              <a:latin typeface="Calibri"/>
            </a:endParaRPr>
          </a:p>
          <a:p>
            <a:pPr marL="342900" indent="-342900" defTabSz="457200" fontAlgn="auto">
              <a:lnSpc>
                <a:spcPct val="140000"/>
              </a:lnSpc>
              <a:spcBef>
                <a:spcPts val="0"/>
              </a:spcBef>
              <a:spcAft>
                <a:spcPts val="0"/>
              </a:spcAft>
              <a:buFont typeface="Arial" pitchFamily="34" charset="0"/>
              <a:buChar char="•"/>
            </a:pPr>
            <a:r>
              <a:rPr lang="en-US" sz="1800" dirty="0" smtClean="0">
                <a:solidFill>
                  <a:srgbClr val="0000CC"/>
                </a:solidFill>
                <a:latin typeface="Calibri"/>
              </a:rPr>
              <a:t>Power per pulse 360 kJ</a:t>
            </a:r>
            <a:endParaRPr lang="en-US" sz="1800" dirty="0">
              <a:solidFill>
                <a:srgbClr val="0000CC"/>
              </a:solidFill>
              <a:latin typeface="Calibri"/>
            </a:endParaRPr>
          </a:p>
        </p:txBody>
      </p:sp>
      <p:sp>
        <p:nvSpPr>
          <p:cNvPr id="11" name="TextBox 10"/>
          <p:cNvSpPr txBox="1"/>
          <p:nvPr/>
        </p:nvSpPr>
        <p:spPr>
          <a:xfrm>
            <a:off x="1671461" y="2913218"/>
            <a:ext cx="681718" cy="553998"/>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RFQ</a:t>
            </a:r>
          </a:p>
          <a:p>
            <a:pPr algn="ctr" defTabSz="457200" fontAlgn="auto">
              <a:spcBef>
                <a:spcPts val="0"/>
              </a:spcBef>
              <a:spcAft>
                <a:spcPts val="0"/>
              </a:spcAft>
            </a:pPr>
            <a:r>
              <a:rPr lang="en-US" sz="1200" dirty="0">
                <a:solidFill>
                  <a:srgbClr val="000090"/>
                </a:solidFill>
                <a:latin typeface="Calibri"/>
              </a:rPr>
              <a:t>352.2 MHz</a:t>
            </a:r>
          </a:p>
        </p:txBody>
      </p:sp>
      <p:sp>
        <p:nvSpPr>
          <p:cNvPr id="12" name="TextBox 11"/>
          <p:cNvSpPr txBox="1"/>
          <p:nvPr/>
        </p:nvSpPr>
        <p:spPr>
          <a:xfrm>
            <a:off x="624679" y="2581288"/>
            <a:ext cx="714129"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75 </a:t>
            </a:r>
            <a:r>
              <a:rPr lang="en-US" sz="1200" dirty="0" err="1">
                <a:solidFill>
                  <a:srgbClr val="0000FF"/>
                </a:solidFill>
                <a:latin typeface="Calibri"/>
              </a:rPr>
              <a:t>keV</a:t>
            </a:r>
            <a:endParaRPr lang="en-US" sz="1200" dirty="0">
              <a:solidFill>
                <a:srgbClr val="0000FF"/>
              </a:solidFill>
              <a:latin typeface="Calibri"/>
            </a:endParaRPr>
          </a:p>
        </p:txBody>
      </p:sp>
      <p:sp>
        <p:nvSpPr>
          <p:cNvPr id="15" name="TextBox 14"/>
          <p:cNvSpPr txBox="1"/>
          <p:nvPr/>
        </p:nvSpPr>
        <p:spPr>
          <a:xfrm>
            <a:off x="2046182" y="2583566"/>
            <a:ext cx="714129"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3 MeV</a:t>
            </a:r>
          </a:p>
        </p:txBody>
      </p:sp>
      <p:sp>
        <p:nvSpPr>
          <p:cNvPr id="16" name="TextBox 15"/>
          <p:cNvSpPr txBox="1"/>
          <p:nvPr/>
        </p:nvSpPr>
        <p:spPr>
          <a:xfrm>
            <a:off x="3574966" y="2581288"/>
            <a:ext cx="714129"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smtClean="0">
                <a:solidFill>
                  <a:srgbClr val="0000FF"/>
                </a:solidFill>
                <a:latin typeface="Calibri"/>
              </a:rPr>
              <a:t>90MeV</a:t>
            </a:r>
            <a:endParaRPr lang="en-US" sz="1200" dirty="0">
              <a:solidFill>
                <a:srgbClr val="0000FF"/>
              </a:solidFill>
              <a:latin typeface="Calibri"/>
            </a:endParaRPr>
          </a:p>
        </p:txBody>
      </p:sp>
      <p:sp>
        <p:nvSpPr>
          <p:cNvPr id="19" name="TextBox 18"/>
          <p:cNvSpPr txBox="1"/>
          <p:nvPr/>
        </p:nvSpPr>
        <p:spPr>
          <a:xfrm>
            <a:off x="4386738" y="2581288"/>
            <a:ext cx="833334"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smtClean="0">
                <a:solidFill>
                  <a:srgbClr val="0000FF"/>
                </a:solidFill>
                <a:latin typeface="Calibri"/>
              </a:rPr>
              <a:t>220MeV</a:t>
            </a:r>
            <a:endParaRPr lang="en-US" sz="1200" dirty="0">
              <a:solidFill>
                <a:srgbClr val="0000FF"/>
              </a:solidFill>
              <a:latin typeface="Calibri"/>
            </a:endParaRPr>
          </a:p>
        </p:txBody>
      </p:sp>
      <p:sp>
        <p:nvSpPr>
          <p:cNvPr id="20" name="TextBox 19"/>
          <p:cNvSpPr txBox="1"/>
          <p:nvPr/>
        </p:nvSpPr>
        <p:spPr>
          <a:xfrm>
            <a:off x="5369628" y="2581288"/>
            <a:ext cx="833334"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smtClean="0">
                <a:solidFill>
                  <a:srgbClr val="0000FF"/>
                </a:solidFill>
                <a:latin typeface="Calibri"/>
              </a:rPr>
              <a:t>570MeV</a:t>
            </a:r>
            <a:endParaRPr lang="en-US" sz="1200" dirty="0">
              <a:solidFill>
                <a:srgbClr val="0000FF"/>
              </a:solidFill>
              <a:latin typeface="Calibri"/>
            </a:endParaRPr>
          </a:p>
        </p:txBody>
      </p:sp>
      <p:sp>
        <p:nvSpPr>
          <p:cNvPr id="21" name="TextBox 20"/>
          <p:cNvSpPr txBox="1"/>
          <p:nvPr/>
        </p:nvSpPr>
        <p:spPr>
          <a:xfrm>
            <a:off x="6156176" y="2581288"/>
            <a:ext cx="997034"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smtClean="0">
                <a:solidFill>
                  <a:srgbClr val="0000FF"/>
                </a:solidFill>
                <a:latin typeface="Calibri"/>
              </a:rPr>
              <a:t>2000 </a:t>
            </a:r>
            <a:r>
              <a:rPr lang="en-US" sz="1200" dirty="0">
                <a:solidFill>
                  <a:srgbClr val="0000FF"/>
                </a:solidFill>
                <a:latin typeface="Calibri"/>
              </a:rPr>
              <a:t>MeV</a:t>
            </a:r>
          </a:p>
        </p:txBody>
      </p:sp>
      <p:sp>
        <p:nvSpPr>
          <p:cNvPr id="17" name="Rounded Rectangle 16"/>
          <p:cNvSpPr/>
          <p:nvPr/>
        </p:nvSpPr>
        <p:spPr>
          <a:xfrm>
            <a:off x="214960" y="2042925"/>
            <a:ext cx="724570"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400" dirty="0">
                <a:solidFill>
                  <a:srgbClr val="FFFFFF"/>
                </a:solidFill>
              </a:rPr>
              <a:t>Source</a:t>
            </a:r>
          </a:p>
        </p:txBody>
      </p:sp>
      <p:sp>
        <p:nvSpPr>
          <p:cNvPr id="40" name="Rounded Rectangle 39"/>
          <p:cNvSpPr/>
          <p:nvPr/>
        </p:nvSpPr>
        <p:spPr>
          <a:xfrm>
            <a:off x="1064304" y="2040603"/>
            <a:ext cx="556602"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LEBT</a:t>
            </a:r>
          </a:p>
        </p:txBody>
      </p:sp>
      <p:sp>
        <p:nvSpPr>
          <p:cNvPr id="41" name="Rounded Rectangle 40"/>
          <p:cNvSpPr/>
          <p:nvPr/>
        </p:nvSpPr>
        <p:spPr>
          <a:xfrm>
            <a:off x="1767881" y="2042925"/>
            <a:ext cx="556602"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RFQ</a:t>
            </a:r>
          </a:p>
        </p:txBody>
      </p:sp>
      <p:sp>
        <p:nvSpPr>
          <p:cNvPr id="42" name="Rounded Rectangle 41"/>
          <p:cNvSpPr/>
          <p:nvPr/>
        </p:nvSpPr>
        <p:spPr>
          <a:xfrm>
            <a:off x="2446504" y="2042925"/>
            <a:ext cx="577468"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MEBT</a:t>
            </a:r>
          </a:p>
        </p:txBody>
      </p:sp>
      <p:sp>
        <p:nvSpPr>
          <p:cNvPr id="45" name="Rounded Rectangle 44"/>
          <p:cNvSpPr/>
          <p:nvPr/>
        </p:nvSpPr>
        <p:spPr>
          <a:xfrm>
            <a:off x="3178616" y="2044102"/>
            <a:ext cx="730733"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DTL</a:t>
            </a:r>
          </a:p>
        </p:txBody>
      </p:sp>
      <p:sp>
        <p:nvSpPr>
          <p:cNvPr id="46" name="Rounded Rectangle 45"/>
          <p:cNvSpPr/>
          <p:nvPr/>
        </p:nvSpPr>
        <p:spPr>
          <a:xfrm>
            <a:off x="4015928" y="2044102"/>
            <a:ext cx="720783" cy="360040"/>
          </a:xfrm>
          <a:prstGeom prst="roundRect">
            <a:avLst/>
          </a:prstGeom>
          <a:solidFill>
            <a:srgbClr val="00009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Spokes</a:t>
            </a:r>
          </a:p>
        </p:txBody>
      </p:sp>
      <p:sp>
        <p:nvSpPr>
          <p:cNvPr id="48" name="Rounded Rectangle 47"/>
          <p:cNvSpPr/>
          <p:nvPr/>
        </p:nvSpPr>
        <p:spPr>
          <a:xfrm>
            <a:off x="5844357" y="2042899"/>
            <a:ext cx="720783" cy="360040"/>
          </a:xfrm>
          <a:prstGeom prst="roundRect">
            <a:avLst/>
          </a:prstGeom>
          <a:solidFill>
            <a:srgbClr val="00009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High β</a:t>
            </a:r>
          </a:p>
        </p:txBody>
      </p:sp>
      <p:sp>
        <p:nvSpPr>
          <p:cNvPr id="49" name="Rounded Rectangle 48"/>
          <p:cNvSpPr/>
          <p:nvPr/>
        </p:nvSpPr>
        <p:spPr>
          <a:xfrm>
            <a:off x="4860032" y="2042899"/>
            <a:ext cx="853843" cy="360040"/>
          </a:xfrm>
          <a:prstGeom prst="roundRect">
            <a:avLst/>
          </a:prstGeom>
          <a:solidFill>
            <a:srgbClr val="00009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Medium β</a:t>
            </a:r>
          </a:p>
        </p:txBody>
      </p:sp>
      <p:sp>
        <p:nvSpPr>
          <p:cNvPr id="50" name="Rounded Rectangle 49"/>
          <p:cNvSpPr/>
          <p:nvPr/>
        </p:nvSpPr>
        <p:spPr>
          <a:xfrm>
            <a:off x="6708094" y="2048168"/>
            <a:ext cx="1305712"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200" fontAlgn="auto">
              <a:spcBef>
                <a:spcPts val="0"/>
              </a:spcBef>
              <a:spcAft>
                <a:spcPts val="0"/>
              </a:spcAft>
            </a:pPr>
            <a:r>
              <a:rPr lang="en-US" sz="1400" dirty="0">
                <a:solidFill>
                  <a:srgbClr val="FFFFFF"/>
                </a:solidFill>
              </a:rPr>
              <a:t>HEBT &amp; Upgrade</a:t>
            </a:r>
          </a:p>
        </p:txBody>
      </p:sp>
      <p:sp>
        <p:nvSpPr>
          <p:cNvPr id="27" name="Oval 26"/>
          <p:cNvSpPr/>
          <p:nvPr/>
        </p:nvSpPr>
        <p:spPr>
          <a:xfrm>
            <a:off x="8099040" y="1870944"/>
            <a:ext cx="709200" cy="709200"/>
          </a:xfrm>
          <a:prstGeom prst="ellipse">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fontAlgn="auto">
              <a:spcBef>
                <a:spcPts val="0"/>
              </a:spcBef>
              <a:spcAft>
                <a:spcPts val="0"/>
              </a:spcAft>
            </a:pPr>
            <a:r>
              <a:rPr lang="en-US" sz="1400" dirty="0">
                <a:solidFill>
                  <a:srgbClr val="FFFFFF"/>
                </a:solidFill>
              </a:rPr>
              <a:t>Target</a:t>
            </a:r>
          </a:p>
        </p:txBody>
      </p:sp>
      <p:cxnSp>
        <p:nvCxnSpPr>
          <p:cNvPr id="51" name="Straight Arrow Connector 50"/>
          <p:cNvCxnSpPr>
            <a:cxnSpLocks noChangeAspect="1"/>
            <a:stCxn id="17" idx="3"/>
            <a:endCxn id="40" idx="1"/>
          </p:cNvCxnSpPr>
          <p:nvPr/>
        </p:nvCxnSpPr>
        <p:spPr>
          <a:xfrm flipV="1">
            <a:off x="939530" y="2220623"/>
            <a:ext cx="124774" cy="2322"/>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cxnSpLocks noChangeAspect="1"/>
            <a:stCxn id="40" idx="3"/>
            <a:endCxn id="41" idx="1"/>
          </p:cNvCxnSpPr>
          <p:nvPr/>
        </p:nvCxnSpPr>
        <p:spPr>
          <a:xfrm>
            <a:off x="1620906" y="2220623"/>
            <a:ext cx="146975" cy="2322"/>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cxnSpLocks noChangeAspect="1"/>
            <a:stCxn id="41" idx="3"/>
            <a:endCxn id="42" idx="1"/>
          </p:cNvCxnSpPr>
          <p:nvPr/>
        </p:nvCxnSpPr>
        <p:spPr>
          <a:xfrm>
            <a:off x="2324483" y="2222945"/>
            <a:ext cx="122021" cy="0"/>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cxnSpLocks noChangeAspect="1"/>
            <a:stCxn id="42" idx="3"/>
            <a:endCxn id="45" idx="1"/>
          </p:cNvCxnSpPr>
          <p:nvPr/>
        </p:nvCxnSpPr>
        <p:spPr>
          <a:xfrm>
            <a:off x="3023972" y="2222945"/>
            <a:ext cx="154644" cy="1177"/>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cxnSpLocks noChangeAspect="1"/>
            <a:stCxn id="45" idx="3"/>
            <a:endCxn id="46" idx="1"/>
          </p:cNvCxnSpPr>
          <p:nvPr/>
        </p:nvCxnSpPr>
        <p:spPr>
          <a:xfrm>
            <a:off x="3909349" y="2224122"/>
            <a:ext cx="106579" cy="0"/>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cxnSpLocks noChangeAspect="1"/>
            <a:stCxn id="46" idx="3"/>
            <a:endCxn id="49" idx="1"/>
          </p:cNvCxnSpPr>
          <p:nvPr/>
        </p:nvCxnSpPr>
        <p:spPr>
          <a:xfrm flipV="1">
            <a:off x="4736711" y="2222919"/>
            <a:ext cx="123321" cy="1203"/>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cxnSpLocks noChangeAspect="1"/>
            <a:stCxn id="49" idx="3"/>
            <a:endCxn id="48" idx="1"/>
          </p:cNvCxnSpPr>
          <p:nvPr/>
        </p:nvCxnSpPr>
        <p:spPr>
          <a:xfrm>
            <a:off x="5713875" y="2222919"/>
            <a:ext cx="130482" cy="0"/>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cxnSpLocks noChangeAspect="1"/>
            <a:stCxn id="48" idx="3"/>
            <a:endCxn id="50" idx="1"/>
          </p:cNvCxnSpPr>
          <p:nvPr/>
        </p:nvCxnSpPr>
        <p:spPr>
          <a:xfrm>
            <a:off x="6565140" y="2222919"/>
            <a:ext cx="142954" cy="5269"/>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cxnSpLocks noChangeAspect="1"/>
            <a:stCxn id="50" idx="3"/>
            <a:endCxn id="27" idx="2"/>
          </p:cNvCxnSpPr>
          <p:nvPr/>
        </p:nvCxnSpPr>
        <p:spPr>
          <a:xfrm flipV="1">
            <a:off x="8013806" y="2225544"/>
            <a:ext cx="85234" cy="2644"/>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180636" y="1739945"/>
            <a:ext cx="36765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2.4 m</a:t>
            </a:r>
          </a:p>
        </p:txBody>
      </p:sp>
      <p:sp>
        <p:nvSpPr>
          <p:cNvPr id="85" name="TextBox 84"/>
          <p:cNvSpPr txBox="1"/>
          <p:nvPr/>
        </p:nvSpPr>
        <p:spPr>
          <a:xfrm>
            <a:off x="1862354" y="1739945"/>
            <a:ext cx="36765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4.0 m</a:t>
            </a:r>
          </a:p>
        </p:txBody>
      </p:sp>
      <p:sp>
        <p:nvSpPr>
          <p:cNvPr id="86" name="TextBox 85"/>
          <p:cNvSpPr txBox="1"/>
          <p:nvPr/>
        </p:nvSpPr>
        <p:spPr>
          <a:xfrm>
            <a:off x="2576483" y="1741498"/>
            <a:ext cx="36765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3.6 m</a:t>
            </a:r>
          </a:p>
        </p:txBody>
      </p:sp>
      <p:sp>
        <p:nvSpPr>
          <p:cNvPr id="87" name="TextBox 86"/>
          <p:cNvSpPr txBox="1"/>
          <p:nvPr/>
        </p:nvSpPr>
        <p:spPr>
          <a:xfrm>
            <a:off x="3363297" y="1741498"/>
            <a:ext cx="43177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32.4 m</a:t>
            </a:r>
          </a:p>
        </p:txBody>
      </p:sp>
      <p:sp>
        <p:nvSpPr>
          <p:cNvPr id="88" name="TextBox 87"/>
          <p:cNvSpPr txBox="1"/>
          <p:nvPr/>
        </p:nvSpPr>
        <p:spPr>
          <a:xfrm>
            <a:off x="4195034" y="1751228"/>
            <a:ext cx="43177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58.5 m</a:t>
            </a:r>
          </a:p>
        </p:txBody>
      </p:sp>
      <p:sp>
        <p:nvSpPr>
          <p:cNvPr id="89" name="TextBox 88"/>
          <p:cNvSpPr txBox="1"/>
          <p:nvPr/>
        </p:nvSpPr>
        <p:spPr>
          <a:xfrm>
            <a:off x="5140448" y="1741498"/>
            <a:ext cx="496497"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113.9 m</a:t>
            </a:r>
          </a:p>
        </p:txBody>
      </p:sp>
      <p:sp>
        <p:nvSpPr>
          <p:cNvPr id="90" name="TextBox 89"/>
          <p:cNvSpPr txBox="1"/>
          <p:nvPr/>
        </p:nvSpPr>
        <p:spPr>
          <a:xfrm>
            <a:off x="6068079" y="1744814"/>
            <a:ext cx="499102" cy="246221"/>
          </a:xfrm>
          <a:prstGeom prst="rect">
            <a:avLst/>
          </a:prstGeom>
          <a:noFill/>
        </p:spPr>
        <p:txBody>
          <a:bodyPr wrap="none" lIns="36000" rIns="36000" rtlCol="0">
            <a:spAutoFit/>
          </a:bodyPr>
          <a:lstStyle/>
          <a:p>
            <a:pPr defTabSz="457200" fontAlgn="auto">
              <a:spcBef>
                <a:spcPts val="0"/>
              </a:spcBef>
              <a:spcAft>
                <a:spcPts val="0"/>
              </a:spcAft>
            </a:pPr>
            <a:r>
              <a:rPr lang="en-US" sz="1000" dirty="0" smtClean="0">
                <a:solidFill>
                  <a:srgbClr val="DADADA">
                    <a:lumMod val="10000"/>
                  </a:srgbClr>
                </a:solidFill>
                <a:latin typeface="Calibri"/>
              </a:rPr>
              <a:t>227.9 </a:t>
            </a:r>
            <a:r>
              <a:rPr lang="en-US" sz="1000" dirty="0">
                <a:solidFill>
                  <a:srgbClr val="DADADA">
                    <a:lumMod val="10000"/>
                  </a:srgbClr>
                </a:solidFill>
                <a:latin typeface="Calibri"/>
              </a:rPr>
              <a:t>m</a:t>
            </a:r>
          </a:p>
        </p:txBody>
      </p:sp>
      <p:sp>
        <p:nvSpPr>
          <p:cNvPr id="91" name="Up Arrow 90"/>
          <p:cNvSpPr/>
          <p:nvPr/>
        </p:nvSpPr>
        <p:spPr>
          <a:xfrm>
            <a:off x="976264"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2" name="Up Arrow 91"/>
          <p:cNvSpPr/>
          <p:nvPr/>
        </p:nvSpPr>
        <p:spPr>
          <a:xfrm>
            <a:off x="2349376"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3" name="Up Arrow 92"/>
          <p:cNvSpPr/>
          <p:nvPr/>
        </p:nvSpPr>
        <p:spPr>
          <a:xfrm>
            <a:off x="3909350" y="2448958"/>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4" name="Up Arrow 93"/>
          <p:cNvSpPr/>
          <p:nvPr/>
        </p:nvSpPr>
        <p:spPr>
          <a:xfrm>
            <a:off x="4773446"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5" name="Up Arrow 94"/>
          <p:cNvSpPr/>
          <p:nvPr/>
        </p:nvSpPr>
        <p:spPr>
          <a:xfrm>
            <a:off x="5746580"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6" name="Up Arrow 95"/>
          <p:cNvSpPr/>
          <p:nvPr/>
        </p:nvSpPr>
        <p:spPr>
          <a:xfrm>
            <a:off x="6605716"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7" name="Left-Right Arrow 96"/>
          <p:cNvSpPr/>
          <p:nvPr/>
        </p:nvSpPr>
        <p:spPr>
          <a:xfrm>
            <a:off x="1776686" y="1429555"/>
            <a:ext cx="2963281" cy="111672"/>
          </a:xfrm>
          <a:prstGeom prst="leftRightArrow">
            <a:avLst/>
          </a:prstGeom>
          <a:solidFill>
            <a:schemeClr val="accent4">
              <a:lumMod val="50000"/>
            </a:schemeClr>
          </a:solidFill>
          <a:ln>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98" name="TextBox 97"/>
          <p:cNvSpPr txBox="1"/>
          <p:nvPr/>
        </p:nvSpPr>
        <p:spPr>
          <a:xfrm>
            <a:off x="2985588" y="1357546"/>
            <a:ext cx="829321" cy="276999"/>
          </a:xfrm>
          <a:prstGeom prst="rect">
            <a:avLst/>
          </a:prstGeom>
          <a:solidFill>
            <a:srgbClr val="FFFFFF"/>
          </a:solidFill>
        </p:spPr>
        <p:txBody>
          <a:bodyPr wrap="none" lIns="36000" rIns="36000" rtlCol="0">
            <a:spAutoFit/>
          </a:bodyPr>
          <a:lstStyle/>
          <a:p>
            <a:pPr defTabSz="457200" fontAlgn="auto">
              <a:spcBef>
                <a:spcPts val="0"/>
              </a:spcBef>
              <a:spcAft>
                <a:spcPts val="0"/>
              </a:spcAft>
            </a:pPr>
            <a:r>
              <a:rPr lang="en-US" sz="1200" dirty="0">
                <a:solidFill>
                  <a:srgbClr val="DADADA">
                    <a:lumMod val="10000"/>
                  </a:srgbClr>
                </a:solidFill>
                <a:latin typeface="Calibri"/>
              </a:rPr>
              <a:t>352.21 MHz</a:t>
            </a:r>
          </a:p>
        </p:txBody>
      </p:sp>
      <p:sp>
        <p:nvSpPr>
          <p:cNvPr id="99" name="Left-Right Arrow 98"/>
          <p:cNvSpPr/>
          <p:nvPr/>
        </p:nvSpPr>
        <p:spPr>
          <a:xfrm>
            <a:off x="4745001" y="1429555"/>
            <a:ext cx="1842207" cy="124498"/>
          </a:xfrm>
          <a:prstGeom prst="leftRightArrow">
            <a:avLst/>
          </a:prstGeom>
          <a:solidFill>
            <a:schemeClr val="accent4">
              <a:lumMod val="50000"/>
            </a:schemeClr>
          </a:solidFill>
          <a:ln>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00" name="TextBox 99"/>
          <p:cNvSpPr txBox="1"/>
          <p:nvPr/>
        </p:nvSpPr>
        <p:spPr>
          <a:xfrm>
            <a:off x="5220072" y="1357546"/>
            <a:ext cx="829321" cy="276999"/>
          </a:xfrm>
          <a:prstGeom prst="rect">
            <a:avLst/>
          </a:prstGeom>
          <a:solidFill>
            <a:srgbClr val="FFFFFF"/>
          </a:solidFill>
        </p:spPr>
        <p:txBody>
          <a:bodyPr wrap="none" lIns="36000" rIns="36000" rtlCol="0">
            <a:spAutoFit/>
          </a:bodyPr>
          <a:lstStyle/>
          <a:p>
            <a:pPr defTabSz="457200" fontAlgn="auto">
              <a:spcBef>
                <a:spcPts val="0"/>
              </a:spcBef>
              <a:spcAft>
                <a:spcPts val="0"/>
              </a:spcAft>
            </a:pPr>
            <a:r>
              <a:rPr lang="en-US" sz="1200" dirty="0">
                <a:solidFill>
                  <a:srgbClr val="DADADA">
                    <a:lumMod val="10000"/>
                  </a:srgbClr>
                </a:solidFill>
                <a:latin typeface="Calibri"/>
              </a:rPr>
              <a:t>704.42 MHz</a:t>
            </a:r>
          </a:p>
        </p:txBody>
      </p:sp>
      <p:sp>
        <p:nvSpPr>
          <p:cNvPr id="105" name="Rectangle 104"/>
          <p:cNvSpPr/>
          <p:nvPr/>
        </p:nvSpPr>
        <p:spPr>
          <a:xfrm>
            <a:off x="107504" y="1213530"/>
            <a:ext cx="8928992" cy="2438353"/>
          </a:xfrm>
          <a:prstGeom prst="rect">
            <a:avLst/>
          </a:prstGeom>
          <a:noFill/>
          <a:ln>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55" name="Rectangle 54"/>
          <p:cNvSpPr/>
          <p:nvPr/>
        </p:nvSpPr>
        <p:spPr>
          <a:xfrm>
            <a:off x="174202" y="5358377"/>
            <a:ext cx="3177929" cy="1015663"/>
          </a:xfrm>
          <a:prstGeom prst="rect">
            <a:avLst/>
          </a:prstGeom>
          <a:ln>
            <a:solidFill>
              <a:srgbClr val="0000FF"/>
            </a:solidFill>
          </a:ln>
        </p:spPr>
        <p:txBody>
          <a:bodyPr wrap="square" anchor="b">
            <a:spAutoFit/>
          </a:bodyPr>
          <a:lstStyle/>
          <a:p>
            <a:pPr defTabSz="457200" fontAlgn="auto">
              <a:spcBef>
                <a:spcPts val="0"/>
              </a:spcBef>
              <a:spcAft>
                <a:spcPts val="0"/>
              </a:spcAft>
            </a:pPr>
            <a:r>
              <a:rPr lang="en-US" sz="2000" dirty="0" smtClean="0">
                <a:solidFill>
                  <a:srgbClr val="660066"/>
                </a:solidFill>
                <a:latin typeface="Calibri"/>
              </a:rPr>
              <a:t>ESS as an example for a high intensity linear accelerator (similar to SNS and J-PARC)</a:t>
            </a:r>
            <a:endParaRPr lang="en-US" sz="2000" dirty="0">
              <a:solidFill>
                <a:srgbClr val="660066"/>
              </a:solidFill>
              <a:latin typeface="Calibri"/>
            </a:endParaRPr>
          </a:p>
        </p:txBody>
      </p:sp>
      <p:cxnSp>
        <p:nvCxnSpPr>
          <p:cNvPr id="9" name="Straight Arrow Connector 8"/>
          <p:cNvCxnSpPr/>
          <p:nvPr/>
        </p:nvCxnSpPr>
        <p:spPr>
          <a:xfrm>
            <a:off x="107504" y="1114915"/>
            <a:ext cx="8909329" cy="0"/>
          </a:xfrm>
          <a:prstGeom prst="straightConnector1">
            <a:avLst/>
          </a:prstGeom>
          <a:ln w="22225">
            <a:headEnd type="stealth"/>
            <a:tailEnd type="stealth"/>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168427" y="955944"/>
            <a:ext cx="659402" cy="307777"/>
          </a:xfrm>
          <a:prstGeom prst="rect">
            <a:avLst/>
          </a:prstGeom>
          <a:solidFill>
            <a:schemeClr val="bg1"/>
          </a:solidFill>
        </p:spPr>
        <p:txBody>
          <a:bodyPr wrap="none" lIns="36000" rIns="36000" rtlCol="0">
            <a:spAutoFit/>
          </a:bodyPr>
          <a:lstStyle/>
          <a:p>
            <a:pPr defTabSz="457200" fontAlgn="auto">
              <a:spcBef>
                <a:spcPts val="0"/>
              </a:spcBef>
              <a:spcAft>
                <a:spcPts val="0"/>
              </a:spcAft>
            </a:pPr>
            <a:r>
              <a:rPr lang="en-US" sz="1400" b="1" dirty="0" smtClean="0">
                <a:solidFill>
                  <a:srgbClr val="DADADA">
                    <a:lumMod val="10000"/>
                  </a:srgbClr>
                </a:solidFill>
                <a:latin typeface="Calibri"/>
              </a:rPr>
              <a:t>~ 500 </a:t>
            </a:r>
            <a:r>
              <a:rPr lang="en-US" sz="1400" b="1" dirty="0">
                <a:solidFill>
                  <a:srgbClr val="DADADA">
                    <a:lumMod val="10000"/>
                  </a:srgbClr>
                </a:solidFill>
                <a:latin typeface="Calibri"/>
              </a:rPr>
              <a:t>m</a:t>
            </a:r>
          </a:p>
        </p:txBody>
      </p:sp>
      <p:cxnSp>
        <p:nvCxnSpPr>
          <p:cNvPr id="18" name="Straight Connector 17"/>
          <p:cNvCxnSpPr/>
          <p:nvPr/>
        </p:nvCxnSpPr>
        <p:spPr>
          <a:xfrm flipV="1">
            <a:off x="107504" y="1039906"/>
            <a:ext cx="0" cy="317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9036423" y="1034234"/>
            <a:ext cx="0" cy="3176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358262"/>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7" name="Rectangle 3"/>
          <p:cNvSpPr>
            <a:spLocks noChangeArrowheads="1"/>
          </p:cNvSpPr>
          <p:nvPr/>
        </p:nvSpPr>
        <p:spPr bwMode="auto">
          <a:xfrm>
            <a:off x="468313" y="2443163"/>
            <a:ext cx="821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1" hangingPunct="1"/>
            <a:endParaRPr lang="en-GB" sz="4800">
              <a:solidFill>
                <a:schemeClr val="hlink"/>
              </a:solidFill>
              <a:effectLst>
                <a:outerShdw blurRad="38100" dist="38100" dir="2700000" algn="tl">
                  <a:srgbClr val="000000"/>
                </a:outerShdw>
              </a:effectLst>
              <a:latin typeface="Arial" charset="0"/>
            </a:endParaRPr>
          </a:p>
        </p:txBody>
      </p:sp>
      <p:sp>
        <p:nvSpPr>
          <p:cNvPr id="1255428" name="Rectangle 4"/>
          <p:cNvSpPr>
            <a:spLocks noGrp="1" noChangeArrowheads="1"/>
          </p:cNvSpPr>
          <p:nvPr>
            <p:ph type="title" idx="4294967295"/>
          </p:nvPr>
        </p:nvSpPr>
        <p:spPr>
          <a:xfrm>
            <a:off x="242888" y="1974078"/>
            <a:ext cx="8435975" cy="2503917"/>
          </a:xfrm>
        </p:spPr>
        <p:txBody>
          <a:bodyPr/>
          <a:lstStyle/>
          <a:p>
            <a:pPr algn="ctr"/>
            <a:r>
              <a:rPr lang="en-GB" sz="4800" noProof="0" dirty="0" smtClean="0">
                <a:solidFill>
                  <a:srgbClr val="002060"/>
                </a:solidFill>
              </a:rPr>
              <a:t>Protection is required if there are risks</a:t>
            </a:r>
            <a:endParaRPr lang="en-GB" sz="4800" noProof="0" dirty="0">
              <a:solidFill>
                <a:srgbClr val="002060"/>
              </a:solidFill>
            </a:endParaRPr>
          </a:p>
        </p:txBody>
      </p:sp>
    </p:spTree>
    <p:extLst>
      <p:ext uri="{BB962C8B-B14F-4D97-AF65-F5344CB8AC3E}">
        <p14:creationId xmlns:p14="http://schemas.microsoft.com/office/powerpoint/2010/main" val="2038745156"/>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07504" y="2894023"/>
            <a:ext cx="8928992" cy="75786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59" name="TextBox 58"/>
          <p:cNvSpPr txBox="1"/>
          <p:nvPr/>
        </p:nvSpPr>
        <p:spPr>
          <a:xfrm>
            <a:off x="8131110" y="3013730"/>
            <a:ext cx="636960" cy="369332"/>
          </a:xfrm>
          <a:prstGeom prst="rect">
            <a:avLst/>
          </a:prstGeom>
          <a:noFill/>
          <a:ln>
            <a:noFill/>
          </a:ln>
        </p:spPr>
        <p:txBody>
          <a:bodyPr wrap="non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Power of </a:t>
            </a:r>
          </a:p>
          <a:p>
            <a:pPr algn="ctr" defTabSz="457200" fontAlgn="auto">
              <a:spcBef>
                <a:spcPts val="0"/>
              </a:spcBef>
              <a:spcAft>
                <a:spcPts val="0"/>
              </a:spcAft>
            </a:pPr>
            <a:r>
              <a:rPr lang="en-US" sz="1200" dirty="0">
                <a:solidFill>
                  <a:srgbClr val="000090"/>
                </a:solidFill>
                <a:latin typeface="Calibri"/>
              </a:rPr>
              <a:t>5000 kW</a:t>
            </a:r>
          </a:p>
        </p:txBody>
      </p:sp>
      <p:sp>
        <p:nvSpPr>
          <p:cNvPr id="61" name="TextBox 60"/>
          <p:cNvSpPr txBox="1"/>
          <p:nvPr/>
        </p:nvSpPr>
        <p:spPr>
          <a:xfrm>
            <a:off x="3085363" y="2906123"/>
            <a:ext cx="930565" cy="553998"/>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Drift tube </a:t>
            </a:r>
            <a:r>
              <a:rPr lang="en-US" sz="1200" dirty="0" err="1">
                <a:solidFill>
                  <a:srgbClr val="000090"/>
                </a:solidFill>
                <a:latin typeface="Calibri"/>
              </a:rPr>
              <a:t>linac</a:t>
            </a:r>
            <a:r>
              <a:rPr lang="en-US" sz="1200" dirty="0">
                <a:solidFill>
                  <a:srgbClr val="000090"/>
                </a:solidFill>
                <a:latin typeface="Calibri"/>
              </a:rPr>
              <a:t> with</a:t>
            </a:r>
          </a:p>
          <a:p>
            <a:pPr algn="ctr" defTabSz="457200" fontAlgn="auto">
              <a:spcBef>
                <a:spcPts val="0"/>
              </a:spcBef>
              <a:spcAft>
                <a:spcPts val="0"/>
              </a:spcAft>
            </a:pPr>
            <a:r>
              <a:rPr lang="en-US" sz="1200" dirty="0">
                <a:solidFill>
                  <a:srgbClr val="000090"/>
                </a:solidFill>
                <a:latin typeface="Calibri"/>
              </a:rPr>
              <a:t>4 tanks</a:t>
            </a:r>
          </a:p>
        </p:txBody>
      </p:sp>
      <p:sp>
        <p:nvSpPr>
          <p:cNvPr id="62" name="TextBox 61"/>
          <p:cNvSpPr txBox="1"/>
          <p:nvPr/>
        </p:nvSpPr>
        <p:spPr>
          <a:xfrm>
            <a:off x="952787" y="2913218"/>
            <a:ext cx="695954" cy="738664"/>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Low energy beam transport</a:t>
            </a:r>
          </a:p>
        </p:txBody>
      </p:sp>
      <p:sp>
        <p:nvSpPr>
          <p:cNvPr id="64" name="TextBox 63"/>
          <p:cNvSpPr txBox="1"/>
          <p:nvPr/>
        </p:nvSpPr>
        <p:spPr>
          <a:xfrm>
            <a:off x="2395486" y="2907362"/>
            <a:ext cx="729650" cy="738664"/>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Medium energy beam transport</a:t>
            </a:r>
          </a:p>
        </p:txBody>
      </p:sp>
      <p:sp>
        <p:nvSpPr>
          <p:cNvPr id="65" name="TextBox 64"/>
          <p:cNvSpPr txBox="1"/>
          <p:nvPr/>
        </p:nvSpPr>
        <p:spPr>
          <a:xfrm>
            <a:off x="4041584" y="3010936"/>
            <a:ext cx="2392881" cy="184666"/>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Super-conducting cavities</a:t>
            </a:r>
          </a:p>
        </p:txBody>
      </p:sp>
      <p:sp>
        <p:nvSpPr>
          <p:cNvPr id="67" name="TextBox 66"/>
          <p:cNvSpPr txBox="1"/>
          <p:nvPr/>
        </p:nvSpPr>
        <p:spPr>
          <a:xfrm>
            <a:off x="6699005" y="3015070"/>
            <a:ext cx="1196441" cy="369332"/>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High energy beam transport</a:t>
            </a:r>
          </a:p>
        </p:txBody>
      </p:sp>
      <p:sp>
        <p:nvSpPr>
          <p:cNvPr id="68" name="Rectangle 67"/>
          <p:cNvSpPr/>
          <p:nvPr/>
        </p:nvSpPr>
        <p:spPr>
          <a:xfrm>
            <a:off x="3618427" y="3908757"/>
            <a:ext cx="5398406" cy="2031325"/>
          </a:xfrm>
          <a:prstGeom prst="rect">
            <a:avLst/>
          </a:prstGeom>
          <a:ln>
            <a:solidFill>
              <a:srgbClr val="0000FF"/>
            </a:solidFill>
          </a:ln>
        </p:spPr>
        <p:txBody>
          <a:bodyPr wrap="square" anchor="b">
            <a:spAutoFit/>
          </a:bodyPr>
          <a:lstStyle/>
          <a:p>
            <a:pPr marL="342900" indent="-342900" defTabSz="457200" fontAlgn="auto">
              <a:lnSpc>
                <a:spcPct val="140000"/>
              </a:lnSpc>
              <a:spcBef>
                <a:spcPts val="0"/>
              </a:spcBef>
              <a:spcAft>
                <a:spcPts val="0"/>
              </a:spcAft>
              <a:buFont typeface="Arial" pitchFamily="34" charset="0"/>
              <a:buChar char="•"/>
            </a:pPr>
            <a:r>
              <a:rPr lang="en-US" sz="1800" dirty="0" smtClean="0">
                <a:solidFill>
                  <a:srgbClr val="0000CC"/>
                </a:solidFill>
                <a:latin typeface="Calibri"/>
              </a:rPr>
              <a:t>Operating with protons</a:t>
            </a:r>
          </a:p>
          <a:p>
            <a:pPr marL="342900" indent="-342900" defTabSz="457200" fontAlgn="auto">
              <a:lnSpc>
                <a:spcPct val="140000"/>
              </a:lnSpc>
              <a:spcBef>
                <a:spcPts val="0"/>
              </a:spcBef>
              <a:spcAft>
                <a:spcPts val="0"/>
              </a:spcAft>
              <a:buFont typeface="Arial" pitchFamily="34" charset="0"/>
              <a:buChar char="•"/>
            </a:pPr>
            <a:r>
              <a:rPr lang="en-US" sz="1800" dirty="0" smtClean="0">
                <a:solidFill>
                  <a:srgbClr val="0000CC"/>
                </a:solidFill>
                <a:latin typeface="Calibri"/>
              </a:rPr>
              <a:t>Operation </a:t>
            </a:r>
            <a:r>
              <a:rPr lang="en-US" sz="1800" dirty="0">
                <a:solidFill>
                  <a:srgbClr val="0000CC"/>
                </a:solidFill>
                <a:latin typeface="Calibri"/>
              </a:rPr>
              <a:t>with beam pulses at a frequency of 14 Hz</a:t>
            </a:r>
          </a:p>
          <a:p>
            <a:pPr marL="342900" indent="-342900" defTabSz="457200" fontAlgn="auto">
              <a:lnSpc>
                <a:spcPct val="140000"/>
              </a:lnSpc>
              <a:spcBef>
                <a:spcPts val="0"/>
              </a:spcBef>
              <a:spcAft>
                <a:spcPts val="0"/>
              </a:spcAft>
              <a:buFont typeface="Arial" pitchFamily="34" charset="0"/>
              <a:buChar char="•"/>
            </a:pPr>
            <a:r>
              <a:rPr lang="en-US" sz="1800" dirty="0">
                <a:solidFill>
                  <a:srgbClr val="0000CC"/>
                </a:solidFill>
                <a:latin typeface="Calibri"/>
              </a:rPr>
              <a:t>Pulse length of 2.86 </a:t>
            </a:r>
            <a:r>
              <a:rPr lang="en-US" sz="1800" dirty="0" err="1">
                <a:solidFill>
                  <a:srgbClr val="0000CC"/>
                </a:solidFill>
                <a:latin typeface="Calibri"/>
              </a:rPr>
              <a:t>ms</a:t>
            </a:r>
            <a:endParaRPr lang="en-US" sz="1800" dirty="0">
              <a:solidFill>
                <a:srgbClr val="0000CC"/>
              </a:solidFill>
              <a:latin typeface="Calibri"/>
            </a:endParaRPr>
          </a:p>
          <a:p>
            <a:pPr marL="342900" indent="-342900" defTabSz="457200" fontAlgn="auto">
              <a:lnSpc>
                <a:spcPct val="140000"/>
              </a:lnSpc>
              <a:spcBef>
                <a:spcPts val="0"/>
              </a:spcBef>
              <a:spcAft>
                <a:spcPts val="0"/>
              </a:spcAft>
              <a:buFont typeface="Arial" pitchFamily="34" charset="0"/>
              <a:buChar char="•"/>
            </a:pPr>
            <a:r>
              <a:rPr lang="en-US" sz="1800" b="1" dirty="0">
                <a:solidFill>
                  <a:schemeClr val="accent6">
                    <a:lumMod val="75000"/>
                  </a:schemeClr>
                </a:solidFill>
                <a:latin typeface="Calibri"/>
              </a:rPr>
              <a:t>Average power of 5 MW</a:t>
            </a:r>
          </a:p>
          <a:p>
            <a:pPr marL="342900" indent="-342900" defTabSz="457200" fontAlgn="auto">
              <a:lnSpc>
                <a:spcPct val="140000"/>
              </a:lnSpc>
              <a:spcBef>
                <a:spcPts val="0"/>
              </a:spcBef>
              <a:spcAft>
                <a:spcPts val="0"/>
              </a:spcAft>
              <a:buFont typeface="Arial" pitchFamily="34" charset="0"/>
              <a:buChar char="•"/>
            </a:pPr>
            <a:r>
              <a:rPr lang="en-US" sz="1800" dirty="0">
                <a:solidFill>
                  <a:srgbClr val="0000CC"/>
                </a:solidFill>
                <a:latin typeface="Calibri"/>
              </a:rPr>
              <a:t>Peak power of 125 MW </a:t>
            </a:r>
          </a:p>
        </p:txBody>
      </p:sp>
      <p:sp>
        <p:nvSpPr>
          <p:cNvPr id="70" name="TextBox 69"/>
          <p:cNvSpPr txBox="1"/>
          <p:nvPr/>
        </p:nvSpPr>
        <p:spPr>
          <a:xfrm>
            <a:off x="1671461" y="2913218"/>
            <a:ext cx="681718" cy="553998"/>
          </a:xfrm>
          <a:prstGeom prst="rect">
            <a:avLst/>
          </a:prstGeom>
          <a:noFill/>
          <a:ln>
            <a:noFill/>
          </a:ln>
        </p:spPr>
        <p:txBody>
          <a:bodyPr wrap="square" lIns="36000" tIns="0" rIns="36000" bIns="0" rtlCol="0">
            <a:spAutoFit/>
          </a:bodyPr>
          <a:lstStyle/>
          <a:p>
            <a:pPr algn="ctr" defTabSz="457200" fontAlgn="auto">
              <a:spcBef>
                <a:spcPts val="0"/>
              </a:spcBef>
              <a:spcAft>
                <a:spcPts val="0"/>
              </a:spcAft>
            </a:pPr>
            <a:r>
              <a:rPr lang="en-US" sz="1200" dirty="0">
                <a:solidFill>
                  <a:srgbClr val="000090"/>
                </a:solidFill>
                <a:latin typeface="Calibri"/>
              </a:rPr>
              <a:t>RFQ</a:t>
            </a:r>
          </a:p>
          <a:p>
            <a:pPr algn="ctr" defTabSz="457200" fontAlgn="auto">
              <a:spcBef>
                <a:spcPts val="0"/>
              </a:spcBef>
              <a:spcAft>
                <a:spcPts val="0"/>
              </a:spcAft>
            </a:pPr>
            <a:r>
              <a:rPr lang="en-US" sz="1200" dirty="0">
                <a:solidFill>
                  <a:srgbClr val="000090"/>
                </a:solidFill>
                <a:latin typeface="Calibri"/>
              </a:rPr>
              <a:t>352.2 MHz</a:t>
            </a:r>
          </a:p>
        </p:txBody>
      </p:sp>
      <p:sp>
        <p:nvSpPr>
          <p:cNvPr id="71" name="TextBox 70"/>
          <p:cNvSpPr txBox="1"/>
          <p:nvPr/>
        </p:nvSpPr>
        <p:spPr>
          <a:xfrm>
            <a:off x="624679" y="2581288"/>
            <a:ext cx="714129"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75 </a:t>
            </a:r>
            <a:r>
              <a:rPr lang="en-US" sz="1200" dirty="0" err="1">
                <a:solidFill>
                  <a:srgbClr val="0000FF"/>
                </a:solidFill>
                <a:latin typeface="Calibri"/>
              </a:rPr>
              <a:t>keV</a:t>
            </a:r>
            <a:endParaRPr lang="en-US" sz="1200" dirty="0">
              <a:solidFill>
                <a:srgbClr val="0000FF"/>
              </a:solidFill>
              <a:latin typeface="Calibri"/>
            </a:endParaRPr>
          </a:p>
        </p:txBody>
      </p:sp>
      <p:sp>
        <p:nvSpPr>
          <p:cNvPr id="73" name="TextBox 72"/>
          <p:cNvSpPr txBox="1"/>
          <p:nvPr/>
        </p:nvSpPr>
        <p:spPr>
          <a:xfrm>
            <a:off x="2046182" y="2583566"/>
            <a:ext cx="714129"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3 MeV</a:t>
            </a:r>
          </a:p>
        </p:txBody>
      </p:sp>
      <p:sp>
        <p:nvSpPr>
          <p:cNvPr id="74" name="TextBox 73"/>
          <p:cNvSpPr txBox="1"/>
          <p:nvPr/>
        </p:nvSpPr>
        <p:spPr>
          <a:xfrm>
            <a:off x="3574966" y="2581288"/>
            <a:ext cx="714129"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78 MeV</a:t>
            </a:r>
          </a:p>
        </p:txBody>
      </p:sp>
      <p:sp>
        <p:nvSpPr>
          <p:cNvPr id="76" name="TextBox 75"/>
          <p:cNvSpPr txBox="1"/>
          <p:nvPr/>
        </p:nvSpPr>
        <p:spPr>
          <a:xfrm>
            <a:off x="4386738" y="2581288"/>
            <a:ext cx="833334"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200 MeV</a:t>
            </a:r>
          </a:p>
        </p:txBody>
      </p:sp>
      <p:sp>
        <p:nvSpPr>
          <p:cNvPr id="77" name="TextBox 76"/>
          <p:cNvSpPr txBox="1"/>
          <p:nvPr/>
        </p:nvSpPr>
        <p:spPr>
          <a:xfrm>
            <a:off x="5369628" y="2581288"/>
            <a:ext cx="833334"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a:solidFill>
                  <a:srgbClr val="0000FF"/>
                </a:solidFill>
                <a:latin typeface="Calibri"/>
              </a:rPr>
              <a:t>628 MeV</a:t>
            </a:r>
          </a:p>
        </p:txBody>
      </p:sp>
      <p:sp>
        <p:nvSpPr>
          <p:cNvPr id="78" name="TextBox 77"/>
          <p:cNvSpPr txBox="1"/>
          <p:nvPr/>
        </p:nvSpPr>
        <p:spPr>
          <a:xfrm>
            <a:off x="6156176" y="2581288"/>
            <a:ext cx="997034" cy="276999"/>
          </a:xfrm>
          <a:prstGeom prst="rect">
            <a:avLst/>
          </a:prstGeom>
          <a:solidFill>
            <a:schemeClr val="bg1"/>
          </a:solidFill>
          <a:ln>
            <a:solidFill>
              <a:schemeClr val="tx2"/>
            </a:solidFill>
          </a:ln>
        </p:spPr>
        <p:txBody>
          <a:bodyPr wrap="square" rtlCol="0">
            <a:spAutoFit/>
          </a:bodyPr>
          <a:lstStyle/>
          <a:p>
            <a:pPr algn="ctr" defTabSz="457200" fontAlgn="auto">
              <a:spcBef>
                <a:spcPts val="0"/>
              </a:spcBef>
              <a:spcAft>
                <a:spcPts val="0"/>
              </a:spcAft>
            </a:pPr>
            <a:r>
              <a:rPr lang="en-US" sz="1200" dirty="0" smtClean="0">
                <a:solidFill>
                  <a:srgbClr val="0000FF"/>
                </a:solidFill>
                <a:latin typeface="Calibri"/>
              </a:rPr>
              <a:t>2500 </a:t>
            </a:r>
            <a:r>
              <a:rPr lang="en-US" sz="1200" dirty="0">
                <a:solidFill>
                  <a:srgbClr val="0000FF"/>
                </a:solidFill>
                <a:latin typeface="Calibri"/>
              </a:rPr>
              <a:t>MeV</a:t>
            </a:r>
          </a:p>
        </p:txBody>
      </p:sp>
      <p:sp>
        <p:nvSpPr>
          <p:cNvPr id="80" name="Rounded Rectangle 79"/>
          <p:cNvSpPr/>
          <p:nvPr/>
        </p:nvSpPr>
        <p:spPr>
          <a:xfrm>
            <a:off x="214960" y="2042925"/>
            <a:ext cx="724570"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400" dirty="0">
                <a:solidFill>
                  <a:srgbClr val="FFFFFF"/>
                </a:solidFill>
              </a:rPr>
              <a:t>Source</a:t>
            </a:r>
          </a:p>
        </p:txBody>
      </p:sp>
      <p:sp>
        <p:nvSpPr>
          <p:cNvPr id="81" name="Rounded Rectangle 80"/>
          <p:cNvSpPr/>
          <p:nvPr/>
        </p:nvSpPr>
        <p:spPr>
          <a:xfrm>
            <a:off x="1064304" y="2040603"/>
            <a:ext cx="556602"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LEBT</a:t>
            </a:r>
          </a:p>
        </p:txBody>
      </p:sp>
      <p:sp>
        <p:nvSpPr>
          <p:cNvPr id="82" name="Rounded Rectangle 81"/>
          <p:cNvSpPr/>
          <p:nvPr/>
        </p:nvSpPr>
        <p:spPr>
          <a:xfrm>
            <a:off x="1767881" y="2042925"/>
            <a:ext cx="556602"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RFQ</a:t>
            </a:r>
          </a:p>
        </p:txBody>
      </p:sp>
      <p:sp>
        <p:nvSpPr>
          <p:cNvPr id="83" name="Rounded Rectangle 82"/>
          <p:cNvSpPr/>
          <p:nvPr/>
        </p:nvSpPr>
        <p:spPr>
          <a:xfrm>
            <a:off x="2446504" y="2042925"/>
            <a:ext cx="577468"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MEBT</a:t>
            </a:r>
          </a:p>
        </p:txBody>
      </p:sp>
      <p:sp>
        <p:nvSpPr>
          <p:cNvPr id="101" name="Rounded Rectangle 100"/>
          <p:cNvSpPr/>
          <p:nvPr/>
        </p:nvSpPr>
        <p:spPr>
          <a:xfrm>
            <a:off x="3178616" y="2044102"/>
            <a:ext cx="730733"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DTL</a:t>
            </a:r>
          </a:p>
        </p:txBody>
      </p:sp>
      <p:sp>
        <p:nvSpPr>
          <p:cNvPr id="102" name="Rounded Rectangle 101"/>
          <p:cNvSpPr/>
          <p:nvPr/>
        </p:nvSpPr>
        <p:spPr>
          <a:xfrm>
            <a:off x="4015928" y="2044102"/>
            <a:ext cx="720783" cy="360040"/>
          </a:xfrm>
          <a:prstGeom prst="roundRect">
            <a:avLst/>
          </a:prstGeom>
          <a:solidFill>
            <a:srgbClr val="00009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Spokes</a:t>
            </a:r>
          </a:p>
        </p:txBody>
      </p:sp>
      <p:sp>
        <p:nvSpPr>
          <p:cNvPr id="103" name="Rounded Rectangle 102"/>
          <p:cNvSpPr/>
          <p:nvPr/>
        </p:nvSpPr>
        <p:spPr>
          <a:xfrm>
            <a:off x="5844357" y="2042899"/>
            <a:ext cx="720783" cy="360040"/>
          </a:xfrm>
          <a:prstGeom prst="roundRect">
            <a:avLst/>
          </a:prstGeom>
          <a:solidFill>
            <a:srgbClr val="00009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High β</a:t>
            </a:r>
          </a:p>
        </p:txBody>
      </p:sp>
      <p:sp>
        <p:nvSpPr>
          <p:cNvPr id="104" name="Rounded Rectangle 103"/>
          <p:cNvSpPr/>
          <p:nvPr/>
        </p:nvSpPr>
        <p:spPr>
          <a:xfrm>
            <a:off x="4860032" y="2042899"/>
            <a:ext cx="853843" cy="360040"/>
          </a:xfrm>
          <a:prstGeom prst="roundRect">
            <a:avLst/>
          </a:prstGeom>
          <a:solidFill>
            <a:srgbClr val="00009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457200" fontAlgn="auto">
              <a:spcBef>
                <a:spcPts val="0"/>
              </a:spcBef>
              <a:spcAft>
                <a:spcPts val="0"/>
              </a:spcAft>
            </a:pPr>
            <a:r>
              <a:rPr lang="en-US" sz="1400" dirty="0">
                <a:solidFill>
                  <a:srgbClr val="FFFFFF"/>
                </a:solidFill>
              </a:rPr>
              <a:t>Medium β</a:t>
            </a:r>
          </a:p>
        </p:txBody>
      </p:sp>
      <p:sp>
        <p:nvSpPr>
          <p:cNvPr id="107" name="Rounded Rectangle 106"/>
          <p:cNvSpPr/>
          <p:nvPr/>
        </p:nvSpPr>
        <p:spPr>
          <a:xfrm>
            <a:off x="6708094" y="2048168"/>
            <a:ext cx="1305712" cy="360040"/>
          </a:xfrm>
          <a:prstGeom prst="roundRect">
            <a:avLst/>
          </a:prstGeom>
          <a:solidFill>
            <a:srgbClr val="FF0000"/>
          </a:solidFill>
          <a:ln w="19050" cmpd="sng">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200" fontAlgn="auto">
              <a:spcBef>
                <a:spcPts val="0"/>
              </a:spcBef>
              <a:spcAft>
                <a:spcPts val="0"/>
              </a:spcAft>
            </a:pPr>
            <a:r>
              <a:rPr lang="en-US" sz="1400" dirty="0">
                <a:solidFill>
                  <a:srgbClr val="FFFFFF"/>
                </a:solidFill>
              </a:rPr>
              <a:t>HEBT &amp; Upgrade</a:t>
            </a:r>
          </a:p>
        </p:txBody>
      </p:sp>
      <p:sp>
        <p:nvSpPr>
          <p:cNvPr id="108" name="Oval 107"/>
          <p:cNvSpPr/>
          <p:nvPr/>
        </p:nvSpPr>
        <p:spPr>
          <a:xfrm>
            <a:off x="8099040" y="1870944"/>
            <a:ext cx="709200" cy="709200"/>
          </a:xfrm>
          <a:prstGeom prst="ellipse">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fontAlgn="auto">
              <a:spcBef>
                <a:spcPts val="0"/>
              </a:spcBef>
              <a:spcAft>
                <a:spcPts val="0"/>
              </a:spcAft>
            </a:pPr>
            <a:r>
              <a:rPr lang="en-US" sz="1400" dirty="0">
                <a:solidFill>
                  <a:srgbClr val="FFFFFF"/>
                </a:solidFill>
              </a:rPr>
              <a:t>Target</a:t>
            </a:r>
          </a:p>
        </p:txBody>
      </p:sp>
      <p:cxnSp>
        <p:nvCxnSpPr>
          <p:cNvPr id="109" name="Straight Arrow Connector 108"/>
          <p:cNvCxnSpPr>
            <a:cxnSpLocks noChangeAspect="1"/>
            <a:stCxn id="80" idx="3"/>
            <a:endCxn id="81" idx="1"/>
          </p:cNvCxnSpPr>
          <p:nvPr/>
        </p:nvCxnSpPr>
        <p:spPr>
          <a:xfrm flipV="1">
            <a:off x="939530" y="2220623"/>
            <a:ext cx="124774" cy="2322"/>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cxnSpLocks noChangeAspect="1"/>
            <a:stCxn id="81" idx="3"/>
            <a:endCxn id="82" idx="1"/>
          </p:cNvCxnSpPr>
          <p:nvPr/>
        </p:nvCxnSpPr>
        <p:spPr>
          <a:xfrm>
            <a:off x="1620906" y="2220623"/>
            <a:ext cx="146975" cy="2322"/>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cxnSpLocks noChangeAspect="1"/>
            <a:stCxn id="82" idx="3"/>
            <a:endCxn id="83" idx="1"/>
          </p:cNvCxnSpPr>
          <p:nvPr/>
        </p:nvCxnSpPr>
        <p:spPr>
          <a:xfrm>
            <a:off x="2324483" y="2222945"/>
            <a:ext cx="122021" cy="0"/>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cxnSpLocks noChangeAspect="1"/>
            <a:stCxn id="83" idx="3"/>
            <a:endCxn id="101" idx="1"/>
          </p:cNvCxnSpPr>
          <p:nvPr/>
        </p:nvCxnSpPr>
        <p:spPr>
          <a:xfrm>
            <a:off x="3023972" y="2222945"/>
            <a:ext cx="154644" cy="1177"/>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cxnSpLocks noChangeAspect="1"/>
            <a:stCxn id="101" idx="3"/>
            <a:endCxn id="102" idx="1"/>
          </p:cNvCxnSpPr>
          <p:nvPr/>
        </p:nvCxnSpPr>
        <p:spPr>
          <a:xfrm>
            <a:off x="3909349" y="2224122"/>
            <a:ext cx="106579" cy="0"/>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cxnSpLocks noChangeAspect="1"/>
            <a:stCxn id="102" idx="3"/>
            <a:endCxn id="104" idx="1"/>
          </p:cNvCxnSpPr>
          <p:nvPr/>
        </p:nvCxnSpPr>
        <p:spPr>
          <a:xfrm flipV="1">
            <a:off x="4736711" y="2222919"/>
            <a:ext cx="123321" cy="1203"/>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cxnSpLocks noChangeAspect="1"/>
            <a:stCxn id="104" idx="3"/>
            <a:endCxn id="103" idx="1"/>
          </p:cNvCxnSpPr>
          <p:nvPr/>
        </p:nvCxnSpPr>
        <p:spPr>
          <a:xfrm>
            <a:off x="5713875" y="2222919"/>
            <a:ext cx="130482" cy="0"/>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cxnSpLocks noChangeAspect="1"/>
            <a:stCxn id="103" idx="3"/>
            <a:endCxn id="107" idx="1"/>
          </p:cNvCxnSpPr>
          <p:nvPr/>
        </p:nvCxnSpPr>
        <p:spPr>
          <a:xfrm>
            <a:off x="6565140" y="2222919"/>
            <a:ext cx="142954" cy="5269"/>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cxnSpLocks noChangeAspect="1"/>
            <a:stCxn id="107" idx="3"/>
            <a:endCxn id="108" idx="2"/>
          </p:cNvCxnSpPr>
          <p:nvPr/>
        </p:nvCxnSpPr>
        <p:spPr>
          <a:xfrm flipV="1">
            <a:off x="8013806" y="2225544"/>
            <a:ext cx="85234" cy="2644"/>
          </a:xfrm>
          <a:prstGeom prst="straightConnector1">
            <a:avLst/>
          </a:prstGeom>
          <a:ln>
            <a:solidFill>
              <a:schemeClr val="accent4">
                <a:lumMod val="10000"/>
              </a:schemeClr>
            </a:solidFill>
            <a:tailEnd type="triangle" w="med" len="sm"/>
          </a:ln>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1180636" y="1739945"/>
            <a:ext cx="36765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2.4 m</a:t>
            </a:r>
          </a:p>
        </p:txBody>
      </p:sp>
      <p:sp>
        <p:nvSpPr>
          <p:cNvPr id="119" name="TextBox 118"/>
          <p:cNvSpPr txBox="1"/>
          <p:nvPr/>
        </p:nvSpPr>
        <p:spPr>
          <a:xfrm>
            <a:off x="1862354" y="1739945"/>
            <a:ext cx="36765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4.0 m</a:t>
            </a:r>
          </a:p>
        </p:txBody>
      </p:sp>
      <p:sp>
        <p:nvSpPr>
          <p:cNvPr id="120" name="TextBox 119"/>
          <p:cNvSpPr txBox="1"/>
          <p:nvPr/>
        </p:nvSpPr>
        <p:spPr>
          <a:xfrm>
            <a:off x="2576483" y="1741498"/>
            <a:ext cx="36765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3.6 m</a:t>
            </a:r>
          </a:p>
        </p:txBody>
      </p:sp>
      <p:sp>
        <p:nvSpPr>
          <p:cNvPr id="121" name="TextBox 120"/>
          <p:cNvSpPr txBox="1"/>
          <p:nvPr/>
        </p:nvSpPr>
        <p:spPr>
          <a:xfrm>
            <a:off x="3363297" y="1741498"/>
            <a:ext cx="43177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32.4 m</a:t>
            </a:r>
          </a:p>
        </p:txBody>
      </p:sp>
      <p:sp>
        <p:nvSpPr>
          <p:cNvPr id="122" name="TextBox 121"/>
          <p:cNvSpPr txBox="1"/>
          <p:nvPr/>
        </p:nvSpPr>
        <p:spPr>
          <a:xfrm>
            <a:off x="4195034" y="1751228"/>
            <a:ext cx="431776"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58.5 m</a:t>
            </a:r>
          </a:p>
        </p:txBody>
      </p:sp>
      <p:sp>
        <p:nvSpPr>
          <p:cNvPr id="123" name="TextBox 122"/>
          <p:cNvSpPr txBox="1"/>
          <p:nvPr/>
        </p:nvSpPr>
        <p:spPr>
          <a:xfrm>
            <a:off x="5140448" y="1741498"/>
            <a:ext cx="496497" cy="246221"/>
          </a:xfrm>
          <a:prstGeom prst="rect">
            <a:avLst/>
          </a:prstGeom>
          <a:noFill/>
        </p:spPr>
        <p:txBody>
          <a:bodyPr wrap="none" lIns="36000" rIns="36000" rtlCol="0">
            <a:spAutoFit/>
          </a:bodyPr>
          <a:lstStyle/>
          <a:p>
            <a:pPr defTabSz="457200" fontAlgn="auto">
              <a:spcBef>
                <a:spcPts val="0"/>
              </a:spcBef>
              <a:spcAft>
                <a:spcPts val="0"/>
              </a:spcAft>
            </a:pPr>
            <a:r>
              <a:rPr lang="en-US" sz="1000" dirty="0">
                <a:solidFill>
                  <a:srgbClr val="DADADA">
                    <a:lumMod val="10000"/>
                  </a:srgbClr>
                </a:solidFill>
                <a:latin typeface="Calibri"/>
              </a:rPr>
              <a:t>113.9 m</a:t>
            </a:r>
          </a:p>
        </p:txBody>
      </p:sp>
      <p:sp>
        <p:nvSpPr>
          <p:cNvPr id="124" name="TextBox 123"/>
          <p:cNvSpPr txBox="1"/>
          <p:nvPr/>
        </p:nvSpPr>
        <p:spPr>
          <a:xfrm>
            <a:off x="6068079" y="1744814"/>
            <a:ext cx="499102" cy="246221"/>
          </a:xfrm>
          <a:prstGeom prst="rect">
            <a:avLst/>
          </a:prstGeom>
          <a:noFill/>
        </p:spPr>
        <p:txBody>
          <a:bodyPr wrap="none" lIns="36000" rIns="36000" rtlCol="0">
            <a:spAutoFit/>
          </a:bodyPr>
          <a:lstStyle/>
          <a:p>
            <a:pPr defTabSz="457200" fontAlgn="auto">
              <a:spcBef>
                <a:spcPts val="0"/>
              </a:spcBef>
              <a:spcAft>
                <a:spcPts val="0"/>
              </a:spcAft>
            </a:pPr>
            <a:r>
              <a:rPr lang="en-US" sz="1000" dirty="0" smtClean="0">
                <a:solidFill>
                  <a:srgbClr val="DADADA">
                    <a:lumMod val="10000"/>
                  </a:srgbClr>
                </a:solidFill>
                <a:latin typeface="Calibri"/>
              </a:rPr>
              <a:t>227.9 </a:t>
            </a:r>
            <a:r>
              <a:rPr lang="en-US" sz="1000" dirty="0">
                <a:solidFill>
                  <a:srgbClr val="DADADA">
                    <a:lumMod val="10000"/>
                  </a:srgbClr>
                </a:solidFill>
                <a:latin typeface="Calibri"/>
              </a:rPr>
              <a:t>m</a:t>
            </a:r>
          </a:p>
        </p:txBody>
      </p:sp>
      <p:sp>
        <p:nvSpPr>
          <p:cNvPr id="125" name="Up Arrow 124"/>
          <p:cNvSpPr/>
          <p:nvPr/>
        </p:nvSpPr>
        <p:spPr>
          <a:xfrm>
            <a:off x="976264"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26" name="Up Arrow 125"/>
          <p:cNvSpPr/>
          <p:nvPr/>
        </p:nvSpPr>
        <p:spPr>
          <a:xfrm>
            <a:off x="2349376"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27" name="Up Arrow 126"/>
          <p:cNvSpPr/>
          <p:nvPr/>
        </p:nvSpPr>
        <p:spPr>
          <a:xfrm>
            <a:off x="3909350" y="2448958"/>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28" name="Up Arrow 127"/>
          <p:cNvSpPr/>
          <p:nvPr/>
        </p:nvSpPr>
        <p:spPr>
          <a:xfrm>
            <a:off x="4773446"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29" name="Up Arrow 128"/>
          <p:cNvSpPr/>
          <p:nvPr/>
        </p:nvSpPr>
        <p:spPr>
          <a:xfrm>
            <a:off x="5746580"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30" name="Up Arrow 129"/>
          <p:cNvSpPr/>
          <p:nvPr/>
        </p:nvSpPr>
        <p:spPr>
          <a:xfrm>
            <a:off x="6605716" y="2437666"/>
            <a:ext cx="60930" cy="179424"/>
          </a:xfrm>
          <a:prstGeom prst="upArrow">
            <a:avLst/>
          </a:prstGeom>
          <a:noFill/>
          <a:ln w="19050" cmpd="sng">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31" name="Left-Right Arrow 130"/>
          <p:cNvSpPr/>
          <p:nvPr/>
        </p:nvSpPr>
        <p:spPr>
          <a:xfrm>
            <a:off x="1776686" y="1429555"/>
            <a:ext cx="2963281" cy="111672"/>
          </a:xfrm>
          <a:prstGeom prst="leftRightArrow">
            <a:avLst/>
          </a:prstGeom>
          <a:solidFill>
            <a:schemeClr val="accent4">
              <a:lumMod val="50000"/>
            </a:schemeClr>
          </a:solidFill>
          <a:ln>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32" name="TextBox 131"/>
          <p:cNvSpPr txBox="1"/>
          <p:nvPr/>
        </p:nvSpPr>
        <p:spPr>
          <a:xfrm>
            <a:off x="2985588" y="1357546"/>
            <a:ext cx="829321" cy="276999"/>
          </a:xfrm>
          <a:prstGeom prst="rect">
            <a:avLst/>
          </a:prstGeom>
          <a:solidFill>
            <a:srgbClr val="FFFFFF"/>
          </a:solidFill>
        </p:spPr>
        <p:txBody>
          <a:bodyPr wrap="none" lIns="36000" rIns="36000" rtlCol="0">
            <a:spAutoFit/>
          </a:bodyPr>
          <a:lstStyle/>
          <a:p>
            <a:pPr defTabSz="457200" fontAlgn="auto">
              <a:spcBef>
                <a:spcPts val="0"/>
              </a:spcBef>
              <a:spcAft>
                <a:spcPts val="0"/>
              </a:spcAft>
            </a:pPr>
            <a:r>
              <a:rPr lang="en-US" sz="1200" dirty="0">
                <a:solidFill>
                  <a:srgbClr val="DADADA">
                    <a:lumMod val="10000"/>
                  </a:srgbClr>
                </a:solidFill>
                <a:latin typeface="Calibri"/>
              </a:rPr>
              <a:t>352.21 MHz</a:t>
            </a:r>
          </a:p>
        </p:txBody>
      </p:sp>
      <p:sp>
        <p:nvSpPr>
          <p:cNvPr id="133" name="Left-Right Arrow 132"/>
          <p:cNvSpPr/>
          <p:nvPr/>
        </p:nvSpPr>
        <p:spPr>
          <a:xfrm>
            <a:off x="4745001" y="1429555"/>
            <a:ext cx="1842207" cy="124498"/>
          </a:xfrm>
          <a:prstGeom prst="leftRightArrow">
            <a:avLst/>
          </a:prstGeom>
          <a:solidFill>
            <a:schemeClr val="accent4">
              <a:lumMod val="50000"/>
            </a:schemeClr>
          </a:solidFill>
          <a:ln>
            <a:solidFill>
              <a:srgbClr val="16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34" name="TextBox 133"/>
          <p:cNvSpPr txBox="1"/>
          <p:nvPr/>
        </p:nvSpPr>
        <p:spPr>
          <a:xfrm>
            <a:off x="5220072" y="1357546"/>
            <a:ext cx="829321" cy="276999"/>
          </a:xfrm>
          <a:prstGeom prst="rect">
            <a:avLst/>
          </a:prstGeom>
          <a:solidFill>
            <a:srgbClr val="FFFFFF"/>
          </a:solidFill>
        </p:spPr>
        <p:txBody>
          <a:bodyPr wrap="none" lIns="36000" rIns="36000" rtlCol="0">
            <a:spAutoFit/>
          </a:bodyPr>
          <a:lstStyle/>
          <a:p>
            <a:pPr defTabSz="457200" fontAlgn="auto">
              <a:spcBef>
                <a:spcPts val="0"/>
              </a:spcBef>
              <a:spcAft>
                <a:spcPts val="0"/>
              </a:spcAft>
            </a:pPr>
            <a:r>
              <a:rPr lang="en-US" sz="1200" dirty="0">
                <a:solidFill>
                  <a:srgbClr val="DADADA">
                    <a:lumMod val="10000"/>
                  </a:srgbClr>
                </a:solidFill>
                <a:latin typeface="Calibri"/>
              </a:rPr>
              <a:t>704.42 MHz</a:t>
            </a:r>
          </a:p>
        </p:txBody>
      </p:sp>
      <p:sp>
        <p:nvSpPr>
          <p:cNvPr id="135" name="Rectangle 134"/>
          <p:cNvSpPr/>
          <p:nvPr/>
        </p:nvSpPr>
        <p:spPr>
          <a:xfrm>
            <a:off x="107504" y="1213530"/>
            <a:ext cx="8928992" cy="2438353"/>
          </a:xfrm>
          <a:prstGeom prst="rect">
            <a:avLst/>
          </a:prstGeom>
          <a:noFill/>
          <a:ln>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36" name="Rectangle 135"/>
          <p:cNvSpPr/>
          <p:nvPr/>
        </p:nvSpPr>
        <p:spPr>
          <a:xfrm>
            <a:off x="174202" y="5118312"/>
            <a:ext cx="3177929" cy="1255728"/>
          </a:xfrm>
          <a:prstGeom prst="rect">
            <a:avLst/>
          </a:prstGeom>
          <a:ln>
            <a:solidFill>
              <a:srgbClr val="0000FF"/>
            </a:solidFill>
          </a:ln>
        </p:spPr>
        <p:txBody>
          <a:bodyPr wrap="square" anchor="b">
            <a:spAutoFit/>
          </a:bodyPr>
          <a:lstStyle/>
          <a:p>
            <a:pPr defTabSz="457200" fontAlgn="auto">
              <a:lnSpc>
                <a:spcPct val="140000"/>
              </a:lnSpc>
              <a:spcBef>
                <a:spcPts val="0"/>
              </a:spcBef>
              <a:spcAft>
                <a:spcPts val="0"/>
              </a:spcAft>
            </a:pPr>
            <a:r>
              <a:rPr lang="en-US" sz="1800" dirty="0" smtClean="0">
                <a:solidFill>
                  <a:srgbClr val="660066"/>
                </a:solidFill>
                <a:latin typeface="Calibri"/>
              </a:rPr>
              <a:t>As an example for a high intensity linear accelerator (similar to SNS and J-PARC)</a:t>
            </a:r>
            <a:endParaRPr lang="en-US" sz="1800" dirty="0">
              <a:solidFill>
                <a:srgbClr val="660066"/>
              </a:solidFill>
              <a:latin typeface="Calibri"/>
            </a:endParaRPr>
          </a:p>
        </p:txBody>
      </p:sp>
      <p:cxnSp>
        <p:nvCxnSpPr>
          <p:cNvPr id="137" name="Straight Arrow Connector 136"/>
          <p:cNvCxnSpPr/>
          <p:nvPr/>
        </p:nvCxnSpPr>
        <p:spPr>
          <a:xfrm>
            <a:off x="107504" y="1114915"/>
            <a:ext cx="8909329" cy="0"/>
          </a:xfrm>
          <a:prstGeom prst="straightConnector1">
            <a:avLst/>
          </a:prstGeom>
          <a:ln w="22225">
            <a:headEnd type="stealth"/>
            <a:tailEnd type="stealth"/>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4168427" y="955944"/>
            <a:ext cx="659402" cy="307777"/>
          </a:xfrm>
          <a:prstGeom prst="rect">
            <a:avLst/>
          </a:prstGeom>
          <a:solidFill>
            <a:schemeClr val="bg1"/>
          </a:solidFill>
        </p:spPr>
        <p:txBody>
          <a:bodyPr wrap="none" lIns="36000" rIns="36000" rtlCol="0">
            <a:spAutoFit/>
          </a:bodyPr>
          <a:lstStyle/>
          <a:p>
            <a:pPr defTabSz="457200" fontAlgn="auto">
              <a:spcBef>
                <a:spcPts val="0"/>
              </a:spcBef>
              <a:spcAft>
                <a:spcPts val="0"/>
              </a:spcAft>
            </a:pPr>
            <a:r>
              <a:rPr lang="en-US" sz="1400" b="1" dirty="0" smtClean="0">
                <a:solidFill>
                  <a:srgbClr val="DADADA">
                    <a:lumMod val="10000"/>
                  </a:srgbClr>
                </a:solidFill>
                <a:latin typeface="Calibri"/>
              </a:rPr>
              <a:t>~ 500 </a:t>
            </a:r>
            <a:r>
              <a:rPr lang="en-US" sz="1400" b="1" dirty="0">
                <a:solidFill>
                  <a:srgbClr val="DADADA">
                    <a:lumMod val="10000"/>
                  </a:srgbClr>
                </a:solidFill>
                <a:latin typeface="Calibri"/>
              </a:rPr>
              <a:t>m</a:t>
            </a:r>
          </a:p>
        </p:txBody>
      </p:sp>
      <p:cxnSp>
        <p:nvCxnSpPr>
          <p:cNvPr id="139" name="Straight Connector 138"/>
          <p:cNvCxnSpPr/>
          <p:nvPr/>
        </p:nvCxnSpPr>
        <p:spPr>
          <a:xfrm flipV="1">
            <a:off x="107504" y="1039906"/>
            <a:ext cx="0" cy="317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9036423" y="1034234"/>
            <a:ext cx="0" cy="31764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sz="3200" noProof="0" dirty="0" smtClean="0"/>
              <a:t>ESS Lund / Sweden – 5 MW beam power</a:t>
            </a:r>
            <a:endParaRPr lang="en-GB" sz="3200" noProof="0" dirty="0"/>
          </a:p>
        </p:txBody>
      </p:sp>
      <p:sp>
        <p:nvSpPr>
          <p:cNvPr id="56" name="TextBox 55"/>
          <p:cNvSpPr txBox="1"/>
          <p:nvPr/>
        </p:nvSpPr>
        <p:spPr>
          <a:xfrm>
            <a:off x="-565" y="0"/>
            <a:ext cx="9144565" cy="6863417"/>
          </a:xfrm>
          <a:prstGeom prst="rect">
            <a:avLst/>
          </a:prstGeom>
          <a:solidFill>
            <a:srgbClr val="002060">
              <a:alpha val="50000"/>
            </a:srgbClr>
          </a:solidFill>
        </p:spPr>
        <p:txBody>
          <a:bodyPr wrap="square" rtlCol="0">
            <a:spAutoFit/>
          </a:bodyPr>
          <a:lstStyle/>
          <a:p>
            <a:pPr algn="ctr"/>
            <a:endParaRPr lang="en-US" sz="4000" dirty="0" smtClean="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r>
              <a:rPr lang="en-US" sz="4000" dirty="0" smtClean="0">
                <a:solidFill>
                  <a:srgbClr val="FFFF00"/>
                </a:solidFill>
              </a:rPr>
              <a:t>If something goes wrong, injection has to be stopped </a:t>
            </a:r>
          </a:p>
          <a:p>
            <a:pPr algn="ctr"/>
            <a:endParaRPr lang="en-US" sz="4000" dirty="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endParaRPr lang="en-GB" sz="4000" dirty="0">
              <a:solidFill>
                <a:srgbClr val="FFFF00"/>
              </a:solidFill>
            </a:endParaRPr>
          </a:p>
        </p:txBody>
      </p:sp>
    </p:spTree>
    <p:extLst>
      <p:ext uri="{BB962C8B-B14F-4D97-AF65-F5344CB8AC3E}">
        <p14:creationId xmlns:p14="http://schemas.microsoft.com/office/powerpoint/2010/main" val="1089004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80" y="0"/>
            <a:ext cx="8316520" cy="907530"/>
          </a:xfrm>
        </p:spPr>
        <p:txBody>
          <a:bodyPr/>
          <a:lstStyle/>
          <a:p>
            <a:r>
              <a:rPr lang="en-GB" dirty="0"/>
              <a:t>H</a:t>
            </a:r>
            <a:r>
              <a:rPr lang="en-GB" noProof="0" dirty="0" err="1" smtClean="0"/>
              <a:t>igh</a:t>
            </a:r>
            <a:r>
              <a:rPr lang="en-GB" noProof="0" dirty="0" smtClean="0"/>
              <a:t> intensity proton accelerators </a:t>
            </a:r>
            <a:endParaRPr lang="en-GB" noProof="0" dirty="0"/>
          </a:p>
        </p:txBody>
      </p:sp>
      <p:grpSp>
        <p:nvGrpSpPr>
          <p:cNvPr id="4" name="Group 3"/>
          <p:cNvGrpSpPr/>
          <p:nvPr/>
        </p:nvGrpSpPr>
        <p:grpSpPr>
          <a:xfrm>
            <a:off x="652853" y="1150761"/>
            <a:ext cx="7480082" cy="5014100"/>
            <a:chOff x="-529443" y="679690"/>
            <a:chExt cx="9144000" cy="5186888"/>
          </a:xfrm>
        </p:grpSpPr>
        <p:pic>
          <p:nvPicPr>
            <p:cNvPr id="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54" t="6771" r="2854" b="6249"/>
            <a:stretch/>
          </p:blipFill>
          <p:spPr bwMode="auto">
            <a:xfrm>
              <a:off x="-529443" y="679690"/>
              <a:ext cx="9144000" cy="518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808080"/>
                  </a:solidFill>
                  <a:round/>
                  <a:headEnd/>
                  <a:tailEnd/>
                </a14:hiddenLine>
              </a:ext>
            </a:extLst>
          </p:spPr>
        </p:pic>
        <p:grpSp>
          <p:nvGrpSpPr>
            <p:cNvPr id="6" name="Group 5"/>
            <p:cNvGrpSpPr>
              <a:grpSpLocks/>
            </p:cNvGrpSpPr>
            <p:nvPr/>
          </p:nvGrpSpPr>
          <p:grpSpPr bwMode="auto">
            <a:xfrm>
              <a:off x="442020" y="1385228"/>
              <a:ext cx="7966398" cy="4371083"/>
              <a:chOff x="-1" y="1"/>
              <a:chExt cx="7136" cy="3916"/>
            </a:xfrm>
          </p:grpSpPr>
          <p:sp>
            <p:nvSpPr>
              <p:cNvPr id="10" name="Freeform 4"/>
              <p:cNvSpPr>
                <a:spLocks/>
              </p:cNvSpPr>
              <p:nvPr/>
            </p:nvSpPr>
            <p:spPr bwMode="auto">
              <a:xfrm>
                <a:off x="761" y="1786"/>
                <a:ext cx="895" cy="1409"/>
              </a:xfrm>
              <a:custGeom>
                <a:avLst/>
                <a:gdLst>
                  <a:gd name="T0" fmla="*/ 0 w 21600"/>
                  <a:gd name="T1" fmla="*/ 21600 h 21600"/>
                  <a:gd name="T2" fmla="*/ 3580 w 21600"/>
                  <a:gd name="T3" fmla="*/ 12118 h 21600"/>
                  <a:gd name="T4" fmla="*/ 8906 w 21600"/>
                  <a:gd name="T5" fmla="*/ 6452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cubicBezTo>
                      <a:pt x="1036" y="18118"/>
                      <a:pt x="2101" y="14636"/>
                      <a:pt x="3580" y="12118"/>
                    </a:cubicBezTo>
                    <a:cubicBezTo>
                      <a:pt x="5060" y="9600"/>
                      <a:pt x="5918" y="8479"/>
                      <a:pt x="8906" y="6452"/>
                    </a:cubicBezTo>
                    <a:cubicBezTo>
                      <a:pt x="11895" y="4426"/>
                      <a:pt x="16747" y="2203"/>
                      <a:pt x="21600" y="0"/>
                    </a:cubicBezTo>
                  </a:path>
                </a:pathLst>
              </a:custGeom>
              <a:noFill/>
              <a:ln w="38100" cap="flat">
                <a:solidFill>
                  <a:srgbClr val="47CCF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Rectangle 5"/>
              <p:cNvSpPr>
                <a:spLocks/>
              </p:cNvSpPr>
              <p:nvPr/>
            </p:nvSpPr>
            <p:spPr bwMode="auto">
              <a:xfrm>
                <a:off x="1918" y="2132"/>
                <a:ext cx="140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0119"/>
                <a:r>
                  <a:rPr lang="en-US" sz="1100" dirty="0">
                    <a:solidFill>
                      <a:srgbClr val="47CCFC"/>
                    </a:solidFill>
                    <a:ea typeface="ＭＳ Ｐゴシック" charset="0"/>
                    <a:cs typeface="Arial Bold" charset="0"/>
                  </a:rPr>
                  <a:t>Berkeley 37-inch cyclotron</a:t>
                </a:r>
              </a:p>
            </p:txBody>
          </p:sp>
          <p:sp>
            <p:nvSpPr>
              <p:cNvPr id="12" name="Rectangle 6"/>
              <p:cNvSpPr>
                <a:spLocks/>
              </p:cNvSpPr>
              <p:nvPr/>
            </p:nvSpPr>
            <p:spPr bwMode="auto">
              <a:xfrm>
                <a:off x="953" y="2624"/>
                <a:ext cx="1340"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marL="40119"/>
                <a:r>
                  <a:rPr lang="en-US" sz="1100" dirty="0">
                    <a:solidFill>
                      <a:srgbClr val="47CCFC"/>
                    </a:solidFill>
                    <a:ea typeface="ＭＳ Ｐゴシック" charset="0"/>
                    <a:cs typeface="Arial Bold" charset="0"/>
                  </a:rPr>
                  <a:t>350 </a:t>
                </a:r>
                <a:r>
                  <a:rPr lang="en-US" sz="1100" dirty="0" err="1">
                    <a:solidFill>
                      <a:srgbClr val="47CCFC"/>
                    </a:solidFill>
                    <a:ea typeface="ＭＳ Ｐゴシック" charset="0"/>
                    <a:cs typeface="Arial Bold" charset="0"/>
                  </a:rPr>
                  <a:t>mCi</a:t>
                </a:r>
                <a:r>
                  <a:rPr lang="en-US" sz="1100" dirty="0">
                    <a:solidFill>
                      <a:srgbClr val="47CCFC"/>
                    </a:solidFill>
                    <a:ea typeface="ＭＳ Ｐゴシック" charset="0"/>
                    <a:cs typeface="Arial Bold" charset="0"/>
                  </a:rPr>
                  <a:t> Ra-Be source</a:t>
                </a:r>
              </a:p>
            </p:txBody>
          </p:sp>
          <p:sp>
            <p:nvSpPr>
              <p:cNvPr id="13" name="AutoShape 8"/>
              <p:cNvSpPr>
                <a:spLocks/>
              </p:cNvSpPr>
              <p:nvPr/>
            </p:nvSpPr>
            <p:spPr bwMode="auto">
              <a:xfrm>
                <a:off x="743" y="3124"/>
                <a:ext cx="82"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14" name="AutoShape 9"/>
              <p:cNvSpPr>
                <a:spLocks/>
              </p:cNvSpPr>
              <p:nvPr/>
            </p:nvSpPr>
            <p:spPr bwMode="auto">
              <a:xfrm>
                <a:off x="873" y="2562"/>
                <a:ext cx="83" cy="87"/>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15" name="AutoShape 10"/>
              <p:cNvSpPr>
                <a:spLocks/>
              </p:cNvSpPr>
              <p:nvPr/>
            </p:nvSpPr>
            <p:spPr bwMode="auto">
              <a:xfrm>
                <a:off x="1098" y="2155"/>
                <a:ext cx="80"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16" name="Line 11"/>
              <p:cNvSpPr>
                <a:spLocks noChangeShapeType="1"/>
              </p:cNvSpPr>
              <p:nvPr/>
            </p:nvSpPr>
            <p:spPr bwMode="auto">
              <a:xfrm rot="10800000" flipH="1">
                <a:off x="6720" y="239"/>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Rectangle 12"/>
              <p:cNvSpPr>
                <a:spLocks/>
              </p:cNvSpPr>
              <p:nvPr/>
            </p:nvSpPr>
            <p:spPr bwMode="auto">
              <a:xfrm>
                <a:off x="437"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1930</a:t>
                </a:r>
              </a:p>
            </p:txBody>
          </p:sp>
          <p:sp>
            <p:nvSpPr>
              <p:cNvPr id="18" name="Rectangle 13"/>
              <p:cNvSpPr>
                <a:spLocks/>
              </p:cNvSpPr>
              <p:nvPr/>
            </p:nvSpPr>
            <p:spPr bwMode="auto">
              <a:xfrm>
                <a:off x="3149"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1970</a:t>
                </a:r>
              </a:p>
            </p:txBody>
          </p:sp>
          <p:sp>
            <p:nvSpPr>
              <p:cNvPr id="19" name="Rectangle 14"/>
              <p:cNvSpPr>
                <a:spLocks/>
              </p:cNvSpPr>
              <p:nvPr/>
            </p:nvSpPr>
            <p:spPr bwMode="auto">
              <a:xfrm>
                <a:off x="3828"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1980</a:t>
                </a:r>
              </a:p>
            </p:txBody>
          </p:sp>
          <p:sp>
            <p:nvSpPr>
              <p:cNvPr id="20" name="Rectangle 15"/>
              <p:cNvSpPr>
                <a:spLocks/>
              </p:cNvSpPr>
              <p:nvPr/>
            </p:nvSpPr>
            <p:spPr bwMode="auto">
              <a:xfrm>
                <a:off x="4506"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1990</a:t>
                </a:r>
              </a:p>
            </p:txBody>
          </p:sp>
          <p:sp>
            <p:nvSpPr>
              <p:cNvPr id="21" name="Rectangle 16"/>
              <p:cNvSpPr>
                <a:spLocks/>
              </p:cNvSpPr>
              <p:nvPr/>
            </p:nvSpPr>
            <p:spPr bwMode="auto">
              <a:xfrm>
                <a:off x="518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2000</a:t>
                </a:r>
              </a:p>
            </p:txBody>
          </p:sp>
          <p:sp>
            <p:nvSpPr>
              <p:cNvPr id="22" name="Rectangle 17"/>
              <p:cNvSpPr>
                <a:spLocks/>
              </p:cNvSpPr>
              <p:nvPr/>
            </p:nvSpPr>
            <p:spPr bwMode="auto">
              <a:xfrm>
                <a:off x="586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2010</a:t>
                </a:r>
              </a:p>
            </p:txBody>
          </p:sp>
          <p:sp>
            <p:nvSpPr>
              <p:cNvPr id="23" name="Rectangle 18"/>
              <p:cNvSpPr>
                <a:spLocks/>
              </p:cNvSpPr>
              <p:nvPr/>
            </p:nvSpPr>
            <p:spPr bwMode="auto">
              <a:xfrm>
                <a:off x="6540"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2020</a:t>
                </a:r>
              </a:p>
            </p:txBody>
          </p:sp>
          <p:sp>
            <p:nvSpPr>
              <p:cNvPr id="24" name="Line 19"/>
              <p:cNvSpPr>
                <a:spLocks noChangeShapeType="1"/>
              </p:cNvSpPr>
              <p:nvPr/>
            </p:nvSpPr>
            <p:spPr bwMode="auto">
              <a:xfrm>
                <a:off x="1304"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Line 20"/>
              <p:cNvSpPr>
                <a:spLocks noChangeShapeType="1"/>
              </p:cNvSpPr>
              <p:nvPr/>
            </p:nvSpPr>
            <p:spPr bwMode="auto">
              <a:xfrm>
                <a:off x="6082" y="3249"/>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Line 21"/>
              <p:cNvSpPr>
                <a:spLocks noChangeShapeType="1"/>
              </p:cNvSpPr>
              <p:nvPr/>
            </p:nvSpPr>
            <p:spPr bwMode="auto">
              <a:xfrm>
                <a:off x="1985"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 name="Line 22"/>
              <p:cNvSpPr>
                <a:spLocks noChangeShapeType="1"/>
              </p:cNvSpPr>
              <p:nvPr/>
            </p:nvSpPr>
            <p:spPr bwMode="auto">
              <a:xfrm>
                <a:off x="266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Line 23"/>
              <p:cNvSpPr>
                <a:spLocks noChangeShapeType="1"/>
              </p:cNvSpPr>
              <p:nvPr/>
            </p:nvSpPr>
            <p:spPr bwMode="auto">
              <a:xfrm>
                <a:off x="3350"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Line 24"/>
              <p:cNvSpPr>
                <a:spLocks noChangeShapeType="1"/>
              </p:cNvSpPr>
              <p:nvPr/>
            </p:nvSpPr>
            <p:spPr bwMode="auto">
              <a:xfrm>
                <a:off x="4033"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 name="Line 25"/>
              <p:cNvSpPr>
                <a:spLocks noChangeShapeType="1"/>
              </p:cNvSpPr>
              <p:nvPr/>
            </p:nvSpPr>
            <p:spPr bwMode="auto">
              <a:xfrm>
                <a:off x="4715"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 name="Line 26"/>
              <p:cNvSpPr>
                <a:spLocks noChangeShapeType="1"/>
              </p:cNvSpPr>
              <p:nvPr/>
            </p:nvSpPr>
            <p:spPr bwMode="auto">
              <a:xfrm>
                <a:off x="5397" y="3249"/>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 name="Line 27"/>
              <p:cNvSpPr>
                <a:spLocks noChangeShapeType="1"/>
              </p:cNvSpPr>
              <p:nvPr/>
            </p:nvSpPr>
            <p:spPr bwMode="auto">
              <a:xfrm>
                <a:off x="1304"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 name="Line 28"/>
              <p:cNvSpPr>
                <a:spLocks noChangeShapeType="1"/>
              </p:cNvSpPr>
              <p:nvPr/>
            </p:nvSpPr>
            <p:spPr bwMode="auto">
              <a:xfrm>
                <a:off x="6082" y="108"/>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Line 29"/>
              <p:cNvSpPr>
                <a:spLocks noChangeShapeType="1"/>
              </p:cNvSpPr>
              <p:nvPr/>
            </p:nvSpPr>
            <p:spPr bwMode="auto">
              <a:xfrm>
                <a:off x="1985"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 name="Line 30"/>
              <p:cNvSpPr>
                <a:spLocks noChangeShapeType="1"/>
              </p:cNvSpPr>
              <p:nvPr/>
            </p:nvSpPr>
            <p:spPr bwMode="auto">
              <a:xfrm>
                <a:off x="266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 name="Line 31"/>
              <p:cNvSpPr>
                <a:spLocks noChangeShapeType="1"/>
              </p:cNvSpPr>
              <p:nvPr/>
            </p:nvSpPr>
            <p:spPr bwMode="auto">
              <a:xfrm>
                <a:off x="3350"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 name="Line 32"/>
              <p:cNvSpPr>
                <a:spLocks noChangeShapeType="1"/>
              </p:cNvSpPr>
              <p:nvPr/>
            </p:nvSpPr>
            <p:spPr bwMode="auto">
              <a:xfrm>
                <a:off x="4033"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 name="Line 33"/>
              <p:cNvSpPr>
                <a:spLocks noChangeShapeType="1"/>
              </p:cNvSpPr>
              <p:nvPr/>
            </p:nvSpPr>
            <p:spPr bwMode="auto">
              <a:xfrm>
                <a:off x="4715"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 name="Line 34"/>
              <p:cNvSpPr>
                <a:spLocks noChangeShapeType="1"/>
              </p:cNvSpPr>
              <p:nvPr/>
            </p:nvSpPr>
            <p:spPr bwMode="auto">
              <a:xfrm>
                <a:off x="5397" y="108"/>
                <a:ext cx="2"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 name="Line 35"/>
              <p:cNvSpPr>
                <a:spLocks noChangeShapeType="1"/>
              </p:cNvSpPr>
              <p:nvPr/>
            </p:nvSpPr>
            <p:spPr bwMode="auto">
              <a:xfrm rot="10800000" flipH="1">
                <a:off x="646" y="1702"/>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 name="Line 36"/>
              <p:cNvSpPr>
                <a:spLocks noChangeShapeType="1"/>
              </p:cNvSpPr>
              <p:nvPr/>
            </p:nvSpPr>
            <p:spPr bwMode="auto">
              <a:xfrm rot="10800000" flipH="1">
                <a:off x="646" y="971"/>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 name="Line 37"/>
              <p:cNvSpPr>
                <a:spLocks noChangeShapeType="1"/>
              </p:cNvSpPr>
              <p:nvPr/>
            </p:nvSpPr>
            <p:spPr bwMode="auto">
              <a:xfrm rot="10800000" flipH="1">
                <a:off x="646" y="239"/>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Line 38"/>
              <p:cNvSpPr>
                <a:spLocks noChangeShapeType="1"/>
              </p:cNvSpPr>
              <p:nvPr/>
            </p:nvSpPr>
            <p:spPr bwMode="auto">
              <a:xfrm rot="10800000" flipH="1">
                <a:off x="6720" y="3165"/>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Line 39"/>
              <p:cNvSpPr>
                <a:spLocks noChangeShapeType="1"/>
              </p:cNvSpPr>
              <p:nvPr/>
            </p:nvSpPr>
            <p:spPr bwMode="auto">
              <a:xfrm rot="10800000" flipH="1">
                <a:off x="6720" y="2434"/>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 name="Line 40"/>
              <p:cNvSpPr>
                <a:spLocks noChangeShapeType="1"/>
              </p:cNvSpPr>
              <p:nvPr/>
            </p:nvSpPr>
            <p:spPr bwMode="auto">
              <a:xfrm rot="10800000" flipH="1">
                <a:off x="6720" y="1702"/>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 name="Line 41"/>
              <p:cNvSpPr>
                <a:spLocks noChangeShapeType="1"/>
              </p:cNvSpPr>
              <p:nvPr/>
            </p:nvSpPr>
            <p:spPr bwMode="auto">
              <a:xfrm rot="10800000" flipH="1">
                <a:off x="6720" y="971"/>
                <a:ext cx="65"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 name="Rectangle 42"/>
              <p:cNvSpPr>
                <a:spLocks/>
              </p:cNvSpPr>
              <p:nvPr/>
            </p:nvSpPr>
            <p:spPr bwMode="auto">
              <a:xfrm>
                <a:off x="640" y="117"/>
                <a:ext cx="6150" cy="3182"/>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Rectangle 43"/>
              <p:cNvSpPr>
                <a:spLocks/>
              </p:cNvSpPr>
              <p:nvPr/>
            </p:nvSpPr>
            <p:spPr bwMode="auto">
              <a:xfrm>
                <a:off x="190" y="226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b="1">
                    <a:solidFill>
                      <a:srgbClr val="FFFFFF"/>
                    </a:solidFill>
                    <a:ea typeface="ＭＳ Ｐゴシック" charset="0"/>
                    <a:cs typeface="Helvetica" charset="0"/>
                    <a:sym typeface="Helvetica" charset="0"/>
                  </a:rPr>
                  <a:t>10</a:t>
                </a:r>
                <a:r>
                  <a:rPr lang="en-US" sz="1100" b="1" baseline="29000">
                    <a:solidFill>
                      <a:srgbClr val="FFFFFF"/>
                    </a:solidFill>
                    <a:ea typeface="ＭＳ Ｐゴシック" charset="0"/>
                    <a:cs typeface="Helvetica" charset="0"/>
                    <a:sym typeface="Helvetica" charset="0"/>
                  </a:rPr>
                  <a:t>5</a:t>
                </a:r>
              </a:p>
            </p:txBody>
          </p:sp>
          <p:sp>
            <p:nvSpPr>
              <p:cNvPr id="49" name="Rectangle 44"/>
              <p:cNvSpPr>
                <a:spLocks/>
              </p:cNvSpPr>
              <p:nvPr/>
            </p:nvSpPr>
            <p:spPr bwMode="auto">
              <a:xfrm>
                <a:off x="192" y="1532"/>
                <a:ext cx="49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b="1">
                    <a:solidFill>
                      <a:srgbClr val="FFFFFF"/>
                    </a:solidFill>
                    <a:ea typeface="ＭＳ Ｐゴシック" charset="0"/>
                    <a:cs typeface="Helvetica" charset="0"/>
                    <a:sym typeface="Helvetica" charset="0"/>
                  </a:rPr>
                  <a:t>10</a:t>
                </a:r>
                <a:r>
                  <a:rPr lang="en-US" sz="1100" b="1" baseline="29000">
                    <a:solidFill>
                      <a:srgbClr val="FFFFFF"/>
                    </a:solidFill>
                    <a:ea typeface="ＭＳ Ｐゴシック" charset="0"/>
                    <a:cs typeface="Helvetica" charset="0"/>
                    <a:sym typeface="Helvetica" charset="0"/>
                  </a:rPr>
                  <a:t>10</a:t>
                </a:r>
              </a:p>
            </p:txBody>
          </p:sp>
          <p:sp>
            <p:nvSpPr>
              <p:cNvPr id="50" name="Rectangle 45"/>
              <p:cNvSpPr>
                <a:spLocks/>
              </p:cNvSpPr>
              <p:nvPr/>
            </p:nvSpPr>
            <p:spPr bwMode="auto">
              <a:xfrm>
                <a:off x="192" y="79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b="1">
                    <a:solidFill>
                      <a:srgbClr val="FFFFFF"/>
                    </a:solidFill>
                    <a:ea typeface="ＭＳ Ｐゴシック" charset="0"/>
                    <a:cs typeface="Helvetica" charset="0"/>
                    <a:sym typeface="Helvetica" charset="0"/>
                  </a:rPr>
                  <a:t>10</a:t>
                </a:r>
                <a:r>
                  <a:rPr lang="en-US" sz="1100" b="1" baseline="29000">
                    <a:solidFill>
                      <a:srgbClr val="FFFFFF"/>
                    </a:solidFill>
                    <a:ea typeface="ＭＳ Ｐゴシック" charset="0"/>
                    <a:cs typeface="Helvetica" charset="0"/>
                    <a:sym typeface="Helvetica" charset="0"/>
                  </a:rPr>
                  <a:t>15</a:t>
                </a:r>
              </a:p>
            </p:txBody>
          </p:sp>
          <p:sp>
            <p:nvSpPr>
              <p:cNvPr id="51" name="Rectangle 46"/>
              <p:cNvSpPr>
                <a:spLocks/>
              </p:cNvSpPr>
              <p:nvPr/>
            </p:nvSpPr>
            <p:spPr bwMode="auto">
              <a:xfrm>
                <a:off x="192" y="65"/>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b="1">
                    <a:solidFill>
                      <a:srgbClr val="FFFFFF"/>
                    </a:solidFill>
                    <a:ea typeface="ＭＳ Ｐゴシック" charset="0"/>
                    <a:cs typeface="Helvetica" charset="0"/>
                    <a:sym typeface="Helvetica" charset="0"/>
                  </a:rPr>
                  <a:t>10</a:t>
                </a:r>
                <a:r>
                  <a:rPr lang="en-US" sz="1100" b="1" baseline="29000">
                    <a:solidFill>
                      <a:srgbClr val="FFFFFF"/>
                    </a:solidFill>
                    <a:ea typeface="ＭＳ Ｐゴシック" charset="0"/>
                    <a:cs typeface="Helvetica" charset="0"/>
                    <a:sym typeface="Helvetica" charset="0"/>
                  </a:rPr>
                  <a:t>20</a:t>
                </a:r>
              </a:p>
            </p:txBody>
          </p:sp>
          <p:sp>
            <p:nvSpPr>
              <p:cNvPr id="52" name="Rectangle 47"/>
              <p:cNvSpPr>
                <a:spLocks/>
              </p:cNvSpPr>
              <p:nvPr/>
            </p:nvSpPr>
            <p:spPr bwMode="auto">
              <a:xfrm>
                <a:off x="410" y="3005"/>
                <a:ext cx="14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700">
                    <a:solidFill>
                      <a:srgbClr val="FFFFFF"/>
                    </a:solidFill>
                    <a:ea typeface="ＭＳ Ｐゴシック" charset="0"/>
                    <a:cs typeface="Helvetica" charset="0"/>
                    <a:sym typeface="Helvetica" charset="0"/>
                  </a:rPr>
                  <a:t>1</a:t>
                </a:r>
              </a:p>
            </p:txBody>
          </p:sp>
          <p:sp>
            <p:nvSpPr>
              <p:cNvPr id="53" name="Rectangle 48"/>
              <p:cNvSpPr>
                <a:spLocks/>
              </p:cNvSpPr>
              <p:nvPr/>
            </p:nvSpPr>
            <p:spPr bwMode="auto">
              <a:xfrm>
                <a:off x="4411" y="629"/>
                <a:ext cx="496" cy="141"/>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00"/>
                    </a:solidFill>
                    <a:ea typeface="ＭＳ Ｐゴシック" charset="0"/>
                    <a:cs typeface="Helvetica" charset="0"/>
                    <a:sym typeface="Helvetica" charset="0"/>
                  </a:rPr>
                  <a:t>ISIS</a:t>
                </a:r>
              </a:p>
            </p:txBody>
          </p:sp>
          <p:sp>
            <p:nvSpPr>
              <p:cNvPr id="54" name="Rectangle 49"/>
              <p:cNvSpPr>
                <a:spLocks/>
              </p:cNvSpPr>
              <p:nvPr/>
            </p:nvSpPr>
            <p:spPr bwMode="auto">
              <a:xfrm>
                <a:off x="3660" y="2784"/>
                <a:ext cx="77" cy="71"/>
              </a:xfrm>
              <a:prstGeom prst="rect">
                <a:avLst/>
              </a:prstGeom>
              <a:solidFill>
                <a:srgbClr val="FDC131"/>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55" name="Rectangle 50"/>
              <p:cNvSpPr>
                <a:spLocks/>
              </p:cNvSpPr>
              <p:nvPr/>
            </p:nvSpPr>
            <p:spPr bwMode="auto">
              <a:xfrm>
                <a:off x="3835" y="2708"/>
                <a:ext cx="1968" cy="264"/>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400" dirty="0">
                    <a:solidFill>
                      <a:srgbClr val="FFFF00"/>
                    </a:solidFill>
                    <a:ea typeface="ＭＳ Ｐゴシック" charset="0"/>
                    <a:cs typeface="Helvetica" charset="0"/>
                    <a:sym typeface="Helvetica" charset="0"/>
                  </a:rPr>
                  <a:t>Pulsed Sources</a:t>
                </a:r>
              </a:p>
            </p:txBody>
          </p:sp>
          <p:sp>
            <p:nvSpPr>
              <p:cNvPr id="56" name="Rectangle 51"/>
              <p:cNvSpPr>
                <a:spLocks/>
              </p:cNvSpPr>
              <p:nvPr/>
            </p:nvSpPr>
            <p:spPr bwMode="auto">
              <a:xfrm>
                <a:off x="4117" y="678"/>
                <a:ext cx="14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a:solidFill>
                      <a:srgbClr val="FFFFFF"/>
                    </a:solidFill>
                    <a:ea typeface="ＭＳ Ｐゴシック" charset="0"/>
                    <a:cs typeface="Helvetica" charset="0"/>
                    <a:sym typeface="Helvetica" charset="0"/>
                  </a:rPr>
                  <a:t>   </a:t>
                </a:r>
              </a:p>
            </p:txBody>
          </p:sp>
          <p:sp>
            <p:nvSpPr>
              <p:cNvPr id="57" name="Rectangle 54"/>
              <p:cNvSpPr>
                <a:spLocks/>
              </p:cNvSpPr>
              <p:nvPr/>
            </p:nvSpPr>
            <p:spPr bwMode="auto">
              <a:xfrm>
                <a:off x="4068" y="1188"/>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58" name="Rectangle 55"/>
              <p:cNvSpPr>
                <a:spLocks/>
              </p:cNvSpPr>
              <p:nvPr/>
            </p:nvSpPr>
            <p:spPr bwMode="auto">
              <a:xfrm>
                <a:off x="4231" y="1035"/>
                <a:ext cx="77" cy="71"/>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59" name="Rectangle 56"/>
              <p:cNvSpPr>
                <a:spLocks/>
              </p:cNvSpPr>
              <p:nvPr/>
            </p:nvSpPr>
            <p:spPr bwMode="auto">
              <a:xfrm>
                <a:off x="4609" y="839"/>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60" name="Rectangle 58"/>
              <p:cNvSpPr>
                <a:spLocks/>
              </p:cNvSpPr>
              <p:nvPr/>
            </p:nvSpPr>
            <p:spPr bwMode="auto">
              <a:xfrm>
                <a:off x="3321" y="1786"/>
                <a:ext cx="747" cy="141"/>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smtClean="0">
                    <a:solidFill>
                      <a:srgbClr val="FFFF00"/>
                    </a:solidFill>
                    <a:ea typeface="ＭＳ Ｐゴシック" charset="0"/>
                    <a:cs typeface="Helvetica" charset="0"/>
                    <a:sym typeface="Helvetica" charset="0"/>
                  </a:rPr>
                  <a:t>ZING-P</a:t>
                </a:r>
                <a:r>
                  <a:rPr lang="en-US" sz="1100" baseline="30000" dirty="0">
                    <a:solidFill>
                      <a:srgbClr val="FFFF00"/>
                    </a:solidFill>
                    <a:ea typeface="ＭＳ Ｐゴシック" charset="0"/>
                    <a:cs typeface="Helvetica" charset="0"/>
                    <a:sym typeface="Helvetica" charset="0"/>
                  </a:rPr>
                  <a:t>/</a:t>
                </a:r>
              </a:p>
            </p:txBody>
          </p:sp>
          <p:sp>
            <p:nvSpPr>
              <p:cNvPr id="61" name="Rectangle 59"/>
              <p:cNvSpPr>
                <a:spLocks/>
              </p:cNvSpPr>
              <p:nvPr/>
            </p:nvSpPr>
            <p:spPr bwMode="auto">
              <a:xfrm>
                <a:off x="4146" y="1206"/>
                <a:ext cx="496" cy="141"/>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00"/>
                    </a:solidFill>
                    <a:ea typeface="ＭＳ Ｐゴシック" charset="0"/>
                    <a:cs typeface="Helvetica" charset="0"/>
                    <a:sym typeface="Helvetica" charset="0"/>
                  </a:rPr>
                  <a:t>KENS</a:t>
                </a:r>
              </a:p>
            </p:txBody>
          </p:sp>
          <p:sp>
            <p:nvSpPr>
              <p:cNvPr id="62" name="Rectangle 60"/>
              <p:cNvSpPr>
                <a:spLocks/>
              </p:cNvSpPr>
              <p:nvPr/>
            </p:nvSpPr>
            <p:spPr bwMode="auto">
              <a:xfrm>
                <a:off x="2742" y="1506"/>
                <a:ext cx="452" cy="144"/>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00"/>
                    </a:solidFill>
                    <a:ea typeface="ＭＳ Ｐゴシック" charset="0"/>
                    <a:cs typeface="Helvetica" charset="0"/>
                    <a:sym typeface="Helvetica" charset="0"/>
                  </a:rPr>
                  <a:t>WNR</a:t>
                </a:r>
              </a:p>
            </p:txBody>
          </p:sp>
          <p:sp>
            <p:nvSpPr>
              <p:cNvPr id="63" name="Rectangle 61"/>
              <p:cNvSpPr>
                <a:spLocks/>
              </p:cNvSpPr>
              <p:nvPr/>
            </p:nvSpPr>
            <p:spPr bwMode="auto">
              <a:xfrm>
                <a:off x="4360" y="1034"/>
                <a:ext cx="496" cy="141"/>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00"/>
                    </a:solidFill>
                    <a:ea typeface="ＭＳ Ｐゴシック" charset="0"/>
                    <a:cs typeface="Helvetica" charset="0"/>
                    <a:sym typeface="Helvetica" charset="0"/>
                  </a:rPr>
                  <a:t>IPNS</a:t>
                </a:r>
              </a:p>
            </p:txBody>
          </p:sp>
          <p:sp>
            <p:nvSpPr>
              <p:cNvPr id="64" name="Rectangle 62"/>
              <p:cNvSpPr>
                <a:spLocks/>
              </p:cNvSpPr>
              <p:nvPr/>
            </p:nvSpPr>
            <p:spPr bwMode="auto">
              <a:xfrm>
                <a:off x="3644" y="1416"/>
                <a:ext cx="75"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65" name="Rectangle 63"/>
              <p:cNvSpPr>
                <a:spLocks/>
              </p:cNvSpPr>
              <p:nvPr/>
            </p:nvSpPr>
            <p:spPr bwMode="auto">
              <a:xfrm>
                <a:off x="3426" y="649"/>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b="1" dirty="0">
                    <a:solidFill>
                      <a:srgbClr val="FFFFFF"/>
                    </a:solidFill>
                    <a:ea typeface="ＭＳ Ｐゴシック" charset="0"/>
                    <a:cs typeface="Helvetica" charset="0"/>
                    <a:sym typeface="Helvetica" charset="0"/>
                  </a:rPr>
                  <a:t>ILL</a:t>
                </a:r>
              </a:p>
            </p:txBody>
          </p:sp>
          <p:sp>
            <p:nvSpPr>
              <p:cNvPr id="66" name="Freeform 65"/>
              <p:cNvSpPr>
                <a:spLocks/>
              </p:cNvSpPr>
              <p:nvPr/>
            </p:nvSpPr>
            <p:spPr bwMode="auto">
              <a:xfrm>
                <a:off x="1439" y="944"/>
                <a:ext cx="2143" cy="1229"/>
              </a:xfrm>
              <a:custGeom>
                <a:avLst/>
                <a:gdLst>
                  <a:gd name="T0" fmla="+- 0 51 39"/>
                  <a:gd name="T1" fmla="*/ T0 w 21561"/>
                  <a:gd name="T2" fmla="+- 0 21600 96"/>
                  <a:gd name="T3" fmla="*/ 21600 h 21504"/>
                  <a:gd name="T4" fmla="+- 0 396 39"/>
                  <a:gd name="T5" fmla="*/ T4 w 21561"/>
                  <a:gd name="T6" fmla="+- 0 13562 96"/>
                  <a:gd name="T7" fmla="*/ 13562 h 21504"/>
                  <a:gd name="T8" fmla="+- 0 2451 39"/>
                  <a:gd name="T9" fmla="*/ T8 w 21561"/>
                  <a:gd name="T10" fmla="+- 0 5842 96"/>
                  <a:gd name="T11" fmla="*/ 5842 h 21504"/>
                  <a:gd name="T12" fmla="+- 0 5962 39"/>
                  <a:gd name="T13" fmla="*/ T12 w 21561"/>
                  <a:gd name="T14" fmla="+- 0 1585 96"/>
                  <a:gd name="T15" fmla="*/ 1585 h 21504"/>
                  <a:gd name="T16" fmla="+- 0 11004 39"/>
                  <a:gd name="T17" fmla="*/ T16 w 21561"/>
                  <a:gd name="T18" fmla="+- 0 226 96"/>
                  <a:gd name="T19" fmla="*/ 226 h 21504"/>
                  <a:gd name="T20" fmla="+- 0 21600 39"/>
                  <a:gd name="T21" fmla="*/ T20 w 21561"/>
                  <a:gd name="T22" fmla="+- 0 226 96"/>
                  <a:gd name="T23" fmla="*/ 226 h 21504"/>
                </a:gdLst>
                <a:ahLst/>
                <a:cxnLst>
                  <a:cxn ang="0">
                    <a:pos x="T1" y="T3"/>
                  </a:cxn>
                  <a:cxn ang="0">
                    <a:pos x="T5" y="T7"/>
                  </a:cxn>
                  <a:cxn ang="0">
                    <a:pos x="T9" y="T11"/>
                  </a:cxn>
                  <a:cxn ang="0">
                    <a:pos x="T13" y="T15"/>
                  </a:cxn>
                  <a:cxn ang="0">
                    <a:pos x="T17" y="T19"/>
                  </a:cxn>
                  <a:cxn ang="0">
                    <a:pos x="T21" y="T23"/>
                  </a:cxn>
                </a:cxnLst>
                <a:rect l="0" t="0" r="r" b="b"/>
                <a:pathLst>
                  <a:path w="21561" h="21504">
                    <a:moveTo>
                      <a:pt x="12" y="21504"/>
                    </a:moveTo>
                    <a:cubicBezTo>
                      <a:pt x="-13" y="18787"/>
                      <a:pt x="-39" y="16093"/>
                      <a:pt x="357" y="13466"/>
                    </a:cubicBezTo>
                    <a:cubicBezTo>
                      <a:pt x="752" y="10840"/>
                      <a:pt x="1480" y="7738"/>
                      <a:pt x="2412" y="5746"/>
                    </a:cubicBezTo>
                    <a:cubicBezTo>
                      <a:pt x="3344" y="3753"/>
                      <a:pt x="4493" y="2417"/>
                      <a:pt x="5923" y="1489"/>
                    </a:cubicBezTo>
                    <a:cubicBezTo>
                      <a:pt x="7352" y="561"/>
                      <a:pt x="8361" y="357"/>
                      <a:pt x="10965" y="130"/>
                    </a:cubicBezTo>
                    <a:cubicBezTo>
                      <a:pt x="13570" y="-96"/>
                      <a:pt x="17565" y="17"/>
                      <a:pt x="21561" y="130"/>
                    </a:cubicBezTo>
                  </a:path>
                </a:pathLst>
              </a:cu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7" name="Rectangle 66"/>
              <p:cNvSpPr>
                <a:spLocks/>
              </p:cNvSpPr>
              <p:nvPr/>
            </p:nvSpPr>
            <p:spPr bwMode="auto">
              <a:xfrm>
                <a:off x="965" y="122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X-10</a:t>
                </a:r>
              </a:p>
            </p:txBody>
          </p:sp>
          <p:sp>
            <p:nvSpPr>
              <p:cNvPr id="68" name="Rectangle 67"/>
              <p:cNvSpPr>
                <a:spLocks/>
              </p:cNvSpPr>
              <p:nvPr/>
            </p:nvSpPr>
            <p:spPr bwMode="auto">
              <a:xfrm>
                <a:off x="870" y="1650"/>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CP-2</a:t>
                </a:r>
              </a:p>
            </p:txBody>
          </p:sp>
          <p:sp>
            <p:nvSpPr>
              <p:cNvPr id="69" name="Oval 68"/>
              <p:cNvSpPr>
                <a:spLocks/>
              </p:cNvSpPr>
              <p:nvPr/>
            </p:nvSpPr>
            <p:spPr bwMode="auto">
              <a:xfrm>
                <a:off x="1402" y="2141"/>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0" name="Oval 69"/>
              <p:cNvSpPr>
                <a:spLocks/>
              </p:cNvSpPr>
              <p:nvPr/>
            </p:nvSpPr>
            <p:spPr bwMode="auto">
              <a:xfrm>
                <a:off x="1481" y="1699"/>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1" name="Oval 70"/>
              <p:cNvSpPr>
                <a:spLocks/>
              </p:cNvSpPr>
              <p:nvPr/>
            </p:nvSpPr>
            <p:spPr bwMode="auto">
              <a:xfrm>
                <a:off x="1515" y="1331"/>
                <a:ext cx="70"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2" name="Oval 71"/>
              <p:cNvSpPr>
                <a:spLocks/>
              </p:cNvSpPr>
              <p:nvPr/>
            </p:nvSpPr>
            <p:spPr bwMode="auto">
              <a:xfrm>
                <a:off x="1785" y="1098"/>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3" name="Oval 72"/>
              <p:cNvSpPr>
                <a:spLocks/>
              </p:cNvSpPr>
              <p:nvPr/>
            </p:nvSpPr>
            <p:spPr bwMode="auto">
              <a:xfrm>
                <a:off x="2145" y="976"/>
                <a:ext cx="72"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4" name="Oval 73"/>
              <p:cNvSpPr>
                <a:spLocks/>
              </p:cNvSpPr>
              <p:nvPr/>
            </p:nvSpPr>
            <p:spPr bwMode="auto">
              <a:xfrm>
                <a:off x="2499" y="1002"/>
                <a:ext cx="72"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5" name="Oval 74"/>
              <p:cNvSpPr>
                <a:spLocks/>
              </p:cNvSpPr>
              <p:nvPr/>
            </p:nvSpPr>
            <p:spPr bwMode="auto">
              <a:xfrm>
                <a:off x="3056" y="974"/>
                <a:ext cx="70"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6" name="Oval 75"/>
              <p:cNvSpPr>
                <a:spLocks/>
              </p:cNvSpPr>
              <p:nvPr/>
            </p:nvSpPr>
            <p:spPr bwMode="auto">
              <a:xfrm>
                <a:off x="3095" y="876"/>
                <a:ext cx="70" cy="8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7" name="Rectangle 76"/>
              <p:cNvSpPr>
                <a:spLocks/>
              </p:cNvSpPr>
              <p:nvPr/>
            </p:nvSpPr>
            <p:spPr bwMode="auto">
              <a:xfrm>
                <a:off x="3836" y="2420"/>
                <a:ext cx="2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400" dirty="0">
                    <a:solidFill>
                      <a:srgbClr val="FFFFFF"/>
                    </a:solidFill>
                    <a:ea typeface="ＭＳ Ｐゴシック" charset="0"/>
                    <a:cs typeface="Arial" charset="0"/>
                    <a:sym typeface="Arial" charset="0"/>
                  </a:rPr>
                  <a:t>Steady State Sources</a:t>
                </a:r>
              </a:p>
            </p:txBody>
          </p:sp>
          <p:sp>
            <p:nvSpPr>
              <p:cNvPr id="78" name="Oval 77"/>
              <p:cNvSpPr>
                <a:spLocks/>
              </p:cNvSpPr>
              <p:nvPr/>
            </p:nvSpPr>
            <p:spPr bwMode="auto">
              <a:xfrm>
                <a:off x="3659" y="2487"/>
                <a:ext cx="73"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79" name="Rectangle 78"/>
              <p:cNvSpPr>
                <a:spLocks/>
              </p:cNvSpPr>
              <p:nvPr/>
            </p:nvSpPr>
            <p:spPr bwMode="auto">
              <a:xfrm>
                <a:off x="2875" y="107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a:solidFill>
                      <a:srgbClr val="FFFFFF"/>
                    </a:solidFill>
                    <a:ea typeface="ＭＳ Ｐゴシック" charset="0"/>
                    <a:cs typeface="Arial Bold" charset="0"/>
                  </a:rPr>
                  <a:t>HFBR</a:t>
                </a:r>
              </a:p>
            </p:txBody>
          </p:sp>
          <p:sp>
            <p:nvSpPr>
              <p:cNvPr id="80" name="Rectangle 79"/>
              <p:cNvSpPr>
                <a:spLocks/>
              </p:cNvSpPr>
              <p:nvPr/>
            </p:nvSpPr>
            <p:spPr bwMode="auto">
              <a:xfrm>
                <a:off x="2953" y="64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HFIR</a:t>
                </a:r>
              </a:p>
            </p:txBody>
          </p:sp>
          <p:sp>
            <p:nvSpPr>
              <p:cNvPr id="81" name="Rectangle 80"/>
              <p:cNvSpPr>
                <a:spLocks/>
              </p:cNvSpPr>
              <p:nvPr/>
            </p:nvSpPr>
            <p:spPr bwMode="auto">
              <a:xfrm>
                <a:off x="2373" y="62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NRU</a:t>
                </a:r>
              </a:p>
            </p:txBody>
          </p:sp>
          <p:sp>
            <p:nvSpPr>
              <p:cNvPr id="82" name="Rectangle 81"/>
              <p:cNvSpPr>
                <a:spLocks/>
              </p:cNvSpPr>
              <p:nvPr/>
            </p:nvSpPr>
            <p:spPr bwMode="auto">
              <a:xfrm>
                <a:off x="1913" y="64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MTR</a:t>
                </a:r>
              </a:p>
            </p:txBody>
          </p:sp>
          <p:sp>
            <p:nvSpPr>
              <p:cNvPr id="83" name="Rectangle 82"/>
              <p:cNvSpPr>
                <a:spLocks/>
              </p:cNvSpPr>
              <p:nvPr/>
            </p:nvSpPr>
            <p:spPr bwMode="auto">
              <a:xfrm>
                <a:off x="1249" y="951"/>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NRX</a:t>
                </a:r>
              </a:p>
            </p:txBody>
          </p:sp>
          <p:sp>
            <p:nvSpPr>
              <p:cNvPr id="84" name="Rectangle 83"/>
              <p:cNvSpPr>
                <a:spLocks/>
              </p:cNvSpPr>
              <p:nvPr/>
            </p:nvSpPr>
            <p:spPr bwMode="auto">
              <a:xfrm>
                <a:off x="1481" y="2098"/>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a:solidFill>
                      <a:srgbClr val="FFFFFF"/>
                    </a:solidFill>
                    <a:ea typeface="ＭＳ Ｐゴシック" charset="0"/>
                    <a:cs typeface="Arial Bold" charset="0"/>
                  </a:rPr>
                  <a:t>CP-1</a:t>
                </a:r>
              </a:p>
            </p:txBody>
          </p:sp>
          <p:sp>
            <p:nvSpPr>
              <p:cNvPr id="85" name="Rectangle 84"/>
              <p:cNvSpPr>
                <a:spLocks/>
              </p:cNvSpPr>
              <p:nvPr/>
            </p:nvSpPr>
            <p:spPr bwMode="auto">
              <a:xfrm>
                <a:off x="1114"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1940</a:t>
                </a:r>
              </a:p>
            </p:txBody>
          </p:sp>
          <p:sp>
            <p:nvSpPr>
              <p:cNvPr id="86" name="Rectangle 85"/>
              <p:cNvSpPr>
                <a:spLocks/>
              </p:cNvSpPr>
              <p:nvPr/>
            </p:nvSpPr>
            <p:spPr bwMode="auto">
              <a:xfrm>
                <a:off x="179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1950</a:t>
                </a:r>
              </a:p>
            </p:txBody>
          </p:sp>
          <p:sp>
            <p:nvSpPr>
              <p:cNvPr id="87" name="Rectangle 86"/>
              <p:cNvSpPr>
                <a:spLocks/>
              </p:cNvSpPr>
              <p:nvPr/>
            </p:nvSpPr>
            <p:spPr bwMode="auto">
              <a:xfrm>
                <a:off x="247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300" b="1">
                    <a:solidFill>
                      <a:srgbClr val="FFFFFF"/>
                    </a:solidFill>
                    <a:ea typeface="ＭＳ Ｐゴシック" charset="0"/>
                    <a:cs typeface="Helvetica" charset="0"/>
                    <a:sym typeface="Helvetica" charset="0"/>
                  </a:rPr>
                  <a:t>1960</a:t>
                </a:r>
              </a:p>
            </p:txBody>
          </p:sp>
          <p:sp>
            <p:nvSpPr>
              <p:cNvPr id="88" name="Line 87"/>
              <p:cNvSpPr>
                <a:spLocks noChangeShapeType="1"/>
              </p:cNvSpPr>
              <p:nvPr/>
            </p:nvSpPr>
            <p:spPr bwMode="auto">
              <a:xfrm rot="10800000" flipH="1">
                <a:off x="646" y="3165"/>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 name="Line 88"/>
              <p:cNvSpPr>
                <a:spLocks noChangeShapeType="1"/>
              </p:cNvSpPr>
              <p:nvPr/>
            </p:nvSpPr>
            <p:spPr bwMode="auto">
              <a:xfrm rot="10800000" flipH="1">
                <a:off x="646" y="2434"/>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0" name="AutoShape 89"/>
              <p:cNvSpPr>
                <a:spLocks/>
              </p:cNvSpPr>
              <p:nvPr/>
            </p:nvSpPr>
            <p:spPr bwMode="auto">
              <a:xfrm rot="16200000">
                <a:off x="-1660" y="1660"/>
                <a:ext cx="3512" cy="193"/>
              </a:xfrm>
              <a:custGeom>
                <a:avLst/>
                <a:gdLst/>
                <a:ahLst/>
                <a:cxnLst/>
                <a:rect l="0" t="0" r="r" b="b"/>
                <a:pathLst>
                  <a:path w="21600" h="21600">
                    <a:moveTo>
                      <a:pt x="0" y="0"/>
                    </a:moveTo>
                    <a:lnTo>
                      <a:pt x="21600" y="0"/>
                    </a:lnTo>
                    <a:lnTo>
                      <a:pt x="21600" y="21600"/>
                    </a:lnTo>
                    <a:lnTo>
                      <a:pt x="0" y="216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Helvetica" charset="0"/>
                    <a:sym typeface="Helvetica" charset="0"/>
                  </a:rPr>
                  <a:t>Effective thermal neutron flux n/cm</a:t>
                </a:r>
                <a:r>
                  <a:rPr lang="en-US" sz="1100" baseline="31000" dirty="0">
                    <a:solidFill>
                      <a:srgbClr val="FFFFFF"/>
                    </a:solidFill>
                    <a:ea typeface="ＭＳ Ｐゴシック" charset="0"/>
                    <a:cs typeface="Helvetica" charset="0"/>
                    <a:sym typeface="Helvetica" charset="0"/>
                  </a:rPr>
                  <a:t>2</a:t>
                </a:r>
                <a:r>
                  <a:rPr lang="en-US" sz="1100" dirty="0">
                    <a:solidFill>
                      <a:srgbClr val="FFFFFF"/>
                    </a:solidFill>
                    <a:ea typeface="ＭＳ Ｐゴシック" charset="0"/>
                    <a:cs typeface="Helvetica" charset="0"/>
                    <a:sym typeface="Helvetica" charset="0"/>
                  </a:rPr>
                  <a:t>-s</a:t>
                </a:r>
              </a:p>
            </p:txBody>
          </p:sp>
          <p:sp>
            <p:nvSpPr>
              <p:cNvPr id="91" name="Rectangle 90"/>
              <p:cNvSpPr>
                <a:spLocks/>
              </p:cNvSpPr>
              <p:nvPr/>
            </p:nvSpPr>
            <p:spPr bwMode="auto">
              <a:xfrm>
                <a:off x="741" y="3696"/>
                <a:ext cx="639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000" dirty="0">
                    <a:solidFill>
                      <a:srgbClr val="FFFFFF"/>
                    </a:solidFill>
                    <a:ea typeface="ＭＳ Ｐゴシック" charset="0"/>
                    <a:cs typeface="Helvetica" charset="0"/>
                    <a:sym typeface="Helvetica" charset="0"/>
                  </a:rPr>
                  <a:t>(Updated from </a:t>
                </a:r>
                <a:r>
                  <a:rPr lang="en-US" sz="1000" i="1" dirty="0">
                    <a:solidFill>
                      <a:srgbClr val="FFFFFF"/>
                    </a:solidFill>
                    <a:ea typeface="ＭＳ Ｐゴシック" charset="0"/>
                    <a:cs typeface="Helvetica" charset="0"/>
                    <a:sym typeface="Helvetica" charset="0"/>
                  </a:rPr>
                  <a:t>Neutron Scattering</a:t>
                </a:r>
                <a:r>
                  <a:rPr lang="en-US" sz="1000" dirty="0">
                    <a:solidFill>
                      <a:srgbClr val="FFFFFF"/>
                    </a:solidFill>
                    <a:ea typeface="ＭＳ Ｐゴシック" charset="0"/>
                    <a:cs typeface="Helvetica" charset="0"/>
                    <a:sym typeface="Helvetica" charset="0"/>
                  </a:rPr>
                  <a:t>, K. </a:t>
                </a:r>
                <a:r>
                  <a:rPr lang="en-US" sz="1000" dirty="0" err="1">
                    <a:solidFill>
                      <a:srgbClr val="FFFFFF"/>
                    </a:solidFill>
                    <a:ea typeface="ＭＳ Ｐゴシック" charset="0"/>
                    <a:cs typeface="Helvetica" charset="0"/>
                    <a:sym typeface="Helvetica" charset="0"/>
                  </a:rPr>
                  <a:t>Skold</a:t>
                </a:r>
                <a:r>
                  <a:rPr lang="en-US" sz="1000" dirty="0">
                    <a:solidFill>
                      <a:srgbClr val="FFFFFF"/>
                    </a:solidFill>
                    <a:ea typeface="ＭＳ Ｐゴシック" charset="0"/>
                    <a:cs typeface="Helvetica" charset="0"/>
                    <a:sym typeface="Helvetica" charset="0"/>
                  </a:rPr>
                  <a:t> and D. L. Price, eds., Academic Press, 1986) </a:t>
                </a:r>
              </a:p>
            </p:txBody>
          </p:sp>
          <p:sp>
            <p:nvSpPr>
              <p:cNvPr id="92" name="Rectangle 91"/>
              <p:cNvSpPr>
                <a:spLocks/>
              </p:cNvSpPr>
              <p:nvPr/>
            </p:nvSpPr>
            <p:spPr bwMode="auto">
              <a:xfrm>
                <a:off x="6002" y="656"/>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endParaRPr lang="en-US"/>
              </a:p>
            </p:txBody>
          </p:sp>
          <p:sp>
            <p:nvSpPr>
              <p:cNvPr id="93" name="Line 92"/>
              <p:cNvSpPr>
                <a:spLocks noChangeShapeType="1"/>
              </p:cNvSpPr>
              <p:nvPr/>
            </p:nvSpPr>
            <p:spPr bwMode="auto">
              <a:xfrm>
                <a:off x="3579" y="957"/>
                <a:ext cx="285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Rectangle 93"/>
              <p:cNvSpPr>
                <a:spLocks/>
              </p:cNvSpPr>
              <p:nvPr/>
            </p:nvSpPr>
            <p:spPr bwMode="auto">
              <a:xfrm>
                <a:off x="5328" y="1116"/>
                <a:ext cx="59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FF"/>
                    </a:solidFill>
                    <a:ea typeface="ＭＳ Ｐゴシック" charset="0"/>
                    <a:cs typeface="Arial Bold" charset="0"/>
                  </a:rPr>
                  <a:t>FRM-II</a:t>
                </a:r>
              </a:p>
            </p:txBody>
          </p:sp>
          <p:sp>
            <p:nvSpPr>
              <p:cNvPr id="95" name="Oval 94"/>
              <p:cNvSpPr>
                <a:spLocks/>
              </p:cNvSpPr>
              <p:nvPr/>
            </p:nvSpPr>
            <p:spPr bwMode="auto">
              <a:xfrm>
                <a:off x="5568" y="997"/>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96" name="Oval 95"/>
              <p:cNvSpPr>
                <a:spLocks/>
              </p:cNvSpPr>
              <p:nvPr/>
            </p:nvSpPr>
            <p:spPr bwMode="auto">
              <a:xfrm>
                <a:off x="4965" y="1136"/>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97" name="Rectangle 96"/>
              <p:cNvSpPr>
                <a:spLocks/>
              </p:cNvSpPr>
              <p:nvPr/>
            </p:nvSpPr>
            <p:spPr bwMode="auto">
              <a:xfrm>
                <a:off x="4810" y="1246"/>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a:solidFill>
                      <a:srgbClr val="FFFFFF"/>
                    </a:solidFill>
                    <a:ea typeface="ＭＳ Ｐゴシック" charset="0"/>
                    <a:cs typeface="Arial Bold" charset="0"/>
                  </a:rPr>
                  <a:t>SINQ</a:t>
                </a:r>
              </a:p>
            </p:txBody>
          </p:sp>
          <p:sp>
            <p:nvSpPr>
              <p:cNvPr id="98" name="Freeform 97"/>
              <p:cNvSpPr>
                <a:spLocks/>
              </p:cNvSpPr>
              <p:nvPr/>
            </p:nvSpPr>
            <p:spPr bwMode="auto">
              <a:xfrm flipH="1">
                <a:off x="3523" y="690"/>
                <a:ext cx="2656" cy="914"/>
              </a:xfrm>
              <a:custGeom>
                <a:avLst/>
                <a:gdLst>
                  <a:gd name="T0" fmla="*/ 0 w 21600"/>
                  <a:gd name="T1" fmla="*/ 53 h 21600"/>
                  <a:gd name="T2" fmla="*/ 1104 w 21600"/>
                  <a:gd name="T3" fmla="*/ 0 h 21600"/>
                  <a:gd name="T4" fmla="*/ 21600 w 21600"/>
                  <a:gd name="T5" fmla="*/ 21600 h 21600"/>
                </a:gdLst>
                <a:ahLst/>
                <a:cxnLst>
                  <a:cxn ang="0">
                    <a:pos x="T0" y="T1"/>
                  </a:cxn>
                  <a:cxn ang="0">
                    <a:pos x="T2" y="T3"/>
                  </a:cxn>
                  <a:cxn ang="0">
                    <a:pos x="T4" y="T5"/>
                  </a:cxn>
                </a:cxnLst>
                <a:rect l="0" t="0" r="r" b="b"/>
                <a:pathLst>
                  <a:path w="21600" h="21600">
                    <a:moveTo>
                      <a:pt x="0" y="53"/>
                    </a:moveTo>
                    <a:cubicBezTo>
                      <a:pt x="367" y="19"/>
                      <a:pt x="736" y="0"/>
                      <a:pt x="1104" y="0"/>
                    </a:cubicBezTo>
                    <a:cubicBezTo>
                      <a:pt x="9087" y="0"/>
                      <a:pt x="16633" y="7953"/>
                      <a:pt x="21600" y="21600"/>
                    </a:cubicBezTo>
                  </a:path>
                </a:pathLst>
              </a:custGeom>
              <a:noFill/>
              <a:ln w="38100" cap="flat">
                <a:solidFill>
                  <a:srgbClr val="FCBD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 name="Rectangle 98"/>
              <p:cNvSpPr>
                <a:spLocks/>
              </p:cNvSpPr>
              <p:nvPr/>
            </p:nvSpPr>
            <p:spPr bwMode="auto">
              <a:xfrm>
                <a:off x="5803" y="439"/>
                <a:ext cx="496" cy="141"/>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00"/>
                    </a:solidFill>
                    <a:ea typeface="ＭＳ Ｐゴシック" charset="0"/>
                    <a:cs typeface="Helvetica" charset="0"/>
                    <a:sym typeface="Helvetica" charset="0"/>
                  </a:rPr>
                  <a:t>SNS</a:t>
                </a:r>
              </a:p>
            </p:txBody>
          </p:sp>
          <p:sp>
            <p:nvSpPr>
              <p:cNvPr id="100" name="Rectangle 99"/>
              <p:cNvSpPr>
                <a:spLocks/>
              </p:cNvSpPr>
              <p:nvPr/>
            </p:nvSpPr>
            <p:spPr bwMode="auto">
              <a:xfrm>
                <a:off x="6710" y="545"/>
                <a:ext cx="126" cy="119"/>
              </a:xfrm>
              <a:prstGeom prst="rect">
                <a:avLst/>
              </a:prstGeom>
              <a:solidFill>
                <a:srgbClr val="FF0000"/>
              </a:solidFill>
              <a:ln w="12700" cap="flat">
                <a:solidFill>
                  <a:srgbClr val="FFFFFF"/>
                </a:solidFill>
                <a:prstDash val="solid"/>
                <a:miter lim="800000"/>
                <a:headEnd type="none" w="med" len="med"/>
                <a:tailEnd type="none" w="med" len="med"/>
              </a:ln>
            </p:spPr>
            <p:txBody>
              <a:bodyPr lIns="0" tIns="0" rIns="0" bIns="0"/>
              <a:lstStyle/>
              <a:p>
                <a:endParaRPr lang="en-US" sz="2800"/>
              </a:p>
            </p:txBody>
          </p:sp>
          <p:sp>
            <p:nvSpPr>
              <p:cNvPr id="101" name="Oval 64"/>
              <p:cNvSpPr>
                <a:spLocks/>
              </p:cNvSpPr>
              <p:nvPr/>
            </p:nvSpPr>
            <p:spPr bwMode="auto">
              <a:xfrm>
                <a:off x="3488" y="883"/>
                <a:ext cx="69" cy="7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grpSp>
        <p:sp>
          <p:nvSpPr>
            <p:cNvPr id="7" name="Rectangle 102"/>
            <p:cNvSpPr>
              <a:spLocks/>
            </p:cNvSpPr>
            <p:nvPr/>
          </p:nvSpPr>
          <p:spPr bwMode="auto">
            <a:xfrm>
              <a:off x="7541000" y="1783462"/>
              <a:ext cx="553640" cy="158501"/>
            </a:xfrm>
            <a:prstGeom prst="rect">
              <a:avLst/>
            </a:prstGeom>
            <a:solidFill>
              <a:schemeClr val="accent4">
                <a:lumMod val="50000"/>
              </a:schemeClr>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marL="40119"/>
              <a:r>
                <a:rPr lang="en-US" sz="1100" dirty="0">
                  <a:solidFill>
                    <a:srgbClr val="FFFF00"/>
                  </a:solidFill>
                  <a:ea typeface="ＭＳ Ｐゴシック" charset="0"/>
                  <a:cs typeface="Helvetica" charset="0"/>
                  <a:sym typeface="Helvetica" charset="0"/>
                </a:rPr>
                <a:t>ESS</a:t>
              </a:r>
            </a:p>
          </p:txBody>
        </p:sp>
        <p:sp>
          <p:nvSpPr>
            <p:cNvPr id="8" name="TextBox 7"/>
            <p:cNvSpPr txBox="1"/>
            <p:nvPr/>
          </p:nvSpPr>
          <p:spPr>
            <a:xfrm>
              <a:off x="7300550" y="2201193"/>
              <a:ext cx="644572" cy="175110"/>
            </a:xfrm>
            <a:prstGeom prst="rect">
              <a:avLst/>
            </a:prstGeom>
            <a:solidFill>
              <a:schemeClr val="accent4">
                <a:lumMod val="50000"/>
              </a:schemeClr>
            </a:solidFill>
          </p:spPr>
          <p:txBody>
            <a:bodyPr wrap="square" lIns="0" tIns="0" rIns="0" bIns="0" rtlCol="0">
              <a:spAutoFit/>
            </a:bodyPr>
            <a:lstStyle/>
            <a:p>
              <a:r>
                <a:rPr lang="en-US" sz="1100" dirty="0">
                  <a:solidFill>
                    <a:srgbClr val="FFFF00"/>
                  </a:solidFill>
                </a:rPr>
                <a:t>J-PARC</a:t>
              </a:r>
            </a:p>
          </p:txBody>
        </p:sp>
        <p:sp>
          <p:nvSpPr>
            <p:cNvPr id="9" name="Rectangle 8"/>
            <p:cNvSpPr/>
            <p:nvPr/>
          </p:nvSpPr>
          <p:spPr>
            <a:xfrm>
              <a:off x="7565069" y="2125593"/>
              <a:ext cx="75961" cy="55810"/>
            </a:xfrm>
            <a:prstGeom prst="rect">
              <a:avLst/>
            </a:prstGeom>
            <a:solidFill>
              <a:srgbClr val="FFC20A"/>
            </a:solidFill>
            <a:ln>
              <a:solidFill>
                <a:srgbClr val="FFC20A"/>
              </a:solidFill>
            </a:ln>
          </p:spPr>
          <p:style>
            <a:lnRef idx="1">
              <a:schemeClr val="accent1"/>
            </a:lnRef>
            <a:fillRef idx="3">
              <a:schemeClr val="accent1"/>
            </a:fillRef>
            <a:effectRef idx="2">
              <a:schemeClr val="accent1"/>
            </a:effectRef>
            <a:fontRef idx="minor">
              <a:schemeClr val="lt1"/>
            </a:fontRef>
          </p:style>
          <p:txBody>
            <a:bodyPr lIns="85647" tIns="42823" rIns="85647" bIns="42823" rtlCol="0" anchor="ctr"/>
            <a:lstStyle/>
            <a:p>
              <a:pPr algn="ctr"/>
              <a:endParaRPr lang="en-US">
                <a:solidFill>
                  <a:srgbClr val="FFC20A"/>
                </a:solidFill>
              </a:endParaRPr>
            </a:p>
          </p:txBody>
        </p:sp>
      </p:grpSp>
      <p:pic>
        <p:nvPicPr>
          <p:cNvPr id="102" name="Picture 101" descr="HI-frontier-psi.jpg"/>
          <p:cNvPicPr>
            <a:picLocks noChangeAspect="1"/>
          </p:cNvPicPr>
          <p:nvPr/>
        </p:nvPicPr>
        <p:blipFill rotWithShape="1">
          <a:blip r:embed="rId3">
            <a:extLst>
              <a:ext uri="{28A0092B-C50C-407E-A947-70E740481C1C}">
                <a14:useLocalDpi xmlns:a14="http://schemas.microsoft.com/office/drawing/2010/main" val="0"/>
              </a:ext>
            </a:extLst>
          </a:blip>
          <a:srcRect b="3374"/>
          <a:stretch/>
        </p:blipFill>
        <p:spPr>
          <a:xfrm>
            <a:off x="1051021" y="1498125"/>
            <a:ext cx="7571650" cy="5121354"/>
          </a:xfrm>
          <a:prstGeom prst="rect">
            <a:avLst/>
          </a:prstGeom>
        </p:spPr>
      </p:pic>
    </p:spTree>
    <p:extLst>
      <p:ext uri="{BB962C8B-B14F-4D97-AF65-F5344CB8AC3E}">
        <p14:creationId xmlns:p14="http://schemas.microsoft.com/office/powerpoint/2010/main" val="57779557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301" y="4787153"/>
            <a:ext cx="8900028" cy="1783976"/>
          </a:xfrm>
          <a:prstGeom prst="rect">
            <a:avLst/>
          </a:prstGeom>
          <a:solidFill>
            <a:schemeClr val="bg1">
              <a:lumMod val="8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370" name="Rectangle 2"/>
          <p:cNvSpPr>
            <a:spLocks noGrp="1" noChangeArrowheads="1"/>
          </p:cNvSpPr>
          <p:nvPr>
            <p:ph type="title"/>
          </p:nvPr>
        </p:nvSpPr>
        <p:spPr/>
        <p:txBody>
          <a:bodyPr/>
          <a:lstStyle/>
          <a:p>
            <a:pPr eaLnBrk="1" hangingPunct="1"/>
            <a:r>
              <a:rPr lang="en-GB" noProof="0" dirty="0" smtClean="0"/>
              <a:t>Example for ESS</a:t>
            </a:r>
          </a:p>
        </p:txBody>
      </p:sp>
      <p:cxnSp>
        <p:nvCxnSpPr>
          <p:cNvPr id="5" name="Straight Arrow Connector 4"/>
          <p:cNvCxnSpPr/>
          <p:nvPr/>
        </p:nvCxnSpPr>
        <p:spPr bwMode="auto">
          <a:xfrm>
            <a:off x="868140" y="5634491"/>
            <a:ext cx="7938407" cy="0"/>
          </a:xfrm>
          <a:prstGeom prst="straightConnector1">
            <a:avLst/>
          </a:prstGeom>
          <a:noFill/>
          <a:ln w="952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6"/>
          <p:cNvSpPr/>
          <p:nvPr/>
        </p:nvSpPr>
        <p:spPr bwMode="auto">
          <a:xfrm>
            <a:off x="1114994" y="5601413"/>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1" name="Oval 10"/>
          <p:cNvSpPr/>
          <p:nvPr/>
        </p:nvSpPr>
        <p:spPr bwMode="auto">
          <a:xfrm>
            <a:off x="1416690"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2" name="Oval 11"/>
          <p:cNvSpPr/>
          <p:nvPr/>
        </p:nvSpPr>
        <p:spPr bwMode="auto">
          <a:xfrm>
            <a:off x="1696620"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3" name="Oval 12"/>
          <p:cNvSpPr/>
          <p:nvPr/>
        </p:nvSpPr>
        <p:spPr bwMode="auto">
          <a:xfrm>
            <a:off x="1967639" y="5601413"/>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4" name="Oval 13"/>
          <p:cNvSpPr/>
          <p:nvPr/>
        </p:nvSpPr>
        <p:spPr bwMode="auto">
          <a:xfrm>
            <a:off x="2269335"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5" name="Oval 14"/>
          <p:cNvSpPr/>
          <p:nvPr/>
        </p:nvSpPr>
        <p:spPr bwMode="auto">
          <a:xfrm>
            <a:off x="2549265"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6" name="Oval 15"/>
          <p:cNvSpPr/>
          <p:nvPr/>
        </p:nvSpPr>
        <p:spPr bwMode="auto">
          <a:xfrm>
            <a:off x="2839809" y="5601413"/>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7" name="Oval 16"/>
          <p:cNvSpPr/>
          <p:nvPr/>
        </p:nvSpPr>
        <p:spPr bwMode="auto">
          <a:xfrm>
            <a:off x="3141505"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8" name="Oval 17"/>
          <p:cNvSpPr/>
          <p:nvPr/>
        </p:nvSpPr>
        <p:spPr bwMode="auto">
          <a:xfrm>
            <a:off x="3421435"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9" name="Oval 18"/>
          <p:cNvSpPr/>
          <p:nvPr/>
        </p:nvSpPr>
        <p:spPr bwMode="auto">
          <a:xfrm>
            <a:off x="3692454" y="5601413"/>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0" name="Oval 19"/>
          <p:cNvSpPr/>
          <p:nvPr/>
        </p:nvSpPr>
        <p:spPr bwMode="auto">
          <a:xfrm>
            <a:off x="3994150"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1" name="Oval 20"/>
          <p:cNvSpPr/>
          <p:nvPr/>
        </p:nvSpPr>
        <p:spPr bwMode="auto">
          <a:xfrm>
            <a:off x="4274080" y="5600266"/>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2" name="Oval 21"/>
          <p:cNvSpPr/>
          <p:nvPr/>
        </p:nvSpPr>
        <p:spPr bwMode="auto">
          <a:xfrm>
            <a:off x="4517124" y="5601830"/>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3" name="Oval 22"/>
          <p:cNvSpPr/>
          <p:nvPr/>
        </p:nvSpPr>
        <p:spPr bwMode="auto">
          <a:xfrm>
            <a:off x="4797054" y="5601830"/>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4" name="Oval 23"/>
          <p:cNvSpPr/>
          <p:nvPr/>
        </p:nvSpPr>
        <p:spPr bwMode="auto">
          <a:xfrm>
            <a:off x="5087598" y="5602977"/>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5" name="Oval 24"/>
          <p:cNvSpPr/>
          <p:nvPr/>
        </p:nvSpPr>
        <p:spPr bwMode="auto">
          <a:xfrm>
            <a:off x="5389294" y="5601830"/>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6" name="Oval 25"/>
          <p:cNvSpPr/>
          <p:nvPr/>
        </p:nvSpPr>
        <p:spPr bwMode="auto">
          <a:xfrm>
            <a:off x="5669224" y="5601830"/>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7" name="Oval 26"/>
          <p:cNvSpPr/>
          <p:nvPr/>
        </p:nvSpPr>
        <p:spPr bwMode="auto">
          <a:xfrm>
            <a:off x="5940243" y="5602977"/>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8" name="Oval 27"/>
          <p:cNvSpPr/>
          <p:nvPr/>
        </p:nvSpPr>
        <p:spPr bwMode="auto">
          <a:xfrm>
            <a:off x="6241939" y="5601830"/>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29" name="Oval 28"/>
          <p:cNvSpPr/>
          <p:nvPr/>
        </p:nvSpPr>
        <p:spPr bwMode="auto">
          <a:xfrm>
            <a:off x="6521869" y="5601830"/>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32" name="Oval 31"/>
          <p:cNvSpPr/>
          <p:nvPr/>
        </p:nvSpPr>
        <p:spPr bwMode="auto">
          <a:xfrm>
            <a:off x="6834210" y="5601015"/>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33" name="Oval 32"/>
          <p:cNvSpPr/>
          <p:nvPr/>
        </p:nvSpPr>
        <p:spPr bwMode="auto">
          <a:xfrm>
            <a:off x="7135906" y="5599868"/>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34" name="Oval 33"/>
          <p:cNvSpPr/>
          <p:nvPr/>
        </p:nvSpPr>
        <p:spPr bwMode="auto">
          <a:xfrm>
            <a:off x="7415836" y="5599868"/>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35" name="Oval 34"/>
          <p:cNvSpPr/>
          <p:nvPr/>
        </p:nvSpPr>
        <p:spPr bwMode="auto">
          <a:xfrm>
            <a:off x="7686855" y="5601015"/>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36" name="Oval 35"/>
          <p:cNvSpPr/>
          <p:nvPr/>
        </p:nvSpPr>
        <p:spPr bwMode="auto">
          <a:xfrm>
            <a:off x="7988551" y="5599868"/>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37" name="Oval 36"/>
          <p:cNvSpPr/>
          <p:nvPr/>
        </p:nvSpPr>
        <p:spPr bwMode="auto">
          <a:xfrm>
            <a:off x="8268481" y="5599868"/>
            <a:ext cx="149289" cy="65322"/>
          </a:xfrm>
          <a:prstGeom prst="ellipse">
            <a:avLst/>
          </a:prstGeom>
          <a:solidFill>
            <a:srgbClr val="C00000"/>
          </a:solidFill>
          <a:ln>
            <a:noFill/>
          </a:ln>
          <a:effectLs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
        <p:nvSpPr>
          <p:cNvPr id="10" name="TextBox 9"/>
          <p:cNvSpPr txBox="1"/>
          <p:nvPr/>
        </p:nvSpPr>
        <p:spPr>
          <a:xfrm>
            <a:off x="279919" y="5494527"/>
            <a:ext cx="780646" cy="307777"/>
          </a:xfrm>
          <a:prstGeom prst="rect">
            <a:avLst/>
          </a:prstGeom>
          <a:solidFill>
            <a:srgbClr val="FFFF00"/>
          </a:solidFill>
          <a:ln>
            <a:solidFill>
              <a:schemeClr val="tx2"/>
            </a:solidFill>
          </a:ln>
        </p:spPr>
        <p:txBody>
          <a:bodyPr wrap="square" rtlCol="0">
            <a:spAutoFit/>
          </a:bodyPr>
          <a:lstStyle/>
          <a:p>
            <a:r>
              <a:rPr lang="en-US" sz="1400" dirty="0" smtClean="0"/>
              <a:t>source</a:t>
            </a:r>
            <a:endParaRPr lang="de-DE" sz="1400" dirty="0"/>
          </a:p>
        </p:txBody>
      </p:sp>
      <p:pic>
        <p:nvPicPr>
          <p:cNvPr id="1436674" name="Picture 2" descr="C:\Users\rudi\AppData\Local\Microsoft\Windows\Temporary Internet Files\Content.IE5\9T0Q33LW\MC90025017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6098" y="5254112"/>
            <a:ext cx="513748" cy="691512"/>
          </a:xfrm>
          <a:prstGeom prst="rect">
            <a:avLst/>
          </a:prstGeom>
          <a:noFill/>
          <a:extLst>
            <a:ext uri="{909E8E84-426E-40DD-AFC4-6F175D3DCCD1}">
              <a14:hiddenFill xmlns:a14="http://schemas.microsoft.com/office/drawing/2010/main">
                <a:solidFill>
                  <a:srgbClr val="FFFFFF"/>
                </a:solidFill>
              </a14:hiddenFill>
            </a:ext>
          </a:extLst>
        </p:spPr>
      </p:pic>
      <p:cxnSp>
        <p:nvCxnSpPr>
          <p:cNvPr id="186372" name="Straight Arrow Connector 186371"/>
          <p:cNvCxnSpPr/>
          <p:nvPr/>
        </p:nvCxnSpPr>
        <p:spPr bwMode="auto">
          <a:xfrm flipH="1">
            <a:off x="868140" y="5154217"/>
            <a:ext cx="7056660" cy="0"/>
          </a:xfrm>
          <a:prstGeom prst="straightConnector1">
            <a:avLst/>
          </a:prstGeom>
          <a:noFill/>
          <a:ln w="9525"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373" name="TextBox 186372"/>
          <p:cNvSpPr txBox="1"/>
          <p:nvPr/>
        </p:nvSpPr>
        <p:spPr>
          <a:xfrm>
            <a:off x="274419" y="6077818"/>
            <a:ext cx="8216993" cy="369332"/>
          </a:xfrm>
          <a:prstGeom prst="rect">
            <a:avLst/>
          </a:prstGeom>
          <a:solidFill>
            <a:srgbClr val="0000CC"/>
          </a:solidFill>
        </p:spPr>
        <p:txBody>
          <a:bodyPr wrap="none" rtlCol="0">
            <a:spAutoFit/>
          </a:bodyPr>
          <a:lstStyle/>
          <a:p>
            <a:r>
              <a:rPr lang="en-US" sz="1800" dirty="0" err="1" smtClean="0">
                <a:solidFill>
                  <a:srgbClr val="FFFF00"/>
                </a:solidFill>
              </a:rPr>
              <a:t>dT</a:t>
            </a:r>
            <a:r>
              <a:rPr lang="en-US" sz="1800" dirty="0" smtClean="0">
                <a:solidFill>
                  <a:srgbClr val="FFFF00"/>
                </a:solidFill>
              </a:rPr>
              <a:t> = </a:t>
            </a:r>
            <a:r>
              <a:rPr lang="en-US" sz="1800" dirty="0" err="1" smtClean="0">
                <a:solidFill>
                  <a:srgbClr val="FFFF00"/>
                </a:solidFill>
              </a:rPr>
              <a:t>dT_detect</a:t>
            </a:r>
            <a:r>
              <a:rPr lang="en-US" sz="1800" dirty="0" smtClean="0">
                <a:solidFill>
                  <a:srgbClr val="FFFF00"/>
                </a:solidFill>
              </a:rPr>
              <a:t> failure + </a:t>
            </a:r>
            <a:r>
              <a:rPr lang="en-US" sz="1800" dirty="0" err="1" smtClean="0">
                <a:solidFill>
                  <a:srgbClr val="FFFF00"/>
                </a:solidFill>
              </a:rPr>
              <a:t>dT_transmit</a:t>
            </a:r>
            <a:r>
              <a:rPr lang="en-US" sz="1800" dirty="0" smtClean="0">
                <a:solidFill>
                  <a:srgbClr val="FFFF00"/>
                </a:solidFill>
              </a:rPr>
              <a:t> signal  + </a:t>
            </a:r>
            <a:r>
              <a:rPr lang="en-US" sz="1800" dirty="0" err="1" smtClean="0">
                <a:solidFill>
                  <a:srgbClr val="FFFF00"/>
                </a:solidFill>
              </a:rPr>
              <a:t>dT_inhibit</a:t>
            </a:r>
            <a:r>
              <a:rPr lang="en-US" sz="1800" dirty="0" smtClean="0">
                <a:solidFill>
                  <a:srgbClr val="FFFF00"/>
                </a:solidFill>
              </a:rPr>
              <a:t> source + </a:t>
            </a:r>
            <a:r>
              <a:rPr lang="en-US" sz="1800" dirty="0" err="1" smtClean="0">
                <a:solidFill>
                  <a:srgbClr val="FFFF00"/>
                </a:solidFill>
              </a:rPr>
              <a:t>dT_beam</a:t>
            </a:r>
            <a:r>
              <a:rPr lang="en-US" sz="1800" dirty="0" smtClean="0">
                <a:solidFill>
                  <a:srgbClr val="FFFF00"/>
                </a:solidFill>
              </a:rPr>
              <a:t> off</a:t>
            </a:r>
            <a:endParaRPr lang="de-DE" sz="1800" dirty="0">
              <a:solidFill>
                <a:srgbClr val="FFFF00"/>
              </a:solidFill>
            </a:endParaRPr>
          </a:p>
        </p:txBody>
      </p:sp>
      <p:sp>
        <p:nvSpPr>
          <p:cNvPr id="2" name="TextBox 1"/>
          <p:cNvSpPr txBox="1"/>
          <p:nvPr/>
        </p:nvSpPr>
        <p:spPr>
          <a:xfrm>
            <a:off x="3298392" y="4970649"/>
            <a:ext cx="3018775" cy="369332"/>
          </a:xfrm>
          <a:prstGeom prst="rect">
            <a:avLst/>
          </a:prstGeom>
          <a:solidFill>
            <a:schemeClr val="bg1"/>
          </a:solidFill>
          <a:ln>
            <a:solidFill>
              <a:schemeClr val="bg2">
                <a:lumMod val="40000"/>
                <a:lumOff val="60000"/>
              </a:schemeClr>
            </a:solidFill>
          </a:ln>
        </p:spPr>
        <p:txBody>
          <a:bodyPr wrap="none" rtlCol="0">
            <a:spAutoFit/>
          </a:bodyPr>
          <a:lstStyle/>
          <a:p>
            <a:r>
              <a:rPr lang="en-US" sz="1800" dirty="0" smtClean="0"/>
              <a:t>inhibit beam interlock signal</a:t>
            </a:r>
            <a:endParaRPr lang="de-DE" sz="1800" dirty="0"/>
          </a:p>
        </p:txBody>
      </p:sp>
      <p:pic>
        <p:nvPicPr>
          <p:cNvPr id="1438722" name="Picture 2" descr="\\fileserver01.esss.lu.se\Share\Machines Directorate\Accelerator division\Division Specific\Controls\RudigerSchmidt\Screen Shot 2013-07-23 at 5.38.17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8771" y="893879"/>
            <a:ext cx="5211558" cy="380829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20301" y="1151680"/>
            <a:ext cx="3421866" cy="3139321"/>
          </a:xfrm>
          <a:prstGeom prst="rect">
            <a:avLst/>
          </a:prstGeom>
          <a:solidFill>
            <a:schemeClr val="bg1"/>
          </a:solidFill>
          <a:ln>
            <a:solidFill>
              <a:srgbClr val="002060"/>
            </a:solidFill>
          </a:ln>
        </p:spPr>
        <p:txBody>
          <a:bodyPr wrap="square" rtlCol="0">
            <a:spAutoFit/>
          </a:bodyPr>
          <a:lstStyle/>
          <a:p>
            <a:r>
              <a:rPr lang="en-US" sz="1800" dirty="0" smtClean="0">
                <a:solidFill>
                  <a:srgbClr val="002060"/>
                </a:solidFill>
              </a:rPr>
              <a:t>Example:</a:t>
            </a:r>
          </a:p>
          <a:p>
            <a:endParaRPr lang="en-US" sz="1800" dirty="0" smtClean="0">
              <a:solidFill>
                <a:srgbClr val="002060"/>
              </a:solidFill>
            </a:endParaRPr>
          </a:p>
          <a:p>
            <a:r>
              <a:rPr lang="en-US" sz="1800" dirty="0" smtClean="0">
                <a:solidFill>
                  <a:srgbClr val="0000FF"/>
                </a:solidFill>
              </a:rPr>
              <a:t>After the DTL normal conducting </a:t>
            </a:r>
            <a:r>
              <a:rPr lang="en-US" sz="1800" dirty="0" err="1" smtClean="0">
                <a:solidFill>
                  <a:srgbClr val="0000FF"/>
                </a:solidFill>
              </a:rPr>
              <a:t>linac</a:t>
            </a:r>
            <a:r>
              <a:rPr lang="en-US" sz="1800" dirty="0" smtClean="0">
                <a:solidFill>
                  <a:srgbClr val="0000FF"/>
                </a:solidFill>
              </a:rPr>
              <a:t>, the proton energy is 78 MeV. In case of a beam size of 2 mm radius, melting would start after about 200 µs. </a:t>
            </a:r>
          </a:p>
          <a:p>
            <a:endParaRPr lang="en-US" sz="1800" dirty="0" smtClean="0">
              <a:solidFill>
                <a:srgbClr val="0000FF"/>
              </a:solidFill>
            </a:endParaRPr>
          </a:p>
          <a:p>
            <a:r>
              <a:rPr lang="en-US" sz="1800" dirty="0" smtClean="0">
                <a:solidFill>
                  <a:srgbClr val="0000FF"/>
                </a:solidFill>
              </a:rPr>
              <a:t>Inhibiting beam should be in about 10% of this time.</a:t>
            </a:r>
            <a:endParaRPr lang="de-DE" sz="1800" dirty="0">
              <a:solidFill>
                <a:srgbClr val="0000FF"/>
              </a:solidFill>
            </a:endParaRPr>
          </a:p>
        </p:txBody>
      </p:sp>
      <p:sp>
        <p:nvSpPr>
          <p:cNvPr id="41" name="TextBox 40"/>
          <p:cNvSpPr txBox="1"/>
          <p:nvPr/>
        </p:nvSpPr>
        <p:spPr>
          <a:xfrm>
            <a:off x="7686855" y="4419406"/>
            <a:ext cx="1329047" cy="338554"/>
          </a:xfrm>
          <a:prstGeom prst="rect">
            <a:avLst/>
          </a:prstGeom>
          <a:solidFill>
            <a:srgbClr val="FFFF99"/>
          </a:solidFill>
          <a:ln>
            <a:solidFill>
              <a:schemeClr val="tx2"/>
            </a:solidFill>
          </a:ln>
        </p:spPr>
        <p:txBody>
          <a:bodyPr wrap="square" rtlCol="0">
            <a:spAutoFit/>
          </a:bodyPr>
          <a:lstStyle/>
          <a:p>
            <a:pPr algn="ctr"/>
            <a:r>
              <a:rPr lang="en-US" sz="1600" dirty="0" err="1" smtClean="0">
                <a:solidFill>
                  <a:srgbClr val="002060"/>
                </a:solidFill>
              </a:rPr>
              <a:t>L.Tchelidze</a:t>
            </a:r>
            <a:endParaRPr lang="de-DE" sz="1600" dirty="0">
              <a:solidFill>
                <a:srgbClr val="002060"/>
              </a:solidFill>
            </a:endParaRPr>
          </a:p>
        </p:txBody>
      </p:sp>
      <p:sp>
        <p:nvSpPr>
          <p:cNvPr id="42" name="TextBox 41"/>
          <p:cNvSpPr txBox="1"/>
          <p:nvPr/>
        </p:nvSpPr>
        <p:spPr>
          <a:xfrm rot="16200000">
            <a:off x="3102311" y="2579512"/>
            <a:ext cx="1879175" cy="276999"/>
          </a:xfrm>
          <a:prstGeom prst="rect">
            <a:avLst/>
          </a:prstGeom>
          <a:solidFill>
            <a:schemeClr val="bg1"/>
          </a:solidFill>
          <a:ln>
            <a:solidFill>
              <a:schemeClr val="tx2"/>
            </a:solidFill>
          </a:ln>
        </p:spPr>
        <p:txBody>
          <a:bodyPr wrap="square" rtlCol="0">
            <a:spAutoFit/>
          </a:bodyPr>
          <a:lstStyle/>
          <a:p>
            <a:pPr algn="ctr"/>
            <a:r>
              <a:rPr lang="en-US" sz="1200" b="1" dirty="0" smtClean="0">
                <a:solidFill>
                  <a:srgbClr val="002060"/>
                </a:solidFill>
              </a:rPr>
              <a:t>Time to melting point</a:t>
            </a:r>
            <a:endParaRPr lang="de-DE" sz="1200" b="1" dirty="0">
              <a:solidFill>
                <a:srgbClr val="002060"/>
              </a:solidFill>
            </a:endParaRPr>
          </a:p>
        </p:txBody>
      </p:sp>
    </p:spTree>
    <p:extLst>
      <p:ext uri="{BB962C8B-B14F-4D97-AF65-F5344CB8AC3E}">
        <p14:creationId xmlns:p14="http://schemas.microsoft.com/office/powerpoint/2010/main" val="1166044670"/>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noProof="0" dirty="0" smtClean="0"/>
              <a:t>Example for FRIB at MSU for uranium beams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906" y="2450992"/>
            <a:ext cx="5309275" cy="408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00" y="765067"/>
            <a:ext cx="76962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417279"/>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Linear collider: use accelerating structure once</a:t>
            </a:r>
            <a:endParaRPr lang="en-GB" dirty="0"/>
          </a:p>
        </p:txBody>
      </p:sp>
      <p:sp>
        <p:nvSpPr>
          <p:cNvPr id="10" name="Rectangle 9"/>
          <p:cNvSpPr/>
          <p:nvPr/>
        </p:nvSpPr>
        <p:spPr bwMode="auto">
          <a:xfrm>
            <a:off x="1524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1" name="Rectangle 10"/>
          <p:cNvSpPr/>
          <p:nvPr/>
        </p:nvSpPr>
        <p:spPr bwMode="auto">
          <a:xfrm>
            <a:off x="3048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2" name="Rectangle 11"/>
          <p:cNvSpPr/>
          <p:nvPr/>
        </p:nvSpPr>
        <p:spPr bwMode="auto">
          <a:xfrm>
            <a:off x="4571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3" name="Rectangle 12"/>
          <p:cNvSpPr/>
          <p:nvPr/>
        </p:nvSpPr>
        <p:spPr bwMode="auto">
          <a:xfrm>
            <a:off x="6095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4" name="Rectangle 13"/>
          <p:cNvSpPr/>
          <p:nvPr/>
        </p:nvSpPr>
        <p:spPr bwMode="auto">
          <a:xfrm>
            <a:off x="6096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5" name="Rectangle 14"/>
          <p:cNvSpPr/>
          <p:nvPr/>
        </p:nvSpPr>
        <p:spPr bwMode="auto">
          <a:xfrm>
            <a:off x="7620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6" name="Rectangle 15"/>
          <p:cNvSpPr/>
          <p:nvPr/>
        </p:nvSpPr>
        <p:spPr bwMode="auto">
          <a:xfrm>
            <a:off x="9143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7" name="Rectangle 16"/>
          <p:cNvSpPr/>
          <p:nvPr/>
        </p:nvSpPr>
        <p:spPr bwMode="auto">
          <a:xfrm>
            <a:off x="10667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8" name="Rectangle 17"/>
          <p:cNvSpPr/>
          <p:nvPr/>
        </p:nvSpPr>
        <p:spPr bwMode="auto">
          <a:xfrm>
            <a:off x="12191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19" name="Rectangle 18"/>
          <p:cNvSpPr/>
          <p:nvPr/>
        </p:nvSpPr>
        <p:spPr bwMode="auto">
          <a:xfrm>
            <a:off x="13715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0" name="Rectangle 19"/>
          <p:cNvSpPr/>
          <p:nvPr/>
        </p:nvSpPr>
        <p:spPr bwMode="auto">
          <a:xfrm>
            <a:off x="15239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1" name="Rectangle 20"/>
          <p:cNvSpPr/>
          <p:nvPr/>
        </p:nvSpPr>
        <p:spPr bwMode="auto">
          <a:xfrm>
            <a:off x="16763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2" name="Rectangle 21"/>
          <p:cNvSpPr/>
          <p:nvPr/>
        </p:nvSpPr>
        <p:spPr bwMode="auto">
          <a:xfrm>
            <a:off x="16763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3" name="Rectangle 22"/>
          <p:cNvSpPr/>
          <p:nvPr/>
        </p:nvSpPr>
        <p:spPr bwMode="auto">
          <a:xfrm>
            <a:off x="18287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4" name="Rectangle 23"/>
          <p:cNvSpPr/>
          <p:nvPr/>
        </p:nvSpPr>
        <p:spPr bwMode="auto">
          <a:xfrm>
            <a:off x="19811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5" name="Rectangle 24"/>
          <p:cNvSpPr/>
          <p:nvPr/>
        </p:nvSpPr>
        <p:spPr bwMode="auto">
          <a:xfrm>
            <a:off x="21335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6" name="Rectangle 25"/>
          <p:cNvSpPr/>
          <p:nvPr/>
        </p:nvSpPr>
        <p:spPr bwMode="auto">
          <a:xfrm>
            <a:off x="22859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7" name="Rectangle 26"/>
          <p:cNvSpPr/>
          <p:nvPr/>
        </p:nvSpPr>
        <p:spPr bwMode="auto">
          <a:xfrm>
            <a:off x="24383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8" name="Rectangle 27"/>
          <p:cNvSpPr/>
          <p:nvPr/>
        </p:nvSpPr>
        <p:spPr bwMode="auto">
          <a:xfrm>
            <a:off x="25907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29" name="Rectangle 28"/>
          <p:cNvSpPr/>
          <p:nvPr/>
        </p:nvSpPr>
        <p:spPr bwMode="auto">
          <a:xfrm>
            <a:off x="27431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0" name="Rectangle 29"/>
          <p:cNvSpPr/>
          <p:nvPr/>
        </p:nvSpPr>
        <p:spPr bwMode="auto">
          <a:xfrm>
            <a:off x="27431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1" name="Rectangle 30"/>
          <p:cNvSpPr/>
          <p:nvPr/>
        </p:nvSpPr>
        <p:spPr bwMode="auto">
          <a:xfrm>
            <a:off x="28955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2" name="Rectangle 31"/>
          <p:cNvSpPr/>
          <p:nvPr/>
        </p:nvSpPr>
        <p:spPr bwMode="auto">
          <a:xfrm>
            <a:off x="30479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3" name="Rectangle 32"/>
          <p:cNvSpPr/>
          <p:nvPr/>
        </p:nvSpPr>
        <p:spPr bwMode="auto">
          <a:xfrm>
            <a:off x="32003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4" name="Rectangle 33"/>
          <p:cNvSpPr/>
          <p:nvPr/>
        </p:nvSpPr>
        <p:spPr bwMode="auto">
          <a:xfrm>
            <a:off x="33527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5" name="Rectangle 34"/>
          <p:cNvSpPr/>
          <p:nvPr/>
        </p:nvSpPr>
        <p:spPr bwMode="auto">
          <a:xfrm>
            <a:off x="35051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6" name="Rectangle 35"/>
          <p:cNvSpPr/>
          <p:nvPr/>
        </p:nvSpPr>
        <p:spPr bwMode="auto">
          <a:xfrm>
            <a:off x="36575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7" name="Rectangle 36"/>
          <p:cNvSpPr/>
          <p:nvPr/>
        </p:nvSpPr>
        <p:spPr bwMode="auto">
          <a:xfrm>
            <a:off x="38099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8" name="Rectangle 37"/>
          <p:cNvSpPr/>
          <p:nvPr/>
        </p:nvSpPr>
        <p:spPr bwMode="auto">
          <a:xfrm>
            <a:off x="38099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39" name="Rectangle 38"/>
          <p:cNvSpPr/>
          <p:nvPr/>
        </p:nvSpPr>
        <p:spPr bwMode="auto">
          <a:xfrm>
            <a:off x="39623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0" name="Rectangle 39"/>
          <p:cNvSpPr/>
          <p:nvPr/>
        </p:nvSpPr>
        <p:spPr bwMode="auto">
          <a:xfrm>
            <a:off x="41147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1" name="Rectangle 40"/>
          <p:cNvSpPr/>
          <p:nvPr/>
        </p:nvSpPr>
        <p:spPr bwMode="auto">
          <a:xfrm>
            <a:off x="42671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2" name="Rectangle 41"/>
          <p:cNvSpPr/>
          <p:nvPr/>
        </p:nvSpPr>
        <p:spPr bwMode="auto">
          <a:xfrm>
            <a:off x="48006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3" name="Rectangle 42"/>
          <p:cNvSpPr/>
          <p:nvPr/>
        </p:nvSpPr>
        <p:spPr bwMode="auto">
          <a:xfrm>
            <a:off x="49530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4" name="Rectangle 43"/>
          <p:cNvSpPr/>
          <p:nvPr/>
        </p:nvSpPr>
        <p:spPr bwMode="auto">
          <a:xfrm>
            <a:off x="51053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5" name="Rectangle 44"/>
          <p:cNvSpPr/>
          <p:nvPr/>
        </p:nvSpPr>
        <p:spPr bwMode="auto">
          <a:xfrm>
            <a:off x="52577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6" name="Rectangle 45"/>
          <p:cNvSpPr/>
          <p:nvPr/>
        </p:nvSpPr>
        <p:spPr bwMode="auto">
          <a:xfrm>
            <a:off x="52578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7" name="Rectangle 46"/>
          <p:cNvSpPr/>
          <p:nvPr/>
        </p:nvSpPr>
        <p:spPr bwMode="auto">
          <a:xfrm>
            <a:off x="5410200"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8" name="Rectangle 47"/>
          <p:cNvSpPr/>
          <p:nvPr/>
        </p:nvSpPr>
        <p:spPr bwMode="auto">
          <a:xfrm>
            <a:off x="55625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49" name="Rectangle 48"/>
          <p:cNvSpPr/>
          <p:nvPr/>
        </p:nvSpPr>
        <p:spPr bwMode="auto">
          <a:xfrm>
            <a:off x="57149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0" name="Rectangle 49"/>
          <p:cNvSpPr/>
          <p:nvPr/>
        </p:nvSpPr>
        <p:spPr bwMode="auto">
          <a:xfrm>
            <a:off x="58673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1" name="Rectangle 50"/>
          <p:cNvSpPr/>
          <p:nvPr/>
        </p:nvSpPr>
        <p:spPr bwMode="auto">
          <a:xfrm>
            <a:off x="60197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2" name="Rectangle 51"/>
          <p:cNvSpPr/>
          <p:nvPr/>
        </p:nvSpPr>
        <p:spPr bwMode="auto">
          <a:xfrm>
            <a:off x="61721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3" name="Rectangle 52"/>
          <p:cNvSpPr/>
          <p:nvPr/>
        </p:nvSpPr>
        <p:spPr bwMode="auto">
          <a:xfrm>
            <a:off x="63245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4" name="Rectangle 53"/>
          <p:cNvSpPr/>
          <p:nvPr/>
        </p:nvSpPr>
        <p:spPr bwMode="auto">
          <a:xfrm>
            <a:off x="63245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5" name="Rectangle 54"/>
          <p:cNvSpPr/>
          <p:nvPr/>
        </p:nvSpPr>
        <p:spPr bwMode="auto">
          <a:xfrm>
            <a:off x="64769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6" name="Rectangle 55"/>
          <p:cNvSpPr/>
          <p:nvPr/>
        </p:nvSpPr>
        <p:spPr bwMode="auto">
          <a:xfrm>
            <a:off x="66293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7" name="Rectangle 56"/>
          <p:cNvSpPr/>
          <p:nvPr/>
        </p:nvSpPr>
        <p:spPr bwMode="auto">
          <a:xfrm>
            <a:off x="67817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8" name="Rectangle 57"/>
          <p:cNvSpPr/>
          <p:nvPr/>
        </p:nvSpPr>
        <p:spPr bwMode="auto">
          <a:xfrm>
            <a:off x="69341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59" name="Rectangle 58"/>
          <p:cNvSpPr/>
          <p:nvPr/>
        </p:nvSpPr>
        <p:spPr bwMode="auto">
          <a:xfrm>
            <a:off x="70865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0" name="Rectangle 59"/>
          <p:cNvSpPr/>
          <p:nvPr/>
        </p:nvSpPr>
        <p:spPr bwMode="auto">
          <a:xfrm>
            <a:off x="72389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1" name="Rectangle 60"/>
          <p:cNvSpPr/>
          <p:nvPr/>
        </p:nvSpPr>
        <p:spPr bwMode="auto">
          <a:xfrm>
            <a:off x="73913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2" name="Rectangle 61"/>
          <p:cNvSpPr/>
          <p:nvPr/>
        </p:nvSpPr>
        <p:spPr bwMode="auto">
          <a:xfrm>
            <a:off x="73913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3" name="Rectangle 62"/>
          <p:cNvSpPr/>
          <p:nvPr/>
        </p:nvSpPr>
        <p:spPr bwMode="auto">
          <a:xfrm>
            <a:off x="7543799"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4" name="Rectangle 63"/>
          <p:cNvSpPr/>
          <p:nvPr/>
        </p:nvSpPr>
        <p:spPr bwMode="auto">
          <a:xfrm>
            <a:off x="76961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5" name="Rectangle 64"/>
          <p:cNvSpPr/>
          <p:nvPr/>
        </p:nvSpPr>
        <p:spPr bwMode="auto">
          <a:xfrm>
            <a:off x="78485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6" name="Rectangle 65"/>
          <p:cNvSpPr/>
          <p:nvPr/>
        </p:nvSpPr>
        <p:spPr bwMode="auto">
          <a:xfrm>
            <a:off x="80009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7" name="Rectangle 66"/>
          <p:cNvSpPr/>
          <p:nvPr/>
        </p:nvSpPr>
        <p:spPr bwMode="auto">
          <a:xfrm>
            <a:off x="81533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8" name="Rectangle 67"/>
          <p:cNvSpPr/>
          <p:nvPr/>
        </p:nvSpPr>
        <p:spPr bwMode="auto">
          <a:xfrm>
            <a:off x="83057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69" name="Rectangle 68"/>
          <p:cNvSpPr/>
          <p:nvPr/>
        </p:nvSpPr>
        <p:spPr bwMode="auto">
          <a:xfrm>
            <a:off x="84581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0" name="Rectangle 69"/>
          <p:cNvSpPr/>
          <p:nvPr/>
        </p:nvSpPr>
        <p:spPr bwMode="auto">
          <a:xfrm>
            <a:off x="84581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1" name="Rectangle 70"/>
          <p:cNvSpPr/>
          <p:nvPr/>
        </p:nvSpPr>
        <p:spPr bwMode="auto">
          <a:xfrm>
            <a:off x="8610598"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2" name="Rectangle 71"/>
          <p:cNvSpPr/>
          <p:nvPr/>
        </p:nvSpPr>
        <p:spPr bwMode="auto">
          <a:xfrm>
            <a:off x="87629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3" name="Rectangle 72"/>
          <p:cNvSpPr/>
          <p:nvPr/>
        </p:nvSpPr>
        <p:spPr bwMode="auto">
          <a:xfrm>
            <a:off x="8915397" y="3039746"/>
            <a:ext cx="76200" cy="515815"/>
          </a:xfrm>
          <a:prstGeom prst="rect">
            <a:avLst/>
          </a:prstGeom>
          <a:solidFill>
            <a:schemeClr val="bg1">
              <a:lumMod val="85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5" name="Rectangle 3"/>
          <p:cNvSpPr txBox="1">
            <a:spLocks noChangeArrowheads="1"/>
          </p:cNvSpPr>
          <p:nvPr/>
        </p:nvSpPr>
        <p:spPr bwMode="auto">
          <a:xfrm>
            <a:off x="228600" y="891075"/>
            <a:ext cx="8679474" cy="1465263"/>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Times New Roman" pitchFamily="18" charset="0"/>
              </a:defRPr>
            </a:lvl5pPr>
            <a:lvl6pPr marL="2514600" indent="-228600" algn="l" rtl="0" fontAlgn="base">
              <a:spcBef>
                <a:spcPct val="20000"/>
              </a:spcBef>
              <a:spcAft>
                <a:spcPct val="0"/>
              </a:spcAft>
              <a:buChar char="»"/>
              <a:defRPr sz="1600">
                <a:solidFill>
                  <a:schemeClr val="tx1"/>
                </a:solidFill>
                <a:latin typeface="Times New Roman" pitchFamily="18" charset="0"/>
              </a:defRPr>
            </a:lvl6pPr>
            <a:lvl7pPr marL="2971800" indent="-228600" algn="l" rtl="0" fontAlgn="base">
              <a:spcBef>
                <a:spcPct val="20000"/>
              </a:spcBef>
              <a:spcAft>
                <a:spcPct val="0"/>
              </a:spcAft>
              <a:buChar char="»"/>
              <a:defRPr sz="1600">
                <a:solidFill>
                  <a:schemeClr val="tx1"/>
                </a:solidFill>
                <a:latin typeface="Times New Roman" pitchFamily="18" charset="0"/>
              </a:defRPr>
            </a:lvl7pPr>
            <a:lvl8pPr marL="3429000" indent="-228600" algn="l" rtl="0" fontAlgn="base">
              <a:spcBef>
                <a:spcPct val="20000"/>
              </a:spcBef>
              <a:spcAft>
                <a:spcPct val="0"/>
              </a:spcAft>
              <a:buChar char="»"/>
              <a:defRPr sz="1600">
                <a:solidFill>
                  <a:schemeClr val="tx1"/>
                </a:solidFill>
                <a:latin typeface="Times New Roman" pitchFamily="18" charset="0"/>
              </a:defRPr>
            </a:lvl8pPr>
            <a:lvl9pPr marL="3886200" indent="-228600" algn="l" rtl="0" fontAlgn="base">
              <a:spcBef>
                <a:spcPct val="20000"/>
              </a:spcBef>
              <a:spcAft>
                <a:spcPct val="0"/>
              </a:spcAft>
              <a:buChar char="»"/>
              <a:defRPr sz="1600">
                <a:solidFill>
                  <a:schemeClr val="tx1"/>
                </a:solidFill>
                <a:latin typeface="Times New Roman" pitchFamily="18" charset="0"/>
              </a:defRPr>
            </a:lvl9pPr>
          </a:lstStyle>
          <a:p>
            <a:pPr eaLnBrk="1" hangingPunct="1"/>
            <a:r>
              <a:rPr lang="en-US" sz="2400" kern="0" dirty="0" smtClean="0">
                <a:solidFill>
                  <a:srgbClr val="000000"/>
                </a:solidFill>
              </a:rPr>
              <a:t>A</a:t>
            </a:r>
            <a:r>
              <a:rPr lang="en-US" sz="2400" b="0" kern="0" dirty="0" smtClean="0">
                <a:solidFill>
                  <a:srgbClr val="000000"/>
                </a:solidFill>
              </a:rPr>
              <a:t>ccelerating beams to high energy in a </a:t>
            </a:r>
            <a:r>
              <a:rPr lang="en-US" sz="2400" kern="0" dirty="0" smtClean="0">
                <a:solidFill>
                  <a:srgbClr val="000000"/>
                </a:solidFill>
              </a:rPr>
              <a:t>linear collider</a:t>
            </a:r>
            <a:endParaRPr lang="en-US" sz="2400" b="0" kern="0" dirty="0" smtClean="0">
              <a:solidFill>
                <a:srgbClr val="000000"/>
              </a:solidFill>
            </a:endParaRPr>
          </a:p>
          <a:p>
            <a:pPr eaLnBrk="1" hangingPunct="1">
              <a:buFont typeface="Arial" pitchFamily="34" charset="0"/>
              <a:buChar char="•"/>
            </a:pPr>
            <a:r>
              <a:rPr lang="en-US" sz="2400" kern="0" dirty="0" smtClean="0">
                <a:solidFill>
                  <a:srgbClr val="000000"/>
                </a:solidFill>
              </a:rPr>
              <a:t>The beams are accelerated during one passage and t</a:t>
            </a:r>
            <a:r>
              <a:rPr lang="en-US" sz="2400" b="0" kern="0" dirty="0" smtClean="0">
                <a:solidFill>
                  <a:srgbClr val="000000"/>
                </a:solidFill>
              </a:rPr>
              <a:t>he bunches are colliding only once at the center of the experiment</a:t>
            </a:r>
            <a:endParaRPr lang="de-DE" sz="2400" b="0" kern="0" dirty="0" smtClean="0">
              <a:solidFill>
                <a:srgbClr val="000000"/>
              </a:solidFill>
            </a:endParaRPr>
          </a:p>
        </p:txBody>
      </p:sp>
      <p:sp>
        <p:nvSpPr>
          <p:cNvPr id="76" name="Rectangle 75"/>
          <p:cNvSpPr/>
          <p:nvPr/>
        </p:nvSpPr>
        <p:spPr bwMode="auto">
          <a:xfrm>
            <a:off x="4067905" y="2897693"/>
            <a:ext cx="855785" cy="738549"/>
          </a:xfrm>
          <a:prstGeom prst="rect">
            <a:avLst/>
          </a:prstGeom>
          <a:solidFill>
            <a:srgbClr val="00B05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lang="en-GB" dirty="0" smtClean="0">
                <a:solidFill>
                  <a:srgbClr val="3333CC"/>
                </a:solidFill>
              </a:rPr>
              <a:t> </a:t>
            </a:r>
          </a:p>
        </p:txBody>
      </p:sp>
      <p:sp>
        <p:nvSpPr>
          <p:cNvPr id="77" name="Rectangle 76"/>
          <p:cNvSpPr/>
          <p:nvPr/>
        </p:nvSpPr>
        <p:spPr bwMode="auto">
          <a:xfrm>
            <a:off x="3809997" y="2510828"/>
            <a:ext cx="1371600" cy="3868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GB" sz="1600" b="0" dirty="0" smtClean="0">
                <a:solidFill>
                  <a:srgbClr val="006600"/>
                </a:solidFill>
              </a:rPr>
              <a:t>Experiment</a:t>
            </a:r>
          </a:p>
        </p:txBody>
      </p:sp>
      <p:sp>
        <p:nvSpPr>
          <p:cNvPr id="4" name="Line 4"/>
          <p:cNvSpPr>
            <a:spLocks noChangeShapeType="1"/>
          </p:cNvSpPr>
          <p:nvPr/>
        </p:nvSpPr>
        <p:spPr bwMode="auto">
          <a:xfrm>
            <a:off x="228600" y="3304206"/>
            <a:ext cx="4191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3333CC"/>
              </a:solidFill>
            </a:endParaRPr>
          </a:p>
        </p:txBody>
      </p:sp>
      <p:sp>
        <p:nvSpPr>
          <p:cNvPr id="5" name="Line 5"/>
          <p:cNvSpPr>
            <a:spLocks noChangeShapeType="1"/>
          </p:cNvSpPr>
          <p:nvPr/>
        </p:nvSpPr>
        <p:spPr bwMode="auto">
          <a:xfrm flipH="1">
            <a:off x="4544828" y="3304206"/>
            <a:ext cx="4363246" cy="0"/>
          </a:xfrm>
          <a:prstGeom prst="line">
            <a:avLst/>
          </a:prstGeom>
          <a:noFill/>
          <a:ln w="762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3333CC"/>
              </a:solidFill>
            </a:endParaRPr>
          </a:p>
        </p:txBody>
      </p:sp>
      <p:sp>
        <p:nvSpPr>
          <p:cNvPr id="79" name="Rectangle 78"/>
          <p:cNvSpPr/>
          <p:nvPr/>
        </p:nvSpPr>
        <p:spPr bwMode="auto">
          <a:xfrm>
            <a:off x="652180" y="2510828"/>
            <a:ext cx="2590800" cy="3868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GB" sz="1600" b="0" dirty="0" smtClean="0">
                <a:solidFill>
                  <a:srgbClr val="C00000"/>
                </a:solidFill>
              </a:rPr>
              <a:t>Accelerating structures</a:t>
            </a:r>
          </a:p>
        </p:txBody>
      </p:sp>
      <p:sp>
        <p:nvSpPr>
          <p:cNvPr id="80" name="Rectangle 79"/>
          <p:cNvSpPr/>
          <p:nvPr/>
        </p:nvSpPr>
        <p:spPr bwMode="auto">
          <a:xfrm>
            <a:off x="5867397" y="2510828"/>
            <a:ext cx="2590800" cy="38686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en-GB" sz="1600" b="0" smtClean="0">
                <a:solidFill>
                  <a:srgbClr val="C00000"/>
                </a:solidFill>
              </a:rPr>
              <a:t>Accelerating structures</a:t>
            </a:r>
            <a:endParaRPr lang="en-GB" sz="1600" b="0" dirty="0" smtClean="0">
              <a:solidFill>
                <a:srgbClr val="C00000"/>
              </a:solidFill>
            </a:endParaRPr>
          </a:p>
        </p:txBody>
      </p:sp>
      <p:sp>
        <p:nvSpPr>
          <p:cNvPr id="74" name="Rectangle 4"/>
          <p:cNvSpPr>
            <a:spLocks noChangeArrowheads="1"/>
          </p:cNvSpPr>
          <p:nvPr/>
        </p:nvSpPr>
        <p:spPr bwMode="auto">
          <a:xfrm>
            <a:off x="266700" y="3867266"/>
            <a:ext cx="8686797" cy="2642175"/>
          </a:xfrm>
          <a:prstGeom prst="rect">
            <a:avLst/>
          </a:prstGeom>
          <a:solidFill>
            <a:schemeClr val="bg1">
              <a:lumMod val="95000"/>
            </a:schemeClr>
          </a:solidFill>
          <a:ln w="9525">
            <a:noFill/>
            <a:miter lim="800000"/>
            <a:headEnd/>
            <a:tailEnd/>
          </a:ln>
          <a:effectLst/>
          <a:extLst/>
        </p:spPr>
        <p:txBody>
          <a:bodyPr/>
          <a:lstStyle/>
          <a:p>
            <a:pPr marL="88900" lvl="1">
              <a:spcBef>
                <a:spcPct val="20000"/>
              </a:spcBef>
              <a:buSzPct val="120000"/>
            </a:pPr>
            <a:r>
              <a:rPr lang="en-GB" sz="2000" dirty="0" smtClean="0">
                <a:solidFill>
                  <a:schemeClr val="accent4">
                    <a:lumMod val="10000"/>
                  </a:schemeClr>
                </a:solidFill>
                <a:latin typeface="Arial" pitchFamily="34" charset="0"/>
              </a:rPr>
              <a:t>Acceleration of particles with time-varying electrical field </a:t>
            </a:r>
          </a:p>
          <a:p>
            <a:pPr marL="522287" lvl="2" indent="-342900">
              <a:spcBef>
                <a:spcPct val="20000"/>
              </a:spcBef>
              <a:buSzPct val="70000"/>
              <a:buFont typeface="Arial" panose="020B0604020202020204" pitchFamily="34" charset="0"/>
              <a:buChar char="•"/>
            </a:pPr>
            <a:r>
              <a:rPr lang="en-GB" sz="1800" dirty="0" smtClean="0">
                <a:solidFill>
                  <a:schemeClr val="accent4">
                    <a:lumMod val="10000"/>
                  </a:schemeClr>
                </a:solidFill>
                <a:latin typeface="Arial" pitchFamily="34" charset="0"/>
              </a:rPr>
              <a:t>Limit 30-40 MeV/m with superconducting cavities</a:t>
            </a:r>
          </a:p>
          <a:p>
            <a:pPr marL="522287" lvl="2" indent="-342900">
              <a:spcBef>
                <a:spcPct val="20000"/>
              </a:spcBef>
              <a:buSzPct val="70000"/>
              <a:buFont typeface="Arial" panose="020B0604020202020204" pitchFamily="34" charset="0"/>
              <a:buChar char="•"/>
            </a:pPr>
            <a:r>
              <a:rPr lang="en-GB" sz="1800" dirty="0" smtClean="0">
                <a:solidFill>
                  <a:schemeClr val="accent4">
                    <a:lumMod val="10000"/>
                  </a:schemeClr>
                </a:solidFill>
                <a:latin typeface="Arial" pitchFamily="34" charset="0"/>
              </a:rPr>
              <a:t>Limit about 100 MeV/m </a:t>
            </a:r>
            <a:r>
              <a:rPr lang="en-GB" sz="1800" dirty="0">
                <a:solidFill>
                  <a:schemeClr val="accent4">
                    <a:lumMod val="10000"/>
                  </a:schemeClr>
                </a:solidFill>
                <a:latin typeface="Arial" pitchFamily="34" charset="0"/>
              </a:rPr>
              <a:t>with </a:t>
            </a:r>
            <a:r>
              <a:rPr lang="en-GB" sz="1800" dirty="0" smtClean="0">
                <a:solidFill>
                  <a:schemeClr val="accent4">
                    <a:lumMod val="10000"/>
                  </a:schemeClr>
                </a:solidFill>
                <a:latin typeface="Arial" pitchFamily="34" charset="0"/>
              </a:rPr>
              <a:t>other technologies, not yet used (CLIC)</a:t>
            </a:r>
          </a:p>
          <a:p>
            <a:pPr marL="522287" lvl="2" indent="-342900">
              <a:spcBef>
                <a:spcPct val="20000"/>
              </a:spcBef>
              <a:buSzPct val="70000"/>
              <a:buFont typeface="Arial" panose="020B0604020202020204" pitchFamily="34" charset="0"/>
              <a:buChar char="•"/>
            </a:pPr>
            <a:r>
              <a:rPr lang="en-GB" sz="1800" dirty="0" smtClean="0">
                <a:solidFill>
                  <a:schemeClr val="accent4">
                    <a:lumMod val="10000"/>
                  </a:schemeClr>
                </a:solidFill>
                <a:latin typeface="Arial" pitchFamily="34" charset="0"/>
              </a:rPr>
              <a:t>Some 100 MeV … ~TeV conceivable for </a:t>
            </a:r>
            <a:r>
              <a:rPr lang="en-GB" sz="1800" dirty="0" err="1" smtClean="0">
                <a:solidFill>
                  <a:schemeClr val="accent4">
                    <a:lumMod val="10000"/>
                  </a:schemeClr>
                </a:solidFill>
                <a:latin typeface="Arial" pitchFamily="34" charset="0"/>
              </a:rPr>
              <a:t>e+e</a:t>
            </a:r>
            <a:r>
              <a:rPr lang="en-GB" sz="1800" dirty="0" smtClean="0">
                <a:solidFill>
                  <a:schemeClr val="accent4">
                    <a:lumMod val="10000"/>
                  </a:schemeClr>
                </a:solidFill>
                <a:latin typeface="Arial" pitchFamily="34" charset="0"/>
              </a:rPr>
              <a:t>- colliders</a:t>
            </a:r>
          </a:p>
          <a:p>
            <a:pPr marL="522287" lvl="2" indent="-342900">
              <a:spcBef>
                <a:spcPct val="20000"/>
              </a:spcBef>
              <a:buSzPct val="70000"/>
              <a:buFont typeface="Arial" panose="020B0604020202020204" pitchFamily="34" charset="0"/>
              <a:buChar char="•"/>
            </a:pPr>
            <a:r>
              <a:rPr lang="en-GB" sz="1800" dirty="0" smtClean="0">
                <a:solidFill>
                  <a:schemeClr val="accent4">
                    <a:lumMod val="10000"/>
                  </a:schemeClr>
                </a:solidFill>
                <a:latin typeface="Arial" pitchFamily="34" charset="0"/>
              </a:rPr>
              <a:t>Reaching an energy of 14 TeV </a:t>
            </a:r>
            <a:r>
              <a:rPr lang="en-GB" sz="1800" dirty="0" err="1" smtClean="0">
                <a:solidFill>
                  <a:schemeClr val="accent4">
                    <a:lumMod val="10000"/>
                  </a:schemeClr>
                </a:solidFill>
                <a:latin typeface="Arial" pitchFamily="34" charset="0"/>
              </a:rPr>
              <a:t>c.m</a:t>
            </a:r>
            <a:r>
              <a:rPr lang="en-GB" sz="1800" dirty="0" smtClean="0">
                <a:solidFill>
                  <a:schemeClr val="accent4">
                    <a:lumMod val="10000"/>
                  </a:schemeClr>
                </a:solidFill>
                <a:latin typeface="Arial" pitchFamily="34" charset="0"/>
              </a:rPr>
              <a:t>. (such as LHC) would require an accelerator with a length &gt; 400 km (with 40 MV/m)</a:t>
            </a:r>
          </a:p>
          <a:p>
            <a:pPr marL="522287" lvl="2" indent="-342900">
              <a:spcBef>
                <a:spcPct val="20000"/>
              </a:spcBef>
              <a:buSzPct val="70000"/>
              <a:buFont typeface="Arial" panose="020B0604020202020204" pitchFamily="34" charset="0"/>
              <a:buChar char="•"/>
            </a:pPr>
            <a:r>
              <a:rPr lang="en-GB" sz="1800" dirty="0" smtClean="0">
                <a:solidFill>
                  <a:schemeClr val="accent4">
                    <a:lumMod val="10000"/>
                  </a:schemeClr>
                </a:solidFill>
                <a:latin typeface="Arial" pitchFamily="34" charset="0"/>
              </a:rPr>
              <a:t>Long-term: acceleration in a plasma … not ready for a HEP collider</a:t>
            </a:r>
          </a:p>
          <a:p>
            <a:pPr marL="522287" lvl="2" indent="-342900">
              <a:spcBef>
                <a:spcPct val="20000"/>
              </a:spcBef>
              <a:buSzPct val="70000"/>
              <a:buFont typeface="Arial" panose="020B0604020202020204" pitchFamily="34" charset="0"/>
              <a:buChar char="•"/>
            </a:pPr>
            <a:r>
              <a:rPr lang="en-GB" sz="1800" dirty="0" smtClean="0">
                <a:solidFill>
                  <a:srgbClr val="C00000"/>
                </a:solidFill>
                <a:latin typeface="Arial" pitchFamily="34" charset="0"/>
              </a:rPr>
              <a:t>Challenge: operation with extremely small beams (few nm)</a:t>
            </a:r>
            <a:endParaRPr lang="en-GB" sz="1800" dirty="0">
              <a:solidFill>
                <a:srgbClr val="C00000"/>
              </a:solidFill>
              <a:latin typeface="Arial" pitchFamily="34" charset="0"/>
            </a:endParaRPr>
          </a:p>
        </p:txBody>
      </p:sp>
    </p:spTree>
    <p:extLst>
      <p:ext uri="{BB962C8B-B14F-4D97-AF65-F5344CB8AC3E}">
        <p14:creationId xmlns:p14="http://schemas.microsoft.com/office/powerpoint/2010/main" val="403111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556" y="6246167"/>
            <a:ext cx="1133644" cy="369332"/>
          </a:xfrm>
          <a:prstGeom prst="rect">
            <a:avLst/>
          </a:prstGeom>
          <a:noFill/>
        </p:spPr>
        <p:txBody>
          <a:bodyPr wrap="none" rtlCol="0">
            <a:spAutoFit/>
          </a:bodyPr>
          <a:lstStyle/>
          <a:p>
            <a:r>
              <a:rPr lang="de-CH" sz="1800" dirty="0" err="1" smtClean="0">
                <a:solidFill>
                  <a:srgbClr val="000000"/>
                </a:solidFill>
              </a:rPr>
              <a:t>M.Jonker</a:t>
            </a:r>
            <a:endParaRPr lang="en-US" sz="1800" dirty="0">
              <a:solidFill>
                <a:srgbClr val="000000"/>
              </a:solidFill>
            </a:endParaRPr>
          </a:p>
        </p:txBody>
      </p:sp>
      <p:pic>
        <p:nvPicPr>
          <p:cNvPr id="142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97" y="1040859"/>
            <a:ext cx="8782909" cy="506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p:txBody>
          <a:bodyPr/>
          <a:lstStyle/>
          <a:p>
            <a:r>
              <a:rPr lang="en-GB" dirty="0" smtClean="0"/>
              <a:t>Beam damage capabilities</a:t>
            </a:r>
            <a:endParaRPr lang="en-GB" dirty="0"/>
          </a:p>
        </p:txBody>
      </p:sp>
    </p:spTree>
    <p:extLst>
      <p:ext uri="{BB962C8B-B14F-4D97-AF65-F5344CB8AC3E}">
        <p14:creationId xmlns:p14="http://schemas.microsoft.com/office/powerpoint/2010/main" val="3066346731"/>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Parameters for a few accelerators….. </a:t>
            </a:r>
            <a:endParaRPr lang="en-GB" noProof="0" dirty="0"/>
          </a:p>
        </p:txBody>
      </p:sp>
      <p:sp>
        <p:nvSpPr>
          <p:cNvPr id="3" name="Content Placeholder 2"/>
          <p:cNvSpPr>
            <a:spLocks noGrp="1"/>
          </p:cNvSpPr>
          <p:nvPr>
            <p:ph idx="1"/>
          </p:nvPr>
        </p:nvSpPr>
        <p:spPr>
          <a:xfrm>
            <a:off x="215153" y="5224333"/>
            <a:ext cx="8668871" cy="1417472"/>
          </a:xfrm>
        </p:spPr>
        <p:txBody>
          <a:bodyPr/>
          <a:lstStyle/>
          <a:p>
            <a:r>
              <a:rPr lang="en-GB" noProof="0" dirty="0" smtClean="0"/>
              <a:t>For hadron colliders, the energy stored in the beams can be very high (LHC is very critical)</a:t>
            </a:r>
          </a:p>
          <a:p>
            <a:r>
              <a:rPr lang="en-GB" noProof="0" dirty="0" smtClean="0"/>
              <a:t>For </a:t>
            </a:r>
            <a:r>
              <a:rPr lang="en-GB" noProof="0" dirty="0" err="1" smtClean="0"/>
              <a:t>linacs</a:t>
            </a:r>
            <a:r>
              <a:rPr lang="en-GB" noProof="0" dirty="0" smtClean="0"/>
              <a:t>, the power of the beam can be very high</a:t>
            </a:r>
          </a:p>
          <a:p>
            <a:endParaRPr lang="en-GB" noProof="0" dirty="0" smtClean="0"/>
          </a:p>
          <a:p>
            <a:pPr marL="0" indent="0">
              <a:buNone/>
            </a:pPr>
            <a:endParaRPr lang="en-GB" noProof="0" dirty="0"/>
          </a:p>
        </p:txBody>
      </p:sp>
      <p:pic>
        <p:nvPicPr>
          <p:cNvPr id="18468"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69" y="3356990"/>
            <a:ext cx="4871197" cy="181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129057738"/>
              </p:ext>
            </p:extLst>
          </p:nvPr>
        </p:nvGraphicFramePr>
        <p:xfrm>
          <a:off x="123359" y="822325"/>
          <a:ext cx="8106242" cy="2469471"/>
        </p:xfrm>
        <a:graphic>
          <a:graphicData uri="http://schemas.openxmlformats.org/presentationml/2006/ole">
            <mc:AlternateContent xmlns:mc="http://schemas.openxmlformats.org/markup-compatibility/2006">
              <mc:Choice xmlns:v="urn:schemas-microsoft-com:vml" Requires="v">
                <p:oleObj spid="_x0000_s27686" name="Worksheet" r:id="rId5" imgW="8557163" imgH="2606040" progId="Excel.Sheet.12">
                  <p:embed/>
                </p:oleObj>
              </mc:Choice>
              <mc:Fallback>
                <p:oleObj name="Worksheet" r:id="rId5" imgW="8557163" imgH="2606040" progId="Excel.Sheet.12">
                  <p:embed/>
                  <p:pic>
                    <p:nvPicPr>
                      <p:cNvPr id="0" name=""/>
                      <p:cNvPicPr/>
                      <p:nvPr/>
                    </p:nvPicPr>
                    <p:blipFill>
                      <a:blip r:embed="rId6"/>
                      <a:stretch>
                        <a:fillRect/>
                      </a:stretch>
                    </p:blipFill>
                    <p:spPr>
                      <a:xfrm>
                        <a:off x="123359" y="822325"/>
                        <a:ext cx="8106242" cy="2469471"/>
                      </a:xfrm>
                      <a:prstGeom prst="rect">
                        <a:avLst/>
                      </a:prstGeom>
                    </p:spPr>
                  </p:pic>
                </p:oleObj>
              </mc:Fallback>
            </mc:AlternateContent>
          </a:graphicData>
        </a:graphic>
      </p:graphicFrame>
      <p:sp>
        <p:nvSpPr>
          <p:cNvPr id="5" name="Rectangle 4"/>
          <p:cNvSpPr/>
          <p:nvPr/>
        </p:nvSpPr>
        <p:spPr>
          <a:xfrm>
            <a:off x="4096869" y="822325"/>
            <a:ext cx="2635431" cy="246947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32300" y="822325"/>
            <a:ext cx="1497301" cy="24694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560199" y="3356991"/>
            <a:ext cx="2407867" cy="18156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95420" y="3789050"/>
            <a:ext cx="1368190" cy="43206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rgbClr val="002060"/>
                </a:solidFill>
              </a:rPr>
              <a:t>e+e</a:t>
            </a:r>
            <a:r>
              <a:rPr lang="en-GB" dirty="0" smtClean="0">
                <a:solidFill>
                  <a:srgbClr val="002060"/>
                </a:solidFill>
              </a:rPr>
              <a:t>-</a:t>
            </a:r>
            <a:endParaRPr lang="en-GB" dirty="0">
              <a:solidFill>
                <a:srgbClr val="002060"/>
              </a:solidFill>
            </a:endParaRPr>
          </a:p>
        </p:txBody>
      </p:sp>
      <p:sp>
        <p:nvSpPr>
          <p:cNvPr id="13" name="Rectangle 12"/>
          <p:cNvSpPr/>
          <p:nvPr/>
        </p:nvSpPr>
        <p:spPr>
          <a:xfrm>
            <a:off x="395420" y="4307424"/>
            <a:ext cx="1368190" cy="4109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2060"/>
                </a:solidFill>
              </a:rPr>
              <a:t>protons</a:t>
            </a:r>
            <a:endParaRPr lang="en-GB" dirty="0">
              <a:solidFill>
                <a:srgbClr val="002060"/>
              </a:solidFill>
            </a:endParaRPr>
          </a:p>
        </p:txBody>
      </p:sp>
      <p:sp>
        <p:nvSpPr>
          <p:cNvPr id="6" name="TextBox 5"/>
          <p:cNvSpPr txBox="1"/>
          <p:nvPr/>
        </p:nvSpPr>
        <p:spPr>
          <a:xfrm>
            <a:off x="5083545" y="766656"/>
            <a:ext cx="248786" cy="369332"/>
          </a:xfrm>
          <a:prstGeom prst="rect">
            <a:avLst/>
          </a:prstGeom>
          <a:noFill/>
        </p:spPr>
        <p:txBody>
          <a:bodyPr wrap="none" rtlCol="0">
            <a:spAutoFit/>
          </a:bodyPr>
          <a:lstStyle/>
          <a:p>
            <a:r>
              <a:rPr lang="en-GB" sz="1800" dirty="0" smtClean="0">
                <a:solidFill>
                  <a:srgbClr val="000000"/>
                </a:solidFill>
              </a:rPr>
              <a:t>I</a:t>
            </a:r>
            <a:endParaRPr lang="en-GB" sz="1800" dirty="0">
              <a:solidFill>
                <a:srgbClr val="000000"/>
              </a:solidFill>
            </a:endParaRPr>
          </a:p>
        </p:txBody>
      </p:sp>
    </p:spTree>
    <p:extLst>
      <p:ext uri="{BB962C8B-B14F-4D97-AF65-F5344CB8AC3E}">
        <p14:creationId xmlns:p14="http://schemas.microsoft.com/office/powerpoint/2010/main" val="1257449075"/>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7" name="Rectangle 3"/>
          <p:cNvSpPr>
            <a:spLocks noChangeArrowheads="1"/>
          </p:cNvSpPr>
          <p:nvPr/>
        </p:nvSpPr>
        <p:spPr bwMode="auto">
          <a:xfrm>
            <a:off x="468313" y="2443163"/>
            <a:ext cx="821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1" hangingPunct="1"/>
            <a:endParaRPr lang="en-GB" sz="4800">
              <a:solidFill>
                <a:schemeClr val="hlink"/>
              </a:solidFill>
              <a:effectLst>
                <a:outerShdw blurRad="38100" dist="38100" dir="2700000" algn="tl">
                  <a:srgbClr val="000000"/>
                </a:outerShdw>
              </a:effectLst>
              <a:latin typeface="Arial" charset="0"/>
            </a:endParaRPr>
          </a:p>
        </p:txBody>
      </p:sp>
      <p:sp>
        <p:nvSpPr>
          <p:cNvPr id="1255428" name="Rectangle 4"/>
          <p:cNvSpPr>
            <a:spLocks noGrp="1" noChangeArrowheads="1"/>
          </p:cNvSpPr>
          <p:nvPr>
            <p:ph type="title" idx="4294967295"/>
          </p:nvPr>
        </p:nvSpPr>
        <p:spPr>
          <a:xfrm>
            <a:off x="242888" y="1974078"/>
            <a:ext cx="8435975" cy="2503917"/>
          </a:xfrm>
        </p:spPr>
        <p:txBody>
          <a:bodyPr/>
          <a:lstStyle/>
          <a:p>
            <a:pPr algn="ctr"/>
            <a:r>
              <a:rPr lang="en-GB" sz="4800" noProof="0" dirty="0" smtClean="0">
                <a:solidFill>
                  <a:srgbClr val="C00000"/>
                </a:solidFill>
              </a:rPr>
              <a:t>Observations at various accelerators</a:t>
            </a:r>
            <a:endParaRPr lang="en-GB" sz="4800" noProof="0" dirty="0">
              <a:solidFill>
                <a:srgbClr val="C00000"/>
              </a:solidFill>
            </a:endParaRPr>
          </a:p>
        </p:txBody>
      </p:sp>
    </p:spTree>
    <p:extLst>
      <p:ext uri="{BB962C8B-B14F-4D97-AF65-F5344CB8AC3E}">
        <p14:creationId xmlns:p14="http://schemas.microsoft.com/office/powerpoint/2010/main" val="1360381600"/>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r" defTabSz="914400" rtl="0" eaLnBrk="0" fontAlgn="base" latinLnBrk="0" hangingPunct="0">
              <a:lnSpc>
                <a:spcPct val="100000"/>
              </a:lnSpc>
              <a:spcBef>
                <a:spcPct val="0"/>
              </a:spcBef>
              <a:spcAft>
                <a:spcPct val="0"/>
              </a:spcAft>
              <a:buClrTx/>
              <a:buSzTx/>
              <a:buFontTx/>
              <a:buNone/>
              <a:tabLst/>
              <a:defRPr/>
            </a:pPr>
            <a:r>
              <a:rPr lang="en-GB" noProof="0" dirty="0" smtClean="0"/>
              <a:t>Ac</a:t>
            </a:r>
            <a:r>
              <a:rPr lang="en-GB" sz="3200" noProof="0" dirty="0" smtClean="0"/>
              <a:t>cidents at accelerators in the past</a:t>
            </a:r>
          </a:p>
        </p:txBody>
      </p:sp>
      <p:sp>
        <p:nvSpPr>
          <p:cNvPr id="3" name="Content Placeholder 2"/>
          <p:cNvSpPr>
            <a:spLocks noGrp="1"/>
          </p:cNvSpPr>
          <p:nvPr>
            <p:ph idx="1"/>
          </p:nvPr>
        </p:nvSpPr>
        <p:spPr/>
        <p:txBody>
          <a:bodyPr/>
          <a:lstStyle/>
          <a:p>
            <a:pPr marL="0" indent="0">
              <a:buNone/>
            </a:pPr>
            <a:r>
              <a:rPr lang="en-GB" noProof="0" dirty="0" smtClean="0"/>
              <a:t>Accident: </a:t>
            </a:r>
            <a:r>
              <a:rPr lang="en-GB" b="1" noProof="0" dirty="0" smtClean="0"/>
              <a:t>An </a:t>
            </a:r>
            <a:r>
              <a:rPr lang="en-GB" b="1" noProof="0" dirty="0"/>
              <a:t>unfortunate incident </a:t>
            </a:r>
            <a:r>
              <a:rPr lang="en-GB" noProof="0" dirty="0"/>
              <a:t>that happens unexpectedly and unintentionally, typically </a:t>
            </a:r>
            <a:r>
              <a:rPr lang="en-GB" b="1" noProof="0" dirty="0"/>
              <a:t>resulting in damage </a:t>
            </a:r>
            <a:r>
              <a:rPr lang="en-GB" noProof="0" dirty="0"/>
              <a:t>or injury</a:t>
            </a:r>
            <a:r>
              <a:rPr lang="en-GB" noProof="0" dirty="0" smtClean="0"/>
              <a:t>.</a:t>
            </a:r>
          </a:p>
          <a:p>
            <a:pPr marL="0" indent="0">
              <a:buNone/>
            </a:pPr>
            <a:endParaRPr lang="en-GB" sz="2000" noProof="0" dirty="0"/>
          </a:p>
          <a:p>
            <a:r>
              <a:rPr lang="en-GB" noProof="0" dirty="0" smtClean="0"/>
              <a:t>SLAC: </a:t>
            </a:r>
            <a:r>
              <a:rPr lang="en-GB" dirty="0" smtClean="0"/>
              <a:t>Damage </a:t>
            </a:r>
            <a:r>
              <a:rPr lang="en-GB" dirty="0" smtClean="0">
                <a:solidFill>
                  <a:srgbClr val="006600"/>
                </a:solidFill>
              </a:rPr>
              <a:t>Test</a:t>
            </a:r>
            <a:r>
              <a:rPr lang="en-GB" dirty="0" smtClean="0"/>
              <a:t> </a:t>
            </a:r>
            <a:r>
              <a:rPr lang="en-GB" noProof="0" dirty="0" smtClean="0"/>
              <a:t>1971</a:t>
            </a:r>
          </a:p>
          <a:p>
            <a:r>
              <a:rPr lang="en-GB" noProof="0" dirty="0" smtClean="0"/>
              <a:t>SPS proton antiproton </a:t>
            </a:r>
            <a:r>
              <a:rPr lang="en-GB" dirty="0" smtClean="0"/>
              <a:t>collider 1986</a:t>
            </a:r>
            <a:r>
              <a:rPr lang="en-GB" noProof="0" dirty="0" smtClean="0"/>
              <a:t>: Damage of UA2 </a:t>
            </a:r>
          </a:p>
          <a:p>
            <a:r>
              <a:rPr lang="en-GB" dirty="0" err="1" smtClean="0"/>
              <a:t>Tevatron</a:t>
            </a:r>
            <a:r>
              <a:rPr lang="en-GB" dirty="0" smtClean="0"/>
              <a:t> proton antiproton collider 2003: Damage of collimator</a:t>
            </a:r>
          </a:p>
          <a:p>
            <a:r>
              <a:rPr lang="en-GB" noProof="0" dirty="0" smtClean="0"/>
              <a:t>SPS synchrotron 2004: Damage of transfer line TT40</a:t>
            </a:r>
          </a:p>
          <a:p>
            <a:r>
              <a:rPr lang="en-GB" dirty="0" smtClean="0"/>
              <a:t>SPS – TT40 Damage </a:t>
            </a:r>
            <a:r>
              <a:rPr lang="en-GB" dirty="0">
                <a:solidFill>
                  <a:srgbClr val="006600"/>
                </a:solidFill>
              </a:rPr>
              <a:t>T</a:t>
            </a:r>
            <a:r>
              <a:rPr lang="en-GB" dirty="0" smtClean="0">
                <a:solidFill>
                  <a:srgbClr val="006600"/>
                </a:solidFill>
              </a:rPr>
              <a:t>est</a:t>
            </a:r>
            <a:r>
              <a:rPr lang="en-GB" dirty="0" smtClean="0"/>
              <a:t> 2004</a:t>
            </a:r>
            <a:endParaRPr lang="en-GB" noProof="0" dirty="0"/>
          </a:p>
          <a:p>
            <a:r>
              <a:rPr lang="en-GB" noProof="0" dirty="0" smtClean="0"/>
              <a:t>LHC magnet powering: Severe damage of magnet system</a:t>
            </a:r>
          </a:p>
          <a:p>
            <a:r>
              <a:rPr lang="en-GB" noProof="0" dirty="0" smtClean="0"/>
              <a:t>LINAC 4 (2013) at very low energy: Beam hit a bellow and a vacuum leak developed</a:t>
            </a:r>
          </a:p>
          <a:p>
            <a:r>
              <a:rPr lang="en-GB" noProof="0" dirty="0" smtClean="0"/>
              <a:t>JPARC 2013: Damage of target – release of radioactive material</a:t>
            </a:r>
            <a:endParaRPr lang="en-GB" dirty="0"/>
          </a:p>
        </p:txBody>
      </p:sp>
    </p:spTree>
    <p:extLst>
      <p:ext uri="{BB962C8B-B14F-4D97-AF65-F5344CB8AC3E}">
        <p14:creationId xmlns:p14="http://schemas.microsoft.com/office/powerpoint/2010/main" val="2531560507"/>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2"/>
          <p:cNvSpPr>
            <a:spLocks noGrp="1"/>
          </p:cNvSpPr>
          <p:nvPr>
            <p:ph idx="1"/>
          </p:nvPr>
        </p:nvSpPr>
        <p:spPr>
          <a:xfrm>
            <a:off x="576000" y="792000"/>
            <a:ext cx="8460000" cy="5544000"/>
          </a:xfrm>
        </p:spPr>
        <p:txBody>
          <a:bodyPr/>
          <a:lstStyle/>
          <a:p>
            <a:r>
              <a:rPr lang="en-US" dirty="0" smtClean="0"/>
              <a:t>Damage test of a </a:t>
            </a:r>
            <a:r>
              <a:rPr lang="en-US" dirty="0"/>
              <a:t>30 cm long </a:t>
            </a:r>
            <a:r>
              <a:rPr lang="en-US" b="1" dirty="0" smtClean="0"/>
              <a:t>Copper</a:t>
            </a:r>
            <a:r>
              <a:rPr lang="en-US" dirty="0" smtClean="0"/>
              <a:t> </a:t>
            </a:r>
            <a:r>
              <a:rPr lang="en-US" dirty="0"/>
              <a:t>Block (SLAC </a:t>
            </a:r>
            <a:r>
              <a:rPr lang="en-US" dirty="0" smtClean="0"/>
              <a:t>– </a:t>
            </a:r>
            <a:r>
              <a:rPr lang="en-US" b="1" dirty="0" smtClean="0"/>
              <a:t>1971</a:t>
            </a:r>
            <a:r>
              <a:rPr lang="en-US" dirty="0" smtClean="0"/>
              <a:t>)</a:t>
            </a:r>
          </a:p>
          <a:p>
            <a:r>
              <a:rPr lang="en-US" dirty="0" smtClean="0"/>
              <a:t>A ~2-mm 500 kW Beam enters a </a:t>
            </a:r>
            <a:r>
              <a:rPr lang="en-US" dirty="0"/>
              <a:t>few mm from the </a:t>
            </a:r>
            <a:r>
              <a:rPr lang="en-US" dirty="0" smtClean="0"/>
              <a:t>edge.</a:t>
            </a:r>
          </a:p>
          <a:p>
            <a:r>
              <a:rPr lang="en-US" dirty="0" smtClean="0"/>
              <a:t>It took </a:t>
            </a:r>
            <a:r>
              <a:rPr lang="en-US" dirty="0"/>
              <a:t>about 1.3 sec to melt </a:t>
            </a:r>
            <a:r>
              <a:rPr lang="en-US" dirty="0" smtClean="0"/>
              <a:t>through </a:t>
            </a:r>
            <a:r>
              <a:rPr lang="en-US" dirty="0"/>
              <a:t>the </a:t>
            </a:r>
            <a:r>
              <a:rPr lang="en-US" dirty="0" smtClean="0"/>
              <a:t>block (slow accident).</a:t>
            </a:r>
            <a:endParaRPr lang="en-US" dirty="0"/>
          </a:p>
          <a:p>
            <a:endParaRPr lang="en-US" dirty="0"/>
          </a:p>
          <a:p>
            <a:pPr marL="0" indent="0">
              <a:buNone/>
            </a:pPr>
            <a:endParaRPr lang="en-US" dirty="0"/>
          </a:p>
        </p:txBody>
      </p:sp>
      <p:pic>
        <p:nvPicPr>
          <p:cNvPr id="5" name="Picture 2" descr="m2634-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7134" y="2214736"/>
            <a:ext cx="6072187" cy="4151312"/>
          </a:xfrm>
          <a:prstGeom prst="rect">
            <a:avLst/>
          </a:prstGeom>
          <a:noFill/>
          <a:extLst>
            <a:ext uri="{909E8E84-426E-40DD-AFC4-6F175D3DCCD1}">
              <a14:hiddenFill xmlns:a14="http://schemas.microsoft.com/office/drawing/2010/main">
                <a:solidFill>
                  <a:srgbClr val="FFFFFF"/>
                </a:solidFill>
              </a14:hiddenFill>
            </a:ext>
          </a:extLst>
        </p:spPr>
      </p:pic>
      <p:sp>
        <p:nvSpPr>
          <p:cNvPr id="6" name="Line 6"/>
          <p:cNvSpPr>
            <a:spLocks noChangeShapeType="1"/>
          </p:cNvSpPr>
          <p:nvPr/>
        </p:nvSpPr>
        <p:spPr bwMode="auto">
          <a:xfrm>
            <a:off x="2454621" y="2860848"/>
            <a:ext cx="0" cy="838200"/>
          </a:xfrm>
          <a:prstGeom prst="line">
            <a:avLst/>
          </a:prstGeom>
          <a:noFill/>
          <a:ln w="38100">
            <a:solidFill>
              <a:srgbClr val="FFFF00"/>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00"/>
              </a:solidFill>
            </a:endParaRPr>
          </a:p>
        </p:txBody>
      </p:sp>
      <p:sp>
        <p:nvSpPr>
          <p:cNvPr id="7" name="Line 7"/>
          <p:cNvSpPr>
            <a:spLocks noChangeShapeType="1"/>
          </p:cNvSpPr>
          <p:nvPr/>
        </p:nvSpPr>
        <p:spPr bwMode="auto">
          <a:xfrm>
            <a:off x="7788621" y="3089448"/>
            <a:ext cx="0" cy="838200"/>
          </a:xfrm>
          <a:prstGeom prst="line">
            <a:avLst/>
          </a:prstGeom>
          <a:noFill/>
          <a:ln w="38100">
            <a:solidFill>
              <a:srgbClr val="FFFF00"/>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00"/>
              </a:solidFill>
            </a:endParaRPr>
          </a:p>
        </p:txBody>
      </p:sp>
      <p:sp>
        <p:nvSpPr>
          <p:cNvPr id="8" name="Text Box 8"/>
          <p:cNvSpPr txBox="1">
            <a:spLocks noChangeArrowheads="1"/>
          </p:cNvSpPr>
          <p:nvPr/>
        </p:nvSpPr>
        <p:spPr bwMode="auto">
          <a:xfrm>
            <a:off x="4648546" y="3057698"/>
            <a:ext cx="930275"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FF00"/>
                </a:solidFill>
              </a:rPr>
              <a:t>30 cm</a:t>
            </a:r>
          </a:p>
        </p:txBody>
      </p:sp>
      <p:sp>
        <p:nvSpPr>
          <p:cNvPr id="9" name="Line 9"/>
          <p:cNvSpPr>
            <a:spLocks noChangeShapeType="1"/>
          </p:cNvSpPr>
          <p:nvPr/>
        </p:nvSpPr>
        <p:spPr bwMode="auto">
          <a:xfrm>
            <a:off x="5502621" y="3241848"/>
            <a:ext cx="2286000" cy="76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00"/>
              </a:solidFill>
            </a:endParaRPr>
          </a:p>
        </p:txBody>
      </p:sp>
      <p:sp>
        <p:nvSpPr>
          <p:cNvPr id="10" name="Line 10"/>
          <p:cNvSpPr>
            <a:spLocks noChangeShapeType="1"/>
          </p:cNvSpPr>
          <p:nvPr/>
        </p:nvSpPr>
        <p:spPr bwMode="auto">
          <a:xfrm flipH="1" flipV="1">
            <a:off x="2454621" y="3089448"/>
            <a:ext cx="2133600" cy="76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00"/>
              </a:solidFill>
            </a:endParaRPr>
          </a:p>
        </p:txBody>
      </p:sp>
      <p:sp>
        <p:nvSpPr>
          <p:cNvPr id="11" name="Text Box 15"/>
          <p:cNvSpPr txBox="1">
            <a:spLocks noChangeArrowheads="1"/>
          </p:cNvSpPr>
          <p:nvPr/>
        </p:nvSpPr>
        <p:spPr bwMode="auto">
          <a:xfrm>
            <a:off x="539552" y="4761148"/>
            <a:ext cx="2181155" cy="565146"/>
          </a:xfrm>
          <a:prstGeom prst="rect">
            <a:avLst/>
          </a:prstGeom>
          <a:solidFill>
            <a:srgbClr val="C00000"/>
          </a:solidFill>
          <a:ln>
            <a:solidFill>
              <a:srgbClr val="C00000"/>
            </a:solidFill>
          </a:ln>
          <a:scene3d>
            <a:camera prst="orthographicFront"/>
            <a:lightRig rig="balanced" dir="t"/>
          </a:scene3d>
          <a:sp3d extrusionH="31750" prstMaterial="plastic">
            <a:bevelT w="38100" h="38100"/>
          </a:sp3d>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it-IT"/>
            </a:defPPr>
            <a:lvl1pPr algn="ctr">
              <a:defRPr sz="1600" b="1">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altLang="en-US" dirty="0"/>
              <a:t>500 kW </a:t>
            </a:r>
            <a:r>
              <a:rPr lang="en-US" altLang="en-US" dirty="0" smtClean="0"/>
              <a:t>beam </a:t>
            </a:r>
            <a:br>
              <a:rPr lang="en-US" altLang="en-US" dirty="0" smtClean="0"/>
            </a:br>
            <a:r>
              <a:rPr lang="en-US" altLang="en-US" dirty="0" smtClean="0"/>
              <a:t>(0.65 MJ in </a:t>
            </a:r>
            <a:r>
              <a:rPr lang="en-US" altLang="en-US" dirty="0"/>
              <a:t>1.3 </a:t>
            </a:r>
            <a:r>
              <a:rPr lang="en-US" altLang="en-US" dirty="0" smtClean="0"/>
              <a:t>sec)</a:t>
            </a:r>
            <a:endParaRPr lang="en-US" altLang="en-US" dirty="0"/>
          </a:p>
        </p:txBody>
      </p:sp>
      <p:sp>
        <p:nvSpPr>
          <p:cNvPr id="12" name="Right Arrow 11"/>
          <p:cNvSpPr/>
          <p:nvPr/>
        </p:nvSpPr>
        <p:spPr>
          <a:xfrm>
            <a:off x="1188000" y="3996000"/>
            <a:ext cx="1229530" cy="432000"/>
          </a:xfrm>
          <a:prstGeom prst="rightArrow">
            <a:avLst>
              <a:gd name="adj1" fmla="val 50000"/>
              <a:gd name="adj2" fmla="val 85930"/>
            </a:avLst>
          </a:prstGeom>
          <a:solidFill>
            <a:srgbClr val="FF0000"/>
          </a:solidFill>
          <a:ln w="0">
            <a:noFill/>
          </a:ln>
          <a:effectLst/>
          <a:scene3d>
            <a:camera prst="isometricRightUp">
              <a:rot lat="472660" lon="1554225" rev="21516117"/>
            </a:camera>
            <a:lightRig rig="threePt" dir="t"/>
          </a:scene3d>
          <a:sp3d prstMaterial="plastic">
            <a:bevelT w="63500" h="44450"/>
            <a:bevelB w="63500" h="4445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b" anchorCtr="0">
            <a:spAutoFit/>
          </a:bodyPr>
          <a:lstStyle/>
          <a:p>
            <a:pPr algn="ctr"/>
            <a:endParaRPr lang="en-GB" b="1">
              <a:solidFill>
                <a:schemeClr val="bg1"/>
              </a:solidFill>
            </a:endParaRPr>
          </a:p>
        </p:txBody>
      </p:sp>
      <p:sp>
        <p:nvSpPr>
          <p:cNvPr id="13" name="Rectangle 12"/>
          <p:cNvSpPr/>
          <p:nvPr/>
        </p:nvSpPr>
        <p:spPr>
          <a:xfrm>
            <a:off x="6768243" y="6081707"/>
            <a:ext cx="1692189" cy="24622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1000" dirty="0" smtClean="0">
                <a:solidFill>
                  <a:srgbClr val="003399"/>
                </a:solidFill>
                <a:latin typeface="Helvetica" pitchFamily="34" charset="0"/>
                <a:ea typeface="Helvetica" pitchFamily="34" charset="0"/>
                <a:cs typeface="Helvetica" pitchFamily="34" charset="0"/>
              </a:rPr>
              <a:t>L. Keller </a:t>
            </a:r>
            <a:r>
              <a:rPr lang="en-US" sz="1000" i="1" dirty="0" smtClean="0">
                <a:solidFill>
                  <a:srgbClr val="003399"/>
                </a:solidFill>
                <a:latin typeface="Helvetica" pitchFamily="34" charset="0"/>
                <a:ea typeface="Helvetica" pitchFamily="34" charset="0"/>
                <a:cs typeface="Helvetica" pitchFamily="34" charset="0"/>
              </a:rPr>
              <a:t>et al</a:t>
            </a:r>
            <a:r>
              <a:rPr lang="en-US" sz="1000" dirty="0">
                <a:solidFill>
                  <a:srgbClr val="003399"/>
                </a:solidFill>
                <a:latin typeface="Helvetica" pitchFamily="34" charset="0"/>
                <a:ea typeface="Helvetica" pitchFamily="34" charset="0"/>
                <a:cs typeface="Helvetica" pitchFamily="34" charset="0"/>
              </a:rPr>
              <a:t> </a:t>
            </a:r>
            <a:r>
              <a:rPr lang="en-US" sz="1000" dirty="0" smtClean="0">
                <a:solidFill>
                  <a:srgbClr val="003399"/>
                </a:solidFill>
                <a:latin typeface="Helvetica" pitchFamily="34" charset="0"/>
                <a:ea typeface="Helvetica" pitchFamily="34" charset="0"/>
                <a:cs typeface="Helvetica" pitchFamily="34" charset="0"/>
              </a:rPr>
              <a:t>(SLAC)</a:t>
            </a:r>
            <a:endParaRPr lang="en-GB" sz="1000" dirty="0">
              <a:solidFill>
                <a:srgbClr val="003399"/>
              </a:solidFill>
              <a:latin typeface="Helvetica" pitchFamily="34" charset="0"/>
              <a:ea typeface="Helvetica" pitchFamily="34" charset="0"/>
              <a:cs typeface="Helvetica" pitchFamily="34" charset="0"/>
            </a:endParaRPr>
          </a:p>
        </p:txBody>
      </p:sp>
    </p:spTree>
    <p:extLst>
      <p:ext uri="{BB962C8B-B14F-4D97-AF65-F5344CB8AC3E}">
        <p14:creationId xmlns:p14="http://schemas.microsoft.com/office/powerpoint/2010/main" val="3677785950"/>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sz="3200" noProof="0" dirty="0" smtClean="0"/>
              <a:t>Risk from Energy and Power</a:t>
            </a:r>
          </a:p>
        </p:txBody>
      </p:sp>
      <p:sp>
        <p:nvSpPr>
          <p:cNvPr id="186371" name="Rectangle 3"/>
          <p:cNvSpPr>
            <a:spLocks noGrp="1" noChangeArrowheads="1"/>
          </p:cNvSpPr>
          <p:nvPr>
            <p:ph type="body" idx="1"/>
          </p:nvPr>
        </p:nvSpPr>
        <p:spPr>
          <a:ln>
            <a:solidFill>
              <a:schemeClr val="accent1"/>
            </a:solidFill>
          </a:ln>
        </p:spPr>
        <p:txBody>
          <a:bodyPr/>
          <a:lstStyle/>
          <a:p>
            <a:pPr eaLnBrk="1" hangingPunct="1">
              <a:lnSpc>
                <a:spcPct val="100000"/>
              </a:lnSpc>
            </a:pPr>
            <a:r>
              <a:rPr lang="en-GB" noProof="0" dirty="0" smtClean="0"/>
              <a:t>Risks come from Energy stored in a system (Joule), and Power when operating a system (Watt)</a:t>
            </a:r>
          </a:p>
          <a:p>
            <a:pPr marL="800100" lvl="1" indent="-342900" eaLnBrk="1" hangingPunct="1">
              <a:lnSpc>
                <a:spcPct val="100000"/>
              </a:lnSpc>
              <a:buFont typeface="Arial" pitchFamily="34" charset="0"/>
              <a:buChar char="•"/>
            </a:pPr>
            <a:r>
              <a:rPr lang="en-GB" noProof="0" dirty="0" smtClean="0"/>
              <a:t>“Very powerful accelerator” … the power flow needs to be controlled</a:t>
            </a:r>
          </a:p>
          <a:p>
            <a:pPr eaLnBrk="1" hangingPunct="1">
              <a:lnSpc>
                <a:spcPct val="100000"/>
              </a:lnSpc>
            </a:pPr>
            <a:r>
              <a:rPr lang="en-GB" noProof="0" dirty="0" smtClean="0"/>
              <a:t>An uncontrolled release of the energy, or an uncontrolled power flow can lead to unwanted consequences</a:t>
            </a:r>
          </a:p>
          <a:p>
            <a:pPr lvl="1" eaLnBrk="1" hangingPunct="1"/>
            <a:r>
              <a:rPr lang="en-GB" noProof="0" dirty="0" smtClean="0"/>
              <a:t>Damage of equipment and loss of time for operation</a:t>
            </a:r>
          </a:p>
          <a:p>
            <a:pPr lvl="1" eaLnBrk="1" hangingPunct="1">
              <a:lnSpc>
                <a:spcPct val="100000"/>
              </a:lnSpc>
              <a:buFont typeface="Arial" pitchFamily="34" charset="0"/>
              <a:buChar char="•"/>
            </a:pPr>
            <a:r>
              <a:rPr lang="en-GB" noProof="0" dirty="0" smtClean="0"/>
              <a:t>For particle beams, activation of equipment</a:t>
            </a:r>
          </a:p>
          <a:p>
            <a:pPr eaLnBrk="1" hangingPunct="1"/>
            <a:r>
              <a:rPr lang="en-GB" dirty="0"/>
              <a:t>I</a:t>
            </a:r>
            <a:r>
              <a:rPr lang="en-GB" noProof="0" dirty="0" smtClean="0"/>
              <a:t>n particular relevant for complex </a:t>
            </a:r>
            <a:r>
              <a:rPr lang="en-GB" dirty="0"/>
              <a:t>particle </a:t>
            </a:r>
            <a:r>
              <a:rPr lang="en-GB" dirty="0" smtClean="0"/>
              <a:t>accelerators</a:t>
            </a:r>
          </a:p>
          <a:p>
            <a:pPr lvl="1" eaLnBrk="1" hangingPunct="1">
              <a:lnSpc>
                <a:spcPct val="100000"/>
              </a:lnSpc>
              <a:buFont typeface="Arial" pitchFamily="34" charset="0"/>
              <a:buChar char="•"/>
            </a:pPr>
            <a:r>
              <a:rPr lang="en-GB" noProof="0" dirty="0" smtClean="0"/>
              <a:t>For equipment, such as </a:t>
            </a:r>
            <a:r>
              <a:rPr lang="en-GB" b="1" noProof="0" dirty="0" smtClean="0"/>
              <a:t>RF system</a:t>
            </a:r>
            <a:r>
              <a:rPr lang="en-GB" noProof="0" dirty="0" smtClean="0"/>
              <a:t>, </a:t>
            </a:r>
            <a:r>
              <a:rPr lang="en-GB" b="1" noProof="0" dirty="0" smtClean="0"/>
              <a:t>power converters</a:t>
            </a:r>
            <a:r>
              <a:rPr lang="en-GB" noProof="0" dirty="0" smtClean="0"/>
              <a:t>, </a:t>
            </a:r>
            <a:r>
              <a:rPr lang="en-GB" b="1" noProof="0" dirty="0" smtClean="0"/>
              <a:t>magnet system </a:t>
            </a:r>
            <a:r>
              <a:rPr lang="en-GB" noProof="0" dirty="0" smtClean="0"/>
              <a:t>…</a:t>
            </a:r>
          </a:p>
          <a:p>
            <a:pPr lvl="1" eaLnBrk="1" hangingPunct="1">
              <a:lnSpc>
                <a:spcPct val="100000"/>
              </a:lnSpc>
              <a:buFont typeface="Arial" pitchFamily="34" charset="0"/>
              <a:buChar char="•"/>
            </a:pPr>
            <a:r>
              <a:rPr lang="en-GB" noProof="0" dirty="0" smtClean="0"/>
              <a:t>For </a:t>
            </a:r>
            <a:r>
              <a:rPr lang="en-GB" b="1" noProof="0" dirty="0" smtClean="0"/>
              <a:t>particle beams</a:t>
            </a:r>
          </a:p>
          <a:p>
            <a:pPr eaLnBrk="1" hangingPunct="1"/>
            <a:r>
              <a:rPr lang="en-GB" dirty="0"/>
              <a:t>Particle accelerators use large amount of power (few MW to many MW)</a:t>
            </a:r>
          </a:p>
          <a:p>
            <a:pPr marL="0" indent="0" algn="ctr" eaLnBrk="1" hangingPunct="1">
              <a:buNone/>
            </a:pPr>
            <a:r>
              <a:rPr lang="en-GB" b="1" noProof="0" dirty="0" smtClean="0">
                <a:solidFill>
                  <a:srgbClr val="C00000"/>
                </a:solidFill>
              </a:rPr>
              <a:t>Where does the power go in case of failure?</a:t>
            </a:r>
          </a:p>
          <a:p>
            <a:pPr lvl="1" eaLnBrk="1" hangingPunct="1">
              <a:lnSpc>
                <a:spcPct val="100000"/>
              </a:lnSpc>
              <a:buFont typeface="Arial" pitchFamily="34" charset="0"/>
              <a:buChar char="•"/>
            </a:pPr>
            <a:endParaRPr lang="en-GB" noProof="0" dirty="0" smtClean="0"/>
          </a:p>
        </p:txBody>
      </p:sp>
    </p:spTree>
    <p:extLst>
      <p:ext uri="{BB962C8B-B14F-4D97-AF65-F5344CB8AC3E}">
        <p14:creationId xmlns:p14="http://schemas.microsoft.com/office/powerpoint/2010/main" val="332908271"/>
      </p:ext>
    </p:extLst>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CERN-SPS </a:t>
            </a:r>
            <a:r>
              <a:rPr lang="en-GB" dirty="0"/>
              <a:t>Proton Antiproton Collider</a:t>
            </a:r>
          </a:p>
        </p:txBody>
      </p:sp>
      <p:pic>
        <p:nvPicPr>
          <p:cNvPr id="4" name="Picture 5"/>
          <p:cNvPicPr>
            <a:picLocks noChangeAspect="1" noChangeArrowheads="1"/>
          </p:cNvPicPr>
          <p:nvPr/>
        </p:nvPicPr>
        <p:blipFill>
          <a:blip r:embed="rId2"/>
          <a:srcRect/>
          <a:stretch>
            <a:fillRect/>
          </a:stretch>
        </p:blipFill>
        <p:spPr bwMode="auto">
          <a:xfrm>
            <a:off x="0" y="762000"/>
            <a:ext cx="9144000" cy="5861538"/>
          </a:xfrm>
          <a:prstGeom prst="rect">
            <a:avLst/>
          </a:prstGeom>
          <a:noFill/>
          <a:ln w="7620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3"/>
          <p:cNvSpPr txBox="1">
            <a:spLocks noChangeArrowheads="1"/>
          </p:cNvSpPr>
          <p:nvPr/>
        </p:nvSpPr>
        <p:spPr bwMode="auto">
          <a:xfrm>
            <a:off x="0" y="842156"/>
            <a:ext cx="9144000" cy="5781382"/>
          </a:xfrm>
          <a:prstGeom prst="rect">
            <a:avLst/>
          </a:prstGeom>
          <a:solidFill>
            <a:schemeClr val="bg1">
              <a:lumMod val="95000"/>
              <a:alpha val="89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pPr eaLnBrk="1" hangingPunct="1"/>
            <a:r>
              <a:rPr lang="en-GB" kern="0" dirty="0" smtClean="0"/>
              <a:t>Build as proton synchrotron to accelerate protons to 450 GeV and direct beam on a target for Fixed Target </a:t>
            </a:r>
            <a:r>
              <a:rPr lang="en-GB" kern="0" dirty="0"/>
              <a:t>E</a:t>
            </a:r>
            <a:r>
              <a:rPr lang="en-GB" kern="0" dirty="0" smtClean="0"/>
              <a:t>xperiments starting in 1978</a:t>
            </a:r>
          </a:p>
          <a:p>
            <a:pPr lvl="1" eaLnBrk="1" hangingPunct="1"/>
            <a:r>
              <a:rPr lang="en-GB" kern="0" dirty="0" smtClean="0"/>
              <a:t>Normal conducting magnets, no ultrahigh vacuum required</a:t>
            </a:r>
          </a:p>
          <a:p>
            <a:pPr eaLnBrk="1" hangingPunct="1"/>
            <a:r>
              <a:rPr lang="en-GB" kern="0" dirty="0" smtClean="0"/>
              <a:t>Transformed the SPS accelerator from a Fixed Target Synchrotron into a Proton Antiproton collider in 1980 … 1982</a:t>
            </a:r>
          </a:p>
          <a:p>
            <a:pPr eaLnBrk="1" hangingPunct="1"/>
            <a:r>
              <a:rPr lang="en-GB" kern="0" dirty="0" smtClean="0"/>
              <a:t>Operating as Proton Antiproton Collider until 1990</a:t>
            </a:r>
          </a:p>
          <a:p>
            <a:pPr eaLnBrk="1" hangingPunct="1"/>
            <a:r>
              <a:rPr lang="en-GB" kern="0" dirty="0" smtClean="0"/>
              <a:t>Once, injected beam went for 10 min into the UA2 experiment … not appreciated: do not forget the </a:t>
            </a:r>
            <a:r>
              <a:rPr lang="en-GB" b="1" kern="0" dirty="0" smtClean="0">
                <a:solidFill>
                  <a:srgbClr val="C00000"/>
                </a:solidFill>
              </a:rPr>
              <a:t>protection of the experiments</a:t>
            </a:r>
            <a:endParaRPr lang="en-GB" kern="0" dirty="0" smtClean="0"/>
          </a:p>
          <a:p>
            <a:pPr eaLnBrk="1" hangingPunct="1"/>
            <a:r>
              <a:rPr lang="en-GB" b="1" kern="0" dirty="0" smtClean="0"/>
              <a:t>Antiprotons are very rare</a:t>
            </a:r>
            <a:r>
              <a:rPr lang="en-GB" kern="0" dirty="0" smtClean="0"/>
              <a:t>, takes a </a:t>
            </a:r>
            <a:r>
              <a:rPr lang="en-GB" b="1" kern="0" dirty="0" smtClean="0"/>
              <a:t>long time </a:t>
            </a:r>
            <a:r>
              <a:rPr lang="en-GB" kern="0" dirty="0" smtClean="0"/>
              <a:t>to produce them</a:t>
            </a:r>
          </a:p>
          <a:p>
            <a:pPr eaLnBrk="1" hangingPunct="1"/>
            <a:r>
              <a:rPr lang="en-GB" kern="0" dirty="0" smtClean="0"/>
              <a:t>Sometime the beams were lost …….. many hours to produce a new stack of antiprotons</a:t>
            </a:r>
          </a:p>
          <a:p>
            <a:pPr eaLnBrk="1" hangingPunct="1"/>
            <a:r>
              <a:rPr lang="en-GB" b="1" kern="0" dirty="0" smtClean="0">
                <a:solidFill>
                  <a:srgbClr val="000000"/>
                </a:solidFill>
              </a:rPr>
              <a:t>Lessons</a:t>
            </a:r>
            <a:r>
              <a:rPr lang="en-GB" kern="0" dirty="0" smtClean="0">
                <a:solidFill>
                  <a:srgbClr val="000000"/>
                </a:solidFill>
              </a:rPr>
              <a:t> from SPS Proton Antiproton Collider: </a:t>
            </a:r>
          </a:p>
          <a:p>
            <a:pPr lvl="1" eaLnBrk="1" hangingPunct="1"/>
            <a:r>
              <a:rPr lang="en-GB" sz="2400" b="1" kern="0" dirty="0" smtClean="0">
                <a:solidFill>
                  <a:srgbClr val="C00000"/>
                </a:solidFill>
              </a:rPr>
              <a:t>Protect the experiments </a:t>
            </a:r>
          </a:p>
          <a:p>
            <a:pPr lvl="1" eaLnBrk="1" hangingPunct="1"/>
            <a:r>
              <a:rPr lang="en-GB" sz="2400" b="1" kern="0" dirty="0" smtClean="0">
                <a:solidFill>
                  <a:srgbClr val="C00000"/>
                </a:solidFill>
              </a:rPr>
              <a:t>Protect the beam</a:t>
            </a:r>
            <a:endParaRPr lang="en-GB" sz="2400" kern="0" dirty="0" smtClean="0"/>
          </a:p>
          <a:p>
            <a:pPr lvl="1" eaLnBrk="1" hangingPunct="1"/>
            <a:endParaRPr lang="en-GB" kern="0" dirty="0" smtClean="0"/>
          </a:p>
        </p:txBody>
      </p:sp>
    </p:spTree>
    <p:extLst>
      <p:ext uri="{BB962C8B-B14F-4D97-AF65-F5344CB8AC3E}">
        <p14:creationId xmlns:p14="http://schemas.microsoft.com/office/powerpoint/2010/main" val="258686881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noProof="0" dirty="0" smtClean="0"/>
              <a:t>CRN-SPS Proton Synchrotron</a:t>
            </a:r>
          </a:p>
        </p:txBody>
      </p:sp>
      <p:sp>
        <p:nvSpPr>
          <p:cNvPr id="186371" name="Rectangle 3"/>
          <p:cNvSpPr>
            <a:spLocks noGrp="1" noChangeArrowheads="1"/>
          </p:cNvSpPr>
          <p:nvPr>
            <p:ph type="body" idx="1"/>
          </p:nvPr>
        </p:nvSpPr>
        <p:spPr>
          <a:ln>
            <a:noFill/>
          </a:ln>
        </p:spPr>
        <p:txBody>
          <a:bodyPr/>
          <a:lstStyle/>
          <a:p>
            <a:pPr eaLnBrk="1" hangingPunct="1">
              <a:lnSpc>
                <a:spcPct val="100000"/>
              </a:lnSpc>
            </a:pPr>
            <a:r>
              <a:rPr lang="en-GB" noProof="0" dirty="0" smtClean="0"/>
              <a:t>Very different parameters from </a:t>
            </a:r>
            <a:r>
              <a:rPr lang="en-GB" noProof="0" dirty="0"/>
              <a:t>Proton Antiproton </a:t>
            </a:r>
            <a:r>
              <a:rPr lang="en-GB" noProof="0" dirty="0" smtClean="0"/>
              <a:t>Collider</a:t>
            </a:r>
          </a:p>
          <a:p>
            <a:pPr lvl="1" eaLnBrk="1" hangingPunct="1"/>
            <a:r>
              <a:rPr lang="en-GB" noProof="0" dirty="0" smtClean="0"/>
              <a:t>Cycle time in the order of some seconds to some ten seconds, high intensity beams</a:t>
            </a:r>
          </a:p>
          <a:p>
            <a:pPr lvl="1" eaLnBrk="1" hangingPunct="1"/>
            <a:r>
              <a:rPr lang="en-GB" noProof="0" dirty="0"/>
              <a:t>U</a:t>
            </a:r>
            <a:r>
              <a:rPr lang="en-GB" noProof="0" dirty="0" smtClean="0"/>
              <a:t>sed for fixed target physics, neutrino production and as injector for LHC</a:t>
            </a:r>
          </a:p>
          <a:p>
            <a:pPr lvl="1" eaLnBrk="1" hangingPunct="1"/>
            <a:r>
              <a:rPr lang="en-GB" noProof="0" dirty="0" smtClean="0"/>
              <a:t>Requirements for the vacuum system are moderate</a:t>
            </a:r>
          </a:p>
          <a:p>
            <a:pPr eaLnBrk="1" hangingPunct="1">
              <a:lnSpc>
                <a:spcPct val="100000"/>
              </a:lnSpc>
            </a:pPr>
            <a:r>
              <a:rPr lang="en-GB" noProof="0" dirty="0" smtClean="0"/>
              <a:t>If the beam is lost … no big issue, wait for next cycle</a:t>
            </a:r>
          </a:p>
          <a:p>
            <a:pPr marL="457200" lvl="1" indent="0" eaLnBrk="1" hangingPunct="1">
              <a:buNone/>
            </a:pPr>
            <a:r>
              <a:rPr lang="en-GB" sz="2400" noProof="0" dirty="0" smtClean="0"/>
              <a:t>…. </a:t>
            </a:r>
            <a:r>
              <a:rPr lang="en-GB" sz="2400" dirty="0"/>
              <a:t>h</a:t>
            </a:r>
            <a:r>
              <a:rPr lang="en-GB" sz="2400" noProof="0" dirty="0" err="1" smtClean="0"/>
              <a:t>owever</a:t>
            </a:r>
            <a:r>
              <a:rPr lang="en-GB" sz="2400" noProof="0" dirty="0" smtClean="0"/>
              <a:t>, beam losses should not lead to damage</a:t>
            </a:r>
          </a:p>
          <a:p>
            <a:pPr eaLnBrk="1" hangingPunct="1">
              <a:lnSpc>
                <a:spcPct val="100000"/>
              </a:lnSpc>
            </a:pPr>
            <a:r>
              <a:rPr lang="en-GB" noProof="0" dirty="0" smtClean="0"/>
              <a:t>Beam current constantly being increased over the years</a:t>
            </a:r>
          </a:p>
          <a:p>
            <a:pPr eaLnBrk="1" hangingPunct="1">
              <a:lnSpc>
                <a:spcPct val="100000"/>
              </a:lnSpc>
            </a:pPr>
            <a:r>
              <a:rPr lang="en-GB" noProof="0" dirty="0" smtClean="0"/>
              <a:t>Operating in different modes with different extraction lines</a:t>
            </a:r>
          </a:p>
          <a:p>
            <a:pPr eaLnBrk="1" hangingPunct="1">
              <a:lnSpc>
                <a:spcPct val="100000"/>
              </a:lnSpc>
            </a:pPr>
            <a:r>
              <a:rPr lang="en-GB" noProof="0" dirty="0" smtClean="0"/>
              <a:t>Several (minor) accidents during the history of the SPS by beam induced damage</a:t>
            </a:r>
          </a:p>
          <a:p>
            <a:pPr lvl="1" eaLnBrk="1" hangingPunct="1"/>
            <a:r>
              <a:rPr lang="en-GB" noProof="0" dirty="0" smtClean="0"/>
              <a:t>Damage, e.g. replacing a magnet, can be fixed in a short time (&lt; one day)</a:t>
            </a:r>
          </a:p>
          <a:p>
            <a:pPr eaLnBrk="1" hangingPunct="1">
              <a:lnSpc>
                <a:spcPct val="100000"/>
              </a:lnSpc>
            </a:pPr>
            <a:r>
              <a:rPr lang="en-GB" b="1" noProof="0" dirty="0" smtClean="0">
                <a:solidFill>
                  <a:srgbClr val="C00000"/>
                </a:solidFill>
              </a:rPr>
              <a:t>Lesson </a:t>
            </a:r>
            <a:r>
              <a:rPr lang="en-GB" b="1" noProof="0" dirty="0">
                <a:solidFill>
                  <a:srgbClr val="C00000"/>
                </a:solidFill>
              </a:rPr>
              <a:t>from </a:t>
            </a:r>
            <a:r>
              <a:rPr lang="en-GB" b="1" noProof="0" dirty="0" smtClean="0">
                <a:solidFill>
                  <a:srgbClr val="C00000"/>
                </a:solidFill>
              </a:rPr>
              <a:t>SPS Proton Synchrotron: </a:t>
            </a:r>
            <a:r>
              <a:rPr lang="en-GB" b="1" noProof="0" dirty="0">
                <a:solidFill>
                  <a:srgbClr val="C00000"/>
                </a:solidFill>
              </a:rPr>
              <a:t>Protect the </a:t>
            </a:r>
            <a:r>
              <a:rPr lang="en-GB" b="1" noProof="0" dirty="0" smtClean="0">
                <a:solidFill>
                  <a:srgbClr val="C00000"/>
                </a:solidFill>
              </a:rPr>
              <a:t>machine from uncontrolled beam losses </a:t>
            </a:r>
            <a:endParaRPr lang="en-GB" noProof="0" dirty="0" smtClean="0">
              <a:solidFill>
                <a:srgbClr val="C00000"/>
              </a:solidFill>
            </a:endParaRPr>
          </a:p>
          <a:p>
            <a:pPr eaLnBrk="1" hangingPunct="1">
              <a:lnSpc>
                <a:spcPct val="100000"/>
              </a:lnSpc>
            </a:pPr>
            <a:endParaRPr lang="en-GB" noProof="0" dirty="0">
              <a:solidFill>
                <a:srgbClr val="C00000"/>
              </a:solidFill>
            </a:endParaRPr>
          </a:p>
          <a:p>
            <a:pPr eaLnBrk="1" hangingPunct="1">
              <a:lnSpc>
                <a:spcPct val="100000"/>
              </a:lnSpc>
            </a:pPr>
            <a:endParaRPr lang="en-GB" noProof="0" dirty="0" smtClean="0"/>
          </a:p>
          <a:p>
            <a:pPr lvl="1" eaLnBrk="1" hangingPunct="1"/>
            <a:endParaRPr lang="en-GB" noProof="0" dirty="0" smtClean="0"/>
          </a:p>
          <a:p>
            <a:pPr lvl="1" eaLnBrk="1" hangingPunct="1"/>
            <a:endParaRPr lang="en-GB" noProof="0" dirty="0" smtClean="0"/>
          </a:p>
        </p:txBody>
      </p:sp>
    </p:spTree>
    <p:extLst>
      <p:ext uri="{BB962C8B-B14F-4D97-AF65-F5344CB8AC3E}">
        <p14:creationId xmlns:p14="http://schemas.microsoft.com/office/powerpoint/2010/main" val="3813770014"/>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r>
              <a:rPr lang="en-GB" noProof="0" dirty="0" smtClean="0"/>
              <a:t>Damage to silicon detector in UA2 at SPS  </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3405282"/>
            <a:ext cx="8162924" cy="3052977"/>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 Placeholder 1"/>
          <p:cNvSpPr>
            <a:spLocks noGrp="1"/>
          </p:cNvSpPr>
          <p:nvPr>
            <p:ph type="body" idx="4294967295"/>
          </p:nvPr>
        </p:nvSpPr>
        <p:spPr>
          <a:xfrm>
            <a:off x="228600" y="967666"/>
            <a:ext cx="8686800" cy="1537969"/>
          </a:xfrm>
        </p:spPr>
        <p:txBody>
          <a:bodyPr/>
          <a:lstStyle/>
          <a:p>
            <a:r>
              <a:rPr lang="en-GB" noProof="0" dirty="0"/>
              <a:t>Damage to the silicon detector in the UA2 experiment at </a:t>
            </a:r>
            <a:r>
              <a:rPr lang="en-GB" noProof="0" dirty="0" smtClean="0"/>
              <a:t>the Proton Antiproton Collider</a:t>
            </a:r>
          </a:p>
          <a:p>
            <a:r>
              <a:rPr lang="en-GB" noProof="0" dirty="0" smtClean="0"/>
              <a:t>The beam was injected for about 10 minutes</a:t>
            </a:r>
          </a:p>
          <a:p>
            <a:r>
              <a:rPr lang="en-GB" noProof="0" dirty="0" smtClean="0"/>
              <a:t>The electrostatic separators, normally used to create an orbit bump at the experiment, were still set to high energy</a:t>
            </a:r>
          </a:p>
          <a:p>
            <a:r>
              <a:rPr lang="en-GB" noProof="0" dirty="0" smtClean="0"/>
              <a:t>The bump directed  the beam directly into UA2</a:t>
            </a:r>
            <a:endParaRPr lang="en-GB" noProof="0" dirty="0"/>
          </a:p>
        </p:txBody>
      </p:sp>
    </p:spTree>
    <p:extLst>
      <p:ext uri="{BB962C8B-B14F-4D97-AF65-F5344CB8AC3E}">
        <p14:creationId xmlns:p14="http://schemas.microsoft.com/office/powerpoint/2010/main" val="2655605842"/>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078"/>
          <p:cNvSpPr>
            <a:spLocks noChangeArrowheads="1"/>
          </p:cNvSpPr>
          <p:nvPr/>
        </p:nvSpPr>
        <p:spPr bwMode="auto">
          <a:xfrm>
            <a:off x="0" y="2316684"/>
            <a:ext cx="9144000" cy="1544376"/>
          </a:xfrm>
          <a:prstGeom prst="rect">
            <a:avLst/>
          </a:prstGeom>
          <a:solidFill>
            <a:schemeClr val="accent1">
              <a:lumMod val="20000"/>
              <a:lumOff val="80000"/>
            </a:schemeClr>
          </a:solidFill>
          <a:ln w="9525">
            <a:noFill/>
            <a:miter lim="800000"/>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smtClean="0">
              <a:ln>
                <a:noFill/>
              </a:ln>
              <a:solidFill>
                <a:srgbClr val="3333CC"/>
              </a:solidFill>
              <a:effectLst/>
              <a:uLnTx/>
              <a:uFillTx/>
              <a:latin typeface="Verdana" pitchFamily="34" charset="0"/>
            </a:endParaRPr>
          </a:p>
        </p:txBody>
      </p:sp>
      <p:sp>
        <p:nvSpPr>
          <p:cNvPr id="64" name="Rectangle 3140"/>
          <p:cNvSpPr>
            <a:spLocks noChangeArrowheads="1"/>
          </p:cNvSpPr>
          <p:nvPr/>
        </p:nvSpPr>
        <p:spPr bwMode="auto">
          <a:xfrm>
            <a:off x="3131800" y="908650"/>
            <a:ext cx="2946738" cy="4320600"/>
          </a:xfrm>
          <a:prstGeom prst="rect">
            <a:avLst/>
          </a:prstGeom>
          <a:solidFill>
            <a:srgbClr val="FFCC00"/>
          </a:solidFill>
          <a:ln w="9525">
            <a:solidFill>
              <a:srgbClr val="000000"/>
            </a:solidFill>
            <a:miter lim="800000"/>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3333CC"/>
              </a:solidFill>
              <a:effectLst/>
              <a:uLnTx/>
              <a:uFillTx/>
              <a:latin typeface="Verdana" pitchFamily="34" charset="0"/>
            </a:endParaRPr>
          </a:p>
        </p:txBody>
      </p:sp>
      <p:sp>
        <p:nvSpPr>
          <p:cNvPr id="45" name="Line 3084"/>
          <p:cNvSpPr>
            <a:spLocks noChangeShapeType="1"/>
          </p:cNvSpPr>
          <p:nvPr/>
        </p:nvSpPr>
        <p:spPr bwMode="auto">
          <a:xfrm>
            <a:off x="587500" y="3069622"/>
            <a:ext cx="3962400" cy="0"/>
          </a:xfrm>
          <a:prstGeom prst="line">
            <a:avLst/>
          </a:prstGeom>
          <a:noFill/>
          <a:ln w="28575">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dirty="0">
              <a:solidFill>
                <a:srgbClr val="3333CC"/>
              </a:solidFill>
              <a:latin typeface="Verdana" pitchFamily="34" charset="0"/>
            </a:endParaRPr>
          </a:p>
        </p:txBody>
      </p:sp>
      <p:sp>
        <p:nvSpPr>
          <p:cNvPr id="62" name="Line 3138"/>
          <p:cNvSpPr>
            <a:spLocks noChangeShapeType="1"/>
          </p:cNvSpPr>
          <p:nvPr/>
        </p:nvSpPr>
        <p:spPr bwMode="auto">
          <a:xfrm flipH="1" flipV="1">
            <a:off x="4562112" y="3070404"/>
            <a:ext cx="3879850" cy="0"/>
          </a:xfrm>
          <a:prstGeom prst="line">
            <a:avLst/>
          </a:prstGeom>
          <a:noFill/>
          <a:ln w="28575">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a:solidFill>
                <a:srgbClr val="3333CC"/>
              </a:solidFill>
              <a:latin typeface="Verdana" pitchFamily="34" charset="0"/>
            </a:endParaRPr>
          </a:p>
        </p:txBody>
      </p:sp>
      <p:sp>
        <p:nvSpPr>
          <p:cNvPr id="54" name="Text Box 3095"/>
          <p:cNvSpPr txBox="1">
            <a:spLocks noChangeArrowheads="1"/>
          </p:cNvSpPr>
          <p:nvPr/>
        </p:nvSpPr>
        <p:spPr bwMode="auto">
          <a:xfrm>
            <a:off x="8244510" y="2891720"/>
            <a:ext cx="859239" cy="400110"/>
          </a:xfrm>
          <a:prstGeom prst="rect">
            <a:avLst/>
          </a:prstGeom>
          <a:solidFill>
            <a:schemeClr val="bg1">
              <a:lumMod val="95000"/>
            </a:schemeClr>
          </a:solidFill>
          <a:ln w="9525">
            <a:solidFill>
              <a:srgbClr val="0000FF"/>
            </a:solid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fr-CH" b="0" dirty="0" err="1" smtClean="0">
                <a:solidFill>
                  <a:srgbClr val="000000"/>
                </a:solidFill>
                <a:latin typeface="Arial" charset="0"/>
              </a:rPr>
              <a:t>Pbar</a:t>
            </a:r>
            <a:endParaRPr lang="en-GB" b="0" dirty="0">
              <a:solidFill>
                <a:srgbClr val="000000"/>
              </a:solidFill>
              <a:latin typeface="Arial" charset="0"/>
            </a:endParaRPr>
          </a:p>
        </p:txBody>
      </p:sp>
      <p:sp>
        <p:nvSpPr>
          <p:cNvPr id="80" name="TextBox 79"/>
          <p:cNvSpPr txBox="1"/>
          <p:nvPr/>
        </p:nvSpPr>
        <p:spPr>
          <a:xfrm>
            <a:off x="4033415" y="924625"/>
            <a:ext cx="2052165" cy="400110"/>
          </a:xfrm>
          <a:prstGeom prst="rect">
            <a:avLst/>
          </a:prstGeom>
          <a:noFill/>
        </p:spPr>
        <p:txBody>
          <a:bodyPr wrap="none" rtlCol="0">
            <a:spAutoFit/>
          </a:bodyPr>
          <a:lstStyle/>
          <a:p>
            <a:r>
              <a:rPr lang="en-GB" sz="2000" dirty="0" smtClean="0">
                <a:solidFill>
                  <a:schemeClr val="accent1">
                    <a:lumMod val="50000"/>
                  </a:schemeClr>
                </a:solidFill>
              </a:rPr>
              <a:t>UA2 Experiment</a:t>
            </a:r>
            <a:endParaRPr lang="en-GB" sz="2000" dirty="0">
              <a:solidFill>
                <a:schemeClr val="accent1">
                  <a:lumMod val="50000"/>
                </a:schemeClr>
              </a:solidFill>
            </a:endParaRPr>
          </a:p>
        </p:txBody>
      </p:sp>
      <p:sp>
        <p:nvSpPr>
          <p:cNvPr id="27" name="Oval 26"/>
          <p:cNvSpPr/>
          <p:nvPr/>
        </p:nvSpPr>
        <p:spPr>
          <a:xfrm>
            <a:off x="1835620" y="3033027"/>
            <a:ext cx="72010" cy="64867"/>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164360" y="3031790"/>
            <a:ext cx="72010" cy="64867"/>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Box 3094"/>
          <p:cNvSpPr txBox="1">
            <a:spLocks noChangeArrowheads="1"/>
          </p:cNvSpPr>
          <p:nvPr/>
        </p:nvSpPr>
        <p:spPr bwMode="auto">
          <a:xfrm>
            <a:off x="31938" y="2878885"/>
            <a:ext cx="1443632" cy="406400"/>
          </a:xfrm>
          <a:prstGeom prst="rect">
            <a:avLst/>
          </a:prstGeom>
          <a:solidFill>
            <a:schemeClr val="bg1">
              <a:lumMod val="95000"/>
            </a:schemeClr>
          </a:solidFill>
          <a:ln w="9525">
            <a:solidFill>
              <a:srgbClr val="FF3300"/>
            </a:solid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fr-CH" b="0" dirty="0" smtClean="0">
                <a:solidFill>
                  <a:srgbClr val="000000"/>
                </a:solidFill>
                <a:latin typeface="Arial" charset="0"/>
              </a:rPr>
              <a:t>Protons</a:t>
            </a:r>
            <a:endParaRPr lang="en-GB" b="0" dirty="0">
              <a:solidFill>
                <a:srgbClr val="000000"/>
              </a:solidFill>
              <a:latin typeface="Arial" charset="0"/>
            </a:endParaRPr>
          </a:p>
        </p:txBody>
      </p:sp>
      <p:sp>
        <p:nvSpPr>
          <p:cNvPr id="2" name="Title 1"/>
          <p:cNvSpPr>
            <a:spLocks noGrp="1"/>
          </p:cNvSpPr>
          <p:nvPr>
            <p:ph type="title" idx="4294967295"/>
          </p:nvPr>
        </p:nvSpPr>
        <p:spPr/>
        <p:txBody>
          <a:bodyPr/>
          <a:lstStyle/>
          <a:p>
            <a:r>
              <a:rPr lang="en-GB" dirty="0" smtClean="0"/>
              <a:t>Colliding</a:t>
            </a:r>
            <a:r>
              <a:rPr lang="en-GB" baseline="0" dirty="0" smtClean="0"/>
              <a:t> beams in UA2</a:t>
            </a:r>
            <a:endParaRPr lang="en-GB" dirty="0"/>
          </a:p>
        </p:txBody>
      </p:sp>
      <p:cxnSp>
        <p:nvCxnSpPr>
          <p:cNvPr id="12" name="Straight Arrow Connector 11"/>
          <p:cNvCxnSpPr/>
          <p:nvPr/>
        </p:nvCxnSpPr>
        <p:spPr>
          <a:xfrm>
            <a:off x="3131800" y="4581160"/>
            <a:ext cx="2953780" cy="0"/>
          </a:xfrm>
          <a:prstGeom prst="straightConnector1">
            <a:avLst/>
          </a:prstGeom>
          <a:ln>
            <a:solidFill>
              <a:srgbClr val="0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33415" y="4617896"/>
            <a:ext cx="1184940" cy="369332"/>
          </a:xfrm>
          <a:prstGeom prst="rect">
            <a:avLst/>
          </a:prstGeom>
          <a:noFill/>
        </p:spPr>
        <p:txBody>
          <a:bodyPr wrap="none" rtlCol="0">
            <a:spAutoFit/>
          </a:bodyPr>
          <a:lstStyle/>
          <a:p>
            <a:r>
              <a:rPr lang="en-GB" sz="1800" dirty="0" smtClean="0">
                <a:solidFill>
                  <a:srgbClr val="002060"/>
                </a:solidFill>
              </a:rPr>
              <a:t>several m</a:t>
            </a:r>
            <a:endParaRPr lang="en-GB" sz="1800" dirty="0">
              <a:solidFill>
                <a:srgbClr val="002060"/>
              </a:solidFill>
            </a:endParaRPr>
          </a:p>
        </p:txBody>
      </p:sp>
      <p:pic>
        <p:nvPicPr>
          <p:cNvPr id="28674" name="Picture 2" descr="https://home.cern/sites/home.web.cern.ch/files/image/experiment/2013/01/ua2-dete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10" y="924625"/>
            <a:ext cx="7515225"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1594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3078"/>
          <p:cNvSpPr>
            <a:spLocks noChangeArrowheads="1"/>
          </p:cNvSpPr>
          <p:nvPr/>
        </p:nvSpPr>
        <p:spPr bwMode="auto">
          <a:xfrm>
            <a:off x="13834" y="2336741"/>
            <a:ext cx="9144000" cy="1544376"/>
          </a:xfrm>
          <a:prstGeom prst="rect">
            <a:avLst/>
          </a:prstGeom>
          <a:solidFill>
            <a:schemeClr val="accent1">
              <a:lumMod val="20000"/>
              <a:lumOff val="80000"/>
            </a:schemeClr>
          </a:solidFill>
          <a:ln w="9525">
            <a:noFill/>
            <a:miter lim="800000"/>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smtClean="0">
              <a:ln>
                <a:noFill/>
              </a:ln>
              <a:solidFill>
                <a:srgbClr val="3333CC"/>
              </a:solidFill>
              <a:effectLst/>
              <a:uLnTx/>
              <a:uFillTx/>
              <a:latin typeface="Verdana" pitchFamily="34" charset="0"/>
            </a:endParaRPr>
          </a:p>
        </p:txBody>
      </p:sp>
      <p:sp>
        <p:nvSpPr>
          <p:cNvPr id="64" name="Rectangle 3140"/>
          <p:cNvSpPr>
            <a:spLocks noChangeArrowheads="1"/>
          </p:cNvSpPr>
          <p:nvPr/>
        </p:nvSpPr>
        <p:spPr bwMode="auto">
          <a:xfrm>
            <a:off x="3131800" y="908650"/>
            <a:ext cx="2946738" cy="4320600"/>
          </a:xfrm>
          <a:prstGeom prst="rect">
            <a:avLst/>
          </a:prstGeom>
          <a:solidFill>
            <a:srgbClr val="FFCC00"/>
          </a:solidFill>
          <a:ln w="9525">
            <a:solidFill>
              <a:srgbClr val="000000"/>
            </a:solidFill>
            <a:miter lim="800000"/>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3333CC"/>
              </a:solidFill>
              <a:effectLst/>
              <a:uLnTx/>
              <a:uFillTx/>
              <a:latin typeface="Verdana" pitchFamily="34" charset="0"/>
            </a:endParaRPr>
          </a:p>
        </p:txBody>
      </p:sp>
      <p:sp>
        <p:nvSpPr>
          <p:cNvPr id="45" name="Line 3084"/>
          <p:cNvSpPr>
            <a:spLocks noChangeShapeType="1"/>
          </p:cNvSpPr>
          <p:nvPr/>
        </p:nvSpPr>
        <p:spPr bwMode="auto">
          <a:xfrm>
            <a:off x="7308381" y="3064223"/>
            <a:ext cx="936130" cy="5399"/>
          </a:xfrm>
          <a:prstGeom prst="line">
            <a:avLst/>
          </a:prstGeom>
          <a:noFill/>
          <a:ln w="28575">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a:solidFill>
                <a:srgbClr val="3333CC"/>
              </a:solidFill>
              <a:latin typeface="Verdana" pitchFamily="34" charset="0"/>
            </a:endParaRPr>
          </a:p>
        </p:txBody>
      </p:sp>
      <p:sp>
        <p:nvSpPr>
          <p:cNvPr id="62" name="Line 3138"/>
          <p:cNvSpPr>
            <a:spLocks noChangeShapeType="1"/>
          </p:cNvSpPr>
          <p:nvPr/>
        </p:nvSpPr>
        <p:spPr bwMode="auto">
          <a:xfrm flipH="1" flipV="1">
            <a:off x="1475569" y="3069622"/>
            <a:ext cx="432907" cy="0"/>
          </a:xfrm>
          <a:prstGeom prst="line">
            <a:avLst/>
          </a:prstGeom>
          <a:noFill/>
          <a:ln w="28575">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a:solidFill>
                <a:srgbClr val="3333CC"/>
              </a:solidFill>
              <a:latin typeface="Verdana" pitchFamily="34" charset="0"/>
            </a:endParaRPr>
          </a:p>
        </p:txBody>
      </p:sp>
      <p:sp>
        <p:nvSpPr>
          <p:cNvPr id="80" name="TextBox 79"/>
          <p:cNvSpPr txBox="1"/>
          <p:nvPr/>
        </p:nvSpPr>
        <p:spPr>
          <a:xfrm>
            <a:off x="4033415" y="924625"/>
            <a:ext cx="2052165" cy="400110"/>
          </a:xfrm>
          <a:prstGeom prst="rect">
            <a:avLst/>
          </a:prstGeom>
          <a:noFill/>
        </p:spPr>
        <p:txBody>
          <a:bodyPr wrap="none" rtlCol="0">
            <a:spAutoFit/>
          </a:bodyPr>
          <a:lstStyle/>
          <a:p>
            <a:r>
              <a:rPr lang="en-GB" sz="2000" dirty="0" smtClean="0">
                <a:solidFill>
                  <a:schemeClr val="accent1">
                    <a:lumMod val="50000"/>
                  </a:schemeClr>
                </a:solidFill>
              </a:rPr>
              <a:t>UA2 Experiment</a:t>
            </a:r>
            <a:endParaRPr lang="en-GB" sz="2000" dirty="0">
              <a:solidFill>
                <a:schemeClr val="accent1">
                  <a:lumMod val="50000"/>
                </a:schemeClr>
              </a:solidFill>
            </a:endParaRPr>
          </a:p>
        </p:txBody>
      </p:sp>
      <p:cxnSp>
        <p:nvCxnSpPr>
          <p:cNvPr id="3" name="Straight Connector 2"/>
          <p:cNvCxnSpPr/>
          <p:nvPr/>
        </p:nvCxnSpPr>
        <p:spPr>
          <a:xfrm>
            <a:off x="1691600" y="2206502"/>
            <a:ext cx="360051"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91601" y="3933070"/>
            <a:ext cx="36005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87780" y="2204830"/>
            <a:ext cx="360000" cy="1672"/>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87780" y="393307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940190" y="2204830"/>
            <a:ext cx="360000" cy="1672"/>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0190" y="393307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20340" y="220483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020340" y="393307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a:spLocks/>
          </p:cNvSpPr>
          <p:nvPr/>
        </p:nvSpPr>
        <p:spPr>
          <a:xfrm>
            <a:off x="3104093" y="2833460"/>
            <a:ext cx="18000" cy="1946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a:spLocks noChangeAspect="1"/>
          </p:cNvSpPr>
          <p:nvPr/>
        </p:nvSpPr>
        <p:spPr>
          <a:xfrm>
            <a:off x="6049576" y="2833460"/>
            <a:ext cx="21603" cy="1946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835620" y="3033027"/>
            <a:ext cx="72010" cy="64867"/>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308380" y="3031790"/>
            <a:ext cx="72010" cy="64867"/>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a:stCxn id="27" idx="6"/>
          </p:cNvCxnSpPr>
          <p:nvPr/>
        </p:nvCxnSpPr>
        <p:spPr>
          <a:xfrm flipV="1">
            <a:off x="1907630" y="2843190"/>
            <a:ext cx="1214798" cy="2222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6"/>
          </p:cNvCxnSpPr>
          <p:nvPr/>
        </p:nvCxnSpPr>
        <p:spPr>
          <a:xfrm>
            <a:off x="3122093" y="2843190"/>
            <a:ext cx="29564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6" idx="6"/>
            <a:endCxn id="28" idx="2"/>
          </p:cNvCxnSpPr>
          <p:nvPr/>
        </p:nvCxnSpPr>
        <p:spPr>
          <a:xfrm>
            <a:off x="6071179" y="2843190"/>
            <a:ext cx="1237201" cy="2210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Oval 46"/>
          <p:cNvSpPr>
            <a:spLocks noChangeAspect="1"/>
          </p:cNvSpPr>
          <p:nvPr/>
        </p:nvSpPr>
        <p:spPr>
          <a:xfrm>
            <a:off x="6041468" y="3265520"/>
            <a:ext cx="21603" cy="19460"/>
          </a:xfrm>
          <a:prstGeom prst="ellipse">
            <a:avLst/>
          </a:pr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a:stCxn id="47" idx="6"/>
            <a:endCxn id="28" idx="2"/>
          </p:cNvCxnSpPr>
          <p:nvPr/>
        </p:nvCxnSpPr>
        <p:spPr>
          <a:xfrm flipV="1">
            <a:off x="6063071" y="3064224"/>
            <a:ext cx="1245309" cy="21102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7" idx="6"/>
          </p:cNvCxnSpPr>
          <p:nvPr/>
        </p:nvCxnSpPr>
        <p:spPr>
          <a:xfrm>
            <a:off x="3122428" y="3275250"/>
            <a:ext cx="294064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7" idx="6"/>
          </p:cNvCxnSpPr>
          <p:nvPr/>
        </p:nvCxnSpPr>
        <p:spPr>
          <a:xfrm>
            <a:off x="1907630" y="3065461"/>
            <a:ext cx="1214798" cy="20978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65" name="Text Placeholder 1"/>
          <p:cNvSpPr txBox="1">
            <a:spLocks/>
          </p:cNvSpPr>
          <p:nvPr/>
        </p:nvSpPr>
        <p:spPr bwMode="auto">
          <a:xfrm>
            <a:off x="31938" y="5373270"/>
            <a:ext cx="9112062" cy="12241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r>
              <a:rPr lang="en-GB" kern="0" dirty="0" smtClean="0"/>
              <a:t>The beam needed to be </a:t>
            </a:r>
            <a:r>
              <a:rPr lang="en-GB" b="1" kern="0" dirty="0" smtClean="0"/>
              <a:t>separated at injection energy of 26 GeV and during the energy ramp to 315 GeV</a:t>
            </a:r>
          </a:p>
          <a:p>
            <a:r>
              <a:rPr lang="en-GB" kern="0" dirty="0" smtClean="0"/>
              <a:t>This was done with electrostatic separators that were also ramped</a:t>
            </a:r>
            <a:endParaRPr lang="en-GB" kern="0" dirty="0"/>
          </a:p>
        </p:txBody>
      </p:sp>
      <p:cxnSp>
        <p:nvCxnSpPr>
          <p:cNvPr id="70" name="Straight Connector 69"/>
          <p:cNvCxnSpPr/>
          <p:nvPr/>
        </p:nvCxnSpPr>
        <p:spPr>
          <a:xfrm>
            <a:off x="0" y="3065426"/>
            <a:ext cx="914400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54" name="Text Box 3095"/>
          <p:cNvSpPr txBox="1">
            <a:spLocks noChangeArrowheads="1"/>
          </p:cNvSpPr>
          <p:nvPr/>
        </p:nvSpPr>
        <p:spPr bwMode="auto">
          <a:xfrm>
            <a:off x="8244510" y="2884870"/>
            <a:ext cx="859239" cy="400110"/>
          </a:xfrm>
          <a:prstGeom prst="rect">
            <a:avLst/>
          </a:prstGeom>
          <a:solidFill>
            <a:schemeClr val="bg1">
              <a:lumMod val="95000"/>
            </a:schemeClr>
          </a:solidFill>
          <a:ln w="9525">
            <a:solidFill>
              <a:srgbClr val="0000FF"/>
            </a:solid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fr-CH" b="0" dirty="0" err="1" smtClean="0">
                <a:solidFill>
                  <a:srgbClr val="000000"/>
                </a:solidFill>
                <a:latin typeface="Arial" charset="0"/>
              </a:rPr>
              <a:t>Pbar</a:t>
            </a:r>
            <a:endParaRPr lang="en-GB" b="0" dirty="0">
              <a:solidFill>
                <a:srgbClr val="000000"/>
              </a:solidFill>
              <a:latin typeface="Arial" charset="0"/>
            </a:endParaRPr>
          </a:p>
        </p:txBody>
      </p:sp>
      <p:sp>
        <p:nvSpPr>
          <p:cNvPr id="76" name="Text Box 3094"/>
          <p:cNvSpPr txBox="1">
            <a:spLocks noChangeArrowheads="1"/>
          </p:cNvSpPr>
          <p:nvPr/>
        </p:nvSpPr>
        <p:spPr bwMode="auto">
          <a:xfrm>
            <a:off x="31938" y="2878885"/>
            <a:ext cx="1443632" cy="406400"/>
          </a:xfrm>
          <a:prstGeom prst="rect">
            <a:avLst/>
          </a:prstGeom>
          <a:solidFill>
            <a:schemeClr val="bg1">
              <a:lumMod val="95000"/>
            </a:schemeClr>
          </a:solidFill>
          <a:ln w="9525">
            <a:solidFill>
              <a:srgbClr val="FF3300"/>
            </a:solid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fr-CH" b="0" dirty="0" smtClean="0">
                <a:solidFill>
                  <a:srgbClr val="000000"/>
                </a:solidFill>
                <a:latin typeface="Arial" charset="0"/>
              </a:rPr>
              <a:t>Protons</a:t>
            </a:r>
            <a:endParaRPr lang="en-GB" b="0" dirty="0">
              <a:solidFill>
                <a:srgbClr val="000000"/>
              </a:solidFill>
              <a:latin typeface="Arial" charset="0"/>
            </a:endParaRPr>
          </a:p>
        </p:txBody>
      </p:sp>
      <p:sp>
        <p:nvSpPr>
          <p:cNvPr id="77" name="Text Box 3094"/>
          <p:cNvSpPr txBox="1">
            <a:spLocks noChangeArrowheads="1"/>
          </p:cNvSpPr>
          <p:nvPr/>
        </p:nvSpPr>
        <p:spPr bwMode="auto">
          <a:xfrm>
            <a:off x="1804853" y="1410263"/>
            <a:ext cx="1276870" cy="523220"/>
          </a:xfrm>
          <a:prstGeom prst="rect">
            <a:avLst/>
          </a:prstGeom>
          <a:solidFill>
            <a:schemeClr val="bg1">
              <a:lumMod val="95000"/>
            </a:schemeClr>
          </a:solidFill>
          <a:ln w="9525">
            <a:no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en-GB" sz="1400" b="0" dirty="0" smtClean="0">
                <a:solidFill>
                  <a:srgbClr val="000000"/>
                </a:solidFill>
                <a:latin typeface="Arial" charset="0"/>
              </a:rPr>
              <a:t>Electrostatic separators</a:t>
            </a:r>
            <a:endParaRPr lang="en-GB" sz="1400" b="0" dirty="0">
              <a:solidFill>
                <a:srgbClr val="000000"/>
              </a:solidFill>
              <a:latin typeface="Arial" charset="0"/>
            </a:endParaRPr>
          </a:p>
        </p:txBody>
      </p:sp>
      <p:sp>
        <p:nvSpPr>
          <p:cNvPr id="78" name="Text Box 3094"/>
          <p:cNvSpPr txBox="1">
            <a:spLocks noChangeArrowheads="1"/>
          </p:cNvSpPr>
          <p:nvPr/>
        </p:nvSpPr>
        <p:spPr bwMode="auto">
          <a:xfrm>
            <a:off x="6120190" y="1413757"/>
            <a:ext cx="1276870" cy="523220"/>
          </a:xfrm>
          <a:prstGeom prst="rect">
            <a:avLst/>
          </a:prstGeom>
          <a:solidFill>
            <a:schemeClr val="bg1">
              <a:lumMod val="95000"/>
            </a:schemeClr>
          </a:solidFill>
          <a:ln w="9525">
            <a:no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en-GB" sz="1400" b="0" dirty="0" smtClean="0">
                <a:solidFill>
                  <a:srgbClr val="000000"/>
                </a:solidFill>
                <a:latin typeface="Arial" charset="0"/>
              </a:rPr>
              <a:t>Electrostatic separators</a:t>
            </a:r>
            <a:endParaRPr lang="en-GB" sz="1400" b="0" dirty="0">
              <a:solidFill>
                <a:srgbClr val="000000"/>
              </a:solidFill>
              <a:latin typeface="Arial" charset="0"/>
            </a:endParaRPr>
          </a:p>
        </p:txBody>
      </p:sp>
      <p:sp>
        <p:nvSpPr>
          <p:cNvPr id="84" name="Title 83"/>
          <p:cNvSpPr>
            <a:spLocks noGrp="1"/>
          </p:cNvSpPr>
          <p:nvPr>
            <p:ph type="title" idx="4294967295"/>
          </p:nvPr>
        </p:nvSpPr>
        <p:spPr/>
        <p:txBody>
          <a:bodyPr/>
          <a:lstStyle/>
          <a:p>
            <a:r>
              <a:rPr lang="en-GB" dirty="0" smtClean="0"/>
              <a:t>Separation bump</a:t>
            </a:r>
            <a:endParaRPr lang="en-GB" dirty="0"/>
          </a:p>
        </p:txBody>
      </p:sp>
      <p:sp>
        <p:nvSpPr>
          <p:cNvPr id="7" name="Rectangle 6"/>
          <p:cNvSpPr/>
          <p:nvPr/>
        </p:nvSpPr>
        <p:spPr>
          <a:xfrm>
            <a:off x="1692022"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988201"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5940611"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020761"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07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078"/>
          <p:cNvSpPr>
            <a:spLocks noChangeArrowheads="1"/>
          </p:cNvSpPr>
          <p:nvPr/>
        </p:nvSpPr>
        <p:spPr bwMode="auto">
          <a:xfrm>
            <a:off x="0" y="2316684"/>
            <a:ext cx="9144000" cy="1544376"/>
          </a:xfrm>
          <a:prstGeom prst="rect">
            <a:avLst/>
          </a:prstGeom>
          <a:solidFill>
            <a:schemeClr val="accent1">
              <a:lumMod val="20000"/>
              <a:lumOff val="80000"/>
            </a:schemeClr>
          </a:solidFill>
          <a:ln w="9525">
            <a:noFill/>
            <a:miter lim="800000"/>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smtClean="0">
              <a:ln>
                <a:noFill/>
              </a:ln>
              <a:solidFill>
                <a:srgbClr val="3333CC"/>
              </a:solidFill>
              <a:effectLst/>
              <a:uLnTx/>
              <a:uFillTx/>
              <a:latin typeface="Verdana" pitchFamily="34" charset="0"/>
            </a:endParaRPr>
          </a:p>
        </p:txBody>
      </p:sp>
      <p:sp>
        <p:nvSpPr>
          <p:cNvPr id="64" name="Rectangle 3140"/>
          <p:cNvSpPr>
            <a:spLocks noChangeArrowheads="1"/>
          </p:cNvSpPr>
          <p:nvPr/>
        </p:nvSpPr>
        <p:spPr bwMode="auto">
          <a:xfrm>
            <a:off x="3131800" y="908650"/>
            <a:ext cx="2946738" cy="4320600"/>
          </a:xfrm>
          <a:prstGeom prst="rect">
            <a:avLst/>
          </a:prstGeom>
          <a:solidFill>
            <a:srgbClr val="FFCC00"/>
          </a:solidFill>
          <a:ln w="9525">
            <a:solidFill>
              <a:srgbClr val="000000"/>
            </a:solidFill>
            <a:miter lim="800000"/>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3333CC"/>
              </a:solidFill>
              <a:effectLst/>
              <a:uLnTx/>
              <a:uFillTx/>
              <a:latin typeface="Verdana" pitchFamily="34" charset="0"/>
            </a:endParaRPr>
          </a:p>
        </p:txBody>
      </p:sp>
      <p:sp>
        <p:nvSpPr>
          <p:cNvPr id="80" name="TextBox 79"/>
          <p:cNvSpPr txBox="1"/>
          <p:nvPr/>
        </p:nvSpPr>
        <p:spPr>
          <a:xfrm>
            <a:off x="4033415" y="924625"/>
            <a:ext cx="2052165" cy="400110"/>
          </a:xfrm>
          <a:prstGeom prst="rect">
            <a:avLst/>
          </a:prstGeom>
          <a:noFill/>
        </p:spPr>
        <p:txBody>
          <a:bodyPr wrap="none" rtlCol="0">
            <a:spAutoFit/>
          </a:bodyPr>
          <a:lstStyle/>
          <a:p>
            <a:r>
              <a:rPr lang="en-GB" sz="2000" dirty="0" smtClean="0">
                <a:solidFill>
                  <a:schemeClr val="accent1">
                    <a:lumMod val="50000"/>
                  </a:schemeClr>
                </a:solidFill>
              </a:rPr>
              <a:t>UA2 Experiment</a:t>
            </a:r>
            <a:endParaRPr lang="en-GB" sz="2000" dirty="0">
              <a:solidFill>
                <a:schemeClr val="accent1">
                  <a:lumMod val="50000"/>
                </a:schemeClr>
              </a:solidFill>
            </a:endParaRPr>
          </a:p>
        </p:txBody>
      </p:sp>
      <p:cxnSp>
        <p:nvCxnSpPr>
          <p:cNvPr id="3" name="Straight Connector 2"/>
          <p:cNvCxnSpPr/>
          <p:nvPr/>
        </p:nvCxnSpPr>
        <p:spPr>
          <a:xfrm>
            <a:off x="1691600" y="2206502"/>
            <a:ext cx="360051"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91601" y="3933070"/>
            <a:ext cx="36005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87780" y="2204830"/>
            <a:ext cx="360000" cy="1672"/>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87780" y="393307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940190" y="2204830"/>
            <a:ext cx="360000" cy="1672"/>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0190" y="393307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20340" y="220483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020340" y="3933070"/>
            <a:ext cx="360000" cy="0"/>
          </a:xfrm>
          <a:prstGeom prst="line">
            <a:avLst/>
          </a:prstGeom>
          <a:ln w="381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a:spLocks noChangeAspect="1"/>
          </p:cNvSpPr>
          <p:nvPr/>
        </p:nvSpPr>
        <p:spPr>
          <a:xfrm>
            <a:off x="3104093" y="2833460"/>
            <a:ext cx="21603" cy="19460"/>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835620" y="3033027"/>
            <a:ext cx="72010" cy="64867"/>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164360" y="3031790"/>
            <a:ext cx="72010" cy="64867"/>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p:cNvCxnSpPr>
            <a:stCxn id="27" idx="6"/>
          </p:cNvCxnSpPr>
          <p:nvPr/>
        </p:nvCxnSpPr>
        <p:spPr>
          <a:xfrm flipV="1">
            <a:off x="1907630" y="1988801"/>
            <a:ext cx="2520350" cy="1076660"/>
          </a:xfrm>
          <a:prstGeom prst="line">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5" name="Text Placeholder 1"/>
          <p:cNvSpPr txBox="1">
            <a:spLocks/>
          </p:cNvSpPr>
          <p:nvPr/>
        </p:nvSpPr>
        <p:spPr bwMode="auto">
          <a:xfrm>
            <a:off x="31938" y="5373270"/>
            <a:ext cx="9112062" cy="12241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r>
              <a:rPr lang="en-GB" kern="0" dirty="0" smtClean="0"/>
              <a:t>One day, for injection at 26 GeV, the separators were left at the setting for 315 GeV – much too large angle, and operation was surprised to see not circulating beam </a:t>
            </a:r>
            <a:r>
              <a:rPr lang="en-GB" b="1" kern="0" dirty="0" smtClean="0"/>
              <a:t> - using UA2 as a beam dump</a:t>
            </a:r>
            <a:endParaRPr lang="en-GB" kern="0" dirty="0"/>
          </a:p>
        </p:txBody>
      </p:sp>
      <p:cxnSp>
        <p:nvCxnSpPr>
          <p:cNvPr id="29" name="Straight Connector 28"/>
          <p:cNvCxnSpPr/>
          <p:nvPr/>
        </p:nvCxnSpPr>
        <p:spPr>
          <a:xfrm>
            <a:off x="1475570" y="3064329"/>
            <a:ext cx="432060" cy="46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3065426"/>
            <a:ext cx="9144000"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54" name="Text Box 3095"/>
          <p:cNvSpPr txBox="1">
            <a:spLocks noChangeArrowheads="1"/>
          </p:cNvSpPr>
          <p:nvPr/>
        </p:nvSpPr>
        <p:spPr bwMode="auto">
          <a:xfrm>
            <a:off x="8244510" y="2884870"/>
            <a:ext cx="859239" cy="400110"/>
          </a:xfrm>
          <a:prstGeom prst="rect">
            <a:avLst/>
          </a:prstGeom>
          <a:solidFill>
            <a:schemeClr val="bg1">
              <a:lumMod val="95000"/>
            </a:schemeClr>
          </a:solidFill>
          <a:ln w="9525">
            <a:solidFill>
              <a:srgbClr val="0000FF"/>
            </a:solid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fr-CH" b="0" dirty="0" err="1" smtClean="0">
                <a:solidFill>
                  <a:srgbClr val="000000"/>
                </a:solidFill>
                <a:latin typeface="Arial" charset="0"/>
              </a:rPr>
              <a:t>Pbar</a:t>
            </a:r>
            <a:endParaRPr lang="en-GB" b="0" dirty="0">
              <a:solidFill>
                <a:srgbClr val="000000"/>
              </a:solidFill>
              <a:latin typeface="Arial" charset="0"/>
            </a:endParaRPr>
          </a:p>
        </p:txBody>
      </p:sp>
      <p:sp>
        <p:nvSpPr>
          <p:cNvPr id="40" name="Text Box 3094"/>
          <p:cNvSpPr txBox="1">
            <a:spLocks noChangeArrowheads="1"/>
          </p:cNvSpPr>
          <p:nvPr/>
        </p:nvSpPr>
        <p:spPr bwMode="auto">
          <a:xfrm>
            <a:off x="31938" y="2878885"/>
            <a:ext cx="1443632" cy="406400"/>
          </a:xfrm>
          <a:prstGeom prst="rect">
            <a:avLst/>
          </a:prstGeom>
          <a:solidFill>
            <a:schemeClr val="bg1">
              <a:lumMod val="95000"/>
            </a:schemeClr>
          </a:solidFill>
          <a:ln w="9525">
            <a:solidFill>
              <a:srgbClr val="FF3300"/>
            </a:solid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fr-CH" b="0" dirty="0" smtClean="0">
                <a:solidFill>
                  <a:srgbClr val="000000"/>
                </a:solidFill>
                <a:latin typeface="Arial" charset="0"/>
              </a:rPr>
              <a:t>Protons</a:t>
            </a:r>
            <a:endParaRPr lang="en-GB" b="0" dirty="0">
              <a:solidFill>
                <a:srgbClr val="000000"/>
              </a:solidFill>
              <a:latin typeface="Arial" charset="0"/>
            </a:endParaRPr>
          </a:p>
        </p:txBody>
      </p:sp>
      <p:sp>
        <p:nvSpPr>
          <p:cNvPr id="41" name="Text Box 3094"/>
          <p:cNvSpPr txBox="1">
            <a:spLocks noChangeArrowheads="1"/>
          </p:cNvSpPr>
          <p:nvPr/>
        </p:nvSpPr>
        <p:spPr bwMode="auto">
          <a:xfrm>
            <a:off x="1804853" y="1410263"/>
            <a:ext cx="1276870" cy="523220"/>
          </a:xfrm>
          <a:prstGeom prst="rect">
            <a:avLst/>
          </a:prstGeom>
          <a:solidFill>
            <a:schemeClr val="bg1">
              <a:lumMod val="95000"/>
            </a:schemeClr>
          </a:solidFill>
          <a:ln w="9525">
            <a:no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en-GB" sz="1400" b="0" dirty="0" smtClean="0">
                <a:solidFill>
                  <a:srgbClr val="000000"/>
                </a:solidFill>
                <a:latin typeface="Arial" charset="0"/>
              </a:rPr>
              <a:t>Electrostatic separators</a:t>
            </a:r>
            <a:endParaRPr lang="en-GB" sz="1400" b="0" dirty="0">
              <a:solidFill>
                <a:srgbClr val="000000"/>
              </a:solidFill>
              <a:latin typeface="Arial" charset="0"/>
            </a:endParaRPr>
          </a:p>
        </p:txBody>
      </p:sp>
      <p:sp>
        <p:nvSpPr>
          <p:cNvPr id="42" name="Text Box 3094"/>
          <p:cNvSpPr txBox="1">
            <a:spLocks noChangeArrowheads="1"/>
          </p:cNvSpPr>
          <p:nvPr/>
        </p:nvSpPr>
        <p:spPr bwMode="auto">
          <a:xfrm>
            <a:off x="6120190" y="1413757"/>
            <a:ext cx="1276870" cy="523220"/>
          </a:xfrm>
          <a:prstGeom prst="rect">
            <a:avLst/>
          </a:prstGeom>
          <a:solidFill>
            <a:schemeClr val="bg1">
              <a:lumMod val="95000"/>
            </a:schemeClr>
          </a:solidFill>
          <a:ln w="9525">
            <a:noFill/>
            <a:miter lim="800000"/>
            <a:headEnd/>
            <a:tailEnd/>
          </a:ln>
          <a:effectLst/>
          <a:extLst/>
        </p:spPr>
        <p:txBody>
          <a:bodyPr wrap="square">
            <a:spAutoFit/>
          </a:bodyPr>
          <a:lstStyle>
            <a:lvl1pPr eaLnBrk="0" hangingPunct="0">
              <a:defRPr sz="2000" b="1">
                <a:solidFill>
                  <a:schemeClr val="accent2"/>
                </a:solidFill>
                <a:latin typeface="Verdana" pitchFamily="34" charset="0"/>
              </a:defRPr>
            </a:lvl1pPr>
            <a:lvl2pPr marL="742950" indent="-285750" eaLnBrk="0" hangingPunct="0">
              <a:defRPr sz="2000" b="1">
                <a:solidFill>
                  <a:schemeClr val="accent2"/>
                </a:solidFill>
                <a:latin typeface="Verdana" pitchFamily="34" charset="0"/>
              </a:defRPr>
            </a:lvl2pPr>
            <a:lvl3pPr marL="1143000" indent="-228600" eaLnBrk="0" hangingPunct="0">
              <a:defRPr sz="2000" b="1">
                <a:solidFill>
                  <a:schemeClr val="accent2"/>
                </a:solidFill>
                <a:latin typeface="Verdana" pitchFamily="34" charset="0"/>
              </a:defRPr>
            </a:lvl3pPr>
            <a:lvl4pPr marL="1600200" indent="-228600" eaLnBrk="0" hangingPunct="0">
              <a:defRPr sz="2000" b="1">
                <a:solidFill>
                  <a:schemeClr val="accent2"/>
                </a:solidFill>
                <a:latin typeface="Verdana" pitchFamily="34" charset="0"/>
              </a:defRPr>
            </a:lvl4pPr>
            <a:lvl5pPr marL="2057400" indent="-228600" eaLnBrk="0" hangingPunct="0">
              <a:defRPr sz="2000" b="1">
                <a:solidFill>
                  <a:schemeClr val="accent2"/>
                </a:solidFill>
                <a:latin typeface="Verdana" pitchFamily="34" charset="0"/>
              </a:defRPr>
            </a:lvl5pPr>
            <a:lvl6pPr marL="2514600" indent="-228600" eaLnBrk="0" fontAlgn="base" hangingPunct="0">
              <a:spcBef>
                <a:spcPct val="0"/>
              </a:spcBef>
              <a:spcAft>
                <a:spcPct val="0"/>
              </a:spcAft>
              <a:defRPr sz="2000" b="1">
                <a:solidFill>
                  <a:schemeClr val="accent2"/>
                </a:solidFill>
                <a:latin typeface="Verdana" pitchFamily="34" charset="0"/>
              </a:defRPr>
            </a:lvl6pPr>
            <a:lvl7pPr marL="2971800" indent="-228600" eaLnBrk="0" fontAlgn="base" hangingPunct="0">
              <a:spcBef>
                <a:spcPct val="0"/>
              </a:spcBef>
              <a:spcAft>
                <a:spcPct val="0"/>
              </a:spcAft>
              <a:defRPr sz="2000" b="1">
                <a:solidFill>
                  <a:schemeClr val="accent2"/>
                </a:solidFill>
                <a:latin typeface="Verdana" pitchFamily="34" charset="0"/>
              </a:defRPr>
            </a:lvl7pPr>
            <a:lvl8pPr marL="3429000" indent="-228600" eaLnBrk="0" fontAlgn="base" hangingPunct="0">
              <a:spcBef>
                <a:spcPct val="0"/>
              </a:spcBef>
              <a:spcAft>
                <a:spcPct val="0"/>
              </a:spcAft>
              <a:defRPr sz="2000" b="1">
                <a:solidFill>
                  <a:schemeClr val="accent2"/>
                </a:solidFill>
                <a:latin typeface="Verdana" pitchFamily="34" charset="0"/>
              </a:defRPr>
            </a:lvl8pPr>
            <a:lvl9pPr marL="3886200" indent="-228600" eaLnBrk="0" fontAlgn="base" hangingPunct="0">
              <a:spcBef>
                <a:spcPct val="0"/>
              </a:spcBef>
              <a:spcAft>
                <a:spcPct val="0"/>
              </a:spcAft>
              <a:defRPr sz="2000" b="1">
                <a:solidFill>
                  <a:schemeClr val="accent2"/>
                </a:solidFill>
                <a:latin typeface="Verdana" pitchFamily="34" charset="0"/>
              </a:defRPr>
            </a:lvl9pPr>
          </a:lstStyle>
          <a:p>
            <a:pPr algn="ctr" eaLnBrk="1" hangingPunct="1">
              <a:spcBef>
                <a:spcPct val="50000"/>
              </a:spcBef>
            </a:pPr>
            <a:r>
              <a:rPr lang="en-GB" sz="1400" b="0" dirty="0" smtClean="0">
                <a:solidFill>
                  <a:srgbClr val="000000"/>
                </a:solidFill>
                <a:latin typeface="Arial" charset="0"/>
              </a:rPr>
              <a:t>Electrostatic separators</a:t>
            </a:r>
            <a:endParaRPr lang="en-GB" sz="1400" b="0" dirty="0">
              <a:solidFill>
                <a:srgbClr val="000000"/>
              </a:solidFill>
              <a:latin typeface="Arial" charset="0"/>
            </a:endParaRPr>
          </a:p>
        </p:txBody>
      </p:sp>
      <p:sp>
        <p:nvSpPr>
          <p:cNvPr id="11" name="Title 10"/>
          <p:cNvSpPr>
            <a:spLocks noGrp="1"/>
          </p:cNvSpPr>
          <p:nvPr>
            <p:ph type="title" idx="4294967295"/>
          </p:nvPr>
        </p:nvSpPr>
        <p:spPr/>
        <p:txBody>
          <a:bodyPr/>
          <a:lstStyle/>
          <a:p>
            <a:r>
              <a:rPr lang="en-GB" dirty="0" smtClean="0"/>
              <a:t>….try to inject beam</a:t>
            </a:r>
            <a:endParaRPr lang="en-GB" dirty="0"/>
          </a:p>
        </p:txBody>
      </p:sp>
      <p:sp>
        <p:nvSpPr>
          <p:cNvPr id="26" name="Rectangle 25"/>
          <p:cNvSpPr/>
          <p:nvPr/>
        </p:nvSpPr>
        <p:spPr>
          <a:xfrm>
            <a:off x="1692022"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988201"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940611"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7020761" y="2204830"/>
            <a:ext cx="359629" cy="172824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019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smtClean="0"/>
              <a:t>Tevatron</a:t>
            </a:r>
            <a:r>
              <a:rPr lang="en-GB" noProof="0" dirty="0" smtClean="0"/>
              <a:t> accident</a:t>
            </a:r>
            <a:endParaRPr lang="en-GB" noProof="0" dirty="0"/>
          </a:p>
        </p:txBody>
      </p:sp>
      <p:sp>
        <p:nvSpPr>
          <p:cNvPr id="3" name="Content Placeholder 2"/>
          <p:cNvSpPr>
            <a:spLocks noGrp="1"/>
          </p:cNvSpPr>
          <p:nvPr>
            <p:ph idx="1"/>
          </p:nvPr>
        </p:nvSpPr>
        <p:spPr>
          <a:xfrm>
            <a:off x="228600" y="803545"/>
            <a:ext cx="8915400" cy="1576242"/>
          </a:xfrm>
        </p:spPr>
        <p:txBody>
          <a:bodyPr/>
          <a:lstStyle/>
          <a:p>
            <a:pPr marL="0" indent="0">
              <a:buNone/>
            </a:pPr>
            <a:r>
              <a:rPr lang="en-GB" sz="2000" noProof="0" dirty="0" smtClean="0"/>
              <a:t>December 5, 2003</a:t>
            </a:r>
            <a:r>
              <a:rPr lang="en-GB" sz="2000" noProof="0" dirty="0"/>
              <a:t>, </a:t>
            </a:r>
            <a:r>
              <a:rPr lang="en-GB" sz="2000" noProof="0" dirty="0" smtClean="0"/>
              <a:t>16 </a:t>
            </a:r>
            <a:r>
              <a:rPr lang="en-GB" sz="2000" noProof="0" dirty="0"/>
              <a:t>house quench during </a:t>
            </a:r>
            <a:r>
              <a:rPr lang="en-GB" sz="2000" noProof="0" dirty="0" smtClean="0"/>
              <a:t>the end </a:t>
            </a:r>
            <a:r>
              <a:rPr lang="en-GB" sz="2000" noProof="0" dirty="0"/>
              <a:t>of a proton-antiproton colliding beam store </a:t>
            </a:r>
            <a:r>
              <a:rPr lang="en-GB" sz="2000" noProof="0" dirty="0" smtClean="0"/>
              <a:t>followed by </a:t>
            </a:r>
            <a:r>
              <a:rPr lang="en-GB" sz="2000" noProof="0" dirty="0"/>
              <a:t>the damage of </a:t>
            </a:r>
            <a:r>
              <a:rPr lang="en-GB" sz="2000" noProof="0" dirty="0" smtClean="0"/>
              <a:t>two </a:t>
            </a:r>
            <a:r>
              <a:rPr lang="en-GB" sz="2000" noProof="0" dirty="0"/>
              <a:t>collimators used for halo reduction </a:t>
            </a:r>
            <a:r>
              <a:rPr lang="en-GB" sz="2000" noProof="0" dirty="0" smtClean="0"/>
              <a:t>at the </a:t>
            </a:r>
            <a:r>
              <a:rPr lang="en-GB" sz="2000" noProof="0" dirty="0"/>
              <a:t>CDF and DØ interaction </a:t>
            </a:r>
            <a:r>
              <a:rPr lang="en-GB" sz="2000" noProof="0" dirty="0" smtClean="0"/>
              <a:t>points. A cryogenic </a:t>
            </a:r>
            <a:r>
              <a:rPr lang="en-GB" sz="2000" noProof="0" dirty="0"/>
              <a:t>spool piece that houses correction elements </a:t>
            </a:r>
            <a:r>
              <a:rPr lang="en-GB" sz="2000" noProof="0" dirty="0" smtClean="0"/>
              <a:t>was also </a:t>
            </a:r>
            <a:r>
              <a:rPr lang="en-GB" sz="2000" noProof="0" dirty="0"/>
              <a:t>damaged as a result of helium evaporation and </a:t>
            </a:r>
            <a:r>
              <a:rPr lang="en-GB" sz="2000" noProof="0" dirty="0" smtClean="0"/>
              <a:t>pressure rise </a:t>
            </a:r>
            <a:r>
              <a:rPr lang="en-GB" sz="2000" noProof="0" dirty="0"/>
              <a:t>during the quench, requiring 10 days of </a:t>
            </a:r>
            <a:r>
              <a:rPr lang="en-GB" sz="2000" noProof="0" dirty="0" err="1" smtClean="0"/>
              <a:t>Tevatron</a:t>
            </a:r>
            <a:r>
              <a:rPr lang="en-GB" sz="2000" noProof="0" dirty="0" smtClean="0"/>
              <a:t> downtime </a:t>
            </a:r>
            <a:r>
              <a:rPr lang="en-GB" sz="2000" noProof="0" dirty="0"/>
              <a:t>for repairs.</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082" y="2846970"/>
            <a:ext cx="5100918" cy="380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82062" y="2480761"/>
            <a:ext cx="3769838" cy="40446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r>
              <a:rPr lang="en-GB" sz="2000" kern="0" dirty="0"/>
              <a:t>A Roman pot (movable device) moved into the beam</a:t>
            </a:r>
          </a:p>
          <a:p>
            <a:r>
              <a:rPr lang="en-GB" sz="2000" kern="0" dirty="0"/>
              <a:t>Particle showers from the Roman pot quenched superconducting magnets</a:t>
            </a:r>
          </a:p>
          <a:p>
            <a:r>
              <a:rPr lang="en-GB" sz="2000" kern="0" dirty="0"/>
              <a:t>The beam moved by </a:t>
            </a:r>
            <a:r>
              <a:rPr lang="en-GB" sz="2000" kern="0" dirty="0" smtClean="0"/>
              <a:t>0.005 mm/turn</a:t>
            </a:r>
            <a:r>
              <a:rPr lang="en-GB" sz="2000" kern="0" dirty="0"/>
              <a:t>, and touched a collimator jaw surface after about 300 </a:t>
            </a:r>
            <a:r>
              <a:rPr lang="en-GB" sz="2000" kern="0" dirty="0" smtClean="0"/>
              <a:t>turns</a:t>
            </a:r>
          </a:p>
          <a:p>
            <a:r>
              <a:rPr lang="en-GB" sz="2000" kern="0" dirty="0"/>
              <a:t>The entire beam was lost, mostly on the </a:t>
            </a:r>
            <a:r>
              <a:rPr lang="en-GB" sz="2000" kern="0" dirty="0" smtClean="0"/>
              <a:t>collimator</a:t>
            </a:r>
          </a:p>
          <a:p>
            <a:r>
              <a:rPr lang="en-GB" sz="2000" kern="0" dirty="0"/>
              <a:t>BLMs </a:t>
            </a:r>
            <a:r>
              <a:rPr lang="en-GB" sz="2000" kern="0" dirty="0" smtClean="0"/>
              <a:t>switched </a:t>
            </a:r>
            <a:r>
              <a:rPr lang="en-GB" sz="2000" kern="0" dirty="0"/>
              <a:t>off during </a:t>
            </a:r>
            <a:r>
              <a:rPr lang="en-GB" sz="2000" kern="0" dirty="0" smtClean="0"/>
              <a:t>ramp </a:t>
            </a:r>
            <a:endParaRPr lang="en-GB" sz="2000" kern="0" dirty="0"/>
          </a:p>
          <a:p>
            <a:endParaRPr lang="en-GB" sz="2000" kern="0" dirty="0"/>
          </a:p>
        </p:txBody>
      </p:sp>
    </p:spTree>
    <p:extLst>
      <p:ext uri="{BB962C8B-B14F-4D97-AF65-F5344CB8AC3E}">
        <p14:creationId xmlns:p14="http://schemas.microsoft.com/office/powerpoint/2010/main" val="2721388826"/>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HERA proton collimator in 2003</a:t>
            </a:r>
            <a:endParaRPr lang="en-GB" dirty="0"/>
          </a:p>
        </p:txBody>
      </p:sp>
      <p:sp>
        <p:nvSpPr>
          <p:cNvPr id="3" name="Content Placeholder 2"/>
          <p:cNvSpPr>
            <a:spLocks noGrp="1"/>
          </p:cNvSpPr>
          <p:nvPr>
            <p:ph idx="1"/>
          </p:nvPr>
        </p:nvSpPr>
        <p:spPr>
          <a:xfrm>
            <a:off x="228600" y="967667"/>
            <a:ext cx="8686800" cy="517063"/>
          </a:xfrm>
        </p:spPr>
        <p:txBody>
          <a:bodyPr/>
          <a:lstStyle/>
          <a:p>
            <a:r>
              <a:rPr lang="en-GB" dirty="0" smtClean="0"/>
              <a:t>HERA collimators – 5 mm grove, never noticed during operation, only when machine was opened</a:t>
            </a:r>
            <a:endParaRPr lang="en-GB" dirty="0"/>
          </a:p>
        </p:txBody>
      </p:sp>
      <p:pic>
        <p:nvPicPr>
          <p:cNvPr id="5" name="Picture 4"/>
          <p:cNvPicPr>
            <a:picLocks noChangeAspect="1"/>
          </p:cNvPicPr>
          <p:nvPr/>
        </p:nvPicPr>
        <p:blipFill>
          <a:blip r:embed="rId2"/>
          <a:stretch>
            <a:fillRect/>
          </a:stretch>
        </p:blipFill>
        <p:spPr>
          <a:xfrm>
            <a:off x="1979640" y="1916790"/>
            <a:ext cx="4964071" cy="4606454"/>
          </a:xfrm>
          <a:prstGeom prst="rect">
            <a:avLst/>
          </a:prstGeom>
        </p:spPr>
      </p:pic>
      <p:sp>
        <p:nvSpPr>
          <p:cNvPr id="6" name="Rectangle 5"/>
          <p:cNvSpPr/>
          <p:nvPr/>
        </p:nvSpPr>
        <p:spPr>
          <a:xfrm>
            <a:off x="2286000" y="6309400"/>
            <a:ext cx="6858000" cy="307777"/>
          </a:xfrm>
          <a:prstGeom prst="rect">
            <a:avLst/>
          </a:prstGeom>
          <a:solidFill>
            <a:schemeClr val="bg1">
              <a:lumMod val="95000"/>
            </a:schemeClr>
          </a:solidFill>
        </p:spPr>
        <p:txBody>
          <a:bodyPr wrap="square">
            <a:spAutoFit/>
          </a:bodyPr>
          <a:lstStyle/>
          <a:p>
            <a:r>
              <a:rPr lang="en-GB" sz="1400" dirty="0">
                <a:solidFill>
                  <a:srgbClr val="0000FF"/>
                </a:solidFill>
              </a:rPr>
              <a:t>https://espace.cern.ch/acc-tec-sector/Chamonix/Chamx2009/talks/bjh_6_06_talk.pdf</a:t>
            </a:r>
          </a:p>
        </p:txBody>
      </p:sp>
    </p:spTree>
    <p:extLst>
      <p:ext uri="{BB962C8B-B14F-4D97-AF65-F5344CB8AC3E}">
        <p14:creationId xmlns:p14="http://schemas.microsoft.com/office/powerpoint/2010/main" val="3779554647"/>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26" name="Picture 2" descr="\\cern.ch\dfs\Users\r\rudi\Documents\MachineProtection\MaterialTest\TT40-2004\DSCF0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0003"/>
            <a:ext cx="4572000" cy="3429000"/>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1434627" name="Picture 3" descr="\\cern.ch\dfs\Users\r\rudi\Documents\MachineProtection\MaterialTest\TT40-2004\CutChamber\DSCF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1637" y="3635543"/>
            <a:ext cx="3902363" cy="2926772"/>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pic>
        <p:nvPicPr>
          <p:cNvPr id="1434628" name="Picture 4" descr="\\cern.ch\dfs\Users\r\rudi\Documents\MachineProtection\MaterialTest\TT40-2004\CutChamber\DSCF0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1637" y="742376"/>
            <a:ext cx="3902363" cy="2893167"/>
          </a:xfrm>
          <a:prstGeom prst="rect">
            <a:avLst/>
          </a:prstGeom>
          <a:noFill/>
          <a:ln>
            <a:solidFill>
              <a:srgbClr val="0000CC"/>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p:txBody>
          <a:bodyPr/>
          <a:lstStyle/>
          <a:p>
            <a:r>
              <a:rPr lang="en-GB" dirty="0" smtClean="0"/>
              <a:t>Vacuum chamber in SPS extraction</a:t>
            </a:r>
            <a:r>
              <a:rPr lang="en-GB" baseline="0" dirty="0" smtClean="0"/>
              <a:t> line incident</a:t>
            </a:r>
            <a:endParaRPr lang="en-GB" dirty="0"/>
          </a:p>
        </p:txBody>
      </p:sp>
      <p:sp>
        <p:nvSpPr>
          <p:cNvPr id="3" name="Text Placeholder 2"/>
          <p:cNvSpPr>
            <a:spLocks noGrp="1"/>
          </p:cNvSpPr>
          <p:nvPr>
            <p:ph type="body" idx="4294967295"/>
          </p:nvPr>
        </p:nvSpPr>
        <p:spPr>
          <a:xfrm>
            <a:off x="72010" y="4350519"/>
            <a:ext cx="5076070" cy="2211796"/>
          </a:xfrm>
          <a:ln>
            <a:solidFill>
              <a:srgbClr val="0000CC"/>
            </a:solidFill>
          </a:ln>
        </p:spPr>
        <p:txBody>
          <a:bodyPr/>
          <a:lstStyle/>
          <a:p>
            <a:r>
              <a:rPr lang="en-GB" sz="2000" dirty="0" smtClean="0"/>
              <a:t>450 GeV protons, 2 MJ beam in 2004 </a:t>
            </a:r>
          </a:p>
          <a:p>
            <a:r>
              <a:rPr lang="en-GB" sz="2000" dirty="0" smtClean="0"/>
              <a:t>Failure of a septum magnet</a:t>
            </a:r>
          </a:p>
          <a:p>
            <a:r>
              <a:rPr lang="en-GB" sz="2000" dirty="0" smtClean="0"/>
              <a:t>Cut of 25 cm length, groove of 70 cm</a:t>
            </a:r>
          </a:p>
          <a:p>
            <a:r>
              <a:rPr lang="en-GB" sz="2000" dirty="0" smtClean="0"/>
              <a:t>Condensed drops of steel on other side of the vacuum chamber</a:t>
            </a:r>
          </a:p>
          <a:p>
            <a:r>
              <a:rPr lang="en-GB" sz="2000" dirty="0" smtClean="0"/>
              <a:t>Vacuum chamber and magnet replaced</a:t>
            </a:r>
          </a:p>
          <a:p>
            <a:endParaRPr lang="en-GB" sz="2000" dirty="0"/>
          </a:p>
        </p:txBody>
      </p:sp>
    </p:spTree>
    <p:extLst>
      <p:ext uri="{BB962C8B-B14F-4D97-AF65-F5344CB8AC3E}">
        <p14:creationId xmlns:p14="http://schemas.microsoft.com/office/powerpoint/2010/main" val="2453335803"/>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4294967295"/>
          </p:nvPr>
        </p:nvSpPr>
        <p:spPr>
          <a:xfrm>
            <a:off x="107950" y="981075"/>
            <a:ext cx="4087813" cy="2489200"/>
          </a:xfrm>
          <a:ln>
            <a:solidFill>
              <a:srgbClr val="663300"/>
            </a:solidFill>
          </a:ln>
        </p:spPr>
        <p:txBody>
          <a:bodyPr/>
          <a:lstStyle/>
          <a:p>
            <a:pPr eaLnBrk="1" hangingPunct="1">
              <a:buFontTx/>
              <a:buNone/>
            </a:pPr>
            <a:r>
              <a:rPr lang="en-GB" sz="2000" dirty="0" smtClean="0"/>
              <a:t>Controlled SPS experiment</a:t>
            </a:r>
          </a:p>
          <a:p>
            <a:pPr eaLnBrk="1" hangingPunct="1"/>
            <a:r>
              <a:rPr lang="en-GB" sz="2000" dirty="0" smtClean="0"/>
              <a:t>8</a:t>
            </a:r>
            <a:r>
              <a:rPr lang="en-GB" sz="2000" dirty="0" smtClean="0">
                <a:sym typeface="Symbol" pitchFamily="18" charset="2"/>
              </a:rPr>
              <a:t></a:t>
            </a:r>
            <a:r>
              <a:rPr lang="en-GB" sz="2000" dirty="0" smtClean="0"/>
              <a:t>10</a:t>
            </a:r>
            <a:r>
              <a:rPr lang="en-GB" sz="2000" baseline="30000" dirty="0" smtClean="0"/>
              <a:t>12  </a:t>
            </a:r>
            <a:r>
              <a:rPr lang="en-GB" sz="2000" dirty="0" smtClean="0"/>
              <a:t>protons clear damage</a:t>
            </a:r>
          </a:p>
          <a:p>
            <a:pPr eaLnBrk="1" hangingPunct="1"/>
            <a:r>
              <a:rPr lang="en-GB" sz="2000" dirty="0" smtClean="0"/>
              <a:t>beam size </a:t>
            </a:r>
            <a:r>
              <a:rPr lang="en-GB" sz="2000" dirty="0" smtClean="0">
                <a:cs typeface="Arial" charset="0"/>
              </a:rPr>
              <a:t>σ</a:t>
            </a:r>
            <a:r>
              <a:rPr lang="en-GB" sz="2000" baseline="-25000" dirty="0" smtClean="0">
                <a:cs typeface="Arial" charset="0"/>
              </a:rPr>
              <a:t>x/y</a:t>
            </a:r>
            <a:r>
              <a:rPr lang="en-GB" sz="2000" dirty="0" smtClean="0">
                <a:cs typeface="Arial" charset="0"/>
              </a:rPr>
              <a:t> = 1.1mm/0.6mm</a:t>
            </a:r>
          </a:p>
          <a:p>
            <a:pPr eaLnBrk="1" hangingPunct="1">
              <a:buFontTx/>
              <a:buNone/>
            </a:pPr>
            <a:r>
              <a:rPr lang="en-GB" sz="2000" dirty="0" smtClean="0">
                <a:solidFill>
                  <a:schemeClr val="tx1"/>
                </a:solidFill>
              </a:rPr>
              <a:t>above damage limit for copper </a:t>
            </a:r>
          </a:p>
          <a:p>
            <a:pPr eaLnBrk="1" hangingPunct="1">
              <a:buFontTx/>
              <a:buNone/>
            </a:pPr>
            <a:r>
              <a:rPr lang="en-GB" sz="2000" dirty="0" smtClean="0"/>
              <a:t>stainless steel no damage</a:t>
            </a:r>
            <a:endParaRPr lang="en-GB" sz="2000" dirty="0" smtClean="0">
              <a:solidFill>
                <a:schemeClr val="tx1"/>
              </a:solidFill>
            </a:endParaRPr>
          </a:p>
          <a:p>
            <a:pPr eaLnBrk="1" hangingPunct="1"/>
            <a:r>
              <a:rPr lang="en-GB" sz="2000" dirty="0" smtClean="0"/>
              <a:t>2</a:t>
            </a:r>
            <a:r>
              <a:rPr lang="en-GB" sz="2000" dirty="0" smtClean="0">
                <a:sym typeface="Symbol" pitchFamily="18" charset="2"/>
              </a:rPr>
              <a:t></a:t>
            </a:r>
            <a:r>
              <a:rPr lang="en-GB" sz="2000" dirty="0" smtClean="0"/>
              <a:t>10</a:t>
            </a:r>
            <a:r>
              <a:rPr lang="en-GB" sz="2000" baseline="30000" dirty="0" smtClean="0"/>
              <a:t>12  </a:t>
            </a:r>
            <a:r>
              <a:rPr lang="en-GB" sz="2000" dirty="0" smtClean="0"/>
              <a:t>protons </a:t>
            </a:r>
          </a:p>
          <a:p>
            <a:pPr eaLnBrk="1" hangingPunct="1">
              <a:buFontTx/>
              <a:buNone/>
            </a:pPr>
            <a:r>
              <a:rPr lang="en-GB" sz="2000" dirty="0" smtClean="0">
                <a:solidFill>
                  <a:schemeClr val="tx1"/>
                </a:solidFill>
              </a:rPr>
              <a:t>below damage limit for copper</a:t>
            </a:r>
          </a:p>
        </p:txBody>
      </p:sp>
      <p:pic>
        <p:nvPicPr>
          <p:cNvPr id="104451" name="Picture 4" descr="DSC_0007"/>
          <p:cNvPicPr>
            <a:picLocks noChangeAspect="1" noChangeArrowheads="1"/>
          </p:cNvPicPr>
          <p:nvPr/>
        </p:nvPicPr>
        <p:blipFill>
          <a:blip r:embed="rId3" cstate="print"/>
          <a:srcRect/>
          <a:stretch>
            <a:fillRect/>
          </a:stretch>
        </p:blipFill>
        <p:spPr bwMode="auto">
          <a:xfrm>
            <a:off x="179388" y="3644900"/>
            <a:ext cx="3881437" cy="2998788"/>
          </a:xfrm>
          <a:prstGeom prst="rect">
            <a:avLst/>
          </a:prstGeom>
          <a:noFill/>
          <a:ln w="9525">
            <a:solidFill>
              <a:schemeClr val="tx1"/>
            </a:solidFill>
            <a:miter lim="800000"/>
            <a:headEnd/>
            <a:tailEnd/>
          </a:ln>
        </p:spPr>
      </p:pic>
      <p:sp>
        <p:nvSpPr>
          <p:cNvPr id="104452" name="Line 5"/>
          <p:cNvSpPr>
            <a:spLocks noChangeShapeType="1"/>
          </p:cNvSpPr>
          <p:nvPr/>
        </p:nvSpPr>
        <p:spPr bwMode="auto">
          <a:xfrm flipV="1">
            <a:off x="260350" y="4748213"/>
            <a:ext cx="3657600" cy="19050"/>
          </a:xfrm>
          <a:prstGeom prst="line">
            <a:avLst/>
          </a:prstGeom>
          <a:noFill/>
          <a:ln w="12700">
            <a:solidFill>
              <a:schemeClr val="tx1"/>
            </a:solidFill>
            <a:round/>
            <a:headEnd type="stealth" w="lg" len="med"/>
            <a:tailEnd type="stealth" w="lg" len="med"/>
          </a:ln>
        </p:spPr>
        <p:txBody>
          <a:bodyPr/>
          <a:lstStyle/>
          <a:p>
            <a:endParaRPr lang="en-US" dirty="0"/>
          </a:p>
        </p:txBody>
      </p:sp>
      <p:sp>
        <p:nvSpPr>
          <p:cNvPr id="104453" name="Text Box 6"/>
          <p:cNvSpPr txBox="1">
            <a:spLocks noChangeArrowheads="1"/>
          </p:cNvSpPr>
          <p:nvPr/>
        </p:nvSpPr>
        <p:spPr bwMode="auto">
          <a:xfrm>
            <a:off x="1763713" y="4572000"/>
            <a:ext cx="688975" cy="376238"/>
          </a:xfrm>
          <a:prstGeom prst="rect">
            <a:avLst/>
          </a:prstGeom>
          <a:solidFill>
            <a:srgbClr val="996633"/>
          </a:solidFill>
          <a:ln w="9525">
            <a:solidFill>
              <a:srgbClr val="996633"/>
            </a:solidFill>
            <a:miter lim="800000"/>
            <a:headEnd/>
            <a:tailEnd/>
          </a:ln>
        </p:spPr>
        <p:txBody>
          <a:bodyPr wrap="none">
            <a:spAutoFit/>
          </a:bodyPr>
          <a:lstStyle/>
          <a:p>
            <a:r>
              <a:rPr lang="en-US" sz="1800" dirty="0">
                <a:solidFill>
                  <a:srgbClr val="FFFF00"/>
                </a:solidFill>
              </a:rPr>
              <a:t>6 cm</a:t>
            </a:r>
          </a:p>
        </p:txBody>
      </p:sp>
      <p:pic>
        <p:nvPicPr>
          <p:cNvPr id="104454" name="Picture 7" descr="DSCN1314"/>
          <p:cNvPicPr>
            <a:picLocks noChangeAspect="1" noChangeArrowheads="1"/>
          </p:cNvPicPr>
          <p:nvPr/>
        </p:nvPicPr>
        <p:blipFill>
          <a:blip r:embed="rId4" cstate="print"/>
          <a:srcRect/>
          <a:stretch>
            <a:fillRect/>
          </a:stretch>
        </p:blipFill>
        <p:spPr bwMode="auto">
          <a:xfrm>
            <a:off x="4246418" y="981075"/>
            <a:ext cx="4876800" cy="3657600"/>
          </a:xfrm>
          <a:prstGeom prst="rect">
            <a:avLst/>
          </a:prstGeom>
          <a:noFill/>
          <a:ln w="9525">
            <a:solidFill>
              <a:srgbClr val="FFFF00"/>
            </a:solidFill>
            <a:miter lim="800000"/>
            <a:headEnd/>
            <a:tailEnd/>
          </a:ln>
        </p:spPr>
      </p:pic>
      <p:sp>
        <p:nvSpPr>
          <p:cNvPr id="104455" name="Line 8"/>
          <p:cNvSpPr>
            <a:spLocks noChangeShapeType="1"/>
          </p:cNvSpPr>
          <p:nvPr/>
        </p:nvSpPr>
        <p:spPr bwMode="auto">
          <a:xfrm flipV="1">
            <a:off x="4284663" y="4438650"/>
            <a:ext cx="4248150" cy="22225"/>
          </a:xfrm>
          <a:prstGeom prst="line">
            <a:avLst/>
          </a:prstGeom>
          <a:noFill/>
          <a:ln w="114300">
            <a:solidFill>
              <a:srgbClr val="FFFF00"/>
            </a:solidFill>
            <a:round/>
            <a:headEnd/>
            <a:tailEnd/>
          </a:ln>
        </p:spPr>
        <p:txBody>
          <a:bodyPr/>
          <a:lstStyle/>
          <a:p>
            <a:endParaRPr lang="en-US" dirty="0"/>
          </a:p>
        </p:txBody>
      </p:sp>
      <p:sp>
        <p:nvSpPr>
          <p:cNvPr id="104456" name="Line 9"/>
          <p:cNvSpPr>
            <a:spLocks noChangeShapeType="1"/>
          </p:cNvSpPr>
          <p:nvPr/>
        </p:nvSpPr>
        <p:spPr bwMode="auto">
          <a:xfrm flipV="1">
            <a:off x="4284663" y="4437063"/>
            <a:ext cx="4176712" cy="22225"/>
          </a:xfrm>
          <a:prstGeom prst="line">
            <a:avLst/>
          </a:prstGeom>
          <a:noFill/>
          <a:ln w="19050">
            <a:solidFill>
              <a:schemeClr val="accent2"/>
            </a:solidFill>
            <a:round/>
            <a:headEnd type="triangle" w="med" len="med"/>
            <a:tailEnd type="triangle" w="med" len="med"/>
          </a:ln>
        </p:spPr>
        <p:txBody>
          <a:bodyPr/>
          <a:lstStyle/>
          <a:p>
            <a:endParaRPr lang="en-US" dirty="0"/>
          </a:p>
        </p:txBody>
      </p:sp>
      <p:sp>
        <p:nvSpPr>
          <p:cNvPr id="104457" name="Text Box 10"/>
          <p:cNvSpPr txBox="1">
            <a:spLocks noChangeArrowheads="1"/>
          </p:cNvSpPr>
          <p:nvPr/>
        </p:nvSpPr>
        <p:spPr bwMode="auto">
          <a:xfrm>
            <a:off x="5843588" y="4221163"/>
            <a:ext cx="815975" cy="376237"/>
          </a:xfrm>
          <a:prstGeom prst="rect">
            <a:avLst/>
          </a:prstGeom>
          <a:solidFill>
            <a:srgbClr val="996633"/>
          </a:solidFill>
          <a:ln w="9525">
            <a:solidFill>
              <a:srgbClr val="996633"/>
            </a:solidFill>
            <a:miter lim="800000"/>
            <a:headEnd/>
            <a:tailEnd/>
          </a:ln>
        </p:spPr>
        <p:txBody>
          <a:bodyPr wrap="none">
            <a:spAutoFit/>
          </a:bodyPr>
          <a:lstStyle/>
          <a:p>
            <a:r>
              <a:rPr lang="en-US" sz="1800" dirty="0">
                <a:solidFill>
                  <a:srgbClr val="FFFF00"/>
                </a:solidFill>
              </a:rPr>
              <a:t>25 cm</a:t>
            </a:r>
          </a:p>
        </p:txBody>
      </p:sp>
      <p:sp>
        <p:nvSpPr>
          <p:cNvPr id="1274891" name="Rectangle 11"/>
          <p:cNvSpPr>
            <a:spLocks noChangeArrowheads="1"/>
          </p:cNvSpPr>
          <p:nvPr/>
        </p:nvSpPr>
        <p:spPr bwMode="auto">
          <a:xfrm>
            <a:off x="4191000" y="4800600"/>
            <a:ext cx="4800600" cy="1600200"/>
          </a:xfrm>
          <a:prstGeom prst="rect">
            <a:avLst/>
          </a:prstGeom>
          <a:solidFill>
            <a:srgbClr val="FFFF99"/>
          </a:solidFill>
          <a:ln w="9525">
            <a:solidFill>
              <a:srgbClr val="663300"/>
            </a:solidFill>
            <a:miter lim="800000"/>
            <a:headEnd/>
            <a:tailEnd/>
          </a:ln>
        </p:spPr>
        <p:txBody>
          <a:bodyPr lIns="92075" tIns="46038" rIns="92075" bIns="46038"/>
          <a:lstStyle/>
          <a:p>
            <a:pPr marL="342900" indent="-342900">
              <a:lnSpc>
                <a:spcPct val="95000"/>
              </a:lnSpc>
              <a:spcBef>
                <a:spcPct val="40000"/>
              </a:spcBef>
              <a:buFont typeface="Arial" pitchFamily="34" charset="0"/>
              <a:buChar char="•"/>
            </a:pPr>
            <a:r>
              <a:rPr lang="en-GB" sz="2000" dirty="0">
                <a:solidFill>
                  <a:srgbClr val="FF0000"/>
                </a:solidFill>
              </a:rPr>
              <a:t>0.1 % of the full LHC 7 TeV beams</a:t>
            </a:r>
          </a:p>
          <a:p>
            <a:pPr marL="342900" indent="-342900">
              <a:lnSpc>
                <a:spcPct val="95000"/>
              </a:lnSpc>
              <a:spcBef>
                <a:spcPct val="40000"/>
              </a:spcBef>
              <a:buFont typeface="Arial" pitchFamily="34" charset="0"/>
              <a:buChar char="•"/>
            </a:pPr>
            <a:r>
              <a:rPr lang="en-GB" sz="2000" dirty="0">
                <a:solidFill>
                  <a:srgbClr val="FF0000"/>
                </a:solidFill>
              </a:rPr>
              <a:t>factor of three below the energy </a:t>
            </a:r>
            <a:r>
              <a:rPr lang="en-GB" sz="2000" dirty="0" smtClean="0">
                <a:solidFill>
                  <a:srgbClr val="FF0000"/>
                </a:solidFill>
              </a:rPr>
              <a:t>in a bunch </a:t>
            </a:r>
            <a:r>
              <a:rPr lang="en-GB" sz="2000" dirty="0">
                <a:solidFill>
                  <a:srgbClr val="FF0000"/>
                </a:solidFill>
              </a:rPr>
              <a:t>train injected into </a:t>
            </a:r>
            <a:r>
              <a:rPr lang="en-GB" sz="2000" dirty="0" smtClean="0">
                <a:solidFill>
                  <a:srgbClr val="FF0000"/>
                </a:solidFill>
              </a:rPr>
              <a:t>LHC</a:t>
            </a:r>
          </a:p>
          <a:p>
            <a:pPr marL="342900" indent="-342900">
              <a:lnSpc>
                <a:spcPct val="95000"/>
              </a:lnSpc>
              <a:spcBef>
                <a:spcPct val="40000"/>
              </a:spcBef>
              <a:buFont typeface="Arial" pitchFamily="34" charset="0"/>
              <a:buChar char="•"/>
            </a:pPr>
            <a:r>
              <a:rPr lang="en-GB" sz="2000" dirty="0" smtClean="0">
                <a:solidFill>
                  <a:srgbClr val="FF0000"/>
                </a:solidFill>
              </a:rPr>
              <a:t>damage limit ~200 kJoule</a:t>
            </a:r>
            <a:endParaRPr lang="en-GB" sz="2000" dirty="0">
              <a:solidFill>
                <a:srgbClr val="FF0000"/>
              </a:solidFill>
            </a:endParaRPr>
          </a:p>
        </p:txBody>
      </p:sp>
      <p:sp>
        <p:nvSpPr>
          <p:cNvPr id="104459" name="Line 12"/>
          <p:cNvSpPr>
            <a:spLocks noChangeShapeType="1"/>
          </p:cNvSpPr>
          <p:nvPr/>
        </p:nvSpPr>
        <p:spPr bwMode="auto">
          <a:xfrm>
            <a:off x="4379913" y="3386138"/>
            <a:ext cx="863600" cy="0"/>
          </a:xfrm>
          <a:prstGeom prst="line">
            <a:avLst/>
          </a:prstGeom>
          <a:noFill/>
          <a:ln w="38100">
            <a:solidFill>
              <a:srgbClr val="FF0000"/>
            </a:solidFill>
            <a:round/>
            <a:headEnd type="none" w="sm" len="sm"/>
            <a:tailEnd type="stealth" w="lg" len="med"/>
          </a:ln>
        </p:spPr>
        <p:txBody>
          <a:bodyPr/>
          <a:lstStyle/>
          <a:p>
            <a:endParaRPr lang="en-US" dirty="0"/>
          </a:p>
        </p:txBody>
      </p:sp>
      <p:sp>
        <p:nvSpPr>
          <p:cNvPr id="104460" name="Text Box 13"/>
          <p:cNvSpPr txBox="1">
            <a:spLocks noChangeArrowheads="1"/>
          </p:cNvSpPr>
          <p:nvPr/>
        </p:nvSpPr>
        <p:spPr bwMode="auto">
          <a:xfrm>
            <a:off x="0" y="6553200"/>
            <a:ext cx="1092200" cy="304800"/>
          </a:xfrm>
          <a:prstGeom prst="rect">
            <a:avLst/>
          </a:prstGeom>
          <a:solidFill>
            <a:srgbClr val="FFFFCC"/>
          </a:solidFill>
          <a:ln w="9525">
            <a:noFill/>
            <a:miter lim="800000"/>
            <a:headEnd/>
            <a:tailEnd/>
          </a:ln>
        </p:spPr>
        <p:txBody>
          <a:bodyPr wrap="none">
            <a:spAutoFit/>
          </a:bodyPr>
          <a:lstStyle/>
          <a:p>
            <a:pPr algn="ctr" eaLnBrk="0" hangingPunct="0"/>
            <a:r>
              <a:rPr lang="en-GB" sz="1400" dirty="0">
                <a:solidFill>
                  <a:srgbClr val="000000"/>
                </a:solidFill>
              </a:rPr>
              <a:t>V.Kain et al</a:t>
            </a:r>
          </a:p>
        </p:txBody>
      </p:sp>
      <p:sp>
        <p:nvSpPr>
          <p:cNvPr id="104461" name="Text Box 5"/>
          <p:cNvSpPr txBox="1">
            <a:spLocks noChangeArrowheads="1"/>
          </p:cNvSpPr>
          <p:nvPr/>
        </p:nvSpPr>
        <p:spPr bwMode="auto">
          <a:xfrm>
            <a:off x="561975" y="5486400"/>
            <a:ext cx="2590800" cy="396875"/>
          </a:xfrm>
          <a:prstGeom prst="rect">
            <a:avLst/>
          </a:prstGeom>
          <a:noFill/>
          <a:ln w="9525">
            <a:noFill/>
            <a:miter lim="800000"/>
            <a:headEnd/>
            <a:tailEnd/>
          </a:ln>
        </p:spPr>
        <p:txBody>
          <a:bodyPr>
            <a:spAutoFit/>
          </a:bodyPr>
          <a:lstStyle/>
          <a:p>
            <a:r>
              <a:rPr lang="en-US" sz="2000" dirty="0">
                <a:solidFill>
                  <a:srgbClr val="FFFF00"/>
                </a:solidFill>
              </a:rPr>
              <a:t> A       B      D      C</a:t>
            </a:r>
          </a:p>
        </p:txBody>
      </p:sp>
      <p:sp>
        <p:nvSpPr>
          <p:cNvPr id="104462" name="Rectangle 15"/>
          <p:cNvSpPr>
            <a:spLocks noGrp="1" noChangeArrowheads="1"/>
          </p:cNvSpPr>
          <p:nvPr>
            <p:ph type="title" idx="4294967295"/>
          </p:nvPr>
        </p:nvSpPr>
        <p:spPr/>
        <p:txBody>
          <a:bodyPr/>
          <a:lstStyle/>
          <a:p>
            <a:pPr eaLnBrk="1" hangingPunct="1"/>
            <a:r>
              <a:rPr lang="en-GB" sz="2800" dirty="0" smtClean="0"/>
              <a:t>SPS experiment: Beam damage with 450 </a:t>
            </a:r>
            <a:r>
              <a:rPr lang="en-GB" sz="2800" dirty="0" err="1" smtClean="0"/>
              <a:t>GeV</a:t>
            </a:r>
            <a:r>
              <a:rPr lang="en-GB" sz="2800" dirty="0" smtClean="0"/>
              <a:t> protons</a:t>
            </a:r>
            <a:endParaRPr lang="en-GB" sz="2000" dirty="0" smtClean="0"/>
          </a:p>
        </p:txBody>
      </p:sp>
      <p:sp>
        <p:nvSpPr>
          <p:cNvPr id="4" name="Oval 3"/>
          <p:cNvSpPr/>
          <p:nvPr/>
        </p:nvSpPr>
        <p:spPr bwMode="auto">
          <a:xfrm>
            <a:off x="4191000" y="4748213"/>
            <a:ext cx="1652588" cy="147748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5000"/>
              </a:lnSpc>
              <a:spcBef>
                <a:spcPct val="40000"/>
              </a:spcBef>
              <a:spcAft>
                <a:spcPct val="0"/>
              </a:spcAft>
              <a:buClrTx/>
              <a:buSzTx/>
              <a:buFontTx/>
              <a:buNone/>
              <a:tabLst/>
            </a:pPr>
            <a:endParaRPr kumimoji="0" lang="de-DE" sz="2400" b="0" i="0" u="none" strike="noStrike" cap="none" normalizeH="0" baseline="0" smtClean="0">
              <a:ln>
                <a:noFill/>
              </a:ln>
              <a:solidFill>
                <a:schemeClr val="accent2"/>
              </a:solidFill>
              <a:effectLst/>
              <a:latin typeface="Arial" pitchFamily="34" charset="0"/>
            </a:endParaRPr>
          </a:p>
        </p:txBody>
      </p:sp>
    </p:spTree>
    <p:extLst>
      <p:ext uri="{BB962C8B-B14F-4D97-AF65-F5344CB8AC3E}">
        <p14:creationId xmlns:p14="http://schemas.microsoft.com/office/powerpoint/2010/main" val="18200239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74891"/>
                                        </p:tgtEl>
                                        <p:attrNameLst>
                                          <p:attrName>style.visibility</p:attrName>
                                        </p:attrNameLst>
                                      </p:cBhvr>
                                      <p:to>
                                        <p:strVal val="visible"/>
                                      </p:to>
                                    </p:set>
                                    <p:anim calcmode="lin" valueType="num">
                                      <p:cBhvr>
                                        <p:cTn id="7" dur="1000" fill="hold"/>
                                        <p:tgtEl>
                                          <p:spTgt spid="1274891"/>
                                        </p:tgtEl>
                                        <p:attrNameLst>
                                          <p:attrName>ppt_w</p:attrName>
                                        </p:attrNameLst>
                                      </p:cBhvr>
                                      <p:tavLst>
                                        <p:tav tm="0">
                                          <p:val>
                                            <p:strVal val="#ppt_w*0.70"/>
                                          </p:val>
                                        </p:tav>
                                        <p:tav tm="100000">
                                          <p:val>
                                            <p:strVal val="#ppt_w"/>
                                          </p:val>
                                        </p:tav>
                                      </p:tavLst>
                                    </p:anim>
                                    <p:anim calcmode="lin" valueType="num">
                                      <p:cBhvr>
                                        <p:cTn id="8" dur="1000" fill="hold"/>
                                        <p:tgtEl>
                                          <p:spTgt spid="1274891"/>
                                        </p:tgtEl>
                                        <p:attrNameLst>
                                          <p:attrName>ppt_h</p:attrName>
                                        </p:attrNameLst>
                                      </p:cBhvr>
                                      <p:tavLst>
                                        <p:tav tm="0">
                                          <p:val>
                                            <p:strVal val="#ppt_h"/>
                                          </p:val>
                                        </p:tav>
                                        <p:tav tm="100000">
                                          <p:val>
                                            <p:strVal val="#ppt_h"/>
                                          </p:val>
                                        </p:tav>
                                      </p:tavLst>
                                    </p:anim>
                                    <p:animEffect transition="in" filter="fade">
                                      <p:cBhvr>
                                        <p:cTn id="9" dur="1000"/>
                                        <p:tgtEl>
                                          <p:spTgt spid="1274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48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67430" y="0"/>
            <a:ext cx="8676570" cy="762000"/>
          </a:xfrm>
        </p:spPr>
        <p:txBody>
          <a:bodyPr/>
          <a:lstStyle/>
          <a:p>
            <a:pPr eaLnBrk="1" hangingPunct="1"/>
            <a:r>
              <a:rPr lang="en-GB" sz="3200" noProof="0" dirty="0" smtClean="0"/>
              <a:t>Risks in many areas of an accelerator complex</a:t>
            </a:r>
          </a:p>
        </p:txBody>
      </p:sp>
      <p:sp>
        <p:nvSpPr>
          <p:cNvPr id="186371" name="Rectangle 3"/>
          <p:cNvSpPr>
            <a:spLocks noGrp="1" noChangeArrowheads="1"/>
          </p:cNvSpPr>
          <p:nvPr>
            <p:ph type="body" idx="1"/>
          </p:nvPr>
        </p:nvSpPr>
        <p:spPr>
          <a:xfrm>
            <a:off x="235885" y="960821"/>
            <a:ext cx="8686800" cy="5348579"/>
          </a:xfrm>
          <a:ln>
            <a:solidFill>
              <a:schemeClr val="accent1"/>
            </a:solidFill>
          </a:ln>
        </p:spPr>
        <p:txBody>
          <a:bodyPr/>
          <a:lstStyle/>
          <a:p>
            <a:pPr eaLnBrk="1" hangingPunct="1">
              <a:lnSpc>
                <a:spcPct val="100000"/>
              </a:lnSpc>
            </a:pPr>
            <a:r>
              <a:rPr lang="en-GB" noProof="0" dirty="0" smtClean="0"/>
              <a:t>Risks for personnel</a:t>
            </a:r>
          </a:p>
          <a:p>
            <a:pPr lvl="1" eaLnBrk="1" hangingPunct="1"/>
            <a:r>
              <a:rPr lang="en-GB" dirty="0" smtClean="0"/>
              <a:t>Electrical, Cryogenics, Radiation, Transport </a:t>
            </a:r>
            <a:r>
              <a:rPr lang="en-GB" dirty="0"/>
              <a:t>and Handling</a:t>
            </a:r>
            <a:r>
              <a:rPr lang="en-GB" dirty="0" smtClean="0"/>
              <a:t>, …</a:t>
            </a:r>
          </a:p>
          <a:p>
            <a:pPr eaLnBrk="1" hangingPunct="1"/>
            <a:r>
              <a:rPr lang="en-GB" noProof="0" dirty="0" smtClean="0"/>
              <a:t>Risks for the environment</a:t>
            </a:r>
          </a:p>
          <a:p>
            <a:pPr lvl="1" eaLnBrk="1" hangingPunct="1"/>
            <a:r>
              <a:rPr lang="en-GB" dirty="0" smtClean="0"/>
              <a:t>Radiation, release of (toxic) gases, fluids (e.g. oil spill), …</a:t>
            </a:r>
            <a:endParaRPr lang="en-GB" noProof="0" dirty="0" smtClean="0"/>
          </a:p>
          <a:p>
            <a:pPr eaLnBrk="1" hangingPunct="1">
              <a:lnSpc>
                <a:spcPct val="100000"/>
              </a:lnSpc>
            </a:pPr>
            <a:r>
              <a:rPr lang="en-GB" dirty="0" smtClean="0"/>
              <a:t>Typical risks as for technical installations, some examples:</a:t>
            </a:r>
          </a:p>
          <a:p>
            <a:pPr lvl="1" eaLnBrk="1" hangingPunct="1"/>
            <a:r>
              <a:rPr lang="en-GB" dirty="0" smtClean="0"/>
              <a:t>Normal conducting magnets (overheating, electrical risks)</a:t>
            </a:r>
          </a:p>
          <a:p>
            <a:pPr lvl="1" eaLnBrk="1" hangingPunct="1"/>
            <a:r>
              <a:rPr lang="en-GB" dirty="0" smtClean="0"/>
              <a:t>Power converter (overheating, electrical risks)</a:t>
            </a:r>
          </a:p>
          <a:p>
            <a:pPr lvl="1" eaLnBrk="1" hangingPunct="1"/>
            <a:r>
              <a:rPr lang="en-GB" dirty="0" smtClean="0"/>
              <a:t>RF (power flow not as desired)</a:t>
            </a:r>
          </a:p>
          <a:p>
            <a:pPr lvl="1" eaLnBrk="1" hangingPunct="1"/>
            <a:r>
              <a:rPr lang="en-GB" dirty="0" smtClean="0"/>
              <a:t>Transport of magnets (several ten tons)</a:t>
            </a:r>
          </a:p>
          <a:p>
            <a:pPr lvl="1" eaLnBrk="1" hangingPunct="1"/>
            <a:r>
              <a:rPr lang="en-GB" dirty="0" smtClean="0"/>
              <a:t>………. </a:t>
            </a:r>
          </a:p>
          <a:p>
            <a:pPr eaLnBrk="1" hangingPunct="1">
              <a:lnSpc>
                <a:spcPct val="100000"/>
              </a:lnSpc>
            </a:pPr>
            <a:r>
              <a:rPr lang="en-GB" noProof="0" dirty="0" smtClean="0"/>
              <a:t>Risks related to the operation with particle beams</a:t>
            </a:r>
            <a:endParaRPr lang="en-GB" dirty="0"/>
          </a:p>
          <a:p>
            <a:pPr marL="0" indent="0" eaLnBrk="1" hangingPunct="1">
              <a:lnSpc>
                <a:spcPts val="1400"/>
              </a:lnSpc>
              <a:buNone/>
            </a:pPr>
            <a:endParaRPr lang="en-GB" dirty="0"/>
          </a:p>
          <a:p>
            <a:pPr marL="0" indent="0" algn="ctr" eaLnBrk="1" hangingPunct="1">
              <a:lnSpc>
                <a:spcPct val="100000"/>
              </a:lnSpc>
              <a:buNone/>
            </a:pPr>
            <a:r>
              <a:rPr lang="en-GB" dirty="0"/>
              <a:t>T</a:t>
            </a:r>
            <a:r>
              <a:rPr lang="en-GB" dirty="0" smtClean="0"/>
              <a:t>he lectures address </a:t>
            </a:r>
            <a:r>
              <a:rPr lang="en-GB" dirty="0" smtClean="0">
                <a:solidFill>
                  <a:srgbClr val="C00000"/>
                </a:solidFill>
              </a:rPr>
              <a:t>risks when operating with particle beams</a:t>
            </a:r>
            <a:r>
              <a:rPr lang="en-GB" dirty="0" smtClean="0"/>
              <a:t>, one </a:t>
            </a:r>
            <a:r>
              <a:rPr lang="en-GB" dirty="0"/>
              <a:t>lecture </a:t>
            </a:r>
            <a:r>
              <a:rPr lang="en-GB" dirty="0" smtClean="0"/>
              <a:t>addresses </a:t>
            </a:r>
            <a:r>
              <a:rPr lang="en-GB" dirty="0" smtClean="0">
                <a:solidFill>
                  <a:srgbClr val="C00000"/>
                </a:solidFill>
              </a:rPr>
              <a:t>risks related to superconducting magnets </a:t>
            </a:r>
            <a:r>
              <a:rPr lang="en-GB" dirty="0" smtClean="0"/>
              <a:t> </a:t>
            </a:r>
          </a:p>
        </p:txBody>
      </p:sp>
    </p:spTree>
    <p:extLst>
      <p:ext uri="{BB962C8B-B14F-4D97-AF65-F5344CB8AC3E}">
        <p14:creationId xmlns:p14="http://schemas.microsoft.com/office/powerpoint/2010/main" val="2558786411"/>
      </p:ext>
    </p:extLst>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p:txBody>
          <a:bodyPr/>
          <a:lstStyle/>
          <a:p>
            <a:pPr eaLnBrk="1" hangingPunct="1">
              <a:defRPr/>
            </a:pPr>
            <a:r>
              <a:rPr lang="en-GB" noProof="0" dirty="0" smtClean="0"/>
              <a:t>LHC </a:t>
            </a:r>
            <a:r>
              <a:rPr lang="en-GB" noProof="0" dirty="0"/>
              <a:t>tunnel with dipole magnets </a:t>
            </a:r>
          </a:p>
        </p:txBody>
      </p:sp>
      <p:pic>
        <p:nvPicPr>
          <p:cNvPr id="292866" name="Picture 3"/>
          <p:cNvPicPr>
            <a:picLocks noChangeAspect="1" noChangeArrowheads="1"/>
          </p:cNvPicPr>
          <p:nvPr/>
        </p:nvPicPr>
        <p:blipFill>
          <a:blip r:embed="rId3"/>
          <a:srcRect/>
          <a:stretch>
            <a:fillRect/>
          </a:stretch>
        </p:blipFill>
        <p:spPr bwMode="auto">
          <a:xfrm>
            <a:off x="0" y="762000"/>
            <a:ext cx="9144000" cy="5867400"/>
          </a:xfrm>
          <a:prstGeom prst="rect">
            <a:avLst/>
          </a:prstGeom>
          <a:noFill/>
          <a:ln w="9525">
            <a:noFill/>
            <a:miter lim="800000"/>
            <a:headEnd/>
            <a:tailEnd/>
          </a:ln>
        </p:spPr>
      </p:pic>
      <p:sp>
        <p:nvSpPr>
          <p:cNvPr id="292867" name="Text Box 4"/>
          <p:cNvSpPr txBox="1">
            <a:spLocks noChangeArrowheads="1"/>
          </p:cNvSpPr>
          <p:nvPr/>
        </p:nvSpPr>
        <p:spPr bwMode="auto">
          <a:xfrm>
            <a:off x="6553200" y="6172200"/>
            <a:ext cx="2590800" cy="457200"/>
          </a:xfrm>
          <a:prstGeom prst="rect">
            <a:avLst/>
          </a:prstGeom>
          <a:noFill/>
          <a:ln w="9525">
            <a:noFill/>
            <a:miter lim="800000"/>
            <a:headEnd/>
            <a:tailEnd/>
          </a:ln>
        </p:spPr>
        <p:txBody>
          <a:bodyPr lIns="18000" rIns="18000">
            <a:spAutoFit/>
          </a:bodyPr>
          <a:lstStyle/>
          <a:p>
            <a:pPr marL="271463" indent="-271463" algn="ctr" eaLnBrk="0" hangingPunct="0"/>
            <a:r>
              <a:rPr lang="en-GB" sz="2400">
                <a:solidFill>
                  <a:srgbClr val="FFFF00"/>
                </a:solidFill>
                <a:latin typeface="Calibri" pitchFamily="34" charset="0"/>
              </a:rPr>
              <a:t>Looking into the arc</a:t>
            </a:r>
            <a:endParaRPr lang="de-DE" sz="2400">
              <a:solidFill>
                <a:srgbClr val="FFFF00"/>
              </a:solidFill>
              <a:latin typeface="Calibri" pitchFamily="34" charset="0"/>
            </a:endParaRPr>
          </a:p>
        </p:txBody>
      </p:sp>
      <p:pic>
        <p:nvPicPr>
          <p:cNvPr id="294915" name="Picture 3" descr="\\cern.ch\dfs\Departments\TE\Projects\Splices\Talks\Mike\Outreach\Raw material\LHC_tunnel_3d.jpg"/>
          <p:cNvPicPr>
            <a:picLocks noChangeAspect="1" noChangeArrowheads="1"/>
          </p:cNvPicPr>
          <p:nvPr/>
        </p:nvPicPr>
        <p:blipFill>
          <a:blip r:embed="rId4"/>
          <a:srcRect/>
          <a:stretch>
            <a:fillRect/>
          </a:stretch>
        </p:blipFill>
        <p:spPr bwMode="auto">
          <a:xfrm>
            <a:off x="0" y="760413"/>
            <a:ext cx="9144000" cy="5867400"/>
          </a:xfrm>
          <a:prstGeom prst="rect">
            <a:avLst/>
          </a:prstGeom>
          <a:noFill/>
          <a:ln w="9525">
            <a:noFill/>
            <a:miter lim="800000"/>
            <a:headEnd/>
            <a:tailEnd/>
          </a:ln>
        </p:spPr>
      </p:pic>
      <p:grpSp>
        <p:nvGrpSpPr>
          <p:cNvPr id="160774" name="Group 6"/>
          <p:cNvGrpSpPr>
            <a:grpSpLocks/>
          </p:cNvGrpSpPr>
          <p:nvPr/>
        </p:nvGrpSpPr>
        <p:grpSpPr bwMode="auto">
          <a:xfrm>
            <a:off x="4419600" y="3429000"/>
            <a:ext cx="3886200" cy="1524000"/>
            <a:chOff x="2784" y="2160"/>
            <a:chExt cx="2448" cy="960"/>
          </a:xfrm>
        </p:grpSpPr>
        <p:sp>
          <p:nvSpPr>
            <p:cNvPr id="292873" name="Line 7"/>
            <p:cNvSpPr>
              <a:spLocks noChangeShapeType="1"/>
            </p:cNvSpPr>
            <p:nvPr/>
          </p:nvSpPr>
          <p:spPr bwMode="auto">
            <a:xfrm flipH="1" flipV="1">
              <a:off x="3120" y="2208"/>
              <a:ext cx="1331" cy="535"/>
            </a:xfrm>
            <a:prstGeom prst="line">
              <a:avLst/>
            </a:prstGeom>
            <a:noFill/>
            <a:ln w="28575">
              <a:solidFill>
                <a:srgbClr val="FFFF00"/>
              </a:solidFill>
              <a:round/>
              <a:headEnd type="none" w="sm" len="sm"/>
              <a:tailEnd type="stealth" w="lg" len="lg"/>
            </a:ln>
          </p:spPr>
          <p:txBody>
            <a:bodyPr/>
            <a:lstStyle/>
            <a:p>
              <a:endParaRPr lang="en-US"/>
            </a:p>
          </p:txBody>
        </p:sp>
        <p:sp>
          <p:nvSpPr>
            <p:cNvPr id="292874" name="Text Box 8"/>
            <p:cNvSpPr txBox="1">
              <a:spLocks noChangeArrowheads="1"/>
            </p:cNvSpPr>
            <p:nvPr/>
          </p:nvSpPr>
          <p:spPr bwMode="auto">
            <a:xfrm>
              <a:off x="4272" y="2832"/>
              <a:ext cx="960" cy="288"/>
            </a:xfrm>
            <a:prstGeom prst="rect">
              <a:avLst/>
            </a:prstGeom>
            <a:noFill/>
            <a:ln w="9525">
              <a:noFill/>
              <a:miter lim="800000"/>
              <a:headEnd/>
              <a:tailEnd/>
            </a:ln>
          </p:spPr>
          <p:txBody>
            <a:bodyPr lIns="18000" rIns="18000">
              <a:spAutoFit/>
            </a:bodyPr>
            <a:lstStyle/>
            <a:p>
              <a:pPr marL="271463" indent="-271463" algn="ctr" eaLnBrk="0" hangingPunct="0"/>
              <a:r>
                <a:rPr lang="en-GB" sz="2400">
                  <a:solidFill>
                    <a:srgbClr val="FFFF00"/>
                  </a:solidFill>
                  <a:latin typeface="Calibri" pitchFamily="34" charset="0"/>
                </a:rPr>
                <a:t>beam tubes</a:t>
              </a:r>
              <a:endParaRPr lang="de-DE" sz="2400">
                <a:solidFill>
                  <a:srgbClr val="FFFF00"/>
                </a:solidFill>
                <a:latin typeface="Calibri" pitchFamily="34" charset="0"/>
              </a:endParaRPr>
            </a:p>
          </p:txBody>
        </p:sp>
        <p:sp>
          <p:nvSpPr>
            <p:cNvPr id="292875" name="Line 9"/>
            <p:cNvSpPr>
              <a:spLocks noChangeShapeType="1"/>
            </p:cNvSpPr>
            <p:nvPr/>
          </p:nvSpPr>
          <p:spPr bwMode="auto">
            <a:xfrm flipH="1" flipV="1">
              <a:off x="2784" y="2160"/>
              <a:ext cx="1296" cy="720"/>
            </a:xfrm>
            <a:prstGeom prst="line">
              <a:avLst/>
            </a:prstGeom>
            <a:noFill/>
            <a:ln w="28575">
              <a:solidFill>
                <a:srgbClr val="FFFF00"/>
              </a:solidFill>
              <a:round/>
              <a:headEnd type="none" w="sm" len="sm"/>
              <a:tailEnd type="stealth" w="lg" len="lg"/>
            </a:ln>
          </p:spPr>
          <p:txBody>
            <a:bodyPr/>
            <a:lstStyle/>
            <a:p>
              <a:endParaRPr lang="en-US"/>
            </a:p>
          </p:txBody>
        </p:sp>
      </p:grpSp>
      <p:sp>
        <p:nvSpPr>
          <p:cNvPr id="292870" name="Rectangle 5"/>
          <p:cNvSpPr>
            <a:spLocks noChangeArrowheads="1"/>
          </p:cNvSpPr>
          <p:nvPr/>
        </p:nvSpPr>
        <p:spPr bwMode="auto">
          <a:xfrm>
            <a:off x="5915025" y="5754688"/>
            <a:ext cx="3119438" cy="835025"/>
          </a:xfrm>
          <a:prstGeom prst="rect">
            <a:avLst/>
          </a:prstGeom>
          <a:solidFill>
            <a:schemeClr val="tx1">
              <a:lumMod val="50000"/>
            </a:schemeClr>
          </a:solidFill>
          <a:ln w="12700">
            <a:solidFill>
              <a:schemeClr val="bg2"/>
            </a:solidFill>
            <a:miter lim="800000"/>
            <a:headEnd type="none" w="sm" len="sm"/>
            <a:tailEnd type="none" w="sm" len="sm"/>
          </a:ln>
        </p:spPr>
        <p:txBody>
          <a:bodyPr>
            <a:spAutoFit/>
          </a:bodyPr>
          <a:lstStyle/>
          <a:p>
            <a:pPr marL="265113" lvl="1" indent="6350">
              <a:lnSpc>
                <a:spcPct val="120000"/>
              </a:lnSpc>
              <a:spcBef>
                <a:spcPct val="20000"/>
              </a:spcBef>
              <a:buClr>
                <a:schemeClr val="tx2"/>
              </a:buClr>
              <a:buSzPct val="120000"/>
            </a:pPr>
            <a:r>
              <a:rPr lang="de-DE" sz="2000">
                <a:solidFill>
                  <a:srgbClr val="FFFF00"/>
                </a:solidFill>
                <a:latin typeface="Arial" charset="0"/>
              </a:rPr>
              <a:t>1232 superconducing dipole magnets</a:t>
            </a:r>
            <a:endParaRPr lang="en-GB" sz="2000">
              <a:solidFill>
                <a:srgbClr val="FFFF00"/>
              </a:solidFill>
              <a:latin typeface="Arial" charset="0"/>
            </a:endParaRPr>
          </a:p>
        </p:txBody>
      </p:sp>
      <p:sp>
        <p:nvSpPr>
          <p:cNvPr id="13" name="TextBox 12"/>
          <p:cNvSpPr txBox="1"/>
          <p:nvPr/>
        </p:nvSpPr>
        <p:spPr>
          <a:xfrm>
            <a:off x="-565" y="0"/>
            <a:ext cx="9144565" cy="6863417"/>
          </a:xfrm>
          <a:prstGeom prst="rect">
            <a:avLst/>
          </a:prstGeom>
          <a:solidFill>
            <a:srgbClr val="002060">
              <a:alpha val="50000"/>
            </a:srgbClr>
          </a:solidFill>
        </p:spPr>
        <p:txBody>
          <a:bodyPr wrap="square" rtlCol="0">
            <a:spAutoFit/>
          </a:bodyPr>
          <a:lstStyle/>
          <a:p>
            <a:pPr algn="ctr"/>
            <a:endParaRPr lang="en-US" sz="4000" dirty="0" smtClean="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r>
              <a:rPr lang="en-US" sz="4000" dirty="0" smtClean="0">
                <a:solidFill>
                  <a:srgbClr val="FFFF00"/>
                </a:solidFill>
              </a:rPr>
              <a:t>If something goes wrong, the energy stored in the magnet has to be safely discharged</a:t>
            </a:r>
          </a:p>
          <a:p>
            <a:pPr algn="ctr"/>
            <a:endParaRPr lang="en-US" sz="4000" dirty="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a:p>
            <a:pPr algn="ctr"/>
            <a:endParaRPr lang="en-US" sz="4000" dirty="0">
              <a:solidFill>
                <a:srgbClr val="FFFF00"/>
              </a:solidFill>
            </a:endParaRPr>
          </a:p>
          <a:p>
            <a:pPr algn="ctr"/>
            <a:endParaRPr lang="en-US" sz="4000" dirty="0" smtClean="0">
              <a:solidFill>
                <a:srgbClr val="FFFF00"/>
              </a:solidFill>
            </a:endParaRPr>
          </a:p>
        </p:txBody>
      </p:sp>
    </p:spTree>
    <p:extLst>
      <p:ext uri="{BB962C8B-B14F-4D97-AF65-F5344CB8AC3E}">
        <p14:creationId xmlns:p14="http://schemas.microsoft.com/office/powerpoint/2010/main" val="83785780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fade">
                                      <p:cBhvr>
                                        <p:cTn id="7" dur="2000"/>
                                        <p:tgtEl>
                                          <p:spTgt spid="294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0774"/>
                                        </p:tgtEl>
                                        <p:attrNameLst>
                                          <p:attrName>style.visibility</p:attrName>
                                        </p:attrNameLst>
                                      </p:cBhvr>
                                      <p:to>
                                        <p:strVal val="visible"/>
                                      </p:to>
                                    </p:set>
                                    <p:animEffect transition="in" filter="fade">
                                      <p:cBhvr>
                                        <p:cTn id="12" dur="2000"/>
                                        <p:tgtEl>
                                          <p:spTgt spid="1607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Consequences of a release of 600 MJ at </a:t>
            </a:r>
            <a:r>
              <a:rPr lang="en-GB" sz="3200" noProof="0" dirty="0" smtClean="0"/>
              <a:t>LHC  </a:t>
            </a:r>
            <a:endParaRPr lang="en-GB" sz="3200" noProof="0" dirty="0"/>
          </a:p>
        </p:txBody>
      </p:sp>
      <p:grpSp>
        <p:nvGrpSpPr>
          <p:cNvPr id="4" name="Group 3"/>
          <p:cNvGrpSpPr/>
          <p:nvPr/>
        </p:nvGrpSpPr>
        <p:grpSpPr>
          <a:xfrm>
            <a:off x="59873" y="2172420"/>
            <a:ext cx="4997998" cy="3252148"/>
            <a:chOff x="59873" y="2220694"/>
            <a:chExt cx="4997998" cy="3252148"/>
          </a:xfrm>
        </p:grpSpPr>
        <p:pic>
          <p:nvPicPr>
            <p:cNvPr id="1423362" name="Picture 2" descr="http://inapcache.boston.com/universal/site_graphics/blogs/bigpicture/lhc_11_20/l03_00811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5" y="2234642"/>
              <a:ext cx="4993486" cy="3238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873" y="2220694"/>
              <a:ext cx="3419526" cy="400110"/>
            </a:xfrm>
            <a:prstGeom prst="rect">
              <a:avLst/>
            </a:prstGeom>
            <a:solidFill>
              <a:schemeClr val="bg2">
                <a:lumMod val="85000"/>
              </a:schemeClr>
            </a:solidFill>
          </p:spPr>
          <p:txBody>
            <a:bodyPr wrap="none" rtlCol="0">
              <a:spAutoFit/>
            </a:bodyPr>
            <a:lstStyle/>
            <a:p>
              <a:pPr algn="l"/>
              <a:r>
                <a:rPr lang="en-US" sz="2000" dirty="0" smtClean="0">
                  <a:solidFill>
                    <a:srgbClr val="C00000"/>
                  </a:solidFill>
                  <a:latin typeface="Arial"/>
                </a:rPr>
                <a:t>Arcing in the interconnection</a:t>
              </a:r>
              <a:endParaRPr lang="en-US" sz="2000" dirty="0">
                <a:solidFill>
                  <a:srgbClr val="C00000"/>
                </a:solidFill>
                <a:latin typeface="Arial"/>
              </a:endParaRPr>
            </a:p>
          </p:txBody>
        </p:sp>
      </p:grpSp>
      <p:sp>
        <p:nvSpPr>
          <p:cNvPr id="15" name="TextBox 14"/>
          <p:cNvSpPr txBox="1"/>
          <p:nvPr/>
        </p:nvSpPr>
        <p:spPr>
          <a:xfrm>
            <a:off x="202407" y="5688985"/>
            <a:ext cx="2609804" cy="707886"/>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pPr>
              <a:spcBef>
                <a:spcPct val="20000"/>
              </a:spcBef>
              <a:spcAft>
                <a:spcPts val="400"/>
              </a:spcAft>
              <a:buClr>
                <a:srgbClr val="0000FF"/>
              </a:buClr>
              <a:buSzPct val="80000"/>
            </a:pPr>
            <a:r>
              <a:rPr lang="en-US" sz="2000" kern="0" dirty="0" smtClean="0">
                <a:solidFill>
                  <a:srgbClr val="000000"/>
                </a:solidFill>
                <a:latin typeface="Arial"/>
              </a:rPr>
              <a:t>53 magnets had to be repaired</a:t>
            </a:r>
          </a:p>
        </p:txBody>
      </p:sp>
      <p:sp>
        <p:nvSpPr>
          <p:cNvPr id="16" name="TextBox 15"/>
          <p:cNvSpPr txBox="1"/>
          <p:nvPr/>
        </p:nvSpPr>
        <p:spPr>
          <a:xfrm>
            <a:off x="64385" y="864871"/>
            <a:ext cx="9001000" cy="993092"/>
          </a:xfrm>
          <a:prstGeom prst="rect">
            <a:avLst/>
          </a:prstGeom>
          <a:noFill/>
          <a:ln>
            <a:solidFill>
              <a:schemeClr val="accent1">
                <a:lumMod val="50000"/>
              </a:schemeClr>
            </a:solidFill>
          </a:ln>
        </p:spPr>
        <p:txBody>
          <a:bodyPr wrap="square" rtlCol="0">
            <a:spAutoFit/>
          </a:bodyPr>
          <a:lstStyle/>
          <a:p>
            <a:pPr>
              <a:spcBef>
                <a:spcPct val="20000"/>
              </a:spcBef>
              <a:spcAft>
                <a:spcPts val="400"/>
              </a:spcAft>
              <a:buClr>
                <a:srgbClr val="0000FF"/>
              </a:buClr>
              <a:buSzPct val="80000"/>
            </a:pPr>
            <a:r>
              <a:rPr lang="en-GB" sz="2000" b="1" kern="0" dirty="0">
                <a:solidFill>
                  <a:srgbClr val="000000"/>
                </a:solidFill>
                <a:latin typeface="Arial"/>
              </a:rPr>
              <a:t>The 2008 </a:t>
            </a:r>
            <a:r>
              <a:rPr lang="en-GB" sz="2000" b="1" kern="0" dirty="0" smtClean="0">
                <a:solidFill>
                  <a:srgbClr val="000000"/>
                </a:solidFill>
                <a:latin typeface="Arial"/>
              </a:rPr>
              <a:t>LHC accident happened </a:t>
            </a:r>
            <a:r>
              <a:rPr lang="en-GB" sz="2000" b="1" kern="0" dirty="0">
                <a:solidFill>
                  <a:srgbClr val="000000"/>
                </a:solidFill>
                <a:latin typeface="Arial"/>
              </a:rPr>
              <a:t>during test runs without beam</a:t>
            </a:r>
            <a:r>
              <a:rPr lang="en-GB" sz="2000" b="1" kern="0" dirty="0" smtClean="0">
                <a:solidFill>
                  <a:srgbClr val="000000"/>
                </a:solidFill>
                <a:latin typeface="Arial"/>
              </a:rPr>
              <a:t>.</a:t>
            </a:r>
          </a:p>
          <a:p>
            <a:pPr>
              <a:spcBef>
                <a:spcPct val="20000"/>
              </a:spcBef>
              <a:spcAft>
                <a:spcPts val="400"/>
              </a:spcAft>
              <a:buClr>
                <a:srgbClr val="0000FF"/>
              </a:buClr>
              <a:buSzPct val="80000"/>
            </a:pPr>
            <a:r>
              <a:rPr lang="en-US" sz="1600" kern="0" dirty="0" smtClean="0">
                <a:solidFill>
                  <a:srgbClr val="000000"/>
                </a:solidFill>
                <a:latin typeface="Arial"/>
              </a:rPr>
              <a:t>A magnet </a:t>
            </a:r>
            <a:r>
              <a:rPr lang="en-US" sz="1600" kern="0" dirty="0">
                <a:solidFill>
                  <a:srgbClr val="000000"/>
                </a:solidFill>
                <a:latin typeface="Arial"/>
              </a:rPr>
              <a:t>interconnect </a:t>
            </a:r>
            <a:r>
              <a:rPr lang="en-US" sz="1600" kern="0" dirty="0" smtClean="0">
                <a:solidFill>
                  <a:srgbClr val="000000"/>
                </a:solidFill>
                <a:latin typeface="Arial"/>
              </a:rPr>
              <a:t>was defect and the circuit opened. An electrical arc provoked a He pressure wave damaging ~600 m of LHC, polluting the beam vacuum over more than 2 km. </a:t>
            </a:r>
            <a:endParaRPr lang="en-GB" sz="1600" b="1" kern="0" dirty="0">
              <a:solidFill>
                <a:srgbClr val="000000"/>
              </a:solidFill>
              <a:latin typeface="Arial"/>
            </a:endParaRPr>
          </a:p>
        </p:txBody>
      </p:sp>
      <p:grpSp>
        <p:nvGrpSpPr>
          <p:cNvPr id="3" name="Group 2"/>
          <p:cNvGrpSpPr/>
          <p:nvPr/>
        </p:nvGrpSpPr>
        <p:grpSpPr>
          <a:xfrm>
            <a:off x="3036007" y="2765855"/>
            <a:ext cx="2645002" cy="3539883"/>
            <a:chOff x="3036007" y="2814129"/>
            <a:chExt cx="2645002" cy="3539883"/>
          </a:xfrm>
        </p:grpSpPr>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6007" y="2814129"/>
              <a:ext cx="2645002" cy="3533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3036007" y="5953902"/>
              <a:ext cx="1821332" cy="400110"/>
            </a:xfrm>
            <a:prstGeom prst="rect">
              <a:avLst/>
            </a:prstGeom>
            <a:solidFill>
              <a:schemeClr val="bg2">
                <a:lumMod val="85000"/>
              </a:schemeClr>
            </a:solidFill>
            <a:ln>
              <a:noFill/>
            </a:ln>
          </p:spPr>
          <p:txBody>
            <a:bodyPr wrap="none">
              <a:spAutoFit/>
            </a:bodyPr>
            <a:lstStyle/>
            <a:p>
              <a:pPr algn="l"/>
              <a:r>
                <a:rPr lang="en-US" sz="2000" dirty="0" smtClean="0">
                  <a:solidFill>
                    <a:srgbClr val="C00000"/>
                  </a:solidFill>
                  <a:latin typeface="Arial"/>
                </a:rPr>
                <a:t>Over-pressure</a:t>
              </a:r>
              <a:endParaRPr lang="en-US" sz="2000" dirty="0">
                <a:solidFill>
                  <a:srgbClr val="C00000"/>
                </a:solidFill>
                <a:latin typeface="Arial"/>
              </a:endParaRPr>
            </a:p>
          </p:txBody>
        </p:sp>
      </p:grpSp>
      <p:grpSp>
        <p:nvGrpSpPr>
          <p:cNvPr id="9" name="Group 8"/>
          <p:cNvGrpSpPr/>
          <p:nvPr/>
        </p:nvGrpSpPr>
        <p:grpSpPr>
          <a:xfrm>
            <a:off x="4990273" y="2584384"/>
            <a:ext cx="4075112" cy="3067050"/>
            <a:chOff x="4961384" y="3026246"/>
            <a:chExt cx="4075112" cy="3067050"/>
          </a:xfrm>
        </p:grpSpPr>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1384" y="3026246"/>
              <a:ext cx="4075112"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415266" y="3026246"/>
              <a:ext cx="2621230" cy="400110"/>
            </a:xfrm>
            <a:prstGeom prst="rect">
              <a:avLst/>
            </a:prstGeom>
            <a:solidFill>
              <a:schemeClr val="bg2">
                <a:lumMod val="85000"/>
              </a:schemeClr>
            </a:solidFill>
          </p:spPr>
          <p:txBody>
            <a:bodyPr wrap="none" rtlCol="0">
              <a:spAutoFit/>
            </a:bodyPr>
            <a:lstStyle/>
            <a:p>
              <a:pPr algn="l"/>
              <a:r>
                <a:rPr lang="en-US" sz="2000" dirty="0" smtClean="0">
                  <a:solidFill>
                    <a:srgbClr val="C00000"/>
                  </a:solidFill>
                  <a:latin typeface="Arial"/>
                </a:rPr>
                <a:t>Magnet displacement</a:t>
              </a:r>
              <a:endParaRPr lang="en-US" sz="2000" dirty="0">
                <a:solidFill>
                  <a:srgbClr val="C00000"/>
                </a:solidFill>
                <a:latin typeface="Arial"/>
              </a:endParaRPr>
            </a:p>
          </p:txBody>
        </p:sp>
      </p:grpSp>
    </p:spTree>
    <p:extLst>
      <p:ext uri="{BB962C8B-B14F-4D97-AF65-F5344CB8AC3E}">
        <p14:creationId xmlns:p14="http://schemas.microsoft.com/office/powerpoint/2010/main" val="200269012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p:cNvSpPr/>
          <p:nvPr/>
        </p:nvSpPr>
        <p:spPr bwMode="auto">
          <a:xfrm>
            <a:off x="462664" y="2924341"/>
            <a:ext cx="8410695" cy="1431985"/>
          </a:xfrm>
          <a:prstGeom prst="rect">
            <a:avLst/>
          </a:prstGeom>
          <a:solidFill>
            <a:schemeClr val="tx1"/>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Book Antiqua" pitchFamily="18" charset="0"/>
            </a:endParaRPr>
          </a:p>
        </p:txBody>
      </p:sp>
      <p:sp>
        <p:nvSpPr>
          <p:cNvPr id="2" name="Title 1"/>
          <p:cNvSpPr>
            <a:spLocks noGrp="1"/>
          </p:cNvSpPr>
          <p:nvPr>
            <p:ph type="title"/>
          </p:nvPr>
        </p:nvSpPr>
        <p:spPr/>
        <p:txBody>
          <a:bodyPr/>
          <a:lstStyle/>
          <a:p>
            <a:r>
              <a:rPr lang="en-GB" noProof="0" dirty="0"/>
              <a:t>P</a:t>
            </a:r>
            <a:r>
              <a:rPr lang="en-GB" noProof="0" dirty="0" smtClean="0"/>
              <a:t>roblems </a:t>
            </a:r>
            <a:r>
              <a:rPr lang="en-GB" noProof="0" dirty="0"/>
              <a:t>on the </a:t>
            </a:r>
            <a:r>
              <a:rPr lang="en-GB" noProof="0" dirty="0" smtClean="0"/>
              <a:t>joints between magnets</a:t>
            </a:r>
            <a:endParaRPr lang="en-GB" noProof="0" dirty="0"/>
          </a:p>
        </p:txBody>
      </p:sp>
      <p:sp>
        <p:nvSpPr>
          <p:cNvPr id="58" name="Content Placeholder 2"/>
          <p:cNvSpPr txBox="1">
            <a:spLocks/>
          </p:cNvSpPr>
          <p:nvPr/>
        </p:nvSpPr>
        <p:spPr>
          <a:xfrm>
            <a:off x="462664" y="817460"/>
            <a:ext cx="8410695" cy="1984860"/>
          </a:xfrm>
          <a:prstGeom prst="rect">
            <a:avLst/>
          </a:prstGeom>
        </p:spPr>
        <p:txBody>
          <a:bodyPr/>
          <a:lstStyle/>
          <a:p>
            <a:pPr marL="342900" indent="-342900" algn="l">
              <a:spcBef>
                <a:spcPct val="20000"/>
              </a:spcBef>
              <a:buSzPct val="80000"/>
              <a:buFont typeface="Arial" pitchFamily="34" charset="0"/>
              <a:buChar char="•"/>
              <a:defRPr/>
            </a:pPr>
            <a:r>
              <a:rPr lang="en-GB" sz="2000" kern="0" dirty="0">
                <a:solidFill>
                  <a:srgbClr val="0000FF"/>
                </a:solidFill>
                <a:latin typeface="Arial"/>
              </a:rPr>
              <a:t>The copper stabilizes the bus bar in the event of a cable quench (=bypass for the current while the energy is extracted from the circuit</a:t>
            </a:r>
            <a:r>
              <a:rPr lang="en-GB" sz="2000" kern="0" dirty="0" smtClean="0">
                <a:solidFill>
                  <a:srgbClr val="0000FF"/>
                </a:solidFill>
                <a:latin typeface="Arial"/>
              </a:rPr>
              <a:t>).</a:t>
            </a:r>
          </a:p>
          <a:p>
            <a:pPr marL="342900" indent="-342900" algn="l">
              <a:spcBef>
                <a:spcPct val="20000"/>
              </a:spcBef>
              <a:buSzPct val="80000"/>
              <a:buFont typeface="Arial" pitchFamily="34" charset="0"/>
              <a:buChar char="•"/>
              <a:defRPr/>
            </a:pPr>
            <a:r>
              <a:rPr lang="en-GB" sz="2000" kern="0" dirty="0" smtClean="0">
                <a:solidFill>
                  <a:srgbClr val="0000FF"/>
                </a:solidFill>
                <a:latin typeface="Arial"/>
              </a:rPr>
              <a:t>Protection </a:t>
            </a:r>
            <a:r>
              <a:rPr lang="en-GB" sz="2000" kern="0" dirty="0">
                <a:solidFill>
                  <a:srgbClr val="0000FF"/>
                </a:solidFill>
                <a:latin typeface="Arial"/>
              </a:rPr>
              <a:t>system in place in 2008 not sufficiently sensitive.</a:t>
            </a:r>
          </a:p>
          <a:p>
            <a:pPr marL="342900" indent="-342900" algn="l">
              <a:spcBef>
                <a:spcPct val="20000"/>
              </a:spcBef>
              <a:buSzPct val="80000"/>
              <a:buFont typeface="Arial" pitchFamily="34" charset="0"/>
              <a:buChar char="•"/>
              <a:defRPr/>
            </a:pPr>
            <a:r>
              <a:rPr lang="en-GB" sz="2000" kern="0" dirty="0">
                <a:solidFill>
                  <a:srgbClr val="0000FF"/>
                </a:solidFill>
                <a:latin typeface="Arial"/>
              </a:rPr>
              <a:t>A copper bus bar with reduced continuity coupled to a badly soldered </a:t>
            </a:r>
            <a:r>
              <a:rPr lang="en-GB" sz="2000" kern="0" dirty="0" smtClean="0">
                <a:solidFill>
                  <a:srgbClr val="0000FF"/>
                </a:solidFill>
                <a:latin typeface="Arial"/>
              </a:rPr>
              <a:t>superconducting </a:t>
            </a:r>
            <a:r>
              <a:rPr lang="en-GB" sz="2000" kern="0" dirty="0">
                <a:solidFill>
                  <a:srgbClr val="0000FF"/>
                </a:solidFill>
                <a:latin typeface="Arial"/>
              </a:rPr>
              <a:t>cable </a:t>
            </a:r>
            <a:r>
              <a:rPr lang="en-GB" sz="2000" kern="0" dirty="0" smtClean="0">
                <a:solidFill>
                  <a:srgbClr val="0000FF"/>
                </a:solidFill>
                <a:latin typeface="Arial"/>
              </a:rPr>
              <a:t>can </a:t>
            </a:r>
            <a:r>
              <a:rPr lang="en-GB" sz="2000" kern="0" dirty="0">
                <a:solidFill>
                  <a:srgbClr val="0000FF"/>
                </a:solidFill>
                <a:latin typeface="Arial"/>
              </a:rPr>
              <a:t>lead to a serious incident.</a:t>
            </a:r>
          </a:p>
        </p:txBody>
      </p:sp>
      <p:pic>
        <p:nvPicPr>
          <p:cNvPr id="59" name="Picture 6" descr="Xray-B25R3-M3.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575" y="4785439"/>
            <a:ext cx="3867150" cy="1447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Content Placeholder 2"/>
          <p:cNvSpPr txBox="1">
            <a:spLocks/>
          </p:cNvSpPr>
          <p:nvPr/>
        </p:nvSpPr>
        <p:spPr>
          <a:xfrm>
            <a:off x="4600670" y="4639301"/>
            <a:ext cx="4348280" cy="1113745"/>
          </a:xfrm>
          <a:prstGeom prst="rect">
            <a:avLst/>
          </a:prstGeom>
        </p:spPr>
        <p:txBody>
          <a:bodyPr/>
          <a:lstStyle/>
          <a:p>
            <a:pPr algn="l">
              <a:spcBef>
                <a:spcPct val="20000"/>
              </a:spcBef>
              <a:buClr>
                <a:srgbClr val="0000FF"/>
              </a:buClr>
              <a:buSzPct val="80000"/>
              <a:defRPr/>
            </a:pPr>
            <a:r>
              <a:rPr lang="en-GB" sz="2000" kern="0" dirty="0">
                <a:solidFill>
                  <a:srgbClr val="0000FF"/>
                </a:solidFill>
                <a:latin typeface="Arial"/>
              </a:rPr>
              <a:t>During repair </a:t>
            </a:r>
            <a:r>
              <a:rPr lang="en-GB" sz="2000" kern="0" dirty="0" smtClean="0">
                <a:solidFill>
                  <a:srgbClr val="0000FF"/>
                </a:solidFill>
                <a:latin typeface="Arial"/>
              </a:rPr>
              <a:t>work, </a:t>
            </a:r>
            <a:r>
              <a:rPr lang="en-GB" sz="2000" kern="0" dirty="0">
                <a:solidFill>
                  <a:srgbClr val="0000FF"/>
                </a:solidFill>
                <a:latin typeface="Arial"/>
              </a:rPr>
              <a:t>inspection of the joints revealed systematic voids caused by the welding procedure.</a:t>
            </a:r>
          </a:p>
        </p:txBody>
      </p:sp>
      <p:sp>
        <p:nvSpPr>
          <p:cNvPr id="61" name="TextBox 60"/>
          <p:cNvSpPr txBox="1"/>
          <p:nvPr/>
        </p:nvSpPr>
        <p:spPr>
          <a:xfrm>
            <a:off x="577880" y="4470879"/>
            <a:ext cx="697627" cy="338554"/>
          </a:xfrm>
          <a:prstGeom prst="rect">
            <a:avLst/>
          </a:prstGeom>
          <a:noFill/>
        </p:spPr>
        <p:txBody>
          <a:bodyPr wrap="none">
            <a:spAutoFit/>
          </a:bodyPr>
          <a:lstStyle/>
          <a:p>
            <a:pPr algn="l">
              <a:defRPr/>
            </a:pPr>
            <a:r>
              <a:rPr lang="en-US" sz="1600" b="1" dirty="0" smtClean="0">
                <a:solidFill>
                  <a:srgbClr val="663300"/>
                </a:solidFill>
                <a:latin typeface="Arial"/>
              </a:rPr>
              <a:t>X-ray</a:t>
            </a:r>
            <a:endParaRPr lang="en-US" sz="1600" b="1" dirty="0">
              <a:solidFill>
                <a:srgbClr val="663300"/>
              </a:solidFill>
              <a:latin typeface="Arial"/>
            </a:endParaRPr>
          </a:p>
        </p:txBody>
      </p:sp>
      <p:cxnSp>
        <p:nvCxnSpPr>
          <p:cNvPr id="62" name="Straight Arrow Connector 192"/>
          <p:cNvCxnSpPr>
            <a:cxnSpLocks noChangeShapeType="1"/>
          </p:cNvCxnSpPr>
          <p:nvPr/>
        </p:nvCxnSpPr>
        <p:spPr bwMode="auto">
          <a:xfrm flipV="1">
            <a:off x="2582865" y="4390104"/>
            <a:ext cx="122235" cy="541635"/>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63" name="TextBox 62"/>
          <p:cNvSpPr txBox="1"/>
          <p:nvPr/>
        </p:nvSpPr>
        <p:spPr>
          <a:xfrm>
            <a:off x="5995228" y="5756296"/>
            <a:ext cx="2754790" cy="830997"/>
          </a:xfrm>
          <a:prstGeom prst="rect">
            <a:avLst/>
          </a:prstGeom>
          <a:effectLst>
            <a:outerShdw blurRad="50800" dist="38100" dir="2700000" algn="tl" rotWithShape="0">
              <a:prstClr val="black">
                <a:alpha val="40000"/>
              </a:prstClr>
            </a:outerShdw>
          </a:effectLst>
        </p:spPr>
        <p:txBody>
          <a:bodyPr wrap="square" rtlCol="0">
            <a:spAutoFit/>
          </a:bodyPr>
          <a:lstStyle/>
          <a:p>
            <a:pPr>
              <a:spcBef>
                <a:spcPct val="20000"/>
              </a:spcBef>
              <a:spcAft>
                <a:spcPts val="400"/>
              </a:spcAft>
              <a:buClr>
                <a:srgbClr val="0000FF"/>
              </a:buClr>
              <a:buSzPct val="80000"/>
            </a:pPr>
            <a:r>
              <a:rPr lang="en-US" sz="2400" kern="0" dirty="0" smtClean="0">
                <a:solidFill>
                  <a:srgbClr val="663300"/>
                </a:solidFill>
                <a:latin typeface="Arial"/>
              </a:rPr>
              <a:t>Energy limitation for run 1 !!</a:t>
            </a:r>
            <a:endParaRPr lang="en-GB" sz="2400" kern="0" dirty="0" smtClean="0">
              <a:solidFill>
                <a:srgbClr val="663300"/>
              </a:solidFill>
              <a:latin typeface="Arial"/>
            </a:endParaRPr>
          </a:p>
        </p:txBody>
      </p:sp>
      <p:sp>
        <p:nvSpPr>
          <p:cNvPr id="64" name="Right Arrow 63"/>
          <p:cNvSpPr/>
          <p:nvPr/>
        </p:nvSpPr>
        <p:spPr bwMode="auto">
          <a:xfrm>
            <a:off x="4907910" y="5822985"/>
            <a:ext cx="968640" cy="499265"/>
          </a:xfrm>
          <a:prstGeom prst="righ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GB" smtClean="0">
              <a:solidFill>
                <a:srgbClr val="FFFF00"/>
              </a:solidFill>
              <a:latin typeface="Comic Sans MS" pitchFamily="66" charset="0"/>
            </a:endParaRPr>
          </a:p>
        </p:txBody>
      </p:sp>
      <p:sp>
        <p:nvSpPr>
          <p:cNvPr id="66" name="Rectangle 65"/>
          <p:cNvSpPr>
            <a:spLocks noChangeArrowheads="1"/>
          </p:cNvSpPr>
          <p:nvPr/>
        </p:nvSpPr>
        <p:spPr bwMode="auto">
          <a:xfrm>
            <a:off x="3460110" y="3753423"/>
            <a:ext cx="4876800" cy="88900"/>
          </a:xfrm>
          <a:prstGeom prst="rect">
            <a:avLst/>
          </a:prstGeom>
          <a:solidFill>
            <a:srgbClr val="000000">
              <a:lumMod val="75000"/>
              <a:lumOff val="25000"/>
            </a:srgbClr>
          </a:solidFill>
          <a:ln w="9525" algn="ctr">
            <a:noFill/>
            <a:miter lim="800000"/>
            <a:headEnd/>
            <a:tailEnd/>
          </a:ln>
          <a:effectLst/>
        </p:spPr>
        <p:txBody>
          <a:bodyPr anchor="ctr">
            <a:spAutoFit/>
          </a:bodyPr>
          <a:lstStyle/>
          <a:p>
            <a:pPr fontAlgn="auto">
              <a:spcBef>
                <a:spcPts val="0"/>
              </a:spcBef>
              <a:spcAft>
                <a:spcPts val="0"/>
              </a:spcAft>
              <a:defRPr/>
            </a:pPr>
            <a:endParaRPr lang="en-US" kern="0">
              <a:solidFill>
                <a:sysClr val="windowText" lastClr="000000"/>
              </a:solidFill>
              <a:latin typeface="Arial" charset="0"/>
            </a:endParaRPr>
          </a:p>
        </p:txBody>
      </p:sp>
      <p:sp>
        <p:nvSpPr>
          <p:cNvPr id="67" name="Rectangle 141"/>
          <p:cNvSpPr>
            <a:spLocks noChangeArrowheads="1"/>
          </p:cNvSpPr>
          <p:nvPr/>
        </p:nvSpPr>
        <p:spPr bwMode="auto">
          <a:xfrm>
            <a:off x="3460110" y="3370835"/>
            <a:ext cx="2971800" cy="304800"/>
          </a:xfrm>
          <a:prstGeom prst="rect">
            <a:avLst/>
          </a:prstGeom>
          <a:solidFill>
            <a:srgbClr val="C5593B"/>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68" name="Rectangle 142"/>
          <p:cNvSpPr>
            <a:spLocks noChangeArrowheads="1"/>
          </p:cNvSpPr>
          <p:nvPr/>
        </p:nvSpPr>
        <p:spPr bwMode="auto">
          <a:xfrm>
            <a:off x="3155310" y="3828035"/>
            <a:ext cx="3581400" cy="365125"/>
          </a:xfrm>
          <a:prstGeom prst="rect">
            <a:avLst/>
          </a:prstGeom>
          <a:solidFill>
            <a:srgbClr val="C5593B"/>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69" name="Rectangle 143"/>
          <p:cNvSpPr>
            <a:spLocks noChangeArrowheads="1"/>
          </p:cNvSpPr>
          <p:nvPr/>
        </p:nvSpPr>
        <p:spPr bwMode="auto">
          <a:xfrm>
            <a:off x="6743060" y="3828035"/>
            <a:ext cx="1600200" cy="365125"/>
          </a:xfrm>
          <a:prstGeom prst="rect">
            <a:avLst/>
          </a:prstGeom>
          <a:solidFill>
            <a:srgbClr val="C5593B"/>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70" name="Rectangle 144"/>
          <p:cNvSpPr>
            <a:spLocks noChangeArrowheads="1"/>
          </p:cNvSpPr>
          <p:nvPr/>
        </p:nvSpPr>
        <p:spPr bwMode="auto">
          <a:xfrm>
            <a:off x="6438260" y="3370835"/>
            <a:ext cx="1905000" cy="381000"/>
          </a:xfrm>
          <a:prstGeom prst="rect">
            <a:avLst/>
          </a:prstGeom>
          <a:solidFill>
            <a:srgbClr val="C5593B"/>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71" name="Text Box 14"/>
          <p:cNvSpPr txBox="1">
            <a:spLocks noChangeArrowheads="1"/>
          </p:cNvSpPr>
          <p:nvPr/>
        </p:nvSpPr>
        <p:spPr bwMode="auto">
          <a:xfrm>
            <a:off x="1707510" y="3813748"/>
            <a:ext cx="590550" cy="366712"/>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defRPr/>
            </a:pPr>
            <a:r>
              <a:rPr lang="en-US" kern="0">
                <a:solidFill>
                  <a:sysClr val="windowText" lastClr="000000"/>
                </a:solidFill>
                <a:latin typeface="Comic Sans MS" pitchFamily="66" charset="0"/>
              </a:rPr>
              <a:t>bus</a:t>
            </a:r>
          </a:p>
        </p:txBody>
      </p:sp>
      <p:sp>
        <p:nvSpPr>
          <p:cNvPr id="72" name="Text Box 15"/>
          <p:cNvSpPr txBox="1">
            <a:spLocks noChangeArrowheads="1"/>
          </p:cNvSpPr>
          <p:nvPr/>
        </p:nvSpPr>
        <p:spPr bwMode="auto">
          <a:xfrm>
            <a:off x="4407848" y="3813748"/>
            <a:ext cx="1057275" cy="369887"/>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defRPr/>
            </a:pPr>
            <a:r>
              <a:rPr lang="en-US" kern="0">
                <a:solidFill>
                  <a:sysClr val="windowText" lastClr="000000"/>
                </a:solidFill>
                <a:latin typeface="Arial"/>
              </a:rPr>
              <a:t>U-profile</a:t>
            </a:r>
          </a:p>
        </p:txBody>
      </p:sp>
      <p:sp>
        <p:nvSpPr>
          <p:cNvPr id="73" name="Text Box 17"/>
          <p:cNvSpPr txBox="1">
            <a:spLocks noChangeArrowheads="1"/>
          </p:cNvSpPr>
          <p:nvPr/>
        </p:nvSpPr>
        <p:spPr bwMode="auto">
          <a:xfrm>
            <a:off x="7306623" y="3842323"/>
            <a:ext cx="555625" cy="369887"/>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defRPr/>
            </a:pPr>
            <a:r>
              <a:rPr lang="en-US" kern="0" dirty="0">
                <a:solidFill>
                  <a:sysClr val="windowText" lastClr="000000"/>
                </a:solidFill>
                <a:latin typeface="Arial"/>
              </a:rPr>
              <a:t>bus</a:t>
            </a:r>
          </a:p>
        </p:txBody>
      </p:sp>
      <p:sp>
        <p:nvSpPr>
          <p:cNvPr id="74" name="Rectangle 4"/>
          <p:cNvSpPr>
            <a:spLocks noChangeArrowheads="1"/>
          </p:cNvSpPr>
          <p:nvPr/>
        </p:nvSpPr>
        <p:spPr bwMode="auto">
          <a:xfrm>
            <a:off x="1097910" y="3667698"/>
            <a:ext cx="5257800" cy="84137"/>
          </a:xfrm>
          <a:prstGeom prst="rect">
            <a:avLst/>
          </a:prstGeom>
          <a:solidFill>
            <a:srgbClr val="000000">
              <a:lumMod val="75000"/>
              <a:lumOff val="25000"/>
            </a:srgbClr>
          </a:solidFill>
          <a:ln w="9525" algn="ctr">
            <a:noFill/>
            <a:miter lim="800000"/>
            <a:headEnd/>
            <a:tailEnd/>
          </a:ln>
          <a:effectLst/>
        </p:spPr>
        <p:txBody>
          <a:bodyPr anchor="ctr">
            <a:spAutoFit/>
          </a:bodyPr>
          <a:lstStyle/>
          <a:p>
            <a:pPr fontAlgn="auto">
              <a:spcBef>
                <a:spcPts val="0"/>
              </a:spcBef>
              <a:spcAft>
                <a:spcPts val="0"/>
              </a:spcAft>
              <a:defRPr/>
            </a:pPr>
            <a:endParaRPr lang="en-US" kern="0">
              <a:solidFill>
                <a:sysClr val="windowText" lastClr="000000"/>
              </a:solidFill>
              <a:latin typeface="Arial" charset="0"/>
            </a:endParaRPr>
          </a:p>
        </p:txBody>
      </p:sp>
      <p:sp>
        <p:nvSpPr>
          <p:cNvPr id="75" name="Rectangle 149"/>
          <p:cNvSpPr>
            <a:spLocks noChangeArrowheads="1"/>
          </p:cNvSpPr>
          <p:nvPr/>
        </p:nvSpPr>
        <p:spPr bwMode="auto">
          <a:xfrm>
            <a:off x="6431910" y="3661348"/>
            <a:ext cx="1920875" cy="90487"/>
          </a:xfrm>
          <a:prstGeom prst="rect">
            <a:avLst/>
          </a:prstGeom>
          <a:solidFill>
            <a:srgbClr val="00B0F0"/>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76" name="Rectangle 20"/>
          <p:cNvSpPr>
            <a:spLocks noChangeArrowheads="1"/>
          </p:cNvSpPr>
          <p:nvPr/>
        </p:nvSpPr>
        <p:spPr bwMode="auto">
          <a:xfrm>
            <a:off x="6431910" y="3813748"/>
            <a:ext cx="1920875" cy="90487"/>
          </a:xfrm>
          <a:prstGeom prst="rect">
            <a:avLst/>
          </a:prstGeom>
          <a:solidFill>
            <a:srgbClr val="00B0F0"/>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77" name="Rectangle 29"/>
          <p:cNvSpPr>
            <a:spLocks noChangeArrowheads="1"/>
          </p:cNvSpPr>
          <p:nvPr/>
        </p:nvSpPr>
        <p:spPr bwMode="auto">
          <a:xfrm>
            <a:off x="6431910" y="3370835"/>
            <a:ext cx="76200" cy="365125"/>
          </a:xfrm>
          <a:prstGeom prst="rect">
            <a:avLst/>
          </a:prstGeom>
          <a:solidFill>
            <a:srgbClr val="00B0F0"/>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78" name="Rectangle 30"/>
          <p:cNvSpPr>
            <a:spLocks noChangeArrowheads="1"/>
          </p:cNvSpPr>
          <p:nvPr/>
        </p:nvSpPr>
        <p:spPr bwMode="auto">
          <a:xfrm>
            <a:off x="6736710" y="3828035"/>
            <a:ext cx="76200" cy="365125"/>
          </a:xfrm>
          <a:prstGeom prst="rect">
            <a:avLst/>
          </a:prstGeom>
          <a:solidFill>
            <a:srgbClr val="00B0F0"/>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79" name="Text Box 17"/>
          <p:cNvSpPr txBox="1">
            <a:spLocks noChangeArrowheads="1"/>
          </p:cNvSpPr>
          <p:nvPr/>
        </p:nvSpPr>
        <p:spPr bwMode="auto">
          <a:xfrm>
            <a:off x="4545960" y="3308923"/>
            <a:ext cx="865188" cy="369887"/>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defRPr/>
            </a:pPr>
            <a:r>
              <a:rPr lang="en-US" kern="0" dirty="0">
                <a:solidFill>
                  <a:sysClr val="windowText" lastClr="000000"/>
                </a:solidFill>
                <a:latin typeface="Arial"/>
              </a:rPr>
              <a:t>wedge</a:t>
            </a:r>
          </a:p>
        </p:txBody>
      </p:sp>
      <p:cxnSp>
        <p:nvCxnSpPr>
          <p:cNvPr id="80" name="Straight Connector 182"/>
          <p:cNvCxnSpPr>
            <a:cxnSpLocks noChangeShapeType="1"/>
          </p:cNvCxnSpPr>
          <p:nvPr/>
        </p:nvCxnSpPr>
        <p:spPr bwMode="auto">
          <a:xfrm>
            <a:off x="3453760" y="3661347"/>
            <a:ext cx="3048000" cy="0"/>
          </a:xfrm>
          <a:prstGeom prst="line">
            <a:avLst/>
          </a:prstGeom>
          <a:noFill/>
          <a:ln w="12700" algn="ctr">
            <a:solidFill>
              <a:srgbClr val="00B0F0"/>
            </a:solidFill>
            <a:round/>
            <a:headEnd/>
            <a:tailEnd/>
          </a:ln>
          <a:extLst>
            <a:ext uri="{909E8E84-426E-40DD-AFC4-6F175D3DCCD1}">
              <a14:hiddenFill xmlns:a14="http://schemas.microsoft.com/office/drawing/2010/main">
                <a:noFill/>
              </a14:hiddenFill>
            </a:ext>
          </a:extLst>
        </p:spPr>
      </p:cxnSp>
      <p:cxnSp>
        <p:nvCxnSpPr>
          <p:cNvPr id="81" name="Straight Connector 183"/>
          <p:cNvCxnSpPr>
            <a:cxnSpLocks noChangeShapeType="1"/>
          </p:cNvCxnSpPr>
          <p:nvPr/>
        </p:nvCxnSpPr>
        <p:spPr bwMode="auto">
          <a:xfrm>
            <a:off x="3460110" y="3751835"/>
            <a:ext cx="2895600" cy="0"/>
          </a:xfrm>
          <a:prstGeom prst="line">
            <a:avLst/>
          </a:prstGeom>
          <a:noFill/>
          <a:ln w="12700" algn="ctr">
            <a:solidFill>
              <a:srgbClr val="00B0F0"/>
            </a:solidFill>
            <a:round/>
            <a:headEnd/>
            <a:tailEnd/>
          </a:ln>
          <a:extLst>
            <a:ext uri="{909E8E84-426E-40DD-AFC4-6F175D3DCCD1}">
              <a14:hiddenFill xmlns:a14="http://schemas.microsoft.com/office/drawing/2010/main">
                <a:noFill/>
              </a14:hiddenFill>
            </a:ext>
          </a:extLst>
        </p:spPr>
      </p:cxnSp>
      <p:cxnSp>
        <p:nvCxnSpPr>
          <p:cNvPr id="82" name="Straight Connector 184"/>
          <p:cNvCxnSpPr>
            <a:cxnSpLocks noChangeShapeType="1"/>
          </p:cNvCxnSpPr>
          <p:nvPr/>
        </p:nvCxnSpPr>
        <p:spPr bwMode="auto">
          <a:xfrm>
            <a:off x="3455348" y="3828035"/>
            <a:ext cx="3048000" cy="0"/>
          </a:xfrm>
          <a:prstGeom prst="line">
            <a:avLst/>
          </a:prstGeom>
          <a:noFill/>
          <a:ln w="12700" algn="ctr">
            <a:solidFill>
              <a:srgbClr val="00B0F0"/>
            </a:solidFill>
            <a:round/>
            <a:headEnd/>
            <a:tailEnd/>
          </a:ln>
          <a:extLst>
            <a:ext uri="{909E8E84-426E-40DD-AFC4-6F175D3DCCD1}">
              <a14:hiddenFill xmlns:a14="http://schemas.microsoft.com/office/drawing/2010/main">
                <a:noFill/>
              </a14:hiddenFill>
            </a:ext>
          </a:extLst>
        </p:spPr>
      </p:cxnSp>
      <p:sp>
        <p:nvSpPr>
          <p:cNvPr id="83" name="TextBox 157"/>
          <p:cNvSpPr txBox="1">
            <a:spLocks noChangeArrowheads="1"/>
          </p:cNvSpPr>
          <p:nvPr/>
        </p:nvSpPr>
        <p:spPr bwMode="auto">
          <a:xfrm>
            <a:off x="1174110" y="2996185"/>
            <a:ext cx="838200" cy="338138"/>
          </a:xfrm>
          <a:prstGeom prst="rect">
            <a:avLst/>
          </a:prstGeom>
          <a:noFill/>
          <a:ln w="9525">
            <a:solidFill>
              <a:srgbClr val="00B0F0"/>
            </a:solidFill>
            <a:miter lim="800000"/>
            <a:headEnd/>
            <a:tailEnd/>
          </a:ln>
        </p:spPr>
        <p:txBody>
          <a:bodyPr>
            <a:spAutoFit/>
          </a:bodyPr>
          <a:lstStyle/>
          <a:p>
            <a:pPr fontAlgn="auto">
              <a:spcBef>
                <a:spcPts val="0"/>
              </a:spcBef>
              <a:spcAft>
                <a:spcPts val="0"/>
              </a:spcAft>
              <a:defRPr/>
            </a:pPr>
            <a:r>
              <a:rPr lang="en-GB" sz="1600" kern="0" dirty="0">
                <a:solidFill>
                  <a:sysClr val="windowText" lastClr="000000"/>
                </a:solidFill>
                <a:latin typeface="Arial"/>
              </a:rPr>
              <a:t>Solder</a:t>
            </a:r>
          </a:p>
        </p:txBody>
      </p:sp>
      <p:sp>
        <p:nvSpPr>
          <p:cNvPr id="84" name="Rectangle 158"/>
          <p:cNvSpPr>
            <a:spLocks noChangeArrowheads="1"/>
          </p:cNvSpPr>
          <p:nvPr/>
        </p:nvSpPr>
        <p:spPr bwMode="auto">
          <a:xfrm>
            <a:off x="1097910" y="3834385"/>
            <a:ext cx="1981200" cy="381000"/>
          </a:xfrm>
          <a:prstGeom prst="rect">
            <a:avLst/>
          </a:prstGeom>
          <a:solidFill>
            <a:srgbClr val="C5593B"/>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sp>
        <p:nvSpPr>
          <p:cNvPr id="85" name="Rectangle 84"/>
          <p:cNvSpPr/>
          <p:nvPr/>
        </p:nvSpPr>
        <p:spPr bwMode="auto">
          <a:xfrm>
            <a:off x="1097910" y="3577210"/>
            <a:ext cx="1447800" cy="76200"/>
          </a:xfrm>
          <a:prstGeom prst="rect">
            <a:avLst/>
          </a:prstGeom>
          <a:solidFill>
            <a:srgbClr val="00B0F0"/>
          </a:solidFill>
          <a:ln w="19050" cap="flat" cmpd="sng" algn="ctr">
            <a:solidFill>
              <a:srgbClr val="00B0F0"/>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86" name="Rectangle 85"/>
          <p:cNvSpPr/>
          <p:nvPr/>
        </p:nvSpPr>
        <p:spPr bwMode="auto">
          <a:xfrm>
            <a:off x="1097910" y="3758185"/>
            <a:ext cx="1447800" cy="76200"/>
          </a:xfrm>
          <a:prstGeom prst="rect">
            <a:avLst/>
          </a:prstGeom>
          <a:solidFill>
            <a:srgbClr val="00B0F0"/>
          </a:solidFill>
          <a:ln w="19050" cap="flat" cmpd="sng" algn="ctr">
            <a:solidFill>
              <a:srgbClr val="00B0F0"/>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87" name="Rectangle 161"/>
          <p:cNvSpPr>
            <a:spLocks noChangeArrowheads="1"/>
          </p:cNvSpPr>
          <p:nvPr/>
        </p:nvSpPr>
        <p:spPr bwMode="auto">
          <a:xfrm>
            <a:off x="1089973" y="3385123"/>
            <a:ext cx="2286000" cy="182562"/>
          </a:xfrm>
          <a:prstGeom prst="rect">
            <a:avLst/>
          </a:prstGeom>
          <a:solidFill>
            <a:srgbClr val="C5593B"/>
          </a:solidFill>
          <a:ln w="9525" algn="ctr">
            <a:noFill/>
            <a:miter lim="800000"/>
            <a:headEnd/>
            <a:tailEnd/>
          </a:ln>
        </p:spPr>
        <p:txBody>
          <a:bodyPr anchor="ctr">
            <a:spAutoFit/>
          </a:bodyPr>
          <a:lstStyle/>
          <a:p>
            <a:pPr fontAlgn="auto">
              <a:spcBef>
                <a:spcPts val="0"/>
              </a:spcBef>
              <a:spcAft>
                <a:spcPts val="0"/>
              </a:spcAft>
              <a:defRPr/>
            </a:pPr>
            <a:endParaRPr lang="fr-FR" kern="0">
              <a:solidFill>
                <a:sysClr val="windowText" lastClr="000000"/>
              </a:solidFill>
              <a:latin typeface="Comic Sans MS" pitchFamily="66" charset="0"/>
            </a:endParaRPr>
          </a:p>
        </p:txBody>
      </p:sp>
      <p:cxnSp>
        <p:nvCxnSpPr>
          <p:cNvPr id="88" name="Straight Arrow Connector 190"/>
          <p:cNvCxnSpPr>
            <a:cxnSpLocks noChangeShapeType="1"/>
            <a:stCxn id="83" idx="2"/>
          </p:cNvCxnSpPr>
          <p:nvPr/>
        </p:nvCxnSpPr>
        <p:spPr bwMode="auto">
          <a:xfrm rot="16200000" flipH="1">
            <a:off x="1683697" y="3243835"/>
            <a:ext cx="314325" cy="495300"/>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89" name="TextBox 163"/>
          <p:cNvSpPr txBox="1">
            <a:spLocks noChangeArrowheads="1"/>
          </p:cNvSpPr>
          <p:nvPr/>
        </p:nvSpPr>
        <p:spPr bwMode="auto">
          <a:xfrm>
            <a:off x="3612510" y="2996185"/>
            <a:ext cx="1143000" cy="338138"/>
          </a:xfrm>
          <a:prstGeom prst="rect">
            <a:avLst/>
          </a:prstGeom>
          <a:noFill/>
          <a:ln w="9525">
            <a:solidFill>
              <a:srgbClr val="00B0F0"/>
            </a:solidFill>
            <a:miter lim="800000"/>
            <a:headEnd/>
            <a:tailEnd/>
          </a:ln>
        </p:spPr>
        <p:txBody>
          <a:bodyPr>
            <a:spAutoFit/>
          </a:bodyPr>
          <a:lstStyle/>
          <a:p>
            <a:pPr fontAlgn="auto">
              <a:spcBef>
                <a:spcPts val="0"/>
              </a:spcBef>
              <a:spcAft>
                <a:spcPts val="0"/>
              </a:spcAft>
              <a:defRPr/>
            </a:pPr>
            <a:r>
              <a:rPr lang="en-GB" sz="1600" kern="0" dirty="0">
                <a:solidFill>
                  <a:sysClr val="windowText" lastClr="000000"/>
                </a:solidFill>
                <a:latin typeface="Arial"/>
              </a:rPr>
              <a:t>No solder</a:t>
            </a:r>
          </a:p>
        </p:txBody>
      </p:sp>
      <p:cxnSp>
        <p:nvCxnSpPr>
          <p:cNvPr id="90" name="Straight Arrow Connector 192"/>
          <p:cNvCxnSpPr>
            <a:cxnSpLocks noChangeShapeType="1"/>
            <a:stCxn id="89" idx="1"/>
          </p:cNvCxnSpPr>
          <p:nvPr/>
        </p:nvCxnSpPr>
        <p:spPr bwMode="auto">
          <a:xfrm rot="10800000" flipV="1">
            <a:off x="3002910" y="3166047"/>
            <a:ext cx="609600" cy="439738"/>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91" name="Group 120"/>
          <p:cNvGrpSpPr/>
          <p:nvPr/>
        </p:nvGrpSpPr>
        <p:grpSpPr bwMode="auto">
          <a:xfrm flipV="1">
            <a:off x="8184510" y="3359933"/>
            <a:ext cx="304800" cy="838200"/>
            <a:chOff x="8153400" y="3962400"/>
            <a:chExt cx="304800" cy="838200"/>
          </a:xfrm>
          <a:solidFill>
            <a:srgbClr val="FFFFFF"/>
          </a:solidFill>
        </p:grpSpPr>
        <p:grpSp>
          <p:nvGrpSpPr>
            <p:cNvPr id="106" name="Group 89"/>
            <p:cNvGrpSpPr/>
            <p:nvPr/>
          </p:nvGrpSpPr>
          <p:grpSpPr>
            <a:xfrm>
              <a:off x="8153400" y="3962400"/>
              <a:ext cx="152400" cy="838200"/>
              <a:chOff x="8458200" y="3962400"/>
              <a:chExt cx="152400" cy="838200"/>
            </a:xfrm>
            <a:grpFill/>
          </p:grpSpPr>
          <p:sp>
            <p:nvSpPr>
              <p:cNvPr id="108" name="Right Triangle 107"/>
              <p:cNvSpPr/>
              <p:nvPr/>
            </p:nvSpPr>
            <p:spPr>
              <a:xfrm flipH="1">
                <a:off x="8458200" y="39624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9" name="Right Triangle 108"/>
              <p:cNvSpPr/>
              <p:nvPr/>
            </p:nvSpPr>
            <p:spPr>
              <a:xfrm flipH="1">
                <a:off x="8458200" y="40386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0" name="Right Triangle 109"/>
              <p:cNvSpPr/>
              <p:nvPr/>
            </p:nvSpPr>
            <p:spPr>
              <a:xfrm flipH="1">
                <a:off x="8458200" y="41148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1" name="Right Triangle 110"/>
              <p:cNvSpPr/>
              <p:nvPr/>
            </p:nvSpPr>
            <p:spPr>
              <a:xfrm flipH="1">
                <a:off x="8458200" y="41910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2" name="Right Triangle 111"/>
              <p:cNvSpPr/>
              <p:nvPr/>
            </p:nvSpPr>
            <p:spPr>
              <a:xfrm flipH="1">
                <a:off x="8458200" y="42672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3" name="Right Triangle 112"/>
              <p:cNvSpPr/>
              <p:nvPr/>
            </p:nvSpPr>
            <p:spPr>
              <a:xfrm flipH="1">
                <a:off x="8458200" y="43434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4" name="Right Triangle 113"/>
              <p:cNvSpPr/>
              <p:nvPr/>
            </p:nvSpPr>
            <p:spPr>
              <a:xfrm flipH="1">
                <a:off x="8458200" y="44196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5" name="Right Triangle 114"/>
              <p:cNvSpPr/>
              <p:nvPr/>
            </p:nvSpPr>
            <p:spPr>
              <a:xfrm flipH="1">
                <a:off x="8458200" y="44958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6" name="Right Triangle 115"/>
              <p:cNvSpPr/>
              <p:nvPr/>
            </p:nvSpPr>
            <p:spPr>
              <a:xfrm flipH="1">
                <a:off x="8458200" y="45720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7" name="Right Triangle 116"/>
              <p:cNvSpPr/>
              <p:nvPr/>
            </p:nvSpPr>
            <p:spPr>
              <a:xfrm flipH="1">
                <a:off x="8458200" y="46482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18" name="Right Triangle 117"/>
              <p:cNvSpPr/>
              <p:nvPr/>
            </p:nvSpPr>
            <p:spPr>
              <a:xfrm flipH="1">
                <a:off x="8458200" y="47244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grpSp>
        <p:sp>
          <p:nvSpPr>
            <p:cNvPr id="107" name="Rectangle 106"/>
            <p:cNvSpPr/>
            <p:nvPr/>
          </p:nvSpPr>
          <p:spPr>
            <a:xfrm>
              <a:off x="8305800" y="3962400"/>
              <a:ext cx="152400" cy="838200"/>
            </a:xfrm>
            <a:prstGeom prst="rect">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grpSp>
      <p:grpSp>
        <p:nvGrpSpPr>
          <p:cNvPr id="92" name="Group 134"/>
          <p:cNvGrpSpPr/>
          <p:nvPr/>
        </p:nvGrpSpPr>
        <p:grpSpPr bwMode="auto">
          <a:xfrm flipH="1" flipV="1">
            <a:off x="945510" y="3377185"/>
            <a:ext cx="304800" cy="838200"/>
            <a:chOff x="8153400" y="3962400"/>
            <a:chExt cx="304800" cy="838200"/>
          </a:xfrm>
          <a:solidFill>
            <a:srgbClr val="FFFFFF"/>
          </a:solidFill>
        </p:grpSpPr>
        <p:grpSp>
          <p:nvGrpSpPr>
            <p:cNvPr id="93" name="Group 89"/>
            <p:cNvGrpSpPr/>
            <p:nvPr/>
          </p:nvGrpSpPr>
          <p:grpSpPr>
            <a:xfrm>
              <a:off x="8153400" y="3962400"/>
              <a:ext cx="152400" cy="838200"/>
              <a:chOff x="8458200" y="3962400"/>
              <a:chExt cx="152400" cy="838200"/>
            </a:xfrm>
            <a:grpFill/>
          </p:grpSpPr>
          <p:sp>
            <p:nvSpPr>
              <p:cNvPr id="95" name="Right Triangle 94"/>
              <p:cNvSpPr/>
              <p:nvPr/>
            </p:nvSpPr>
            <p:spPr>
              <a:xfrm flipH="1">
                <a:off x="8458200" y="39624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96" name="Right Triangle 95"/>
              <p:cNvSpPr/>
              <p:nvPr/>
            </p:nvSpPr>
            <p:spPr>
              <a:xfrm flipH="1">
                <a:off x="8458200" y="40386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97" name="Right Triangle 96"/>
              <p:cNvSpPr/>
              <p:nvPr/>
            </p:nvSpPr>
            <p:spPr>
              <a:xfrm flipH="1">
                <a:off x="8458200" y="41148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98" name="Right Triangle 97"/>
              <p:cNvSpPr/>
              <p:nvPr/>
            </p:nvSpPr>
            <p:spPr>
              <a:xfrm flipH="1">
                <a:off x="8458200" y="41910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99" name="Right Triangle 98"/>
              <p:cNvSpPr/>
              <p:nvPr/>
            </p:nvSpPr>
            <p:spPr>
              <a:xfrm flipH="1">
                <a:off x="8458200" y="42672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0" name="Right Triangle 99"/>
              <p:cNvSpPr/>
              <p:nvPr/>
            </p:nvSpPr>
            <p:spPr>
              <a:xfrm flipH="1">
                <a:off x="8458200" y="43434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1" name="Right Triangle 100"/>
              <p:cNvSpPr/>
              <p:nvPr/>
            </p:nvSpPr>
            <p:spPr>
              <a:xfrm flipH="1">
                <a:off x="8458200" y="44196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2" name="Right Triangle 101"/>
              <p:cNvSpPr/>
              <p:nvPr/>
            </p:nvSpPr>
            <p:spPr>
              <a:xfrm flipH="1">
                <a:off x="8458200" y="44958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3" name="Right Triangle 102"/>
              <p:cNvSpPr/>
              <p:nvPr/>
            </p:nvSpPr>
            <p:spPr>
              <a:xfrm flipH="1">
                <a:off x="8458200" y="45720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4" name="Right Triangle 103"/>
              <p:cNvSpPr/>
              <p:nvPr/>
            </p:nvSpPr>
            <p:spPr>
              <a:xfrm flipH="1">
                <a:off x="8458200" y="46482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sp>
            <p:nvSpPr>
              <p:cNvPr id="105" name="Right Triangle 104"/>
              <p:cNvSpPr/>
              <p:nvPr/>
            </p:nvSpPr>
            <p:spPr>
              <a:xfrm flipH="1">
                <a:off x="8458200" y="4724400"/>
                <a:ext cx="152400" cy="76200"/>
              </a:xfrm>
              <a:prstGeom prst="rtTriangle">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grpSp>
        <p:sp>
          <p:nvSpPr>
            <p:cNvPr id="94" name="Rectangle 93"/>
            <p:cNvSpPr/>
            <p:nvPr/>
          </p:nvSpPr>
          <p:spPr>
            <a:xfrm>
              <a:off x="8305800" y="3962400"/>
              <a:ext cx="152400" cy="838200"/>
            </a:xfrm>
            <a:prstGeom prst="rect">
              <a:avLst/>
            </a:prstGeom>
            <a:grpFill/>
            <a:ln w="6350" cap="flat" cmpd="sng" algn="ctr">
              <a:solidFill>
                <a:srgbClr val="FFFFFF"/>
              </a:solidFill>
              <a:prstDash val="solid"/>
            </a:ln>
            <a:effectLst/>
          </p:spPr>
          <p:txBody>
            <a:bodyPr anchor="ctr"/>
            <a:lstStyle/>
            <a:p>
              <a:pPr fontAlgn="auto">
                <a:spcBef>
                  <a:spcPts val="0"/>
                </a:spcBef>
                <a:spcAft>
                  <a:spcPts val="0"/>
                </a:spcAft>
                <a:defRPr/>
              </a:pPr>
              <a:endParaRPr lang="en-GB" kern="0">
                <a:solidFill>
                  <a:srgbClr val="FFFFFF"/>
                </a:solidFill>
                <a:latin typeface="Arial Unicode MS"/>
              </a:endParaRPr>
            </a:p>
          </p:txBody>
        </p:sp>
      </p:grpSp>
    </p:spTree>
    <p:extLst>
      <p:ext uri="{BB962C8B-B14F-4D97-AF65-F5344CB8AC3E}">
        <p14:creationId xmlns:p14="http://schemas.microsoft.com/office/powerpoint/2010/main" val="282521617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P spid="6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noProof="0" dirty="0" smtClean="0"/>
              <a:t>Recovery from the accident</a:t>
            </a:r>
          </a:p>
        </p:txBody>
      </p:sp>
      <p:sp>
        <p:nvSpPr>
          <p:cNvPr id="186371" name="Rectangle 3"/>
          <p:cNvSpPr>
            <a:spLocks noGrp="1" noChangeArrowheads="1"/>
          </p:cNvSpPr>
          <p:nvPr>
            <p:ph type="body" idx="1"/>
          </p:nvPr>
        </p:nvSpPr>
        <p:spPr>
          <a:ln>
            <a:noFill/>
          </a:ln>
        </p:spPr>
        <p:txBody>
          <a:bodyPr/>
          <a:lstStyle/>
          <a:p>
            <a:pPr eaLnBrk="1" hangingPunct="1"/>
            <a:r>
              <a:rPr lang="en-GB" noProof="0" dirty="0"/>
              <a:t>Damage has a large impact on the availability of an accelerator</a:t>
            </a:r>
          </a:p>
          <a:p>
            <a:pPr eaLnBrk="1" hangingPunct="1">
              <a:lnSpc>
                <a:spcPct val="100000"/>
              </a:lnSpc>
            </a:pPr>
            <a:r>
              <a:rPr lang="en-GB" noProof="0" dirty="0" smtClean="0"/>
              <a:t>For the LHC, it took a long time (about one year) to repair the magnets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9477" y="2612230"/>
            <a:ext cx="3364523" cy="402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255495" y="2276840"/>
            <a:ext cx="5293658" cy="28328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pPr eaLnBrk="1" hangingPunct="1"/>
            <a:r>
              <a:rPr lang="en-GB" kern="0" dirty="0" smtClean="0"/>
              <a:t>A new layer of protection system for the superconducting magnets and bus-bars was installed</a:t>
            </a:r>
          </a:p>
          <a:p>
            <a:pPr eaLnBrk="1" hangingPunct="1"/>
            <a:r>
              <a:rPr lang="en-GB" kern="0" dirty="0" smtClean="0"/>
              <a:t>Energy was limited to 3.5 TeV, later to 4 TeV</a:t>
            </a:r>
          </a:p>
          <a:p>
            <a:pPr eaLnBrk="1" hangingPunct="1"/>
            <a:r>
              <a:rPr lang="en-GB" kern="0" dirty="0" smtClean="0"/>
              <a:t>Re-start up about one year later</a:t>
            </a:r>
          </a:p>
          <a:p>
            <a:pPr eaLnBrk="1" hangingPunct="1"/>
            <a:r>
              <a:rPr lang="en-GB" b="1" kern="0" dirty="0" smtClean="0"/>
              <a:t>Performance was excellent</a:t>
            </a:r>
            <a:endParaRPr lang="en-GB" kern="0" dirty="0" smtClean="0"/>
          </a:p>
          <a:p>
            <a:pPr eaLnBrk="1" hangingPunct="1"/>
            <a:r>
              <a:rPr lang="en-GB" kern="0" dirty="0" smtClean="0"/>
              <a:t>During a two years shut-down from 2013-2014 the interconnects were finally repaired, then operation at   6.5 TeV</a:t>
            </a:r>
          </a:p>
          <a:p>
            <a:pPr eaLnBrk="1" hangingPunct="1"/>
            <a:endParaRPr lang="en-GB" kern="0" dirty="0"/>
          </a:p>
        </p:txBody>
      </p:sp>
    </p:spTree>
    <p:extLst>
      <p:ext uri="{BB962C8B-B14F-4D97-AF65-F5344CB8AC3E}">
        <p14:creationId xmlns:p14="http://schemas.microsoft.com/office/powerpoint/2010/main" val="1161105873"/>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55470" y="0"/>
            <a:ext cx="8388530" cy="967666"/>
          </a:xfrm>
          <a:solidFill>
            <a:srgbClr val="333399"/>
          </a:solidFill>
        </p:spPr>
        <p:txBody>
          <a:bodyPr/>
          <a:lstStyle/>
          <a:p>
            <a:pPr marL="0" indent="0" eaLnBrk="1" hangingPunct="1">
              <a:buNone/>
            </a:pPr>
            <a:r>
              <a:rPr lang="en-GB" dirty="0" smtClean="0"/>
              <a:t>          </a:t>
            </a:r>
            <a:r>
              <a:rPr lang="en-GB" dirty="0"/>
              <a:t>Indirect energy transfer from </a:t>
            </a:r>
            <a:r>
              <a:rPr lang="en-GB" dirty="0" smtClean="0"/>
              <a:t>beam </a:t>
            </a:r>
            <a:r>
              <a:rPr lang="en-GB" dirty="0"/>
              <a:t>to </a:t>
            </a:r>
            <a:r>
              <a:rPr lang="en-GB" dirty="0" smtClean="0"/>
              <a:t>equipment</a:t>
            </a:r>
            <a:endParaRPr lang="en-GB" dirty="0"/>
          </a:p>
        </p:txBody>
      </p:sp>
      <mc:AlternateContent xmlns:mc="http://schemas.openxmlformats.org/markup-compatibility/2006" xmlns:a14="http://schemas.microsoft.com/office/drawing/2010/main">
        <mc:Choice Requires="a14">
          <p:sp>
            <p:nvSpPr>
              <p:cNvPr id="186371" name="Rectangle 3"/>
              <p:cNvSpPr>
                <a:spLocks noGrp="1" noChangeArrowheads="1"/>
              </p:cNvSpPr>
              <p:nvPr>
                <p:ph type="body" idx="1"/>
              </p:nvPr>
            </p:nvSpPr>
            <p:spPr>
              <a:xfrm>
                <a:off x="467430" y="1092297"/>
                <a:ext cx="8425170" cy="5433133"/>
              </a:xfrm>
              <a:ln>
                <a:noFill/>
              </a:ln>
            </p:spPr>
            <p:txBody>
              <a:bodyPr/>
              <a:lstStyle/>
              <a:p>
                <a:pPr eaLnBrk="1" hangingPunct="1"/>
                <a:r>
                  <a:rPr lang="en-GB" dirty="0" smtClean="0"/>
                  <a:t>Power of synchrotron radiation emitted by the beam</a:t>
                </a:r>
              </a:p>
              <a:p>
                <a:pPr lvl="1" eaLnBrk="1" hangingPunct="1"/>
                <a:r>
                  <a:rPr lang="en-GB" dirty="0" smtClean="0"/>
                  <a:t>For electron / positron accelerators</a:t>
                </a:r>
              </a:p>
              <a:p>
                <a:pPr lvl="1" eaLnBrk="1" hangingPunct="1"/>
                <a:r>
                  <a:rPr lang="en-GB" dirty="0" smtClean="0"/>
                  <a:t>The power increases with the particle energy: </a:t>
                </a:r>
                <a14:m>
                  <m:oMath xmlns:m="http://schemas.openxmlformats.org/officeDocument/2006/math">
                    <m:r>
                      <a:rPr lang="en-GB" b="0" i="1" smtClean="0">
                        <a:latin typeface="Cambria Math" panose="02040503050406030204" pitchFamily="18" charset="0"/>
                      </a:rPr>
                      <m:t>𝑃</m:t>
                    </m:r>
                    <m:r>
                      <a:rPr lang="en-GB" i="1" smtClean="0">
                        <a:latin typeface="Cambria Math" panose="02040503050406030204" pitchFamily="18" charset="0"/>
                      </a:rPr>
                      <m:t>=</m:t>
                    </m:r>
                    <m:r>
                      <a:rPr lang="en-GB" b="0" i="1" smtClean="0">
                        <a:latin typeface="Cambria Math" panose="02040503050406030204" pitchFamily="18" charset="0"/>
                      </a:rPr>
                      <m:t>𝑐𝑜𝑛𝑠𝑡</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4</m:t>
                        </m:r>
                      </m:sup>
                    </m:sSup>
                  </m:oMath>
                </a14:m>
                <a:endParaRPr lang="en-GB" dirty="0" smtClean="0"/>
              </a:p>
              <a:p>
                <a:pPr lvl="1" eaLnBrk="1" hangingPunct="1"/>
                <a:r>
                  <a:rPr lang="en-GB" dirty="0" smtClean="0"/>
                  <a:t>The power of synchrotron radiation can be very high (10s of MW)</a:t>
                </a:r>
              </a:p>
              <a:p>
                <a:pPr lvl="1" eaLnBrk="1" hangingPunct="1"/>
                <a:r>
                  <a:rPr lang="en-GB" dirty="0" smtClean="0"/>
                  <a:t>The radiation can be very focused</a:t>
                </a:r>
              </a:p>
              <a:p>
                <a:pPr lvl="1" eaLnBrk="1" hangingPunct="1"/>
                <a:r>
                  <a:rPr lang="en-GB" dirty="0" smtClean="0"/>
                  <a:t>Wiggler and </a:t>
                </a:r>
                <a:r>
                  <a:rPr lang="en-GB" dirty="0" err="1" smtClean="0"/>
                  <a:t>undulator</a:t>
                </a:r>
                <a:r>
                  <a:rPr lang="en-GB" dirty="0" smtClean="0"/>
                  <a:t> magnets can increase the power by orders of magnitude (e.g. for FELs)</a:t>
                </a:r>
              </a:p>
              <a:p>
                <a:pPr lvl="1" eaLnBrk="1" hangingPunct="1"/>
                <a:r>
                  <a:rPr lang="en-GB" dirty="0" smtClean="0"/>
                  <a:t>Normally, this is considered in the design of the accelerator and experiments – however, there are a number of failure scenario that can lead to accidents</a:t>
                </a:r>
              </a:p>
              <a:p>
                <a:pPr eaLnBrk="1" hangingPunct="1"/>
                <a:r>
                  <a:rPr lang="en-GB" dirty="0" smtClean="0"/>
                  <a:t>Power deposited by electromagnetic interaction between beam and environment (RF, beam instrumentation, vacuum chamber, kicker magnets, …)</a:t>
                </a:r>
              </a:p>
              <a:p>
                <a:pPr lvl="1" eaLnBrk="1" hangingPunct="1"/>
                <a:r>
                  <a:rPr lang="en-GB" dirty="0" smtClean="0"/>
                  <a:t>Depends on the beam intensity and bunch structure</a:t>
                </a:r>
              </a:p>
              <a:p>
                <a:pPr lvl="1" eaLnBrk="1" hangingPunct="1"/>
                <a:r>
                  <a:rPr lang="en-GB" dirty="0" smtClean="0"/>
                  <a:t>Depends on the impedance</a:t>
                </a:r>
              </a:p>
              <a:p>
                <a:pPr lvl="1" eaLnBrk="1" hangingPunct="1"/>
                <a:endParaRPr lang="en-GB" dirty="0" smtClean="0"/>
              </a:p>
              <a:p>
                <a:pPr eaLnBrk="1" hangingPunct="1"/>
                <a:endParaRPr lang="en-GB" noProof="0" dirty="0" smtClean="0"/>
              </a:p>
            </p:txBody>
          </p:sp>
        </mc:Choice>
        <mc:Fallback xmlns="">
          <p:sp>
            <p:nvSpPr>
              <p:cNvPr id="186371" name="Rectangle 3"/>
              <p:cNvSpPr>
                <a:spLocks noGrp="1" noRot="1" noChangeAspect="1" noMove="1" noResize="1" noEditPoints="1" noAdjustHandles="1" noChangeArrowheads="1" noChangeShapeType="1" noTextEdit="1"/>
              </p:cNvSpPr>
              <p:nvPr>
                <p:ph type="body" idx="1"/>
              </p:nvPr>
            </p:nvSpPr>
            <p:spPr>
              <a:xfrm>
                <a:off x="467430" y="1092297"/>
                <a:ext cx="8425170" cy="5433133"/>
              </a:xfrm>
              <a:blipFill rotWithShape="0">
                <a:blip r:embed="rId3"/>
                <a:stretch>
                  <a:fillRect l="-941" t="-898" b="-2694"/>
                </a:stretch>
              </a:blipFill>
              <a:ln>
                <a:noFill/>
              </a:ln>
            </p:spPr>
            <p:txBody>
              <a:bodyPr/>
              <a:lstStyle/>
              <a:p>
                <a:r>
                  <a:rPr lang="en-GB">
                    <a:noFill/>
                  </a:rPr>
                  <a:t> </a:t>
                </a:r>
              </a:p>
            </p:txBody>
          </p:sp>
        </mc:Fallback>
      </mc:AlternateContent>
      <p:sp>
        <p:nvSpPr>
          <p:cNvPr id="2" name="Rectangle 1"/>
          <p:cNvSpPr/>
          <p:nvPr/>
        </p:nvSpPr>
        <p:spPr>
          <a:xfrm>
            <a:off x="0" y="751666"/>
            <a:ext cx="914400" cy="216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08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55470" y="0"/>
            <a:ext cx="8388530" cy="967666"/>
          </a:xfrm>
          <a:solidFill>
            <a:srgbClr val="333399"/>
          </a:solidFill>
        </p:spPr>
        <p:txBody>
          <a:bodyPr/>
          <a:lstStyle/>
          <a:p>
            <a:pPr marL="0" indent="0" eaLnBrk="1" hangingPunct="1">
              <a:buNone/>
            </a:pPr>
            <a:r>
              <a:rPr lang="en-GB" dirty="0" smtClean="0"/>
              <a:t>LHC interconnects</a:t>
            </a:r>
            <a:endParaRPr lang="en-GB" dirty="0"/>
          </a:p>
        </p:txBody>
      </p:sp>
      <p:sp>
        <p:nvSpPr>
          <p:cNvPr id="2" name="Rectangle 1"/>
          <p:cNvSpPr/>
          <p:nvPr/>
        </p:nvSpPr>
        <p:spPr>
          <a:xfrm>
            <a:off x="0" y="751666"/>
            <a:ext cx="914400" cy="216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550" y="1178849"/>
            <a:ext cx="6530308" cy="534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03810" y="5681500"/>
            <a:ext cx="4643893" cy="923330"/>
          </a:xfrm>
          <a:prstGeom prst="rect">
            <a:avLst/>
          </a:prstGeom>
          <a:solidFill>
            <a:schemeClr val="bg1">
              <a:lumMod val="85000"/>
            </a:schemeClr>
          </a:solidFill>
        </p:spPr>
        <p:txBody>
          <a:bodyPr wrap="square" rtlCol="0">
            <a:spAutoFit/>
          </a:bodyPr>
          <a:lstStyle/>
          <a:p>
            <a:r>
              <a:rPr lang="en-GB" sz="1800" dirty="0">
                <a:solidFill>
                  <a:srgbClr val="0000FF"/>
                </a:solidFill>
              </a:rPr>
              <a:t>T</a:t>
            </a:r>
            <a:r>
              <a:rPr lang="en-GB" sz="1800" dirty="0" smtClean="0">
                <a:solidFill>
                  <a:srgbClr val="0000FF"/>
                </a:solidFill>
              </a:rPr>
              <a:t>he </a:t>
            </a:r>
            <a:r>
              <a:rPr lang="en-GB" sz="1800" dirty="0">
                <a:solidFill>
                  <a:srgbClr val="0000FF"/>
                </a:solidFill>
              </a:rPr>
              <a:t>metallic coating on the fingers had </a:t>
            </a:r>
            <a:r>
              <a:rPr lang="en-GB" sz="1800" dirty="0" smtClean="0">
                <a:solidFill>
                  <a:srgbClr val="0000FF"/>
                </a:solidFill>
              </a:rPr>
              <a:t>melted, temperature </a:t>
            </a:r>
            <a:r>
              <a:rPr lang="en-GB" sz="1800" dirty="0">
                <a:solidFill>
                  <a:srgbClr val="0000FF"/>
                </a:solidFill>
              </a:rPr>
              <a:t>had reached more than 800 </a:t>
            </a:r>
            <a:r>
              <a:rPr lang="en-GB" sz="1800" baseline="30000" dirty="0" smtClean="0">
                <a:solidFill>
                  <a:srgbClr val="0000FF"/>
                </a:solidFill>
              </a:rPr>
              <a:t>0</a:t>
            </a:r>
            <a:r>
              <a:rPr lang="en-GB" sz="1800" dirty="0" smtClean="0">
                <a:solidFill>
                  <a:srgbClr val="0000FF"/>
                </a:solidFill>
              </a:rPr>
              <a:t>C</a:t>
            </a:r>
            <a:r>
              <a:rPr lang="en-GB" sz="1800" dirty="0">
                <a:solidFill>
                  <a:srgbClr val="0000FF"/>
                </a:solidFill>
              </a:rPr>
              <a:t>.</a:t>
            </a:r>
          </a:p>
        </p:txBody>
      </p:sp>
      <p:sp>
        <p:nvSpPr>
          <p:cNvPr id="3" name="TextBox 2"/>
          <p:cNvSpPr txBox="1"/>
          <p:nvPr/>
        </p:nvSpPr>
        <p:spPr>
          <a:xfrm>
            <a:off x="1331550" y="6156098"/>
            <a:ext cx="1172116" cy="369332"/>
          </a:xfrm>
          <a:prstGeom prst="rect">
            <a:avLst/>
          </a:prstGeom>
          <a:solidFill>
            <a:srgbClr val="FFFFCC"/>
          </a:solidFill>
        </p:spPr>
        <p:txBody>
          <a:bodyPr wrap="none" rtlCol="0">
            <a:spAutoFit/>
          </a:bodyPr>
          <a:lstStyle/>
          <a:p>
            <a:r>
              <a:rPr lang="en-GB" sz="1800" dirty="0" err="1" smtClean="0">
                <a:solidFill>
                  <a:srgbClr val="000066"/>
                </a:solidFill>
              </a:rPr>
              <a:t>B.Salvant</a:t>
            </a:r>
            <a:endParaRPr lang="en-GB" sz="1800" dirty="0">
              <a:solidFill>
                <a:srgbClr val="000066"/>
              </a:solidFill>
            </a:endParaRPr>
          </a:p>
        </p:txBody>
      </p:sp>
      <p:cxnSp>
        <p:nvCxnSpPr>
          <p:cNvPr id="5" name="Straight Arrow Connector 4"/>
          <p:cNvCxnSpPr/>
          <p:nvPr/>
        </p:nvCxnSpPr>
        <p:spPr>
          <a:xfrm>
            <a:off x="467430" y="3789050"/>
            <a:ext cx="7777080" cy="0"/>
          </a:xfrm>
          <a:prstGeom prst="straightConnector1">
            <a:avLst/>
          </a:prstGeom>
          <a:ln w="190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CERN-LINAC 4 during commissioning at 3 MeV</a:t>
            </a:r>
            <a:endParaRPr lang="en-GB" noProof="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3388" y="1745051"/>
            <a:ext cx="7056784" cy="4824536"/>
          </a:xfrm>
          <a:prstGeom prst="rect">
            <a:avLst/>
          </a:prstGeom>
          <a:noFill/>
          <a:ln>
            <a:solidFill>
              <a:srgbClr val="0000FF"/>
            </a:solidFill>
          </a:ln>
        </p:spPr>
      </p:pic>
      <p:sp>
        <p:nvSpPr>
          <p:cNvPr id="3" name="Content Placeholder 2"/>
          <p:cNvSpPr>
            <a:spLocks noGrp="1"/>
          </p:cNvSpPr>
          <p:nvPr>
            <p:ph idx="1"/>
          </p:nvPr>
        </p:nvSpPr>
        <p:spPr>
          <a:xfrm>
            <a:off x="3851900" y="836640"/>
            <a:ext cx="5135220" cy="2952410"/>
          </a:xfrm>
          <a:solidFill>
            <a:schemeClr val="bg1"/>
          </a:solidFill>
          <a:ln>
            <a:solidFill>
              <a:srgbClr val="0000FF"/>
            </a:solidFill>
          </a:ln>
        </p:spPr>
        <p:txBody>
          <a:bodyPr/>
          <a:lstStyle/>
          <a:p>
            <a:pPr marL="0" indent="0">
              <a:buNone/>
            </a:pPr>
            <a:r>
              <a:rPr lang="en-GB" sz="2000" noProof="0" dirty="0" smtClean="0"/>
              <a:t>On 12 December 2013 a </a:t>
            </a:r>
            <a:r>
              <a:rPr lang="en-GB" sz="2000" noProof="0" dirty="0"/>
              <a:t>vacuum leak on a below developed in the MEBT line.</a:t>
            </a:r>
          </a:p>
          <a:p>
            <a:pPr marL="0" indent="0">
              <a:buNone/>
            </a:pPr>
            <a:r>
              <a:rPr lang="en-GB" sz="2000" dirty="0"/>
              <a:t>B</a:t>
            </a:r>
            <a:r>
              <a:rPr lang="en-GB" sz="2000" noProof="0" dirty="0" err="1" smtClean="0"/>
              <a:t>eam</a:t>
            </a:r>
            <a:r>
              <a:rPr lang="en-GB" sz="2000" noProof="0" dirty="0" smtClean="0"/>
              <a:t> </a:t>
            </a:r>
            <a:r>
              <a:rPr lang="en-GB" sz="2000" noProof="0" dirty="0"/>
              <a:t>has been hitting </a:t>
            </a:r>
            <a:r>
              <a:rPr lang="en-GB" sz="2000" noProof="0" dirty="0" smtClean="0"/>
              <a:t>bellow </a:t>
            </a:r>
            <a:r>
              <a:rPr lang="en-GB" sz="2000" noProof="0" dirty="0"/>
              <a:t>during </a:t>
            </a:r>
            <a:r>
              <a:rPr lang="en-GB" sz="2000" noProof="0" dirty="0" smtClean="0"/>
              <a:t>special measurements (very </a:t>
            </a:r>
            <a:r>
              <a:rPr lang="en-GB" sz="2000" noProof="0" dirty="0"/>
              <a:t>small beams in </a:t>
            </a:r>
            <a:r>
              <a:rPr lang="en-GB" sz="2000" noProof="0" dirty="0" smtClean="0"/>
              <a:t>vertical, large </a:t>
            </a:r>
            <a:r>
              <a:rPr lang="en-GB" sz="2000" noProof="0" dirty="0"/>
              <a:t>in horizontal), ~16% of the beam </a:t>
            </a:r>
            <a:r>
              <a:rPr lang="en-GB" sz="2000" noProof="0" dirty="0" smtClean="0"/>
              <a:t>lost </a:t>
            </a:r>
            <a:r>
              <a:rPr lang="en-GB" sz="2000" noProof="0" dirty="0"/>
              <a:t>for </a:t>
            </a:r>
            <a:r>
              <a:rPr lang="en-GB" sz="2000" noProof="0" dirty="0" smtClean="0"/>
              <a:t>about 14 minutes </a:t>
            </a:r>
            <a:r>
              <a:rPr lang="en-GB" sz="2000" noProof="0" dirty="0"/>
              <a:t>and damaged the bellow</a:t>
            </a:r>
            <a:r>
              <a:rPr lang="en-GB" sz="2000" noProof="0" dirty="0" smtClean="0"/>
              <a:t>. The consequences were minor since LINAC4 was not yet in the CERN injector chain.</a:t>
            </a:r>
          </a:p>
          <a:p>
            <a:pPr marL="0" indent="0">
              <a:buNone/>
            </a:pPr>
            <a:r>
              <a:rPr lang="en-GB" sz="2000" dirty="0" smtClean="0"/>
              <a:t>Happened with very low power beam (few W).</a:t>
            </a:r>
            <a:endParaRPr lang="en-GB" sz="2000" noProof="0" dirty="0"/>
          </a:p>
        </p:txBody>
      </p:sp>
      <p:sp>
        <p:nvSpPr>
          <p:cNvPr id="5" name="Content Placeholder 2"/>
          <p:cNvSpPr txBox="1">
            <a:spLocks/>
          </p:cNvSpPr>
          <p:nvPr/>
        </p:nvSpPr>
        <p:spPr bwMode="auto">
          <a:xfrm>
            <a:off x="7754471" y="6237372"/>
            <a:ext cx="1389529" cy="394968"/>
          </a:xfrm>
          <a:prstGeom prst="rect">
            <a:avLst/>
          </a:prstGeom>
          <a:solidFill>
            <a:schemeClr val="bg1">
              <a:lumMod val="95000"/>
            </a:schemeClr>
          </a:solidFill>
          <a:ln>
            <a:solidFill>
              <a:srgbClr val="0000FF"/>
            </a:solid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80000"/>
              <a:buFont typeface="Arial Unicode MS" pitchFamily="34" charset="-128"/>
              <a:buChar char="●"/>
              <a:defRPr sz="2400">
                <a:solidFill>
                  <a:srgbClr val="062F67"/>
                </a:solidFill>
                <a:latin typeface="+mn-lt"/>
                <a:ea typeface="+mn-ea"/>
                <a:cs typeface="+mn-cs"/>
              </a:defRPr>
            </a:lvl1pPr>
            <a:lvl2pPr marL="914400" indent="-457200" algn="l" rtl="0" eaLnBrk="0" fontAlgn="base" hangingPunct="0">
              <a:spcBef>
                <a:spcPct val="20000"/>
              </a:spcBef>
              <a:spcAft>
                <a:spcPct val="0"/>
              </a:spcAft>
              <a:buClr>
                <a:schemeClr val="accent1">
                  <a:lumMod val="50000"/>
                </a:schemeClr>
              </a:buClr>
              <a:buSzPct val="80000"/>
              <a:buFont typeface="Arial" pitchFamily="34" charset="0"/>
              <a:buChar char="•"/>
              <a:defRPr sz="2000">
                <a:solidFill>
                  <a:srgbClr val="008000"/>
                </a:solidFill>
                <a:latin typeface="+mn-lt"/>
              </a:defRPr>
            </a:lvl2pPr>
            <a:lvl3pPr marL="1143000" indent="-228600" algn="l" rtl="0" eaLnBrk="0" fontAlgn="base" hangingPunct="0">
              <a:spcBef>
                <a:spcPct val="20000"/>
              </a:spcBef>
              <a:spcAft>
                <a:spcPct val="0"/>
              </a:spcAft>
              <a:buClr>
                <a:srgbClr val="6699FF"/>
              </a:buClr>
              <a:buFont typeface="Franklin Gothic Medium" pitchFamily="34" charset="0"/>
              <a:defRPr sz="2000">
                <a:solidFill>
                  <a:srgbClr val="6666FF"/>
                </a:solidFill>
                <a:latin typeface="+mn-lt"/>
              </a:defRPr>
            </a:lvl3pPr>
            <a:lvl4pPr marL="1600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eaLnBrk="0" fontAlgn="base" hangingPunct="0">
              <a:spcBef>
                <a:spcPct val="20000"/>
              </a:spcBef>
              <a:spcAft>
                <a:spcPct val="0"/>
              </a:spcAft>
              <a:buClr>
                <a:srgbClr val="6699FF"/>
              </a:buClr>
              <a:buFont typeface="Franklin Gothic Medium" pitchFamily="34" charset="0"/>
              <a:buChar char="–"/>
              <a:defRPr sz="2000">
                <a:solidFill>
                  <a:srgbClr val="6666FF"/>
                </a:solidFill>
                <a:latin typeface="+mn-lt"/>
              </a:defRPr>
            </a:lvl9pPr>
          </a:lstStyle>
          <a:p>
            <a:pPr marL="0" indent="0">
              <a:buFont typeface="Arial Unicode MS" pitchFamily="34" charset="-128"/>
              <a:buNone/>
            </a:pPr>
            <a:r>
              <a:rPr lang="en-GB" sz="2000" kern="0" dirty="0" err="1" smtClean="0"/>
              <a:t>A.Lombardi</a:t>
            </a:r>
            <a:endParaRPr lang="en-GB" sz="2000" kern="0" dirty="0"/>
          </a:p>
        </p:txBody>
      </p:sp>
    </p:spTree>
    <p:extLst>
      <p:ext uri="{BB962C8B-B14F-4D97-AF65-F5344CB8AC3E}">
        <p14:creationId xmlns:p14="http://schemas.microsoft.com/office/powerpoint/2010/main" val="4125144669"/>
      </p:ext>
    </p:extLst>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J-PARC radioactive material leak accident</a:t>
            </a:r>
          </a:p>
        </p:txBody>
      </p:sp>
      <p:sp>
        <p:nvSpPr>
          <p:cNvPr id="3" name="Content Placeholder 2"/>
          <p:cNvSpPr>
            <a:spLocks noGrp="1"/>
          </p:cNvSpPr>
          <p:nvPr>
            <p:ph idx="1"/>
          </p:nvPr>
        </p:nvSpPr>
        <p:spPr/>
        <p:txBody>
          <a:bodyPr/>
          <a:lstStyle/>
          <a:p>
            <a:r>
              <a:rPr lang="en-GB" sz="2200" dirty="0"/>
              <a:t>A</a:t>
            </a:r>
            <a:r>
              <a:rPr lang="en-GB" sz="2200" noProof="0" dirty="0" smtClean="0"/>
              <a:t> radioactive material leak accident occurred at the Hadron Experimental Facility on May 23, 2013. </a:t>
            </a:r>
          </a:p>
          <a:p>
            <a:r>
              <a:rPr lang="en-GB" sz="2200" noProof="0" dirty="0" smtClean="0"/>
              <a:t>The accident was triggered by a </a:t>
            </a:r>
            <a:r>
              <a:rPr lang="en-GB" sz="2200" b="1" noProof="0" dirty="0" smtClean="0">
                <a:solidFill>
                  <a:srgbClr val="C00000"/>
                </a:solidFill>
              </a:rPr>
              <a:t>malfunction of the slow extraction system </a:t>
            </a:r>
            <a:r>
              <a:rPr lang="en-GB" sz="2200" noProof="0" dirty="0" smtClean="0"/>
              <a:t>of the Main Ring synchrotron (MR). May 2013</a:t>
            </a:r>
            <a:r>
              <a:rPr lang="en-GB" sz="2200" noProof="0" dirty="0"/>
              <a:t>, one of the </a:t>
            </a:r>
            <a:r>
              <a:rPr lang="en-GB" sz="2200" noProof="0" dirty="0" smtClean="0"/>
              <a:t>spill feedback </a:t>
            </a:r>
            <a:r>
              <a:rPr lang="en-GB" sz="2200" noProof="0" dirty="0"/>
              <a:t>quadrupole magnets, Extraction </a:t>
            </a:r>
            <a:r>
              <a:rPr lang="en-GB" sz="2200" noProof="0" dirty="0" smtClean="0"/>
              <a:t>Quadrupole (EQ</a:t>
            </a:r>
            <a:r>
              <a:rPr lang="en-GB" sz="2200" noProof="0" dirty="0"/>
              <a:t>), malfunctioned. </a:t>
            </a:r>
            <a:endParaRPr lang="en-GB" sz="2200" noProof="0" dirty="0" smtClean="0"/>
          </a:p>
          <a:p>
            <a:r>
              <a:rPr lang="en-GB" sz="2200" noProof="0" dirty="0" smtClean="0"/>
              <a:t>A </a:t>
            </a:r>
            <a:r>
              <a:rPr lang="en-GB" sz="2200" noProof="0" dirty="0"/>
              <a:t>beam consisting of </a:t>
            </a:r>
            <a:r>
              <a:rPr lang="en-GB" sz="2200" noProof="0" dirty="0" smtClean="0"/>
              <a:t>2x10</a:t>
            </a:r>
            <a:r>
              <a:rPr lang="en-GB" sz="2200" baseline="30000" noProof="0" dirty="0" smtClean="0"/>
              <a:t>13</a:t>
            </a:r>
            <a:r>
              <a:rPr lang="en-GB" sz="2200" noProof="0" dirty="0" smtClean="0"/>
              <a:t> protons </a:t>
            </a:r>
            <a:r>
              <a:rPr lang="en-GB" sz="2200" noProof="0" dirty="0"/>
              <a:t>was extracted within a very short time of </a:t>
            </a:r>
            <a:r>
              <a:rPr lang="en-GB" sz="2200" noProof="0" dirty="0" smtClean="0"/>
              <a:t> 5 ms and </a:t>
            </a:r>
            <a:r>
              <a:rPr lang="en-GB" sz="2200" noProof="0" dirty="0"/>
              <a:t>delivered to the gold target in the HD </a:t>
            </a:r>
            <a:r>
              <a:rPr lang="en-GB" sz="2200" noProof="0" dirty="0" smtClean="0"/>
              <a:t>facility, normally </a:t>
            </a:r>
            <a:r>
              <a:rPr lang="en-GB" sz="2200" noProof="0" dirty="0"/>
              <a:t>a total of </a:t>
            </a:r>
            <a:r>
              <a:rPr lang="en-GB" sz="2200" noProof="0" dirty="0" smtClean="0"/>
              <a:t>3x10</a:t>
            </a:r>
            <a:r>
              <a:rPr lang="en-GB" sz="2200" baseline="30000" noProof="0" dirty="0" smtClean="0"/>
              <a:t>13 </a:t>
            </a:r>
            <a:r>
              <a:rPr lang="en-GB" sz="2200" noProof="0" dirty="0" smtClean="0"/>
              <a:t>protons </a:t>
            </a:r>
            <a:r>
              <a:rPr lang="en-GB" sz="2200" noProof="0" dirty="0"/>
              <a:t>were </a:t>
            </a:r>
            <a:r>
              <a:rPr lang="en-GB" sz="2200" noProof="0" dirty="0" smtClean="0"/>
              <a:t>extracted for </a:t>
            </a:r>
            <a:r>
              <a:rPr lang="en-GB" sz="2200" noProof="0" dirty="0"/>
              <a:t>2 s. </a:t>
            </a:r>
            <a:r>
              <a:rPr lang="en-GB" sz="2200" noProof="0" dirty="0">
                <a:solidFill>
                  <a:srgbClr val="C00000"/>
                </a:solidFill>
              </a:rPr>
              <a:t>T</a:t>
            </a:r>
            <a:r>
              <a:rPr lang="en-GB" sz="2200" b="1" noProof="0" dirty="0">
                <a:solidFill>
                  <a:srgbClr val="C00000"/>
                </a:solidFill>
              </a:rPr>
              <a:t>he gold target </a:t>
            </a:r>
            <a:r>
              <a:rPr lang="en-GB" sz="2200" b="1" noProof="0" dirty="0" smtClean="0">
                <a:solidFill>
                  <a:srgbClr val="C00000"/>
                </a:solidFill>
              </a:rPr>
              <a:t>was instantaneously </a:t>
            </a:r>
            <a:r>
              <a:rPr lang="en-GB" sz="2200" b="1" noProof="0" dirty="0">
                <a:solidFill>
                  <a:srgbClr val="C00000"/>
                </a:solidFill>
              </a:rPr>
              <a:t>heated up </a:t>
            </a:r>
            <a:r>
              <a:rPr lang="en-GB" sz="2200" b="1" noProof="0" dirty="0" smtClean="0">
                <a:solidFill>
                  <a:srgbClr val="C00000"/>
                </a:solidFill>
              </a:rPr>
              <a:t>to an </a:t>
            </a:r>
            <a:r>
              <a:rPr lang="en-GB" sz="2200" b="1" noProof="0" dirty="0">
                <a:solidFill>
                  <a:srgbClr val="C00000"/>
                </a:solidFill>
              </a:rPr>
              <a:t>extraordinarily high temperature</a:t>
            </a:r>
            <a:r>
              <a:rPr lang="en-GB" sz="2200" noProof="0" dirty="0">
                <a:solidFill>
                  <a:srgbClr val="C00000"/>
                </a:solidFill>
              </a:rPr>
              <a:t> </a:t>
            </a:r>
            <a:r>
              <a:rPr lang="en-GB" sz="2200" noProof="0" dirty="0" smtClean="0"/>
              <a:t>and </a:t>
            </a:r>
            <a:r>
              <a:rPr lang="en-GB" sz="2200" noProof="0" dirty="0"/>
              <a:t>partially damaged. </a:t>
            </a:r>
            <a:r>
              <a:rPr lang="en-GB" sz="2200" dirty="0"/>
              <a:t>T</a:t>
            </a:r>
            <a:r>
              <a:rPr lang="en-GB" sz="2200" noProof="0" dirty="0" smtClean="0"/>
              <a:t>he </a:t>
            </a:r>
            <a:r>
              <a:rPr lang="en-GB" sz="2200" b="1" noProof="0" dirty="0" smtClean="0">
                <a:solidFill>
                  <a:srgbClr val="C00000"/>
                </a:solidFill>
              </a:rPr>
              <a:t>radioactive material </a:t>
            </a:r>
            <a:r>
              <a:rPr lang="en-GB" sz="2200" b="1" noProof="0" dirty="0">
                <a:solidFill>
                  <a:srgbClr val="C00000"/>
                </a:solidFill>
              </a:rPr>
              <a:t>dispersed from the </a:t>
            </a:r>
            <a:r>
              <a:rPr lang="en-GB" sz="2200" b="1" noProof="0" dirty="0" smtClean="0">
                <a:solidFill>
                  <a:srgbClr val="C00000"/>
                </a:solidFill>
              </a:rPr>
              <a:t>gold target</a:t>
            </a:r>
            <a:r>
              <a:rPr lang="en-GB" sz="2200" b="1" noProof="0" dirty="0" smtClean="0"/>
              <a:t> </a:t>
            </a:r>
            <a:r>
              <a:rPr lang="en-GB" sz="2200" noProof="0" dirty="0"/>
              <a:t>and </a:t>
            </a:r>
            <a:r>
              <a:rPr lang="en-GB" sz="2200" b="1" noProof="0" dirty="0">
                <a:solidFill>
                  <a:srgbClr val="C00000"/>
                </a:solidFill>
              </a:rPr>
              <a:t>leaked into </a:t>
            </a:r>
            <a:r>
              <a:rPr lang="en-GB" sz="2200" b="1" noProof="0" dirty="0" smtClean="0">
                <a:solidFill>
                  <a:srgbClr val="C00000"/>
                </a:solidFill>
              </a:rPr>
              <a:t>the primary beam-line </a:t>
            </a:r>
            <a:r>
              <a:rPr lang="en-GB" sz="2200" b="1" noProof="0" dirty="0">
                <a:solidFill>
                  <a:srgbClr val="C00000"/>
                </a:solidFill>
              </a:rPr>
              <a:t>room</a:t>
            </a:r>
            <a:r>
              <a:rPr lang="en-GB" sz="2200" noProof="0" dirty="0"/>
              <a:t>, because the target container </a:t>
            </a:r>
            <a:r>
              <a:rPr lang="en-GB" sz="2200" noProof="0" dirty="0" smtClean="0"/>
              <a:t>was not </a:t>
            </a:r>
            <a:r>
              <a:rPr lang="en-GB" sz="2200" noProof="0" dirty="0"/>
              <a:t>hermetically </a:t>
            </a:r>
            <a:r>
              <a:rPr lang="en-GB" sz="2200" noProof="0" dirty="0" smtClean="0"/>
              <a:t>sealed</a:t>
            </a:r>
            <a:r>
              <a:rPr lang="en-GB" sz="2200" noProof="0" dirty="0"/>
              <a:t>. </a:t>
            </a:r>
            <a:endParaRPr lang="en-GB" sz="2200" noProof="0" dirty="0" smtClean="0"/>
          </a:p>
          <a:p>
            <a:r>
              <a:rPr lang="en-GB" sz="2200" dirty="0" smtClean="0"/>
              <a:t>After </a:t>
            </a:r>
            <a:r>
              <a:rPr lang="en-GB" sz="2200" b="1" dirty="0">
                <a:solidFill>
                  <a:srgbClr val="C00000"/>
                </a:solidFill>
              </a:rPr>
              <a:t>seven-month long shutdown </a:t>
            </a:r>
            <a:r>
              <a:rPr lang="en-GB" sz="2200" dirty="0"/>
              <a:t>due to the accident, beam operation of the </a:t>
            </a:r>
            <a:r>
              <a:rPr lang="en-GB" sz="2200" dirty="0" err="1"/>
              <a:t>linac</a:t>
            </a:r>
            <a:r>
              <a:rPr lang="en-GB" sz="2200" dirty="0"/>
              <a:t> was restarted in December 2013. </a:t>
            </a:r>
          </a:p>
          <a:p>
            <a:endParaRPr lang="en-GB" sz="2200" noProof="0" dirty="0" smtClean="0"/>
          </a:p>
        </p:txBody>
      </p:sp>
    </p:spTree>
    <p:extLst>
      <p:ext uri="{BB962C8B-B14F-4D97-AF65-F5344CB8AC3E}">
        <p14:creationId xmlns:p14="http://schemas.microsoft.com/office/powerpoint/2010/main" val="350335776"/>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Observed damage for deposited energy</a:t>
            </a:r>
            <a:endParaRPr lang="en-GB" noProof="0"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9761"/>
            <a:ext cx="9135485" cy="592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34669" y="5511197"/>
            <a:ext cx="1209450" cy="584775"/>
          </a:xfrm>
          <a:prstGeom prst="rect">
            <a:avLst/>
          </a:prstGeom>
          <a:solidFill>
            <a:schemeClr val="bg1">
              <a:lumMod val="95000"/>
            </a:schemeClr>
          </a:solidFill>
        </p:spPr>
        <p:txBody>
          <a:bodyPr wrap="square" lIns="36000" rIns="36000">
            <a:spAutoFit/>
          </a:bodyPr>
          <a:lstStyle/>
          <a:p>
            <a:pPr algn="ctr"/>
            <a:r>
              <a:rPr lang="en-GB" sz="1600" dirty="0">
                <a:solidFill>
                  <a:srgbClr val="C00000"/>
                </a:solidFill>
              </a:rPr>
              <a:t>Magnet quenches</a:t>
            </a:r>
          </a:p>
        </p:txBody>
      </p:sp>
      <p:sp>
        <p:nvSpPr>
          <p:cNvPr id="9" name="Rectangle 8"/>
          <p:cNvSpPr/>
          <p:nvPr/>
        </p:nvSpPr>
        <p:spPr>
          <a:xfrm>
            <a:off x="3779890" y="5434252"/>
            <a:ext cx="1408468" cy="738664"/>
          </a:xfrm>
          <a:prstGeom prst="rect">
            <a:avLst/>
          </a:prstGeom>
          <a:solidFill>
            <a:schemeClr val="bg1">
              <a:lumMod val="95000"/>
            </a:schemeClr>
          </a:solidFill>
        </p:spPr>
        <p:txBody>
          <a:bodyPr wrap="square" lIns="36000" rIns="36000">
            <a:spAutoFit/>
          </a:bodyPr>
          <a:lstStyle/>
          <a:p>
            <a:pPr algn="ctr"/>
            <a:r>
              <a:rPr lang="en-GB" sz="1400" dirty="0">
                <a:solidFill>
                  <a:srgbClr val="C00000"/>
                </a:solidFill>
              </a:rPr>
              <a:t>Problems with </a:t>
            </a:r>
            <a:r>
              <a:rPr lang="en-GB" sz="1400" dirty="0" smtClean="0">
                <a:solidFill>
                  <a:srgbClr val="C00000"/>
                </a:solidFill>
              </a:rPr>
              <a:t>superconducting </a:t>
            </a:r>
            <a:r>
              <a:rPr lang="en-GB" sz="1400" dirty="0">
                <a:solidFill>
                  <a:srgbClr val="C00000"/>
                </a:solidFill>
              </a:rPr>
              <a:t>cavities</a:t>
            </a:r>
          </a:p>
        </p:txBody>
      </p:sp>
      <p:sp>
        <p:nvSpPr>
          <p:cNvPr id="10" name="Rectangle 9"/>
          <p:cNvSpPr/>
          <p:nvPr/>
        </p:nvSpPr>
        <p:spPr>
          <a:xfrm>
            <a:off x="2736981" y="2014594"/>
            <a:ext cx="2083902" cy="954107"/>
          </a:xfrm>
          <a:prstGeom prst="rect">
            <a:avLst/>
          </a:prstGeom>
          <a:solidFill>
            <a:schemeClr val="bg1">
              <a:lumMod val="95000"/>
            </a:schemeClr>
          </a:solidFill>
        </p:spPr>
        <p:txBody>
          <a:bodyPr wrap="square" lIns="36000" rIns="36000">
            <a:spAutoFit/>
          </a:bodyPr>
          <a:lstStyle/>
          <a:p>
            <a:pPr algn="ctr"/>
            <a:r>
              <a:rPr lang="en-GB" sz="1400" dirty="0">
                <a:solidFill>
                  <a:srgbClr val="C00000"/>
                </a:solidFill>
              </a:rPr>
              <a:t>Damage </a:t>
            </a:r>
            <a:r>
              <a:rPr lang="en-GB" sz="1400" dirty="0" smtClean="0">
                <a:solidFill>
                  <a:srgbClr val="C00000"/>
                </a:solidFill>
              </a:rPr>
              <a:t>sensitive </a:t>
            </a:r>
            <a:r>
              <a:rPr lang="en-GB" sz="1400" dirty="0">
                <a:solidFill>
                  <a:srgbClr val="C00000"/>
                </a:solidFill>
              </a:rPr>
              <a:t>vacuum equipment (</a:t>
            </a:r>
            <a:r>
              <a:rPr lang="en-GB" sz="1400" dirty="0" smtClean="0">
                <a:solidFill>
                  <a:srgbClr val="C00000"/>
                </a:solidFill>
              </a:rPr>
              <a:t>bellow) – </a:t>
            </a:r>
            <a:r>
              <a:rPr lang="en-GB" sz="1400" dirty="0">
                <a:solidFill>
                  <a:srgbClr val="C00000"/>
                </a:solidFill>
              </a:rPr>
              <a:t>long exposure CERN-LINAC4</a:t>
            </a:r>
          </a:p>
        </p:txBody>
      </p:sp>
      <p:sp>
        <p:nvSpPr>
          <p:cNvPr id="11" name="Rectangle 10"/>
          <p:cNvSpPr/>
          <p:nvPr/>
        </p:nvSpPr>
        <p:spPr>
          <a:xfrm>
            <a:off x="4216158" y="3227551"/>
            <a:ext cx="1209450" cy="954107"/>
          </a:xfrm>
          <a:prstGeom prst="rect">
            <a:avLst/>
          </a:prstGeom>
          <a:solidFill>
            <a:schemeClr val="bg1">
              <a:lumMod val="95000"/>
            </a:schemeClr>
          </a:solidFill>
        </p:spPr>
        <p:txBody>
          <a:bodyPr wrap="square" lIns="36000" rIns="36000">
            <a:spAutoFit/>
          </a:bodyPr>
          <a:lstStyle/>
          <a:p>
            <a:pPr algn="ctr"/>
            <a:r>
              <a:rPr lang="en-GB" sz="1400" dirty="0">
                <a:solidFill>
                  <a:srgbClr val="C00000"/>
                </a:solidFill>
              </a:rPr>
              <a:t>Damage of experimental detectors (UA2)</a:t>
            </a:r>
          </a:p>
        </p:txBody>
      </p:sp>
      <p:sp>
        <p:nvSpPr>
          <p:cNvPr id="12" name="Rectangle 11"/>
          <p:cNvSpPr/>
          <p:nvPr/>
        </p:nvSpPr>
        <p:spPr>
          <a:xfrm>
            <a:off x="5543888" y="4191651"/>
            <a:ext cx="1665865" cy="954107"/>
          </a:xfrm>
          <a:prstGeom prst="rect">
            <a:avLst/>
          </a:prstGeom>
          <a:solidFill>
            <a:schemeClr val="bg1">
              <a:lumMod val="95000"/>
            </a:schemeClr>
          </a:solidFill>
        </p:spPr>
        <p:txBody>
          <a:bodyPr wrap="square" lIns="36000" rIns="36000">
            <a:spAutoFit/>
          </a:bodyPr>
          <a:lstStyle/>
          <a:p>
            <a:pPr algn="ctr"/>
            <a:r>
              <a:rPr lang="en-GB" sz="1400" dirty="0">
                <a:solidFill>
                  <a:srgbClr val="C00000"/>
                </a:solidFill>
              </a:rPr>
              <a:t>Damage of metal plates – short exposure SPS-TT40 material test</a:t>
            </a:r>
          </a:p>
        </p:txBody>
      </p:sp>
      <p:sp>
        <p:nvSpPr>
          <p:cNvPr id="13" name="Rectangle 12"/>
          <p:cNvSpPr/>
          <p:nvPr/>
        </p:nvSpPr>
        <p:spPr>
          <a:xfrm>
            <a:off x="7164360" y="2080551"/>
            <a:ext cx="1899082" cy="738664"/>
          </a:xfrm>
          <a:prstGeom prst="rect">
            <a:avLst/>
          </a:prstGeom>
          <a:solidFill>
            <a:schemeClr val="bg1">
              <a:lumMod val="95000"/>
            </a:schemeClr>
          </a:solidFill>
        </p:spPr>
        <p:txBody>
          <a:bodyPr wrap="square" lIns="72000" rIns="0">
            <a:spAutoFit/>
          </a:bodyPr>
          <a:lstStyle/>
          <a:p>
            <a:pPr algn="ctr"/>
            <a:r>
              <a:rPr lang="en-GB" sz="1400" dirty="0">
                <a:solidFill>
                  <a:srgbClr val="C00000"/>
                </a:solidFill>
              </a:rPr>
              <a:t>Major damage to magnet system (LHC powering accident)</a:t>
            </a:r>
          </a:p>
        </p:txBody>
      </p:sp>
      <p:sp>
        <p:nvSpPr>
          <p:cNvPr id="3" name="Rectangle 2"/>
          <p:cNvSpPr/>
          <p:nvPr/>
        </p:nvSpPr>
        <p:spPr>
          <a:xfrm>
            <a:off x="6516270" y="3182652"/>
            <a:ext cx="2293283" cy="954107"/>
          </a:xfrm>
          <a:prstGeom prst="rect">
            <a:avLst/>
          </a:prstGeom>
          <a:solidFill>
            <a:schemeClr val="bg1">
              <a:lumMod val="95000"/>
            </a:schemeClr>
          </a:solidFill>
        </p:spPr>
        <p:txBody>
          <a:bodyPr wrap="square" lIns="0" rIns="0">
            <a:spAutoFit/>
          </a:bodyPr>
          <a:lstStyle/>
          <a:p>
            <a:pPr algn="ctr"/>
            <a:r>
              <a:rPr lang="en-GB" sz="1400" dirty="0">
                <a:solidFill>
                  <a:srgbClr val="C00000"/>
                </a:solidFill>
              </a:rPr>
              <a:t>Damage of vacuum chamber with grazing beam incident – short exposure SPS-TT40 accident</a:t>
            </a:r>
          </a:p>
        </p:txBody>
      </p:sp>
    </p:spTree>
    <p:extLst>
      <p:ext uri="{BB962C8B-B14F-4D97-AF65-F5344CB8AC3E}">
        <p14:creationId xmlns:p14="http://schemas.microsoft.com/office/powerpoint/2010/main" val="4227679135"/>
      </p:ext>
    </p:extLst>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noProof="0" dirty="0"/>
          </a:p>
        </p:txBody>
      </p:sp>
      <p:sp>
        <p:nvSpPr>
          <p:cNvPr id="3" name="Content Placeholder 2"/>
          <p:cNvSpPr>
            <a:spLocks noGrp="1"/>
          </p:cNvSpPr>
          <p:nvPr>
            <p:ph idx="1"/>
          </p:nvPr>
        </p:nvSpPr>
        <p:spPr>
          <a:xfrm>
            <a:off x="179390" y="2254816"/>
            <a:ext cx="8686800" cy="3406494"/>
          </a:xfrm>
        </p:spPr>
        <p:txBody>
          <a:bodyPr/>
          <a:lstStyle/>
          <a:p>
            <a:pPr marL="0" indent="0" algn="ctr">
              <a:buNone/>
            </a:pPr>
            <a:r>
              <a:rPr lang="en-GB" sz="4800" noProof="0" dirty="0" smtClean="0">
                <a:solidFill>
                  <a:srgbClr val="0000FF"/>
                </a:solidFill>
              </a:rPr>
              <a:t>Machine Protection</a:t>
            </a:r>
          </a:p>
          <a:p>
            <a:pPr marL="0" indent="0" algn="ctr">
              <a:buNone/>
            </a:pPr>
            <a:endParaRPr lang="en-GB" sz="4800" noProof="0" dirty="0" smtClean="0"/>
          </a:p>
          <a:p>
            <a:pPr marL="0" indent="0" algn="r">
              <a:buNone/>
            </a:pPr>
            <a:r>
              <a:rPr lang="en-GB" sz="2800" dirty="0"/>
              <a:t>Accidental beam </a:t>
            </a:r>
            <a:r>
              <a:rPr lang="en-GB" sz="2800" dirty="0" smtClean="0"/>
              <a:t>losses time scale</a:t>
            </a:r>
          </a:p>
          <a:p>
            <a:pPr marL="0" indent="0" algn="r">
              <a:buNone/>
            </a:pPr>
            <a:r>
              <a:rPr lang="en-GB" sz="2800" dirty="0" smtClean="0"/>
              <a:t>Active protection</a:t>
            </a:r>
          </a:p>
          <a:p>
            <a:pPr marL="0" indent="0" algn="r">
              <a:buNone/>
            </a:pPr>
            <a:r>
              <a:rPr lang="en-GB" sz="2800" dirty="0"/>
              <a:t>P</a:t>
            </a:r>
            <a:r>
              <a:rPr lang="en-GB" sz="2800" dirty="0" smtClean="0"/>
              <a:t>assive </a:t>
            </a:r>
            <a:r>
              <a:rPr lang="en-GB" sz="2800" dirty="0"/>
              <a:t>protection</a:t>
            </a:r>
          </a:p>
          <a:p>
            <a:pPr marL="0" indent="0" algn="r">
              <a:buNone/>
            </a:pPr>
            <a:endParaRPr lang="en-GB" sz="2800" dirty="0" smtClean="0"/>
          </a:p>
          <a:p>
            <a:pPr marL="0" indent="0" algn="r">
              <a:buNone/>
            </a:pPr>
            <a:r>
              <a:rPr lang="en-GB" sz="2800" dirty="0" smtClean="0"/>
              <a:t> </a:t>
            </a:r>
            <a:endParaRPr lang="en-GB" sz="2800" noProof="0" dirty="0" smtClean="0"/>
          </a:p>
        </p:txBody>
      </p:sp>
    </p:spTree>
    <p:extLst>
      <p:ext uri="{BB962C8B-B14F-4D97-AF65-F5344CB8AC3E}">
        <p14:creationId xmlns:p14="http://schemas.microsoft.com/office/powerpoint/2010/main" val="1469695857"/>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N</a:t>
            </a:r>
            <a:r>
              <a:rPr lang="en-GB" noProof="0" dirty="0" err="1" smtClean="0"/>
              <a:t>ormal</a:t>
            </a:r>
            <a:r>
              <a:rPr lang="en-GB" noProof="0" dirty="0" smtClean="0"/>
              <a:t> conducting magnets</a:t>
            </a:r>
          </a:p>
          <a:p>
            <a:pPr lvl="1"/>
            <a:r>
              <a:rPr lang="en-GB" noProof="0" dirty="0" smtClean="0"/>
              <a:t>(Water) cooling required, and interlocks to monitor if it works correctly</a:t>
            </a:r>
            <a:endParaRPr lang="en-GB" noProof="0" dirty="0"/>
          </a:p>
          <a:p>
            <a:r>
              <a:rPr lang="en-GB" noProof="0" dirty="0" smtClean="0"/>
              <a:t>RF systems (modulator, klystrons, waveguides, cavities): high voltages, arcs can damage the structure</a:t>
            </a:r>
          </a:p>
          <a:p>
            <a:pPr lvl="1"/>
            <a:r>
              <a:rPr lang="en-GB" noProof="0" dirty="0" smtClean="0"/>
              <a:t>Requires complex and fast interlock systems</a:t>
            </a:r>
          </a:p>
          <a:p>
            <a:pPr lvl="1"/>
            <a:r>
              <a:rPr lang="en-GB" noProof="0" dirty="0" smtClean="0"/>
              <a:t>For high beam intensity: in case of transition from </a:t>
            </a:r>
            <a:r>
              <a:rPr lang="en-GB" b="1" noProof="0" dirty="0" smtClean="0"/>
              <a:t>beam on =&gt; beam off</a:t>
            </a:r>
            <a:r>
              <a:rPr lang="en-GB" noProof="0" dirty="0" smtClean="0"/>
              <a:t>, RF system has to cope with </a:t>
            </a:r>
            <a:r>
              <a:rPr lang="en-GB" dirty="0" smtClean="0"/>
              <a:t>such transients</a:t>
            </a:r>
            <a:endParaRPr lang="en-GB" noProof="0" dirty="0" smtClean="0"/>
          </a:p>
          <a:p>
            <a:r>
              <a:rPr lang="en-GB" noProof="0" dirty="0" smtClean="0"/>
              <a:t>High Voltage systems (e.g. kicker magnets) - risk of arcing</a:t>
            </a:r>
          </a:p>
          <a:p>
            <a:r>
              <a:rPr lang="en-GB" noProof="0" dirty="0" smtClean="0"/>
              <a:t>Powering systems (power converters, power distribution, electrical network)</a:t>
            </a:r>
          </a:p>
          <a:p>
            <a:endParaRPr lang="en-GB" noProof="0" dirty="0" smtClean="0"/>
          </a:p>
          <a:p>
            <a:pPr marL="0" indent="0">
              <a:buNone/>
            </a:pPr>
            <a:r>
              <a:rPr lang="en-GB" b="1" dirty="0" smtClean="0">
                <a:solidFill>
                  <a:srgbClr val="C00000"/>
                </a:solidFill>
              </a:rPr>
              <a:t>These risks are not </a:t>
            </a:r>
            <a:r>
              <a:rPr lang="en-GB" b="1" dirty="0">
                <a:solidFill>
                  <a:srgbClr val="C00000"/>
                </a:solidFill>
              </a:rPr>
              <a:t>discussed </a:t>
            </a:r>
            <a:r>
              <a:rPr lang="en-GB" b="1" dirty="0" smtClean="0">
                <a:solidFill>
                  <a:srgbClr val="C00000"/>
                </a:solidFill>
              </a:rPr>
              <a:t>here</a:t>
            </a:r>
          </a:p>
          <a:p>
            <a:pPr lvl="1"/>
            <a:r>
              <a:rPr lang="en-GB" dirty="0" smtClean="0"/>
              <a:t>see Joint International Accelerator School on "Beam Loss and Accelerator Protection“ </a:t>
            </a:r>
            <a:r>
              <a:rPr lang="en-GB" dirty="0" smtClean="0">
                <a:hlinkClick r:id="rId2"/>
              </a:rPr>
              <a:t>http</a:t>
            </a:r>
            <a:r>
              <a:rPr lang="en-GB" dirty="0">
                <a:hlinkClick r:id="rId2"/>
              </a:rPr>
              <a:t>://</a:t>
            </a:r>
            <a:r>
              <a:rPr lang="en-GB" dirty="0" smtClean="0">
                <a:hlinkClick r:id="rId2"/>
              </a:rPr>
              <a:t>uspas.fnal.gov/programs/JAS/JAS14.shtml</a:t>
            </a:r>
            <a:endParaRPr lang="en-GB" dirty="0" smtClean="0"/>
          </a:p>
          <a:p>
            <a:endParaRPr lang="en-GB" noProof="0" dirty="0" smtClean="0"/>
          </a:p>
          <a:p>
            <a:pPr marL="457200" lvl="1" indent="0">
              <a:buNone/>
            </a:pPr>
            <a:endParaRPr lang="en-GB" noProof="0" dirty="0" smtClean="0"/>
          </a:p>
          <a:p>
            <a:endParaRPr lang="en-GB" noProof="0" dirty="0"/>
          </a:p>
          <a:p>
            <a:pPr lvl="1"/>
            <a:endParaRPr lang="en-GB" noProof="0" dirty="0"/>
          </a:p>
          <a:p>
            <a:pPr lvl="1"/>
            <a:endParaRPr lang="en-GB" noProof="0" dirty="0" smtClean="0"/>
          </a:p>
          <a:p>
            <a:pPr lvl="1"/>
            <a:endParaRPr lang="en-GB" noProof="0" dirty="0" smtClean="0"/>
          </a:p>
          <a:p>
            <a:pPr lvl="1"/>
            <a:endParaRPr lang="en-GB" noProof="0" dirty="0" smtClean="0"/>
          </a:p>
        </p:txBody>
      </p:sp>
      <p:sp>
        <p:nvSpPr>
          <p:cNvPr id="4" name="Title 3"/>
          <p:cNvSpPr>
            <a:spLocks noGrp="1"/>
          </p:cNvSpPr>
          <p:nvPr>
            <p:ph type="title"/>
          </p:nvPr>
        </p:nvSpPr>
        <p:spPr/>
        <p:txBody>
          <a:bodyPr/>
          <a:lstStyle/>
          <a:p>
            <a:r>
              <a:rPr lang="en-GB" noProof="0" dirty="0" smtClean="0"/>
              <a:t>Risks related to accelerator systems</a:t>
            </a:r>
            <a:endParaRPr lang="en-GB" noProof="0" dirty="0"/>
          </a:p>
        </p:txBody>
      </p:sp>
    </p:spTree>
    <p:extLst>
      <p:ext uri="{BB962C8B-B14F-4D97-AF65-F5344CB8AC3E}">
        <p14:creationId xmlns:p14="http://schemas.microsoft.com/office/powerpoint/2010/main" val="1945367911"/>
      </p:ext>
    </p:extLst>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eaLnBrk="1" hangingPunct="1"/>
            <a:r>
              <a:rPr lang="en-GB" noProof="0" dirty="0" smtClean="0"/>
              <a:t>Accidental beam losses </a:t>
            </a:r>
          </a:p>
        </p:txBody>
      </p:sp>
      <p:sp>
        <p:nvSpPr>
          <p:cNvPr id="67587" name="Rectangle 3"/>
          <p:cNvSpPr>
            <a:spLocks noGrp="1" noChangeArrowheads="1"/>
          </p:cNvSpPr>
          <p:nvPr>
            <p:ph type="body" idx="4294967295"/>
          </p:nvPr>
        </p:nvSpPr>
        <p:spPr>
          <a:xfrm>
            <a:off x="228600" y="977150"/>
            <a:ext cx="8686800" cy="5334000"/>
          </a:xfrm>
        </p:spPr>
        <p:txBody>
          <a:bodyPr/>
          <a:lstStyle/>
          <a:p>
            <a:pPr eaLnBrk="1" hangingPunct="1">
              <a:lnSpc>
                <a:spcPct val="105000"/>
              </a:lnSpc>
              <a:buFontTx/>
              <a:buNone/>
            </a:pPr>
            <a:r>
              <a:rPr lang="en-GB" noProof="0" dirty="0" smtClean="0"/>
              <a:t>Single-passage beam loss in the accelerator complex (ns - </a:t>
            </a:r>
            <a:r>
              <a:rPr lang="en-GB" noProof="0" dirty="0" smtClean="0">
                <a:sym typeface="Symbol" pitchFamily="18" charset="2"/>
              </a:rPr>
              <a:t>s)</a:t>
            </a:r>
            <a:r>
              <a:rPr lang="en-GB" noProof="0" dirty="0" smtClean="0"/>
              <a:t> </a:t>
            </a:r>
          </a:p>
          <a:p>
            <a:pPr lvl="1" eaLnBrk="1" hangingPunct="1">
              <a:lnSpc>
                <a:spcPct val="105000"/>
              </a:lnSpc>
            </a:pPr>
            <a:r>
              <a:rPr lang="en-GB" noProof="0" dirty="0" smtClean="0"/>
              <a:t>transfer lines between accelerators or from an accelerator to a target station (target for secondary particle production, beam dump block)</a:t>
            </a:r>
          </a:p>
          <a:p>
            <a:pPr lvl="1" eaLnBrk="1" hangingPunct="1">
              <a:lnSpc>
                <a:spcPct val="105000"/>
              </a:lnSpc>
            </a:pPr>
            <a:r>
              <a:rPr lang="en-GB" noProof="0" dirty="0" smtClean="0"/>
              <a:t>failures of kicker magnets (injection, extraction, special kicker magnets, for example for diagnostics)</a:t>
            </a:r>
          </a:p>
          <a:p>
            <a:pPr lvl="1" eaLnBrk="1" hangingPunct="1">
              <a:lnSpc>
                <a:spcPct val="105000"/>
              </a:lnSpc>
            </a:pPr>
            <a:r>
              <a:rPr lang="en-GB" noProof="0" dirty="0" smtClean="0"/>
              <a:t>failures in linear accelerators, in particular due to RF systems</a:t>
            </a:r>
          </a:p>
          <a:p>
            <a:pPr lvl="1" eaLnBrk="1" hangingPunct="1">
              <a:lnSpc>
                <a:spcPct val="105000"/>
              </a:lnSpc>
            </a:pPr>
            <a:r>
              <a:rPr lang="en-GB" noProof="0" dirty="0" smtClean="0"/>
              <a:t>too small beam size at a target station</a:t>
            </a:r>
          </a:p>
          <a:p>
            <a:pPr eaLnBrk="1" hangingPunct="1">
              <a:lnSpc>
                <a:spcPct val="105000"/>
              </a:lnSpc>
              <a:buFontTx/>
              <a:buNone/>
            </a:pPr>
            <a:r>
              <a:rPr lang="en-GB" noProof="0" dirty="0" smtClean="0"/>
              <a:t>Very fast beam loss (ms)</a:t>
            </a:r>
          </a:p>
          <a:p>
            <a:pPr lvl="1" eaLnBrk="1" hangingPunct="1">
              <a:lnSpc>
                <a:spcPct val="105000"/>
              </a:lnSpc>
            </a:pPr>
            <a:r>
              <a:rPr lang="en-GB" noProof="0" dirty="0" smtClean="0"/>
              <a:t>e.g. multi turn beam losses in circular accelerators</a:t>
            </a:r>
          </a:p>
          <a:p>
            <a:pPr lvl="1" eaLnBrk="1" hangingPunct="1">
              <a:lnSpc>
                <a:spcPct val="105000"/>
              </a:lnSpc>
            </a:pPr>
            <a:r>
              <a:rPr lang="en-GB" noProof="0" dirty="0" smtClean="0"/>
              <a:t>due to a large number of possible failures, mostly in the magnet powering system, with a typical time constant of ~1 ms to many seconds</a:t>
            </a:r>
          </a:p>
          <a:p>
            <a:pPr eaLnBrk="1" hangingPunct="1">
              <a:lnSpc>
                <a:spcPct val="105000"/>
              </a:lnSpc>
              <a:buFontTx/>
              <a:buNone/>
            </a:pPr>
            <a:r>
              <a:rPr lang="en-GB" noProof="0" dirty="0" smtClean="0"/>
              <a:t>Fast beam loss (some 10 ms to seconds)</a:t>
            </a:r>
          </a:p>
          <a:p>
            <a:pPr eaLnBrk="1" hangingPunct="1">
              <a:lnSpc>
                <a:spcPct val="105000"/>
              </a:lnSpc>
              <a:buFontTx/>
              <a:buNone/>
            </a:pPr>
            <a:r>
              <a:rPr lang="en-GB" noProof="0" dirty="0" smtClean="0"/>
              <a:t>Slow beam loss (many seconds)</a:t>
            </a:r>
          </a:p>
        </p:txBody>
      </p:sp>
    </p:spTree>
    <p:extLst>
      <p:ext uri="{BB962C8B-B14F-4D97-AF65-F5344CB8AC3E}">
        <p14:creationId xmlns:p14="http://schemas.microsoft.com/office/powerpoint/2010/main" val="2831620389"/>
      </p:ext>
    </p:extLst>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GB" noProof="0" dirty="0" smtClean="0"/>
              <a:t>Example for Active Protection - Traffic</a:t>
            </a:r>
          </a:p>
        </p:txBody>
      </p:sp>
      <p:sp>
        <p:nvSpPr>
          <p:cNvPr id="126979" name="Rectangle 3"/>
          <p:cNvSpPr>
            <a:spLocks noGrp="1" noChangeArrowheads="1"/>
          </p:cNvSpPr>
          <p:nvPr>
            <p:ph type="body" idx="1"/>
          </p:nvPr>
        </p:nvSpPr>
        <p:spPr>
          <a:xfrm>
            <a:off x="152400" y="936625"/>
            <a:ext cx="3429000" cy="5692775"/>
          </a:xfrm>
        </p:spPr>
        <p:txBody>
          <a:bodyPr/>
          <a:lstStyle/>
          <a:p>
            <a:pPr>
              <a:spcBef>
                <a:spcPct val="20000"/>
              </a:spcBef>
            </a:pPr>
            <a:r>
              <a:rPr lang="en-GB" noProof="0" dirty="0" smtClean="0">
                <a:solidFill>
                  <a:srgbClr val="0000CC"/>
                </a:solidFill>
              </a:rPr>
              <a:t>A monitor detects a dangerous situation</a:t>
            </a:r>
          </a:p>
          <a:p>
            <a:pPr>
              <a:spcBef>
                <a:spcPct val="20000"/>
              </a:spcBef>
            </a:pPr>
            <a:endParaRPr lang="en-GB" noProof="0" dirty="0" smtClean="0">
              <a:solidFill>
                <a:srgbClr val="0000CC"/>
              </a:solidFill>
            </a:endParaRPr>
          </a:p>
          <a:p>
            <a:pPr>
              <a:spcBef>
                <a:spcPct val="20000"/>
              </a:spcBef>
            </a:pPr>
            <a:endParaRPr lang="en-GB" noProof="0" dirty="0" smtClean="0">
              <a:solidFill>
                <a:srgbClr val="0000CC"/>
              </a:solidFill>
            </a:endParaRPr>
          </a:p>
          <a:p>
            <a:pPr>
              <a:spcBef>
                <a:spcPct val="20000"/>
              </a:spcBef>
            </a:pPr>
            <a:r>
              <a:rPr lang="en-GB" noProof="0" dirty="0" smtClean="0">
                <a:solidFill>
                  <a:srgbClr val="0000CC"/>
                </a:solidFill>
              </a:rPr>
              <a:t>An action is triggered</a:t>
            </a:r>
          </a:p>
          <a:p>
            <a:pPr>
              <a:spcBef>
                <a:spcPct val="20000"/>
              </a:spcBef>
            </a:pPr>
            <a:endParaRPr lang="en-GB" noProof="0" dirty="0" smtClean="0">
              <a:solidFill>
                <a:srgbClr val="0000CC"/>
              </a:solidFill>
            </a:endParaRPr>
          </a:p>
          <a:p>
            <a:pPr>
              <a:spcBef>
                <a:spcPct val="20000"/>
              </a:spcBef>
            </a:pPr>
            <a:endParaRPr lang="en-GB" noProof="0" dirty="0" smtClean="0">
              <a:solidFill>
                <a:srgbClr val="0000CC"/>
              </a:solidFill>
            </a:endParaRPr>
          </a:p>
          <a:p>
            <a:pPr>
              <a:spcBef>
                <a:spcPct val="20000"/>
              </a:spcBef>
            </a:pPr>
            <a:endParaRPr lang="en-GB" noProof="0" dirty="0" smtClean="0">
              <a:solidFill>
                <a:srgbClr val="0000CC"/>
              </a:solidFill>
            </a:endParaRPr>
          </a:p>
          <a:p>
            <a:pPr>
              <a:spcBef>
                <a:spcPct val="20000"/>
              </a:spcBef>
            </a:pPr>
            <a:r>
              <a:rPr lang="en-GB" noProof="0" dirty="0" smtClean="0">
                <a:solidFill>
                  <a:srgbClr val="0000CC"/>
                </a:solidFill>
              </a:rPr>
              <a:t>The energy stored in the system is safely dissipated</a:t>
            </a:r>
          </a:p>
        </p:txBody>
      </p:sp>
      <p:pic>
        <p:nvPicPr>
          <p:cNvPr id="1682438" name="Picture 6"/>
          <p:cNvPicPr>
            <a:picLocks noChangeAspect="1" noChangeArrowheads="1"/>
          </p:cNvPicPr>
          <p:nvPr/>
        </p:nvPicPr>
        <p:blipFill>
          <a:blip r:embed="rId3" cstate="print"/>
          <a:srcRect/>
          <a:stretch>
            <a:fillRect/>
          </a:stretch>
        </p:blipFill>
        <p:spPr bwMode="auto">
          <a:xfrm>
            <a:off x="3467100" y="4191000"/>
            <a:ext cx="3124200" cy="2135188"/>
          </a:xfrm>
          <a:prstGeom prst="rect">
            <a:avLst/>
          </a:prstGeom>
          <a:noFill/>
          <a:ln w="9525">
            <a:noFill/>
            <a:miter lim="800000"/>
            <a:headEnd/>
            <a:tailEnd/>
          </a:ln>
        </p:spPr>
      </p:pic>
      <p:pic>
        <p:nvPicPr>
          <p:cNvPr id="1682439" name="Picture 7"/>
          <p:cNvPicPr>
            <a:picLocks noChangeAspect="1" noChangeArrowheads="1"/>
          </p:cNvPicPr>
          <p:nvPr/>
        </p:nvPicPr>
        <p:blipFill>
          <a:blip r:embed="rId4" cstate="print"/>
          <a:srcRect/>
          <a:stretch>
            <a:fillRect/>
          </a:stretch>
        </p:blipFill>
        <p:spPr bwMode="auto">
          <a:xfrm>
            <a:off x="6775450" y="4191000"/>
            <a:ext cx="2286000" cy="2286000"/>
          </a:xfrm>
          <a:prstGeom prst="rect">
            <a:avLst/>
          </a:prstGeom>
          <a:noFill/>
          <a:ln w="9525">
            <a:noFill/>
            <a:miter lim="800000"/>
            <a:headEnd/>
            <a:tailEnd/>
          </a:ln>
        </p:spPr>
      </p:pic>
      <p:pic>
        <p:nvPicPr>
          <p:cNvPr id="1682441" name="Picture 9"/>
          <p:cNvPicPr>
            <a:picLocks noChangeAspect="1" noChangeArrowheads="1"/>
          </p:cNvPicPr>
          <p:nvPr/>
        </p:nvPicPr>
        <p:blipFill>
          <a:blip r:embed="rId5" cstate="print"/>
          <a:srcRect/>
          <a:stretch>
            <a:fillRect/>
          </a:stretch>
        </p:blipFill>
        <p:spPr bwMode="auto">
          <a:xfrm>
            <a:off x="5029200" y="936625"/>
            <a:ext cx="1776413" cy="1338263"/>
          </a:xfrm>
          <a:prstGeom prst="rect">
            <a:avLst/>
          </a:prstGeom>
          <a:noFill/>
          <a:ln w="9525">
            <a:noFill/>
            <a:miter lim="800000"/>
            <a:headEnd/>
            <a:tailEnd/>
          </a:ln>
        </p:spPr>
      </p:pic>
      <p:pic>
        <p:nvPicPr>
          <p:cNvPr id="1682442" name="Picture 10"/>
          <p:cNvPicPr>
            <a:picLocks noChangeAspect="1" noChangeArrowheads="1"/>
          </p:cNvPicPr>
          <p:nvPr/>
        </p:nvPicPr>
        <p:blipFill>
          <a:blip r:embed="rId6" cstate="print"/>
          <a:srcRect/>
          <a:stretch>
            <a:fillRect/>
          </a:stretch>
        </p:blipFill>
        <p:spPr bwMode="auto">
          <a:xfrm>
            <a:off x="6915150" y="936625"/>
            <a:ext cx="1003300" cy="1338263"/>
          </a:xfrm>
          <a:prstGeom prst="rect">
            <a:avLst/>
          </a:prstGeom>
          <a:noFill/>
          <a:ln w="9525">
            <a:noFill/>
            <a:miter lim="800000"/>
            <a:headEnd/>
            <a:tailEnd/>
          </a:ln>
        </p:spPr>
      </p:pic>
      <p:pic>
        <p:nvPicPr>
          <p:cNvPr id="1682443" name="Picture 11"/>
          <p:cNvPicPr>
            <a:picLocks noChangeAspect="1" noChangeArrowheads="1"/>
          </p:cNvPicPr>
          <p:nvPr/>
        </p:nvPicPr>
        <p:blipFill>
          <a:blip r:embed="rId7" cstate="print"/>
          <a:srcRect/>
          <a:stretch>
            <a:fillRect/>
          </a:stretch>
        </p:blipFill>
        <p:spPr bwMode="auto">
          <a:xfrm>
            <a:off x="5181600" y="2414588"/>
            <a:ext cx="2057400" cy="1550987"/>
          </a:xfrm>
          <a:prstGeom prst="rect">
            <a:avLst/>
          </a:prstGeom>
          <a:noFill/>
          <a:ln w="9525">
            <a:noFill/>
            <a:miter lim="800000"/>
            <a:headEnd/>
            <a:tailEnd/>
          </a:ln>
        </p:spPr>
      </p:pic>
    </p:spTree>
    <p:extLst>
      <p:ext uri="{BB962C8B-B14F-4D97-AF65-F5344CB8AC3E}">
        <p14:creationId xmlns:p14="http://schemas.microsoft.com/office/powerpoint/2010/main" val="358176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2441"/>
                                        </p:tgtEl>
                                        <p:attrNameLst>
                                          <p:attrName>style.visibility</p:attrName>
                                        </p:attrNameLst>
                                      </p:cBhvr>
                                      <p:to>
                                        <p:strVal val="visible"/>
                                      </p:to>
                                    </p:set>
                                    <p:animEffect transition="in" filter="dissolve">
                                      <p:cBhvr>
                                        <p:cTn id="7" dur="500"/>
                                        <p:tgtEl>
                                          <p:spTgt spid="1682441"/>
                                        </p:tgtEl>
                                      </p:cBhvr>
                                    </p:animEffect>
                                  </p:childTnLst>
                                </p:cTn>
                              </p:par>
                              <p:par>
                                <p:cTn id="8" presetID="9" presetClass="entr" presetSubtype="0" fill="hold" nodeType="withEffect">
                                  <p:stCondLst>
                                    <p:cond delay="0"/>
                                  </p:stCondLst>
                                  <p:childTnLst>
                                    <p:set>
                                      <p:cBhvr>
                                        <p:cTn id="9" dur="1" fill="hold">
                                          <p:stCondLst>
                                            <p:cond delay="0"/>
                                          </p:stCondLst>
                                        </p:cTn>
                                        <p:tgtEl>
                                          <p:spTgt spid="1682442"/>
                                        </p:tgtEl>
                                        <p:attrNameLst>
                                          <p:attrName>style.visibility</p:attrName>
                                        </p:attrNameLst>
                                      </p:cBhvr>
                                      <p:to>
                                        <p:strVal val="visible"/>
                                      </p:to>
                                    </p:set>
                                    <p:animEffect transition="in" filter="dissolve">
                                      <p:cBhvr>
                                        <p:cTn id="10" dur="500"/>
                                        <p:tgtEl>
                                          <p:spTgt spid="1682442"/>
                                        </p:tgtEl>
                                      </p:cBhvr>
                                    </p:animEffect>
                                  </p:childTnLst>
                                </p:cTn>
                              </p:par>
                              <p:par>
                                <p:cTn id="11" presetID="10" presetClass="entr" presetSubtype="0" fill="hold" nodeType="withEffect">
                                  <p:stCondLst>
                                    <p:cond delay="0"/>
                                  </p:stCondLst>
                                  <p:childTnLst>
                                    <p:set>
                                      <p:cBhvr>
                                        <p:cTn id="12" dur="1" fill="hold">
                                          <p:stCondLst>
                                            <p:cond delay="0"/>
                                          </p:stCondLst>
                                        </p:cTn>
                                        <p:tgtEl>
                                          <p:spTgt spid="126979">
                                            <p:txEl>
                                              <p:pRg st="0" end="0"/>
                                            </p:txEl>
                                          </p:spTgt>
                                        </p:tgtEl>
                                        <p:attrNameLst>
                                          <p:attrName>style.visibility</p:attrName>
                                        </p:attrNameLst>
                                      </p:cBhvr>
                                      <p:to>
                                        <p:strVal val="visible"/>
                                      </p:to>
                                    </p:set>
                                    <p:animEffect transition="in" filter="fade">
                                      <p:cBhvr>
                                        <p:cTn id="13" dur="500"/>
                                        <p:tgtEl>
                                          <p:spTgt spid="1269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82443"/>
                                        </p:tgtEl>
                                        <p:attrNameLst>
                                          <p:attrName>style.visibility</p:attrName>
                                        </p:attrNameLst>
                                      </p:cBhvr>
                                      <p:to>
                                        <p:strVal val="visible"/>
                                      </p:to>
                                    </p:set>
                                    <p:animEffect transition="in" filter="dissolve">
                                      <p:cBhvr>
                                        <p:cTn id="18" dur="500"/>
                                        <p:tgtEl>
                                          <p:spTgt spid="1682443"/>
                                        </p:tgtEl>
                                      </p:cBhvr>
                                    </p:animEffect>
                                  </p:childTnLst>
                                </p:cTn>
                              </p:par>
                              <p:par>
                                <p:cTn id="19" presetID="10" presetClass="entr" presetSubtype="0" fill="hold" nodeType="withEffect">
                                  <p:stCondLst>
                                    <p:cond delay="0"/>
                                  </p:stCondLst>
                                  <p:childTnLst>
                                    <p:set>
                                      <p:cBhvr>
                                        <p:cTn id="20" dur="1" fill="hold">
                                          <p:stCondLst>
                                            <p:cond delay="0"/>
                                          </p:stCondLst>
                                        </p:cTn>
                                        <p:tgtEl>
                                          <p:spTgt spid="126979">
                                            <p:txEl>
                                              <p:pRg st="3" end="3"/>
                                            </p:txEl>
                                          </p:spTgt>
                                        </p:tgtEl>
                                        <p:attrNameLst>
                                          <p:attrName>style.visibility</p:attrName>
                                        </p:attrNameLst>
                                      </p:cBhvr>
                                      <p:to>
                                        <p:strVal val="visible"/>
                                      </p:to>
                                    </p:set>
                                    <p:animEffect transition="in" filter="fade">
                                      <p:cBhvr>
                                        <p:cTn id="21" dur="500"/>
                                        <p:tgtEl>
                                          <p:spTgt spid="12697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682438"/>
                                        </p:tgtEl>
                                        <p:attrNameLst>
                                          <p:attrName>style.visibility</p:attrName>
                                        </p:attrNameLst>
                                      </p:cBhvr>
                                      <p:to>
                                        <p:strVal val="visible"/>
                                      </p:to>
                                    </p:set>
                                    <p:animEffect transition="in" filter="dissolve">
                                      <p:cBhvr>
                                        <p:cTn id="26" dur="500"/>
                                        <p:tgtEl>
                                          <p:spTgt spid="1682438"/>
                                        </p:tgtEl>
                                      </p:cBhvr>
                                    </p:animEffect>
                                  </p:childTnLst>
                                </p:cTn>
                              </p:par>
                              <p:par>
                                <p:cTn id="27" presetID="9" presetClass="entr" presetSubtype="0" fill="hold" nodeType="withEffect">
                                  <p:stCondLst>
                                    <p:cond delay="0"/>
                                  </p:stCondLst>
                                  <p:childTnLst>
                                    <p:set>
                                      <p:cBhvr>
                                        <p:cTn id="28" dur="1" fill="hold">
                                          <p:stCondLst>
                                            <p:cond delay="0"/>
                                          </p:stCondLst>
                                        </p:cTn>
                                        <p:tgtEl>
                                          <p:spTgt spid="1682439"/>
                                        </p:tgtEl>
                                        <p:attrNameLst>
                                          <p:attrName>style.visibility</p:attrName>
                                        </p:attrNameLst>
                                      </p:cBhvr>
                                      <p:to>
                                        <p:strVal val="visible"/>
                                      </p:to>
                                    </p:set>
                                    <p:animEffect transition="in" filter="dissolve">
                                      <p:cBhvr>
                                        <p:cTn id="29" dur="500"/>
                                        <p:tgtEl>
                                          <p:spTgt spid="1682439"/>
                                        </p:tgtEl>
                                      </p:cBhvr>
                                    </p:animEffect>
                                  </p:childTnLst>
                                </p:cTn>
                              </p:par>
                              <p:par>
                                <p:cTn id="30" presetID="10" presetClass="entr" presetSubtype="0" fill="hold" nodeType="withEffect">
                                  <p:stCondLst>
                                    <p:cond delay="0"/>
                                  </p:stCondLst>
                                  <p:childTnLst>
                                    <p:set>
                                      <p:cBhvr>
                                        <p:cTn id="31" dur="1" fill="hold">
                                          <p:stCondLst>
                                            <p:cond delay="0"/>
                                          </p:stCondLst>
                                        </p:cTn>
                                        <p:tgtEl>
                                          <p:spTgt spid="126979">
                                            <p:txEl>
                                              <p:pRg st="7" end="7"/>
                                            </p:txEl>
                                          </p:spTgt>
                                        </p:tgtEl>
                                        <p:attrNameLst>
                                          <p:attrName>style.visibility</p:attrName>
                                        </p:attrNameLst>
                                      </p:cBhvr>
                                      <p:to>
                                        <p:strVal val="visible"/>
                                      </p:to>
                                    </p:set>
                                    <p:animEffect transition="in" filter="fade">
                                      <p:cBhvr>
                                        <p:cTn id="32" dur="500"/>
                                        <p:tgtEl>
                                          <p:spTgt spid="1269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Active protection</a:t>
            </a:r>
            <a:endParaRPr lang="en-GB" noProof="0" dirty="0"/>
          </a:p>
        </p:txBody>
      </p:sp>
      <p:sp>
        <p:nvSpPr>
          <p:cNvPr id="3" name="Content Placeholder 2"/>
          <p:cNvSpPr>
            <a:spLocks noGrp="1"/>
          </p:cNvSpPr>
          <p:nvPr>
            <p:ph idx="1"/>
          </p:nvPr>
        </p:nvSpPr>
        <p:spPr/>
        <p:txBody>
          <a:bodyPr/>
          <a:lstStyle/>
          <a:p>
            <a:r>
              <a:rPr lang="en-GB" noProof="0" dirty="0" smtClean="0"/>
              <a:t>A system is monitored, the monitor delivers some values (e.g. beam loss monitors measuring beam losses)</a:t>
            </a:r>
          </a:p>
          <a:p>
            <a:r>
              <a:rPr lang="en-GB" noProof="0" dirty="0" smtClean="0"/>
              <a:t>The </a:t>
            </a:r>
            <a:r>
              <a:rPr lang="en-GB" dirty="0" smtClean="0"/>
              <a:t>acceptable </a:t>
            </a:r>
            <a:r>
              <a:rPr lang="en-GB" dirty="0"/>
              <a:t>range </a:t>
            </a:r>
            <a:r>
              <a:rPr lang="en-GB" noProof="0" dirty="0" smtClean="0"/>
              <a:t>of values is </a:t>
            </a:r>
            <a:r>
              <a:rPr lang="en-GB" dirty="0" smtClean="0"/>
              <a:t>predefined </a:t>
            </a:r>
            <a:r>
              <a:rPr lang="en-GB" dirty="0"/>
              <a:t>(</a:t>
            </a:r>
            <a:r>
              <a:rPr lang="en-GB" noProof="0" dirty="0" smtClean="0"/>
              <a:t>e.g. maximum beam losses within a time interval)</a:t>
            </a:r>
          </a:p>
          <a:p>
            <a:r>
              <a:rPr lang="en-GB" noProof="0" dirty="0" smtClean="0"/>
              <a:t>If a value is out of the predefined range (e.g. after an equipment failure): take action (dump circulating beam, stop injection, ….)</a:t>
            </a:r>
          </a:p>
          <a:p>
            <a:r>
              <a:rPr lang="en-GB" noProof="0" dirty="0" smtClean="0"/>
              <a:t>The information has to travel from the monitor to the activator (extraction system, injection inhibit, …)  =&gt; interlock system</a:t>
            </a:r>
          </a:p>
          <a:p>
            <a:r>
              <a:rPr lang="en-GB" noProof="0" dirty="0" smtClean="0">
                <a:solidFill>
                  <a:srgbClr val="C00000"/>
                </a:solidFill>
              </a:rPr>
              <a:t>There is some </a:t>
            </a:r>
            <a:r>
              <a:rPr lang="en-GB" b="1" noProof="0" dirty="0" smtClean="0">
                <a:solidFill>
                  <a:srgbClr val="C00000"/>
                </a:solidFill>
              </a:rPr>
              <a:t>reaction time required for the response </a:t>
            </a:r>
            <a:r>
              <a:rPr lang="en-GB" noProof="0" dirty="0" smtClean="0"/>
              <a:t>(depending on the system this can range between some ns and many seconds)</a:t>
            </a:r>
          </a:p>
        </p:txBody>
      </p:sp>
    </p:spTree>
    <p:extLst>
      <p:ext uri="{BB962C8B-B14F-4D97-AF65-F5344CB8AC3E}">
        <p14:creationId xmlns:p14="http://schemas.microsoft.com/office/powerpoint/2010/main" val="1219812449"/>
      </p:ext>
    </p:extLst>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GB" noProof="0" dirty="0" smtClean="0"/>
              <a:t>Example for Passive Protection - Traffic</a:t>
            </a:r>
          </a:p>
        </p:txBody>
      </p:sp>
      <p:sp>
        <p:nvSpPr>
          <p:cNvPr id="129027" name="Rectangle 3"/>
          <p:cNvSpPr>
            <a:spLocks noGrp="1" noChangeArrowheads="1"/>
          </p:cNvSpPr>
          <p:nvPr>
            <p:ph type="body" idx="1"/>
          </p:nvPr>
        </p:nvSpPr>
        <p:spPr/>
        <p:txBody>
          <a:bodyPr/>
          <a:lstStyle/>
          <a:p>
            <a:pPr algn="ctr">
              <a:spcBef>
                <a:spcPct val="20000"/>
              </a:spcBef>
              <a:buFontTx/>
              <a:buNone/>
            </a:pPr>
            <a:endParaRPr lang="en-GB" sz="4800" noProof="0" dirty="0" smtClean="0"/>
          </a:p>
          <a:p>
            <a:pPr algn="ctr">
              <a:spcBef>
                <a:spcPct val="20000"/>
              </a:spcBef>
              <a:buFontTx/>
              <a:buNone/>
            </a:pPr>
            <a:endParaRPr lang="en-GB" sz="4800" noProof="0" dirty="0" smtClean="0"/>
          </a:p>
        </p:txBody>
      </p:sp>
      <p:pic>
        <p:nvPicPr>
          <p:cNvPr id="129028" name="Picture 6"/>
          <p:cNvPicPr>
            <a:picLocks noChangeAspect="1" noChangeArrowheads="1"/>
          </p:cNvPicPr>
          <p:nvPr/>
        </p:nvPicPr>
        <p:blipFill>
          <a:blip r:embed="rId3" cstate="print"/>
          <a:srcRect/>
          <a:stretch>
            <a:fillRect/>
          </a:stretch>
        </p:blipFill>
        <p:spPr bwMode="auto">
          <a:xfrm>
            <a:off x="4267200" y="3962400"/>
            <a:ext cx="4114800" cy="2441575"/>
          </a:xfrm>
          <a:prstGeom prst="rect">
            <a:avLst/>
          </a:prstGeom>
          <a:noFill/>
          <a:ln w="9525">
            <a:noFill/>
            <a:miter lim="800000"/>
            <a:headEnd/>
            <a:tailEnd/>
          </a:ln>
        </p:spPr>
      </p:pic>
      <p:grpSp>
        <p:nvGrpSpPr>
          <p:cNvPr id="2" name="Group 1"/>
          <p:cNvGrpSpPr/>
          <p:nvPr/>
        </p:nvGrpSpPr>
        <p:grpSpPr>
          <a:xfrm>
            <a:off x="349624" y="936624"/>
            <a:ext cx="8032376" cy="3025775"/>
            <a:chOff x="349624" y="936624"/>
            <a:chExt cx="8032376" cy="3025775"/>
          </a:xfrm>
        </p:grpSpPr>
        <p:sp>
          <p:nvSpPr>
            <p:cNvPr id="129029" name="Rectangle 7"/>
            <p:cNvSpPr>
              <a:spLocks noChangeArrowheads="1"/>
            </p:cNvSpPr>
            <p:nvPr/>
          </p:nvSpPr>
          <p:spPr bwMode="auto">
            <a:xfrm>
              <a:off x="349624" y="936624"/>
              <a:ext cx="3429000" cy="3025775"/>
            </a:xfrm>
            <a:prstGeom prst="rect">
              <a:avLst/>
            </a:prstGeom>
            <a:noFill/>
            <a:ln w="9525">
              <a:noFill/>
              <a:miter lim="800000"/>
              <a:headEnd/>
              <a:tailEnd/>
            </a:ln>
          </p:spPr>
          <p:txBody>
            <a:bodyPr/>
            <a:lstStyle/>
            <a:p>
              <a:pPr marL="342900" indent="-342900" eaLnBrk="0" hangingPunct="0">
                <a:lnSpc>
                  <a:spcPct val="95000"/>
                </a:lnSpc>
                <a:spcBef>
                  <a:spcPct val="20000"/>
                </a:spcBef>
                <a:buFontTx/>
                <a:buChar char="•"/>
              </a:pPr>
              <a:r>
                <a:rPr lang="en-GB" dirty="0">
                  <a:solidFill>
                    <a:srgbClr val="0000CC"/>
                  </a:solidFill>
                </a:rPr>
                <a:t>The monitor fails to detect a dangerous situation</a:t>
              </a:r>
            </a:p>
            <a:p>
              <a:pPr eaLnBrk="0" hangingPunct="0">
                <a:lnSpc>
                  <a:spcPct val="95000"/>
                </a:lnSpc>
                <a:spcBef>
                  <a:spcPct val="20000"/>
                </a:spcBef>
              </a:pPr>
              <a:endParaRPr lang="en-GB" dirty="0">
                <a:solidFill>
                  <a:srgbClr val="0000CC"/>
                </a:solidFill>
              </a:endParaRPr>
            </a:p>
            <a:p>
              <a:pPr marL="342900" indent="-342900" eaLnBrk="0" hangingPunct="0">
                <a:lnSpc>
                  <a:spcPct val="95000"/>
                </a:lnSpc>
                <a:spcBef>
                  <a:spcPct val="20000"/>
                </a:spcBef>
                <a:buFontTx/>
                <a:buChar char="•"/>
              </a:pPr>
              <a:r>
                <a:rPr lang="en-GB" dirty="0">
                  <a:solidFill>
                    <a:srgbClr val="0000CC"/>
                  </a:solidFill>
                </a:rPr>
                <a:t>The reaction time is too short </a:t>
              </a:r>
            </a:p>
          </p:txBody>
        </p:sp>
        <p:pic>
          <p:nvPicPr>
            <p:cNvPr id="129030" name="Picture 8"/>
            <p:cNvPicPr>
              <a:picLocks noChangeAspect="1" noChangeArrowheads="1"/>
            </p:cNvPicPr>
            <p:nvPr/>
          </p:nvPicPr>
          <p:blipFill>
            <a:blip r:embed="rId4" cstate="print"/>
            <a:srcRect/>
            <a:stretch>
              <a:fillRect/>
            </a:stretch>
          </p:blipFill>
          <p:spPr bwMode="auto">
            <a:xfrm>
              <a:off x="4267200" y="936625"/>
              <a:ext cx="4114800" cy="2740025"/>
            </a:xfrm>
            <a:prstGeom prst="rect">
              <a:avLst/>
            </a:prstGeom>
            <a:noFill/>
            <a:ln w="9525">
              <a:noFill/>
              <a:miter lim="800000"/>
              <a:headEnd/>
              <a:tailEnd/>
            </a:ln>
          </p:spPr>
        </p:pic>
      </p:grpSp>
      <p:sp>
        <p:nvSpPr>
          <p:cNvPr id="7" name="Rectangle 7"/>
          <p:cNvSpPr>
            <a:spLocks noChangeArrowheads="1"/>
          </p:cNvSpPr>
          <p:nvPr/>
        </p:nvSpPr>
        <p:spPr bwMode="auto">
          <a:xfrm>
            <a:off x="349624" y="3962400"/>
            <a:ext cx="3429000" cy="2307772"/>
          </a:xfrm>
          <a:prstGeom prst="rect">
            <a:avLst/>
          </a:prstGeom>
          <a:noFill/>
          <a:ln w="9525">
            <a:noFill/>
            <a:miter lim="800000"/>
            <a:headEnd/>
            <a:tailEnd/>
          </a:ln>
        </p:spPr>
        <p:txBody>
          <a:bodyPr/>
          <a:lstStyle/>
          <a:p>
            <a:pPr marL="342900" indent="-342900" eaLnBrk="0" hangingPunct="0">
              <a:lnSpc>
                <a:spcPct val="95000"/>
              </a:lnSpc>
              <a:spcBef>
                <a:spcPct val="20000"/>
              </a:spcBef>
              <a:buFontTx/>
              <a:buChar char="•"/>
            </a:pPr>
            <a:r>
              <a:rPr lang="en-GB" dirty="0" smtClean="0">
                <a:solidFill>
                  <a:srgbClr val="0000CC"/>
                </a:solidFill>
              </a:rPr>
              <a:t>Active </a:t>
            </a:r>
            <a:r>
              <a:rPr lang="en-GB" dirty="0">
                <a:solidFill>
                  <a:srgbClr val="0000CC"/>
                </a:solidFill>
              </a:rPr>
              <a:t>protection not possible </a:t>
            </a:r>
            <a:r>
              <a:rPr lang="en-GB" dirty="0" smtClean="0">
                <a:solidFill>
                  <a:srgbClr val="0000CC"/>
                </a:solidFill>
              </a:rPr>
              <a:t>– passive protection by bumper, air bag, safety belts</a:t>
            </a:r>
            <a:endParaRPr lang="en-GB" dirty="0">
              <a:solidFill>
                <a:srgbClr val="0000CC"/>
              </a:solidFill>
            </a:endParaRPr>
          </a:p>
        </p:txBody>
      </p:sp>
    </p:spTree>
    <p:extLst>
      <p:ext uri="{BB962C8B-B14F-4D97-AF65-F5344CB8AC3E}">
        <p14:creationId xmlns:p14="http://schemas.microsoft.com/office/powerpoint/2010/main" val="357976182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9028"/>
                                        </p:tgtEl>
                                        <p:attrNameLst>
                                          <p:attrName>style.visibility</p:attrName>
                                        </p:attrNameLst>
                                      </p:cBhvr>
                                      <p:to>
                                        <p:strVal val="visible"/>
                                      </p:to>
                                    </p:set>
                                    <p:animEffect transition="in" filter="fade">
                                      <p:cBhvr>
                                        <p:cTn id="15"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
            </a:r>
            <a:r>
              <a:rPr lang="en-GB" noProof="0" dirty="0" err="1" smtClean="0"/>
              <a:t>assive</a:t>
            </a:r>
            <a:r>
              <a:rPr lang="en-GB" noProof="0" dirty="0" smtClean="0"/>
              <a:t> protection</a:t>
            </a:r>
            <a:endParaRPr lang="en-GB" noProof="0" dirty="0"/>
          </a:p>
        </p:txBody>
      </p:sp>
      <p:sp>
        <p:nvSpPr>
          <p:cNvPr id="3" name="Content Placeholder 2"/>
          <p:cNvSpPr>
            <a:spLocks noGrp="1"/>
          </p:cNvSpPr>
          <p:nvPr>
            <p:ph idx="1"/>
          </p:nvPr>
        </p:nvSpPr>
        <p:spPr/>
        <p:txBody>
          <a:bodyPr/>
          <a:lstStyle/>
          <a:p>
            <a:r>
              <a:rPr lang="en-GB" noProof="0" dirty="0" smtClean="0"/>
              <a:t>Is always necessary when the time required for the response is too short (…remember the limitation of the speed of light)</a:t>
            </a:r>
          </a:p>
          <a:p>
            <a:r>
              <a:rPr lang="en-GB" noProof="0" dirty="0" smtClean="0"/>
              <a:t>Might simplify the protection system</a:t>
            </a:r>
          </a:p>
          <a:p>
            <a:r>
              <a:rPr lang="en-GB" noProof="0" dirty="0" smtClean="0"/>
              <a:t>One example is the </a:t>
            </a:r>
            <a:r>
              <a:rPr lang="en-GB" b="1" noProof="0" dirty="0" smtClean="0">
                <a:solidFill>
                  <a:srgbClr val="C00000"/>
                </a:solidFill>
              </a:rPr>
              <a:t>fast extraction of a high intensity beam </a:t>
            </a:r>
            <a:r>
              <a:rPr lang="en-GB" noProof="0" dirty="0" smtClean="0"/>
              <a:t>from an synchrotron</a:t>
            </a:r>
          </a:p>
          <a:p>
            <a:pPr lvl="1"/>
            <a:r>
              <a:rPr lang="en-GB" noProof="0" dirty="0" smtClean="0"/>
              <a:t>The extraction is performed with a </a:t>
            </a:r>
            <a:r>
              <a:rPr lang="en-GB" dirty="0" smtClean="0"/>
              <a:t>fast kicker magnet</a:t>
            </a:r>
            <a:endParaRPr lang="en-GB" noProof="0" dirty="0" smtClean="0"/>
          </a:p>
          <a:p>
            <a:pPr lvl="1"/>
            <a:r>
              <a:rPr lang="en-GB" noProof="0" dirty="0" smtClean="0"/>
              <a:t>It cannot be guaranteed that there is not kicker failure leading to a wrong deflection angle of the beam</a:t>
            </a:r>
          </a:p>
          <a:p>
            <a:pPr lvl="1"/>
            <a:r>
              <a:rPr lang="en-GB" dirty="0" smtClean="0"/>
              <a:t>The range of plausible failures (=deflection angles) needs to be defined</a:t>
            </a:r>
          </a:p>
          <a:p>
            <a:pPr lvl="1"/>
            <a:r>
              <a:rPr lang="en-GB" noProof="0" dirty="0" smtClean="0"/>
              <a:t>If the beam could damage hardware, protection absorbers are required</a:t>
            </a:r>
          </a:p>
          <a:p>
            <a:pPr lvl="1"/>
            <a:r>
              <a:rPr lang="en-GB" dirty="0" smtClean="0"/>
              <a:t>For movable absorbers: need to be made sure that they are at the correct position</a:t>
            </a:r>
            <a:endParaRPr lang="en-GB" noProof="0" dirty="0" smtClean="0"/>
          </a:p>
          <a:p>
            <a:pPr marL="457200" lvl="1" indent="0">
              <a:buNone/>
            </a:pPr>
            <a:endParaRPr lang="en-GB" noProof="0" dirty="0" smtClean="0"/>
          </a:p>
          <a:p>
            <a:pPr lvl="1"/>
            <a:endParaRPr lang="en-GB" noProof="0" dirty="0"/>
          </a:p>
          <a:p>
            <a:pPr lvl="1"/>
            <a:endParaRPr lang="en-GB" noProof="0" dirty="0"/>
          </a:p>
          <a:p>
            <a:pPr lvl="1"/>
            <a:endParaRPr lang="en-GB" noProof="0" dirty="0"/>
          </a:p>
          <a:p>
            <a:pPr lvl="1"/>
            <a:endParaRPr lang="en-GB" noProof="0" dirty="0" smtClean="0"/>
          </a:p>
          <a:p>
            <a:pPr lvl="1"/>
            <a:endParaRPr lang="en-GB" noProof="0" dirty="0" smtClean="0"/>
          </a:p>
          <a:p>
            <a:pPr lvl="1"/>
            <a:endParaRPr lang="en-GB" noProof="0" dirty="0" smtClean="0"/>
          </a:p>
        </p:txBody>
      </p:sp>
    </p:spTree>
    <p:extLst>
      <p:ext uri="{BB962C8B-B14F-4D97-AF65-F5344CB8AC3E}">
        <p14:creationId xmlns:p14="http://schemas.microsoft.com/office/powerpoint/2010/main" val="2875109798"/>
      </p:ext>
    </p:extLst>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Some observations</a:t>
            </a:r>
            <a:endParaRPr lang="en-GB" noProof="0" dirty="0"/>
          </a:p>
        </p:txBody>
      </p:sp>
      <p:sp>
        <p:nvSpPr>
          <p:cNvPr id="3" name="Content Placeholder 2"/>
          <p:cNvSpPr>
            <a:spLocks noGrp="1"/>
          </p:cNvSpPr>
          <p:nvPr>
            <p:ph idx="1"/>
          </p:nvPr>
        </p:nvSpPr>
        <p:spPr/>
        <p:txBody>
          <a:bodyPr/>
          <a:lstStyle/>
          <a:p>
            <a:r>
              <a:rPr lang="en-GB" sz="2200" dirty="0" smtClean="0"/>
              <a:t>Several accidents happened during injection and extraction of beams (SPS-proton-antiproton collider, SPS fixed target-TT40, J-PARC)</a:t>
            </a:r>
          </a:p>
          <a:p>
            <a:r>
              <a:rPr lang="en-GB" sz="2200" dirty="0" smtClean="0"/>
              <a:t>An accident happened when operating with circulating beams (</a:t>
            </a:r>
            <a:r>
              <a:rPr lang="en-GB" sz="2200" dirty="0" err="1" smtClean="0"/>
              <a:t>Tevatron</a:t>
            </a:r>
            <a:r>
              <a:rPr lang="en-GB" sz="2200" dirty="0" smtClean="0"/>
              <a:t>)</a:t>
            </a:r>
          </a:p>
          <a:p>
            <a:r>
              <a:rPr lang="en-GB" sz="2200" dirty="0" smtClean="0"/>
              <a:t> An accident happened during beam commissioning at very low energy (CERN-Linac4)</a:t>
            </a:r>
          </a:p>
          <a:p>
            <a:r>
              <a:rPr lang="en-GB" sz="2200" dirty="0" smtClean="0"/>
              <a:t>A very serious accident happened at LHC during superconducting magnet commissioning (no beam operation)</a:t>
            </a:r>
          </a:p>
          <a:p>
            <a:r>
              <a:rPr lang="en-GB" sz="2200" dirty="0" smtClean="0"/>
              <a:t>On several occasions it was observed that accelerator components were heating up and deforming due to the interaction of high intensity beam with the environment (beam instruments, bellows, …)</a:t>
            </a:r>
          </a:p>
        </p:txBody>
      </p:sp>
    </p:spTree>
    <p:extLst>
      <p:ext uri="{BB962C8B-B14F-4D97-AF65-F5344CB8AC3E}">
        <p14:creationId xmlns:p14="http://schemas.microsoft.com/office/powerpoint/2010/main" val="1639221742"/>
      </p:ext>
    </p:extLst>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This school: Overview</a:t>
            </a:r>
            <a:endParaRPr lang="en-GB" noProof="0" dirty="0"/>
          </a:p>
        </p:txBody>
      </p:sp>
      <p:sp>
        <p:nvSpPr>
          <p:cNvPr id="3" name="Content Placeholder 2"/>
          <p:cNvSpPr>
            <a:spLocks noGrp="1"/>
          </p:cNvSpPr>
          <p:nvPr>
            <p:ph idx="1"/>
          </p:nvPr>
        </p:nvSpPr>
        <p:spPr>
          <a:xfrm>
            <a:off x="395420" y="967667"/>
            <a:ext cx="8686800" cy="5197714"/>
          </a:xfrm>
        </p:spPr>
        <p:txBody>
          <a:bodyPr/>
          <a:lstStyle/>
          <a:p>
            <a:pPr marL="0" eaLnBrk="1" fontAlgn="ctr" hangingPunct="1">
              <a:spcBef>
                <a:spcPts val="0"/>
              </a:spcBef>
              <a:spcAft>
                <a:spcPts val="1000"/>
              </a:spcAft>
            </a:pPr>
            <a:r>
              <a:rPr lang="en-GB" sz="2000" kern="1200" dirty="0" smtClean="0">
                <a:solidFill>
                  <a:srgbClr val="000000"/>
                </a:solidFill>
              </a:rPr>
              <a:t>Beam </a:t>
            </a:r>
            <a:r>
              <a:rPr lang="en-GB" sz="2000" kern="1200" dirty="0">
                <a:solidFill>
                  <a:srgbClr val="000000"/>
                </a:solidFill>
              </a:rPr>
              <a:t>dynamics and beam losses (circular and linear accelerators)</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Beam </a:t>
            </a:r>
            <a:r>
              <a:rPr lang="en-GB" sz="2000" kern="1200" dirty="0">
                <a:solidFill>
                  <a:srgbClr val="000000"/>
                </a:solidFill>
              </a:rPr>
              <a:t>material interaction, heating, activation</a:t>
            </a:r>
            <a:endParaRPr lang="en-GB" sz="2000" dirty="0">
              <a:solidFill>
                <a:srgbClr val="000000"/>
              </a:solidFill>
            </a:endParaRPr>
          </a:p>
          <a:p>
            <a:pPr marL="0" eaLnBrk="1" fontAlgn="ctr" hangingPunct="1">
              <a:spcBef>
                <a:spcPts val="0"/>
              </a:spcBef>
              <a:spcAft>
                <a:spcPts val="1000"/>
              </a:spcAft>
            </a:pPr>
            <a:r>
              <a:rPr lang="de-CH" sz="2000" kern="1200" dirty="0" smtClean="0">
                <a:solidFill>
                  <a:srgbClr val="000000"/>
                </a:solidFill>
              </a:rPr>
              <a:t>Beam </a:t>
            </a:r>
            <a:r>
              <a:rPr lang="de-CH" sz="2000" kern="1200" dirty="0">
                <a:solidFill>
                  <a:srgbClr val="000000"/>
                </a:solidFill>
              </a:rPr>
              <a:t>Transfer </a:t>
            </a:r>
            <a:r>
              <a:rPr lang="de-CH" sz="2000" kern="1200" dirty="0" err="1">
                <a:solidFill>
                  <a:srgbClr val="000000"/>
                </a:solidFill>
              </a:rPr>
              <a:t>and</a:t>
            </a:r>
            <a:r>
              <a:rPr lang="de-CH" sz="2000" kern="1200" dirty="0">
                <a:solidFill>
                  <a:srgbClr val="000000"/>
                </a:solidFill>
              </a:rPr>
              <a:t> fast </a:t>
            </a:r>
            <a:r>
              <a:rPr lang="de-CH" sz="2000" kern="1200" dirty="0" err="1">
                <a:solidFill>
                  <a:srgbClr val="000000"/>
                </a:solidFill>
              </a:rPr>
              <a:t>kicker</a:t>
            </a:r>
            <a:r>
              <a:rPr lang="de-CH" sz="2000" kern="1200" dirty="0">
                <a:solidFill>
                  <a:srgbClr val="000000"/>
                </a:solidFill>
              </a:rPr>
              <a:t> </a:t>
            </a:r>
            <a:r>
              <a:rPr lang="de-CH" sz="2000" kern="1200" dirty="0" err="1">
                <a:solidFill>
                  <a:srgbClr val="000000"/>
                </a:solidFill>
              </a:rPr>
              <a:t>magnets</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Beam </a:t>
            </a:r>
            <a:r>
              <a:rPr lang="en-GB" sz="2000" kern="1200" dirty="0">
                <a:solidFill>
                  <a:srgbClr val="000000"/>
                </a:solidFill>
              </a:rPr>
              <a:t>loss induced damage mechanisms and their calculation</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Detection of failures</a:t>
            </a:r>
            <a:endParaRPr lang="en-GB" sz="2000" dirty="0" smtClean="0">
              <a:solidFill>
                <a:srgbClr val="000000"/>
              </a:solidFill>
            </a:endParaRPr>
          </a:p>
          <a:p>
            <a:pPr marL="0" eaLnBrk="1" fontAlgn="ctr" hangingPunct="1">
              <a:spcBef>
                <a:spcPts val="0"/>
              </a:spcBef>
              <a:spcAft>
                <a:spcPts val="1000"/>
              </a:spcAft>
            </a:pPr>
            <a:r>
              <a:rPr lang="en-GB" sz="2000" kern="1200" dirty="0" smtClean="0">
                <a:solidFill>
                  <a:srgbClr val="000000"/>
                </a:solidFill>
              </a:rPr>
              <a:t>Beam Cleaning, collimation and beam absorbers</a:t>
            </a:r>
            <a:endParaRPr lang="en-GB" sz="2000" dirty="0" smtClean="0">
              <a:solidFill>
                <a:srgbClr val="000000"/>
              </a:solidFill>
            </a:endParaRPr>
          </a:p>
          <a:p>
            <a:pPr marL="0" eaLnBrk="1" fontAlgn="ctr" hangingPunct="1">
              <a:spcBef>
                <a:spcPts val="0"/>
              </a:spcBef>
              <a:spcAft>
                <a:spcPts val="1000"/>
              </a:spcAft>
            </a:pPr>
            <a:r>
              <a:rPr lang="en-GB" sz="2000" kern="1200" dirty="0" smtClean="0">
                <a:solidFill>
                  <a:srgbClr val="000000"/>
                </a:solidFill>
              </a:rPr>
              <a:t>Indirect </a:t>
            </a:r>
            <a:r>
              <a:rPr lang="en-GB" sz="2000" kern="1200" dirty="0">
                <a:solidFill>
                  <a:srgbClr val="000000"/>
                </a:solidFill>
              </a:rPr>
              <a:t>damage due to high intensity beams</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Protection </a:t>
            </a:r>
            <a:r>
              <a:rPr lang="en-GB" sz="2000" kern="1200" dirty="0">
                <a:solidFill>
                  <a:srgbClr val="000000"/>
                </a:solidFill>
              </a:rPr>
              <a:t>of superconducting magnets</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Reliability </a:t>
            </a:r>
            <a:r>
              <a:rPr lang="en-GB" sz="2000" kern="1200" dirty="0">
                <a:solidFill>
                  <a:srgbClr val="000000"/>
                </a:solidFill>
              </a:rPr>
              <a:t>and availability</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Controls </a:t>
            </a:r>
            <a:r>
              <a:rPr lang="en-GB" sz="2000" kern="1200" dirty="0">
                <a:solidFill>
                  <a:srgbClr val="000000"/>
                </a:solidFill>
              </a:rPr>
              <a:t>and Interlocks</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Case </a:t>
            </a:r>
            <a:r>
              <a:rPr lang="en-GB" sz="2000" kern="1200" dirty="0">
                <a:solidFill>
                  <a:srgbClr val="000000"/>
                </a:solidFill>
              </a:rPr>
              <a:t>studies in machine protection: SNS and LHC</a:t>
            </a:r>
            <a:endParaRPr lang="en-GB" sz="2000" dirty="0">
              <a:solidFill>
                <a:srgbClr val="000000"/>
              </a:solidFill>
            </a:endParaRPr>
          </a:p>
          <a:p>
            <a:pPr marL="0" eaLnBrk="1" fontAlgn="ctr" hangingPunct="1">
              <a:spcBef>
                <a:spcPts val="0"/>
              </a:spcBef>
              <a:spcAft>
                <a:spcPts val="1000"/>
              </a:spcAft>
            </a:pPr>
            <a:r>
              <a:rPr lang="en-GB" sz="2000" kern="1200" dirty="0" smtClean="0">
                <a:solidFill>
                  <a:srgbClr val="000000"/>
                </a:solidFill>
              </a:rPr>
              <a:t>Machine </a:t>
            </a:r>
            <a:r>
              <a:rPr lang="en-GB" sz="2000" kern="1200" dirty="0">
                <a:solidFill>
                  <a:srgbClr val="000000"/>
                </a:solidFill>
              </a:rPr>
              <a:t>protection and </a:t>
            </a:r>
            <a:r>
              <a:rPr lang="en-GB" sz="2000" kern="1200" dirty="0" smtClean="0">
                <a:solidFill>
                  <a:srgbClr val="000000"/>
                </a:solidFill>
              </a:rPr>
              <a:t>operation</a:t>
            </a:r>
            <a:endParaRPr lang="en-GB" sz="2000" dirty="0">
              <a:solidFill>
                <a:srgbClr val="000000"/>
              </a:solidFill>
            </a:endParaRPr>
          </a:p>
        </p:txBody>
      </p:sp>
    </p:spTree>
    <p:extLst>
      <p:ext uri="{BB962C8B-B14F-4D97-AF65-F5344CB8AC3E}">
        <p14:creationId xmlns:p14="http://schemas.microsoft.com/office/powerpoint/2010/main" val="3998102395"/>
      </p:ext>
    </p:extLst>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Thanks and have fun !</a:t>
            </a:r>
            <a:endParaRPr lang="en-GB" noProof="0" dirty="0"/>
          </a:p>
        </p:txBody>
      </p:sp>
      <p:pic>
        <p:nvPicPr>
          <p:cNvPr id="30722" name="Picture 2" descr="http://us.123rf.com/450wm/lightwise/lightwise1607/lightwise160700091/62349001-finanz-wohlstand-sicherheit-und-den-schutz-der-verm-gen-reichtum-metapher-und-gl-ck-konzept-als-hufe.jpg?ve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045" y="908650"/>
            <a:ext cx="5476535" cy="547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33391"/>
      </p:ext>
    </p:extLst>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References:</a:t>
            </a:r>
            <a:r>
              <a:rPr lang="en-GB" baseline="0" noProof="0" dirty="0" smtClean="0"/>
              <a:t> Early paper on machine protection</a:t>
            </a:r>
            <a:endParaRPr lang="en-GB" noProof="0" dirty="0"/>
          </a:p>
        </p:txBody>
      </p:sp>
      <p:sp>
        <p:nvSpPr>
          <p:cNvPr id="3" name="Content Placeholder 2"/>
          <p:cNvSpPr>
            <a:spLocks noGrp="1"/>
          </p:cNvSpPr>
          <p:nvPr>
            <p:ph idx="1"/>
          </p:nvPr>
        </p:nvSpPr>
        <p:spPr/>
        <p:txBody>
          <a:bodyPr/>
          <a:lstStyle/>
          <a:p>
            <a:r>
              <a:rPr lang="en-GB" sz="1800" dirty="0" err="1" smtClean="0"/>
              <a:t>M.Fishman</a:t>
            </a:r>
            <a:r>
              <a:rPr lang="en-GB" sz="1800" dirty="0" smtClean="0"/>
              <a:t>, </a:t>
            </a:r>
            <a:r>
              <a:rPr lang="en-GB" sz="1800" noProof="0" dirty="0" smtClean="0"/>
              <a:t>THE SLAC LONG ON CHAMBER SYSTEM FOR MACHINE PROTECTION </a:t>
            </a:r>
            <a:r>
              <a:rPr lang="en-GB" sz="1800" noProof="0" dirty="0" smtClean="0">
                <a:hlinkClick r:id="rId2"/>
              </a:rPr>
              <a:t>http://accelconf.web.cern.ch/AccelConf/p67/PDF/PAC1967_1096.PDF</a:t>
            </a:r>
            <a:endParaRPr lang="en-GB" sz="1800" noProof="0" dirty="0" smtClean="0"/>
          </a:p>
          <a:p>
            <a:pPr eaLnBrk="1" hangingPunct="1"/>
            <a:r>
              <a:rPr lang="en-GB" sz="1800" dirty="0" err="1" smtClean="0"/>
              <a:t>R.F.Koontz</a:t>
            </a:r>
            <a:r>
              <a:rPr lang="en-GB" sz="1800" dirty="0" smtClean="0"/>
              <a:t>, Multiple Beam Pulse of the SLAC Injector</a:t>
            </a:r>
            <a:r>
              <a:rPr lang="en-GB" sz="1800" dirty="0"/>
              <a:t>, IEEE TRANSACTIONS ON NUCLEAR SCIENCE, 1967, </a:t>
            </a:r>
            <a:r>
              <a:rPr lang="en-GB" sz="1800" dirty="0">
                <a:hlinkClick r:id="rId3"/>
              </a:rPr>
              <a:t>http://ieeexplore.ieee.org/stamp/stamp.jsp?tp=&amp;</a:t>
            </a:r>
            <a:r>
              <a:rPr lang="en-GB" sz="1800" dirty="0" smtClean="0">
                <a:hlinkClick r:id="rId3"/>
              </a:rPr>
              <a:t>arnumber=4324532</a:t>
            </a:r>
            <a:endParaRPr lang="en-GB" sz="1800" dirty="0" smtClean="0"/>
          </a:p>
          <a:p>
            <a:r>
              <a:rPr lang="en-GB" sz="1800" noProof="0" dirty="0" smtClean="0"/>
              <a:t>A FAST PROTECTION SYSTEM FOR </a:t>
            </a:r>
            <a:r>
              <a:rPr lang="en-GB" sz="1800" noProof="0" dirty="0" err="1" smtClean="0"/>
              <a:t>LlNEAR</a:t>
            </a:r>
            <a:r>
              <a:rPr lang="en-GB" sz="1800" noProof="0" dirty="0" smtClean="0"/>
              <a:t> ACCELERATOR  (LAMPF) </a:t>
            </a:r>
            <a:r>
              <a:rPr lang="en-GB" sz="1800" noProof="0" dirty="0" smtClean="0">
                <a:hlinkClick r:id="rId4"/>
              </a:rPr>
              <a:t>http://accelconf.web.cern.ch/AccelConf/p69/PDF/PAC1969_0579.PDF</a:t>
            </a:r>
            <a:endParaRPr lang="en-GB" sz="1800" noProof="0" dirty="0" smtClean="0"/>
          </a:p>
          <a:p>
            <a:r>
              <a:rPr lang="en-GB" sz="1800" noProof="0" dirty="0" err="1" smtClean="0"/>
              <a:t>G.S.Levine</a:t>
            </a:r>
            <a:r>
              <a:rPr lang="en-GB" sz="1800" noProof="0" dirty="0" smtClean="0"/>
              <a:t>, THE AGS BEAM LOSS MONITORING SYSTEM </a:t>
            </a:r>
            <a:r>
              <a:rPr lang="en-GB" sz="1800" noProof="0" dirty="0" smtClean="0">
                <a:hlinkClick r:id="rId5"/>
              </a:rPr>
              <a:t>http://accelconf.web.cern.ch/AccelConf/p75/PDF/PAC1975_1069.PDF</a:t>
            </a:r>
            <a:endParaRPr lang="en-GB" sz="1800" noProof="0" dirty="0" smtClean="0"/>
          </a:p>
          <a:p>
            <a:r>
              <a:rPr lang="en-GB" sz="1800" dirty="0" err="1" smtClean="0"/>
              <a:t>D.F.Sutter</a:t>
            </a:r>
            <a:r>
              <a:rPr lang="en-GB" sz="1800" dirty="0" smtClean="0"/>
              <a:t> and R</a:t>
            </a:r>
            <a:r>
              <a:rPr lang="en-GB" sz="1800" dirty="0"/>
              <a:t>. </a:t>
            </a:r>
            <a:r>
              <a:rPr lang="en-GB" sz="1800" dirty="0" smtClean="0"/>
              <a:t>H. Flora, </a:t>
            </a:r>
            <a:r>
              <a:rPr lang="en-GB" sz="1800" dirty="0"/>
              <a:t>ELECTRICAL </a:t>
            </a:r>
            <a:r>
              <a:rPr lang="en-GB" sz="1800" noProof="0" dirty="0" smtClean="0"/>
              <a:t>PROTECTION OF SUPERCONDUCTING MAGNET SYSTEMS (TEVATRON) </a:t>
            </a:r>
            <a:r>
              <a:rPr lang="en-GB" sz="1800" noProof="0" dirty="0" smtClean="0">
                <a:hlinkClick r:id="rId6"/>
              </a:rPr>
              <a:t>http</a:t>
            </a:r>
            <a:r>
              <a:rPr lang="en-GB" sz="1800" noProof="0" dirty="0">
                <a:hlinkClick r:id="rId6"/>
              </a:rPr>
              <a:t>://</a:t>
            </a:r>
            <a:r>
              <a:rPr lang="en-GB" sz="1800" noProof="0" dirty="0" smtClean="0">
                <a:hlinkClick r:id="rId6"/>
              </a:rPr>
              <a:t>accelconf.web.cern.ch/AccelConf/p75/PDF/PAC1975_1160.PDF</a:t>
            </a:r>
            <a:endParaRPr lang="en-GB" sz="1800" noProof="0" dirty="0" smtClean="0"/>
          </a:p>
          <a:p>
            <a:r>
              <a:rPr lang="en-GB" sz="1800" dirty="0" err="1" smtClean="0"/>
              <a:t>A.Maaskant</a:t>
            </a:r>
            <a:r>
              <a:rPr lang="en-GB" sz="1800" dirty="0"/>
              <a:t>, A </a:t>
            </a:r>
            <a:r>
              <a:rPr lang="en-GB" sz="1800" noProof="0" dirty="0" smtClean="0"/>
              <a:t>FAST BEAM PROTECTION SYSTEM (NIKEEF) </a:t>
            </a:r>
            <a:r>
              <a:rPr lang="en-GB" sz="1800" noProof="0" dirty="0" smtClean="0">
                <a:hlinkClick r:id="rId7"/>
              </a:rPr>
              <a:t>http</a:t>
            </a:r>
            <a:r>
              <a:rPr lang="en-GB" sz="1800" noProof="0" dirty="0">
                <a:hlinkClick r:id="rId7"/>
              </a:rPr>
              <a:t>://</a:t>
            </a:r>
            <a:r>
              <a:rPr lang="en-GB" sz="1800" noProof="0" dirty="0" smtClean="0">
                <a:hlinkClick r:id="rId7"/>
              </a:rPr>
              <a:t>accelconf.web.cern.ch/AccelConf/p81/PDF/PAC1981_2367.PDF</a:t>
            </a:r>
            <a:endParaRPr lang="en-GB" sz="1800" noProof="0" dirty="0"/>
          </a:p>
          <a:p>
            <a:r>
              <a:rPr lang="en-GB" sz="1800" dirty="0" smtClean="0"/>
              <a:t>M.C. Ross, Machine </a:t>
            </a:r>
            <a:r>
              <a:rPr lang="en-GB" sz="1800" noProof="0" dirty="0" smtClean="0"/>
              <a:t>Protection Schemes for the SLC  </a:t>
            </a:r>
            <a:r>
              <a:rPr lang="en-GB" sz="1800" noProof="0" dirty="0">
                <a:hlinkClick r:id="rId8"/>
              </a:rPr>
              <a:t>http://</a:t>
            </a:r>
            <a:r>
              <a:rPr lang="en-GB" sz="1800" noProof="0" dirty="0" smtClean="0">
                <a:hlinkClick r:id="rId8"/>
              </a:rPr>
              <a:t>accelconf.web.cern.ch/AccelConf/p91/PDF/PAC1991_1502.PDF</a:t>
            </a:r>
            <a:endParaRPr lang="en-GB" sz="1800" noProof="0" dirty="0" smtClean="0"/>
          </a:p>
        </p:txBody>
      </p:sp>
    </p:spTree>
    <p:extLst>
      <p:ext uri="{BB962C8B-B14F-4D97-AF65-F5344CB8AC3E}">
        <p14:creationId xmlns:p14="http://schemas.microsoft.com/office/powerpoint/2010/main" val="507306973"/>
      </p:ext>
    </p:extLst>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High Intensity Proton Accelerators</a:t>
            </a:r>
            <a:endParaRPr lang="en-GB" dirty="0"/>
          </a:p>
        </p:txBody>
      </p:sp>
      <p:sp>
        <p:nvSpPr>
          <p:cNvPr id="3" name="Content Placeholder 2"/>
          <p:cNvSpPr>
            <a:spLocks noGrp="1"/>
          </p:cNvSpPr>
          <p:nvPr>
            <p:ph idx="1"/>
          </p:nvPr>
        </p:nvSpPr>
        <p:spPr/>
        <p:txBody>
          <a:bodyPr/>
          <a:lstStyle/>
          <a:p>
            <a:r>
              <a:rPr lang="en-GB" sz="1800" dirty="0" smtClean="0"/>
              <a:t>M-H. </a:t>
            </a:r>
            <a:r>
              <a:rPr lang="en-GB" sz="1800" dirty="0" err="1" smtClean="0"/>
              <a:t>Moscatello</a:t>
            </a:r>
            <a:r>
              <a:rPr lang="en-GB" sz="1800" dirty="0" smtClean="0"/>
              <a:t>, MACHINE </a:t>
            </a:r>
            <a:r>
              <a:rPr lang="en-GB" sz="1800" noProof="0" dirty="0" smtClean="0"/>
              <a:t>PROTECTION SYSTEM FOR THE SPIRAL2 FACILITY </a:t>
            </a:r>
            <a:r>
              <a:rPr lang="en-GB" sz="1800" noProof="0" dirty="0" smtClean="0">
                <a:hlinkClick r:id="rId2"/>
              </a:rPr>
              <a:t>http://accelconf.web.cern.ch/AccelConf/IPAC2012/papers/weppd044.pdf</a:t>
            </a:r>
            <a:endParaRPr lang="en-GB" sz="1800" noProof="0" dirty="0" smtClean="0"/>
          </a:p>
          <a:p>
            <a:r>
              <a:rPr lang="en-GB" sz="1800" dirty="0"/>
              <a:t>M. </a:t>
            </a:r>
            <a:r>
              <a:rPr lang="en-GB" sz="1800" dirty="0" err="1"/>
              <a:t>Tomizawa</a:t>
            </a:r>
            <a:r>
              <a:rPr lang="en-GB" sz="1800" dirty="0"/>
              <a:t>, MALFUNCTION, CAUSE AND RECURRENCE PREVENTION MEASURES OF J-PARC SLOW EXTRACTION   </a:t>
            </a:r>
            <a:r>
              <a:rPr lang="en-GB" sz="1800" dirty="0">
                <a:hlinkClick r:id="rId3"/>
              </a:rPr>
              <a:t>http://accelconf.web.cern.ch/AccelConf/IPAC2014/papers/thpme060.pdf</a:t>
            </a:r>
            <a:endParaRPr lang="en-GB" sz="1800" dirty="0"/>
          </a:p>
          <a:p>
            <a:r>
              <a:rPr lang="en-GB" sz="1800" dirty="0"/>
              <a:t>T. </a:t>
            </a:r>
            <a:r>
              <a:rPr lang="en-GB" sz="1800" dirty="0" err="1"/>
              <a:t>Koseki</a:t>
            </a:r>
            <a:r>
              <a:rPr lang="en-GB" sz="1800" dirty="0"/>
              <a:t>, PRESENT STATUS OF J-PARC -AFTER THE SHUTDOWN DUE TO THE RADIOACTIVE MATERIAL LEAK ACCIDENT </a:t>
            </a:r>
            <a:r>
              <a:rPr lang="en-GB" sz="1800" dirty="0">
                <a:hlinkClick r:id="rId4"/>
              </a:rPr>
              <a:t>http://</a:t>
            </a:r>
            <a:r>
              <a:rPr lang="en-GB" sz="1800" dirty="0" smtClean="0">
                <a:hlinkClick r:id="rId4"/>
              </a:rPr>
              <a:t>accelconf.web.cern.ch/AccelConf/IPAC2014/papers/thpme061.pdf</a:t>
            </a:r>
            <a:endParaRPr lang="en-GB" sz="1800" dirty="0" smtClean="0"/>
          </a:p>
          <a:p>
            <a:r>
              <a:rPr lang="en-GB" sz="1800" dirty="0" err="1"/>
              <a:t>C.Sibley</a:t>
            </a:r>
            <a:r>
              <a:rPr lang="en-GB" sz="1800" dirty="0"/>
              <a:t>, The SNS Machine Protection System: Early Commissioning Results and Future Plans, PAC 2005, </a:t>
            </a:r>
            <a:r>
              <a:rPr lang="en-GB" sz="1800" dirty="0">
                <a:hlinkClick r:id="rId5"/>
              </a:rPr>
              <a:t>http://</a:t>
            </a:r>
            <a:r>
              <a:rPr lang="en-GB" sz="1800" dirty="0" smtClean="0">
                <a:hlinkClick r:id="rId5"/>
              </a:rPr>
              <a:t>accelconf.web.cern.ch/AccelConf/P05/PAPERS/RPPE021.PDF</a:t>
            </a:r>
            <a:endParaRPr lang="en-GB" sz="1800" dirty="0" smtClean="0"/>
          </a:p>
          <a:p>
            <a:r>
              <a:rPr lang="en-US" sz="1800" dirty="0" err="1">
                <a:solidFill>
                  <a:srgbClr val="000000"/>
                </a:solidFill>
              </a:rPr>
              <a:t>L.Tchelidze</a:t>
            </a:r>
            <a:r>
              <a:rPr lang="en-US" sz="1800" dirty="0">
                <a:solidFill>
                  <a:srgbClr val="000000"/>
                </a:solidFill>
              </a:rPr>
              <a:t>, In how long the ESS beam pulse would start melting steel/copper accelerating components? ESS AD Technical Note, ESS/AD/0031, 2012, </a:t>
            </a:r>
            <a:r>
              <a:rPr lang="en-US" sz="1800" dirty="0">
                <a:solidFill>
                  <a:srgbClr val="0000FF"/>
                </a:solidFill>
                <a:hlinkClick r:id="rId6"/>
              </a:rPr>
              <a:t>http://</a:t>
            </a:r>
            <a:r>
              <a:rPr lang="en-US" sz="1800" dirty="0" smtClean="0">
                <a:solidFill>
                  <a:srgbClr val="0000FF"/>
                </a:solidFill>
                <a:hlinkClick r:id="rId6"/>
              </a:rPr>
              <a:t>eval.esss.lu.se/DocDB/0001/000168/001/Time_Response_Requirements_BLM.pdf</a:t>
            </a:r>
            <a:endParaRPr lang="en-US" sz="1800" dirty="0" smtClean="0">
              <a:solidFill>
                <a:srgbClr val="0000FF"/>
              </a:solidFill>
            </a:endParaRPr>
          </a:p>
          <a:p>
            <a:r>
              <a:rPr lang="pt-BR" sz="1800" dirty="0"/>
              <a:t>Y.Zhang, </a:t>
            </a:r>
            <a:r>
              <a:rPr lang="en-GB" sz="1800" dirty="0"/>
              <a:t>ANALYSIS OF BEAM DAMAGE TO FRIB DRIVER LINAC </a:t>
            </a:r>
            <a:r>
              <a:rPr lang="en-GB" sz="1800" dirty="0">
                <a:hlinkClick r:id="rId7"/>
              </a:rPr>
              <a:t>https://</a:t>
            </a:r>
            <a:r>
              <a:rPr lang="en-GB" sz="1800" dirty="0" smtClean="0">
                <a:hlinkClick r:id="rId7"/>
              </a:rPr>
              <a:t>accelconf.web.cern.ch/accelconf/SRF2011/papers/mopo058.pdf</a:t>
            </a:r>
            <a:endParaRPr lang="en-GB" sz="1800" dirty="0" smtClean="0"/>
          </a:p>
          <a:p>
            <a:r>
              <a:rPr lang="en-GB" sz="1800" dirty="0" err="1"/>
              <a:t>A.C.Mezger</a:t>
            </a:r>
            <a:r>
              <a:rPr lang="en-GB" sz="1800" dirty="0"/>
              <a:t>, Control and protection aspects of the megawatt proton accelerator at PSI, HB2010, </a:t>
            </a:r>
            <a:r>
              <a:rPr lang="en-GB" sz="1800" dirty="0">
                <a:hlinkClick r:id="rId8"/>
              </a:rPr>
              <a:t>https://</a:t>
            </a:r>
            <a:r>
              <a:rPr lang="en-GB" sz="1800" dirty="0" smtClean="0">
                <a:hlinkClick r:id="rId8"/>
              </a:rPr>
              <a:t>accelconf.web.cern.ch/accelconf/HB2010/papers/tuo1a04.pdf</a:t>
            </a:r>
            <a:endParaRPr lang="en-GB" sz="1800" dirty="0"/>
          </a:p>
        </p:txBody>
      </p:sp>
    </p:spTree>
    <p:extLst>
      <p:ext uri="{BB962C8B-B14F-4D97-AF65-F5344CB8AC3E}">
        <p14:creationId xmlns:p14="http://schemas.microsoft.com/office/powerpoint/2010/main" val="2271471595"/>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GB" noProof="0" dirty="0" smtClean="0"/>
              <a:t>Programme for the school</a:t>
            </a:r>
          </a:p>
        </p:txBody>
      </p:sp>
      <p:sp>
        <p:nvSpPr>
          <p:cNvPr id="186371" name="Rectangle 3"/>
          <p:cNvSpPr>
            <a:spLocks noGrp="1" noChangeArrowheads="1"/>
          </p:cNvSpPr>
          <p:nvPr>
            <p:ph type="body" idx="1"/>
          </p:nvPr>
        </p:nvSpPr>
        <p:spPr>
          <a:xfrm>
            <a:off x="1187530" y="967666"/>
            <a:ext cx="6840950" cy="5433133"/>
          </a:xfrm>
          <a:ln>
            <a:noFill/>
          </a:ln>
        </p:spPr>
        <p:txBody>
          <a:bodyPr/>
          <a:lstStyle/>
          <a:p>
            <a:pPr eaLnBrk="1" hangingPunct="1"/>
            <a:endParaRPr lang="en-GB" sz="3200" noProof="0" dirty="0" smtClean="0"/>
          </a:p>
          <a:p>
            <a:pPr eaLnBrk="1" hangingPunct="1"/>
            <a:r>
              <a:rPr lang="en-GB" sz="3200" dirty="0" smtClean="0"/>
              <a:t>What </a:t>
            </a:r>
            <a:r>
              <a:rPr lang="en-GB" sz="3200" dirty="0"/>
              <a:t>can go wrong?</a:t>
            </a:r>
          </a:p>
          <a:p>
            <a:pPr eaLnBrk="1" hangingPunct="1"/>
            <a:r>
              <a:rPr lang="en-GB" sz="3200" dirty="0" smtClean="0"/>
              <a:t>What </a:t>
            </a:r>
            <a:r>
              <a:rPr lang="en-GB" sz="3200" dirty="0"/>
              <a:t>are the consequences?</a:t>
            </a:r>
          </a:p>
          <a:p>
            <a:pPr eaLnBrk="1" hangingPunct="1"/>
            <a:r>
              <a:rPr lang="en-GB" sz="3200" dirty="0" smtClean="0"/>
              <a:t>How to prevent accidents?</a:t>
            </a:r>
            <a:endParaRPr lang="en-GB" sz="3200" dirty="0"/>
          </a:p>
          <a:p>
            <a:pPr eaLnBrk="1" hangingPunct="1"/>
            <a:r>
              <a:rPr lang="en-GB" sz="3200" dirty="0" smtClean="0"/>
              <a:t>How to control </a:t>
            </a:r>
            <a:r>
              <a:rPr lang="en-GB" sz="3200" dirty="0"/>
              <a:t>and </a:t>
            </a:r>
            <a:r>
              <a:rPr lang="en-GB" sz="3200" dirty="0" smtClean="0"/>
              <a:t>operate a particle accelerators in presence of risks?</a:t>
            </a:r>
            <a:endParaRPr lang="en-GB" sz="3200" dirty="0"/>
          </a:p>
          <a:p>
            <a:pPr eaLnBrk="1" hangingPunct="1"/>
            <a:endParaRPr lang="en-GB" sz="3200" noProof="0" dirty="0" smtClean="0"/>
          </a:p>
        </p:txBody>
      </p:sp>
      <p:sp>
        <p:nvSpPr>
          <p:cNvPr id="4" name="Rectangle 3"/>
          <p:cNvSpPr/>
          <p:nvPr/>
        </p:nvSpPr>
        <p:spPr>
          <a:xfrm>
            <a:off x="1249890" y="1772770"/>
            <a:ext cx="216030" cy="2160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249890" y="2348850"/>
            <a:ext cx="216030" cy="2160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49890" y="292493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249890" y="3468202"/>
            <a:ext cx="216030" cy="21603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4526833"/>
      </p:ext>
    </p:extLst>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High Intensity Proton Accelerators</a:t>
            </a:r>
            <a:endParaRPr lang="en-GB" dirty="0"/>
          </a:p>
        </p:txBody>
      </p:sp>
      <p:sp>
        <p:nvSpPr>
          <p:cNvPr id="3" name="Content Placeholder 2"/>
          <p:cNvSpPr>
            <a:spLocks noGrp="1"/>
          </p:cNvSpPr>
          <p:nvPr>
            <p:ph idx="1"/>
          </p:nvPr>
        </p:nvSpPr>
        <p:spPr/>
        <p:txBody>
          <a:bodyPr/>
          <a:lstStyle/>
          <a:p>
            <a:r>
              <a:rPr lang="en-GB" sz="1800" dirty="0" err="1"/>
              <a:t>Y.Zhang</a:t>
            </a:r>
            <a:r>
              <a:rPr lang="en-GB" sz="1800" dirty="0"/>
              <a:t>, </a:t>
            </a:r>
            <a:r>
              <a:rPr lang="en-GB" sz="1800" dirty="0" err="1"/>
              <a:t>D.Stout</a:t>
            </a:r>
            <a:r>
              <a:rPr lang="en-GB" sz="1800" dirty="0"/>
              <a:t>, </a:t>
            </a:r>
            <a:r>
              <a:rPr lang="en-GB" sz="1800" dirty="0" err="1"/>
              <a:t>J.Wei</a:t>
            </a:r>
            <a:r>
              <a:rPr lang="en-GB" sz="1800" dirty="0"/>
              <a:t>, ANALYSIS OF BEAM DAMAGE TO FRIB DRIVER LINAC, SRF 2012, </a:t>
            </a:r>
            <a:r>
              <a:rPr lang="en-GB" sz="1800" dirty="0">
                <a:hlinkClick r:id="rId2"/>
              </a:rPr>
              <a:t>https://</a:t>
            </a:r>
            <a:r>
              <a:rPr lang="en-GB" sz="1800" dirty="0" smtClean="0">
                <a:hlinkClick r:id="rId2"/>
              </a:rPr>
              <a:t>accelconf.web.cern.ch/accelconf/SRF2011/papers/mopo058.pdf</a:t>
            </a:r>
            <a:endParaRPr lang="en-GB" sz="1800" dirty="0" smtClean="0"/>
          </a:p>
          <a:p>
            <a:r>
              <a:rPr lang="en-GB" sz="1800" dirty="0" err="1" smtClean="0"/>
              <a:t>S.Henderson</a:t>
            </a:r>
            <a:r>
              <a:rPr lang="en-GB" sz="1800" dirty="0"/>
              <a:t>, Status of the Spallation Neutron Source: Machine and Science, PAC 2007, </a:t>
            </a:r>
            <a:r>
              <a:rPr lang="en-GB" sz="1800" dirty="0">
                <a:hlinkClick r:id="rId3"/>
              </a:rPr>
              <a:t>http://</a:t>
            </a:r>
            <a:r>
              <a:rPr lang="en-GB" sz="1800" dirty="0" smtClean="0">
                <a:hlinkClick r:id="rId3"/>
              </a:rPr>
              <a:t>accelconf.web.cern.ch/AccelConf/p07/PAPERS/MOXKI03.PDF</a:t>
            </a:r>
            <a:endParaRPr lang="en-GB" sz="1800" dirty="0" smtClean="0"/>
          </a:p>
          <a:p>
            <a:r>
              <a:rPr lang="en-GB" sz="1800" dirty="0" err="1" smtClean="0"/>
              <a:t>H.Yoshikawa</a:t>
            </a:r>
            <a:r>
              <a:rPr lang="en-GB" sz="1800" dirty="0" smtClean="0"/>
              <a:t> </a:t>
            </a:r>
            <a:r>
              <a:rPr lang="en-GB" sz="1800" dirty="0"/>
              <a:t>et al., Current Status of the Control System for J-PARC Accelerator Complex, ICALEPCS 2007, </a:t>
            </a:r>
            <a:r>
              <a:rPr lang="en-GB" sz="1800" dirty="0">
                <a:hlinkClick r:id="rId4"/>
              </a:rPr>
              <a:t>https://</a:t>
            </a:r>
            <a:r>
              <a:rPr lang="en-GB" sz="1800" dirty="0" smtClean="0">
                <a:hlinkClick r:id="rId4"/>
              </a:rPr>
              <a:t>accelconf.web.cern.ch/accelconf/ica07/PAPERS/TOAB02.PDF</a:t>
            </a:r>
            <a:endParaRPr lang="en-GB" sz="1800" dirty="0" smtClean="0"/>
          </a:p>
          <a:p>
            <a:endParaRPr lang="en-GB" sz="1800" dirty="0"/>
          </a:p>
        </p:txBody>
      </p:sp>
    </p:spTree>
    <p:extLst>
      <p:ext uri="{BB962C8B-B14F-4D97-AF65-F5344CB8AC3E}">
        <p14:creationId xmlns:p14="http://schemas.microsoft.com/office/powerpoint/2010/main" val="1792198635"/>
      </p:ext>
    </p:extLst>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References: Reports on losses and damage</a:t>
            </a:r>
            <a:endParaRPr lang="en-GB" noProof="0" dirty="0"/>
          </a:p>
        </p:txBody>
      </p:sp>
      <p:sp>
        <p:nvSpPr>
          <p:cNvPr id="3" name="Content Placeholder 2"/>
          <p:cNvSpPr>
            <a:spLocks noGrp="1"/>
          </p:cNvSpPr>
          <p:nvPr>
            <p:ph idx="1"/>
          </p:nvPr>
        </p:nvSpPr>
        <p:spPr>
          <a:xfrm>
            <a:off x="228600" y="836640"/>
            <a:ext cx="8686800" cy="5433133"/>
          </a:xfrm>
        </p:spPr>
        <p:txBody>
          <a:bodyPr/>
          <a:lstStyle/>
          <a:p>
            <a:r>
              <a:rPr lang="en-GB" sz="1800" dirty="0" err="1" smtClean="0"/>
              <a:t>E.Beuville</a:t>
            </a:r>
            <a:r>
              <a:rPr lang="en-GB" sz="1800" dirty="0" smtClean="0"/>
              <a:t>, Measurement </a:t>
            </a:r>
            <a:r>
              <a:rPr lang="en-GB" sz="1800" dirty="0"/>
              <a:t>of degradation of silicon detectors and electronics in various radiation environment </a:t>
            </a:r>
            <a:r>
              <a:rPr lang="en-GB" sz="1800" dirty="0">
                <a:hlinkClick r:id="rId2"/>
              </a:rPr>
              <a:t>http://cds.cern.ch/record/197457/files/CERN-EF-89-4.pdf</a:t>
            </a:r>
            <a:endParaRPr lang="en-GB" sz="1800" dirty="0"/>
          </a:p>
          <a:p>
            <a:r>
              <a:rPr lang="en-GB" sz="1800" noProof="0" dirty="0" smtClean="0"/>
              <a:t>B.Goddard, TT40 </a:t>
            </a:r>
            <a:r>
              <a:rPr lang="en-GB" sz="1800" noProof="0" dirty="0"/>
              <a:t>DAMAGE DURING 2004 </a:t>
            </a:r>
            <a:r>
              <a:rPr lang="en-GB" sz="1800" noProof="0" dirty="0" smtClean="0"/>
              <a:t>HIGH INTENSITY </a:t>
            </a:r>
            <a:r>
              <a:rPr lang="en-GB" sz="1800" noProof="0" dirty="0"/>
              <a:t>SPS </a:t>
            </a:r>
            <a:r>
              <a:rPr lang="en-GB" sz="1800" noProof="0" dirty="0" smtClean="0"/>
              <a:t>EXTRACTION </a:t>
            </a:r>
            <a:r>
              <a:rPr lang="en-GB" sz="1800" noProof="0" dirty="0">
                <a:hlinkClick r:id="rId3"/>
              </a:rPr>
              <a:t>http://</a:t>
            </a:r>
            <a:r>
              <a:rPr lang="en-GB" sz="1800" noProof="0" dirty="0" smtClean="0">
                <a:hlinkClick r:id="rId3"/>
              </a:rPr>
              <a:t>cds.cern.ch/record/825806/files/ab-note-2005-014.pdf?version=1</a:t>
            </a:r>
            <a:endParaRPr lang="en-GB" sz="1800" noProof="0" dirty="0" smtClean="0"/>
          </a:p>
          <a:p>
            <a:r>
              <a:rPr lang="en-GB" sz="1800" noProof="0" dirty="0" err="1" smtClean="0"/>
              <a:t>N.Mokhov</a:t>
            </a:r>
            <a:r>
              <a:rPr lang="en-GB" sz="1800" noProof="0" dirty="0" smtClean="0"/>
              <a:t>, Beam-Induced </a:t>
            </a:r>
            <a:r>
              <a:rPr lang="en-GB" sz="1800" noProof="0" dirty="0"/>
              <a:t>Damage to the </a:t>
            </a:r>
            <a:r>
              <a:rPr lang="en-GB" sz="1800" noProof="0" dirty="0" err="1"/>
              <a:t>Tevatron</a:t>
            </a:r>
            <a:r>
              <a:rPr lang="en-GB" sz="1800" noProof="0" dirty="0"/>
              <a:t> Components and What Has Been Done </a:t>
            </a:r>
            <a:r>
              <a:rPr lang="en-GB" sz="1800" noProof="0" dirty="0" smtClean="0"/>
              <a:t>About it </a:t>
            </a:r>
            <a:r>
              <a:rPr lang="en-GB" sz="1800" noProof="0" dirty="0" smtClean="0">
                <a:hlinkClick r:id="rId4"/>
              </a:rPr>
              <a:t>http</a:t>
            </a:r>
            <a:r>
              <a:rPr lang="en-GB" sz="1800" noProof="0" dirty="0">
                <a:hlinkClick r:id="rId4"/>
              </a:rPr>
              <a:t>://</a:t>
            </a:r>
            <a:r>
              <a:rPr lang="en-GB" sz="1800" noProof="0" dirty="0" smtClean="0">
                <a:hlinkClick r:id="rId4"/>
              </a:rPr>
              <a:t>accelconf.web.cern.ch/AccelConf/abdwhb06/PAPERS/WEAZ04.PDF</a:t>
            </a:r>
            <a:endParaRPr lang="en-GB" sz="1800" noProof="0" dirty="0" smtClean="0"/>
          </a:p>
          <a:p>
            <a:r>
              <a:rPr lang="en-GB" sz="1800" dirty="0" err="1"/>
              <a:t>M.Werner</a:t>
            </a:r>
            <a:r>
              <a:rPr lang="en-GB" sz="1800" dirty="0"/>
              <a:t> and </a:t>
            </a:r>
            <a:r>
              <a:rPr lang="en-GB" sz="1800" dirty="0" err="1"/>
              <a:t>K.Wittenburg</a:t>
            </a:r>
            <a:r>
              <a:rPr lang="en-GB" sz="1800" dirty="0"/>
              <a:t>, Very fast Beam Losses at HERA, and what has been done about it,  HB2006, </a:t>
            </a:r>
            <a:r>
              <a:rPr lang="en-GB" sz="1800" dirty="0">
                <a:hlinkClick r:id="rId5"/>
              </a:rPr>
              <a:t>http://</a:t>
            </a:r>
            <a:r>
              <a:rPr lang="en-GB" sz="1800" dirty="0" smtClean="0">
                <a:hlinkClick r:id="rId5"/>
              </a:rPr>
              <a:t>accelconf.web.cern.ch/AccelConf/abdwhb06/PAPERS/WEAZ05.PDF</a:t>
            </a:r>
            <a:endParaRPr lang="en-GB" sz="1800" dirty="0" smtClean="0"/>
          </a:p>
          <a:p>
            <a:r>
              <a:rPr lang="en-GB" sz="1800" dirty="0"/>
              <a:t>P. </a:t>
            </a:r>
            <a:r>
              <a:rPr lang="en-GB" sz="1800" dirty="0" err="1"/>
              <a:t>Vagin</a:t>
            </a:r>
            <a:r>
              <a:rPr lang="en-GB" sz="1800" dirty="0"/>
              <a:t>, RADIATION DAMAGE OF UNDULATORS AT PETRA III  </a:t>
            </a:r>
            <a:r>
              <a:rPr lang="en-GB" sz="1800" dirty="0">
                <a:hlinkClick r:id="rId6"/>
              </a:rPr>
              <a:t>http://</a:t>
            </a:r>
            <a:r>
              <a:rPr lang="en-GB" sz="1800" dirty="0" smtClean="0">
                <a:hlinkClick r:id="rId6"/>
              </a:rPr>
              <a:t>accelconf.web.cern.ch/AccelConf/IPAC2014/papers/wepro035.pdf</a:t>
            </a:r>
            <a:endParaRPr lang="en-GB" sz="1800" noProof="0" dirty="0" smtClean="0"/>
          </a:p>
          <a:p>
            <a:r>
              <a:rPr lang="en-GB" sz="1800" dirty="0" err="1"/>
              <a:t>N.Tahir</a:t>
            </a:r>
            <a:r>
              <a:rPr lang="en-GB" sz="1800" dirty="0"/>
              <a:t>, First experimental evidence of hydrodynamic </a:t>
            </a:r>
            <a:r>
              <a:rPr lang="en-GB" sz="1800" dirty="0" err="1"/>
              <a:t>tunneling</a:t>
            </a:r>
            <a:r>
              <a:rPr lang="en-GB" sz="1800" dirty="0"/>
              <a:t> of ultra–relativistic protons in extended solid copper target at the CERN HiRadMat facility </a:t>
            </a:r>
            <a:r>
              <a:rPr lang="en-GB" sz="1800" dirty="0">
                <a:hlinkClick r:id="rId7"/>
              </a:rPr>
              <a:t>http://scitation.aip.org/content/aip/journal/pop/21/8/10.1063/1.4892960?showFTTab=true&amp;containerItemId=content/aip/journal/pop</a:t>
            </a:r>
            <a:endParaRPr lang="en-GB" sz="1800" dirty="0"/>
          </a:p>
          <a:p>
            <a:endParaRPr lang="en-GB" sz="1800" dirty="0" smtClean="0"/>
          </a:p>
        </p:txBody>
      </p:sp>
    </p:spTree>
    <p:extLst>
      <p:ext uri="{BB962C8B-B14F-4D97-AF65-F5344CB8AC3E}">
        <p14:creationId xmlns:p14="http://schemas.microsoft.com/office/powerpoint/2010/main" val="4113737052"/>
      </p:ext>
    </p:extLst>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GB" dirty="0" smtClean="0">
                <a:solidFill>
                  <a:srgbClr val="FFFFFF"/>
                </a:solidFill>
              </a:rPr>
              <a:t>References: DESY</a:t>
            </a:r>
            <a:endParaRPr lang="en-GB" sz="2000" dirty="0" smtClean="0"/>
          </a:p>
        </p:txBody>
      </p:sp>
      <p:sp>
        <p:nvSpPr>
          <p:cNvPr id="188419" name="Rectangle 3"/>
          <p:cNvSpPr>
            <a:spLocks noGrp="1" noChangeArrowheads="1"/>
          </p:cNvSpPr>
          <p:nvPr>
            <p:ph type="body" idx="1"/>
          </p:nvPr>
        </p:nvSpPr>
        <p:spPr/>
        <p:txBody>
          <a:bodyPr/>
          <a:lstStyle/>
          <a:p>
            <a:pPr eaLnBrk="1" hangingPunct="1"/>
            <a:r>
              <a:rPr lang="en-GB" sz="1800" dirty="0" err="1" smtClean="0"/>
              <a:t>R.Bacher</a:t>
            </a:r>
            <a:r>
              <a:rPr lang="en-GB" sz="1800" dirty="0" smtClean="0"/>
              <a:t> et al., The HERA Quench Protection System, a Status Report, EPAC </a:t>
            </a:r>
            <a:r>
              <a:rPr lang="en-GB" sz="1800" dirty="0"/>
              <a:t>1996, </a:t>
            </a:r>
            <a:r>
              <a:rPr lang="en-GB" sz="1800" dirty="0">
                <a:hlinkClick r:id="rId3"/>
              </a:rPr>
              <a:t>https://</a:t>
            </a:r>
            <a:r>
              <a:rPr lang="en-GB" sz="1800" dirty="0" smtClean="0">
                <a:hlinkClick r:id="rId3"/>
              </a:rPr>
              <a:t>accelconf.web.cern.ch/AccelConf/e96/PAPERS/MOPG/MOP039G.PDF</a:t>
            </a:r>
            <a:endParaRPr lang="en-GB" sz="1800" dirty="0"/>
          </a:p>
          <a:p>
            <a:r>
              <a:rPr lang="en-GB" sz="1800" dirty="0" err="1"/>
              <a:t>M.Werner</a:t>
            </a:r>
            <a:r>
              <a:rPr lang="en-GB" sz="1800" dirty="0"/>
              <a:t>, A Fast Magnet Current Change Monitor for Machine Protection in HERA and the LHC </a:t>
            </a:r>
            <a:r>
              <a:rPr lang="en-GB" sz="1800" dirty="0">
                <a:hlinkClick r:id="rId4"/>
              </a:rPr>
              <a:t>http://adweb.desy.de/mdi/downloads/P3_042.pdf</a:t>
            </a:r>
            <a:r>
              <a:rPr lang="en-GB" sz="1800" dirty="0"/>
              <a:t> </a:t>
            </a:r>
          </a:p>
          <a:p>
            <a:r>
              <a:rPr lang="en-GB" sz="1800" dirty="0" err="1"/>
              <a:t>A.Piwinski</a:t>
            </a:r>
            <a:r>
              <a:rPr lang="en-GB" sz="1800" dirty="0"/>
              <a:t>, Dependence of the Luminosity on Various Machine Parameters and Their Optimization at PETRA </a:t>
            </a:r>
            <a:r>
              <a:rPr lang="en-GB" sz="1800" dirty="0">
                <a:hlinkClick r:id="rId5"/>
              </a:rPr>
              <a:t>http://</a:t>
            </a:r>
            <a:r>
              <a:rPr lang="en-GB" sz="1800" dirty="0" smtClean="0">
                <a:hlinkClick r:id="rId5"/>
              </a:rPr>
              <a:t>accelconf.web.cern.ch/AccelConf/p83/PDF/PAC1983_2378.PDF</a:t>
            </a:r>
            <a:endParaRPr lang="en-GB" sz="1800" dirty="0" smtClean="0"/>
          </a:p>
          <a:p>
            <a:pPr eaLnBrk="1" hangingPunct="1">
              <a:lnSpc>
                <a:spcPct val="85000"/>
              </a:lnSpc>
            </a:pPr>
            <a:r>
              <a:rPr lang="en-GB" sz="1800" dirty="0" err="1"/>
              <a:t>L.Froehlich</a:t>
            </a:r>
            <a:r>
              <a:rPr lang="en-GB" sz="1800" dirty="0"/>
              <a:t>, </a:t>
            </a:r>
            <a:r>
              <a:rPr lang="en-US" sz="1800" dirty="0"/>
              <a:t>Machine Protection for FLASH and the European XFEL, DESY PhD Thesis 2009, </a:t>
            </a:r>
            <a:r>
              <a:rPr lang="en-US" sz="1800" dirty="0">
                <a:hlinkClick r:id="rId6"/>
              </a:rPr>
              <a:t>http://www.physnet.uni-hamburg.de/services/fachinfo/___Volltexte/Lars___Froehlich/Lars___Froehlich.pdf</a:t>
            </a:r>
            <a:endParaRPr lang="en-US" sz="1800" dirty="0"/>
          </a:p>
          <a:p>
            <a:pPr eaLnBrk="1" hangingPunct="1">
              <a:lnSpc>
                <a:spcPct val="85000"/>
              </a:lnSpc>
            </a:pPr>
            <a:r>
              <a:rPr lang="en-GB" sz="1800" dirty="0" err="1"/>
              <a:t>L.Froehlich</a:t>
            </a:r>
            <a:r>
              <a:rPr lang="en-GB" sz="1800" dirty="0"/>
              <a:t> et al., First Experience with the Machine Protection System of FLASH, FEL 2006, </a:t>
            </a:r>
            <a:r>
              <a:rPr lang="en-GB" sz="1800" dirty="0">
                <a:hlinkClick r:id="rId7"/>
              </a:rPr>
              <a:t>https://</a:t>
            </a:r>
            <a:r>
              <a:rPr lang="en-GB" sz="1800" dirty="0" smtClean="0">
                <a:hlinkClick r:id="rId7"/>
              </a:rPr>
              <a:t>accelconf.web.cern.ch/accelconf/f06/PAPERS/THPPH016.PDF</a:t>
            </a:r>
            <a:endParaRPr lang="en-GB" sz="1800" dirty="0"/>
          </a:p>
        </p:txBody>
      </p:sp>
    </p:spTree>
    <p:extLst>
      <p:ext uri="{BB962C8B-B14F-4D97-AF65-F5344CB8AC3E}">
        <p14:creationId xmlns:p14="http://schemas.microsoft.com/office/powerpoint/2010/main" val="3668464719"/>
      </p:ext>
    </p:extLst>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GB" dirty="0" smtClean="0">
                <a:solidFill>
                  <a:srgbClr val="FFFFFF"/>
                </a:solidFill>
              </a:rPr>
              <a:t>References: Linear Colliders</a:t>
            </a:r>
            <a:endParaRPr lang="en-GB" sz="2000" dirty="0" smtClean="0"/>
          </a:p>
        </p:txBody>
      </p:sp>
      <p:sp>
        <p:nvSpPr>
          <p:cNvPr id="188419" name="Rectangle 3"/>
          <p:cNvSpPr>
            <a:spLocks noGrp="1" noChangeArrowheads="1"/>
          </p:cNvSpPr>
          <p:nvPr>
            <p:ph type="body" idx="1"/>
          </p:nvPr>
        </p:nvSpPr>
        <p:spPr/>
        <p:txBody>
          <a:bodyPr/>
          <a:lstStyle/>
          <a:p>
            <a:pPr eaLnBrk="1" hangingPunct="1"/>
            <a:r>
              <a:rPr lang="en-GB" sz="1800" dirty="0" err="1" smtClean="0"/>
              <a:t>C.Adolphsen</a:t>
            </a:r>
            <a:r>
              <a:rPr lang="en-GB" sz="1800" dirty="0" smtClean="0"/>
              <a:t> et al., The Next Linear Collider Machine Protection System, PAC </a:t>
            </a:r>
            <a:r>
              <a:rPr lang="en-GB" sz="1800" dirty="0"/>
              <a:t>1999, </a:t>
            </a:r>
            <a:r>
              <a:rPr lang="en-GB" sz="1800" dirty="0">
                <a:hlinkClick r:id="rId3"/>
              </a:rPr>
              <a:t>http://</a:t>
            </a:r>
            <a:r>
              <a:rPr lang="en-GB" sz="1800" dirty="0" smtClean="0">
                <a:hlinkClick r:id="rId3"/>
              </a:rPr>
              <a:t>www.slac.stanford.edu/cgi-wrap/getdoc/slac-pub-8130.pdf</a:t>
            </a:r>
            <a:endParaRPr lang="en-GB" sz="1800" dirty="0" smtClean="0"/>
          </a:p>
          <a:p>
            <a:pPr eaLnBrk="1" hangingPunct="1"/>
            <a:r>
              <a:rPr lang="en-GB" sz="1800" dirty="0" err="1" smtClean="0"/>
              <a:t>M.C.Ross</a:t>
            </a:r>
            <a:r>
              <a:rPr lang="en-GB" sz="1800" dirty="0" smtClean="0"/>
              <a:t> et al., Single Pulse Damage in Copper, LINAC </a:t>
            </a:r>
            <a:r>
              <a:rPr lang="en-GB" sz="1800" dirty="0"/>
              <a:t>2000, </a:t>
            </a:r>
            <a:r>
              <a:rPr lang="en-GB" sz="1800" dirty="0">
                <a:hlinkClick r:id="rId4"/>
              </a:rPr>
              <a:t>http://</a:t>
            </a:r>
            <a:r>
              <a:rPr lang="en-GB" sz="1800" dirty="0" smtClean="0">
                <a:hlinkClick r:id="rId4"/>
              </a:rPr>
              <a:t>slac.stanford.edu/pubs/slacpubs/8500/slac-pub-8605.pdf</a:t>
            </a:r>
            <a:endParaRPr lang="en-GB" sz="1800" dirty="0" smtClean="0"/>
          </a:p>
          <a:p>
            <a:pPr eaLnBrk="1" hangingPunct="1"/>
            <a:r>
              <a:rPr lang="en-GB" sz="1800" dirty="0" err="1" smtClean="0"/>
              <a:t>S.R.Buckley</a:t>
            </a:r>
            <a:r>
              <a:rPr lang="en-GB" sz="1800" dirty="0" smtClean="0"/>
              <a:t> and </a:t>
            </a:r>
            <a:r>
              <a:rPr lang="en-GB" sz="1800" dirty="0" err="1" smtClean="0"/>
              <a:t>R.J.Smith</a:t>
            </a:r>
            <a:r>
              <a:rPr lang="en-GB" sz="1800" dirty="0" smtClean="0"/>
              <a:t>, Monitoring and Machine Protection Designs for the </a:t>
            </a:r>
            <a:r>
              <a:rPr lang="en-GB" sz="1800" dirty="0" err="1" smtClean="0"/>
              <a:t>Daresbury</a:t>
            </a:r>
            <a:r>
              <a:rPr lang="en-GB" sz="1800" dirty="0" smtClean="0"/>
              <a:t> Laboratory Energy Recovery </a:t>
            </a:r>
            <a:r>
              <a:rPr lang="en-GB" sz="1800" dirty="0" err="1" smtClean="0"/>
              <a:t>Linac</a:t>
            </a:r>
            <a:r>
              <a:rPr lang="en-GB" sz="1800" dirty="0" smtClean="0"/>
              <a:t> Prototype, EPAC </a:t>
            </a:r>
            <a:r>
              <a:rPr lang="en-GB" sz="1800" dirty="0"/>
              <a:t>2006, </a:t>
            </a:r>
            <a:r>
              <a:rPr lang="en-GB" sz="1800" dirty="0">
                <a:hlinkClick r:id="rId5"/>
              </a:rPr>
              <a:t>https://</a:t>
            </a:r>
            <a:r>
              <a:rPr lang="en-GB" sz="1800" dirty="0" smtClean="0">
                <a:hlinkClick r:id="rId5"/>
              </a:rPr>
              <a:t>accelconf.web.cern.ch/accelconf/e06/PAPERS/TUPCH038.PDF</a:t>
            </a:r>
            <a:endParaRPr lang="en-GB" sz="1800" dirty="0" smtClean="0"/>
          </a:p>
          <a:p>
            <a:pPr eaLnBrk="1" hangingPunct="1"/>
            <a:r>
              <a:rPr lang="en-GB" sz="1800" dirty="0"/>
              <a:t>M. Jonker, </a:t>
            </a:r>
            <a:r>
              <a:rPr lang="en-GB" sz="1800" dirty="0" smtClean="0"/>
              <a:t>Machine </a:t>
            </a:r>
            <a:r>
              <a:rPr lang="en-GB" sz="1800" dirty="0"/>
              <a:t>Protection Issues and Solutions for Linear Accelerator </a:t>
            </a:r>
            <a:r>
              <a:rPr lang="en-GB" sz="1800" dirty="0" smtClean="0"/>
              <a:t>Complexes, </a:t>
            </a:r>
            <a:r>
              <a:rPr lang="en-GB" sz="1800" dirty="0" smtClean="0">
                <a:hlinkClick r:id="rId6"/>
              </a:rPr>
              <a:t>http</a:t>
            </a:r>
            <a:r>
              <a:rPr lang="en-GB" sz="1800" dirty="0">
                <a:hlinkClick r:id="rId6"/>
              </a:rPr>
              <a:t>://</a:t>
            </a:r>
            <a:r>
              <a:rPr lang="en-GB" sz="1800" dirty="0" smtClean="0">
                <a:hlinkClick r:id="rId6"/>
              </a:rPr>
              <a:t>accelconf.web.cern.ch/AccelConf/LINAC2012/papers/thpb091.pdf</a:t>
            </a:r>
            <a:endParaRPr lang="en-GB" sz="1800" dirty="0" smtClean="0"/>
          </a:p>
          <a:p>
            <a:pPr eaLnBrk="1" hangingPunct="1"/>
            <a:endParaRPr lang="en-GB" sz="1800" dirty="0" smtClean="0"/>
          </a:p>
        </p:txBody>
      </p:sp>
    </p:spTree>
    <p:extLst>
      <p:ext uri="{BB962C8B-B14F-4D97-AF65-F5344CB8AC3E}">
        <p14:creationId xmlns:p14="http://schemas.microsoft.com/office/powerpoint/2010/main" val="3114275978"/>
      </p:ext>
    </p:extLst>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CERN and LHC</a:t>
            </a:r>
            <a:endParaRPr lang="de-DE" dirty="0"/>
          </a:p>
        </p:txBody>
      </p:sp>
      <p:sp>
        <p:nvSpPr>
          <p:cNvPr id="3" name="Content Placeholder 2"/>
          <p:cNvSpPr>
            <a:spLocks noGrp="1"/>
          </p:cNvSpPr>
          <p:nvPr>
            <p:ph idx="1"/>
          </p:nvPr>
        </p:nvSpPr>
        <p:spPr>
          <a:xfrm>
            <a:off x="152400" y="936626"/>
            <a:ext cx="8839200" cy="5069728"/>
          </a:xfrm>
        </p:spPr>
        <p:txBody>
          <a:bodyPr/>
          <a:lstStyle/>
          <a:p>
            <a:r>
              <a:rPr lang="en-GB" sz="1800" dirty="0" smtClean="0"/>
              <a:t>R.Bailey, Synchrotron radiation effects at LEP </a:t>
            </a:r>
            <a:r>
              <a:rPr lang="en-GB" sz="1800" dirty="0" smtClean="0">
                <a:hlinkClick r:id="rId2"/>
              </a:rPr>
              <a:t>http://cds.cern.ch/record/360833/files/sl-98-046.pdf</a:t>
            </a:r>
            <a:endParaRPr lang="en-GB" sz="1800" dirty="0" smtClean="0"/>
          </a:p>
          <a:p>
            <a:pPr lvl="0"/>
            <a:r>
              <a:rPr lang="en-GB" sz="1800" dirty="0" err="1" smtClean="0"/>
              <a:t>R.B.Appleby</a:t>
            </a:r>
            <a:r>
              <a:rPr lang="en-GB" sz="1800" dirty="0" smtClean="0"/>
              <a:t> et. al., </a:t>
            </a:r>
            <a:r>
              <a:rPr lang="en-GB" sz="1800" dirty="0"/>
              <a:t>Beam-related machine protection for the CERN Large Hadron Collider experiments, Phys. Rev. ST </a:t>
            </a:r>
            <a:r>
              <a:rPr lang="en-GB" sz="1800" dirty="0" err="1"/>
              <a:t>Accel</a:t>
            </a:r>
            <a:r>
              <a:rPr lang="en-GB" sz="1800" dirty="0"/>
              <a:t>. Beams 13, 061002 (2010</a:t>
            </a:r>
            <a:r>
              <a:rPr lang="en-GB" sz="1800" dirty="0" smtClean="0"/>
              <a:t>)</a:t>
            </a:r>
          </a:p>
          <a:p>
            <a:r>
              <a:rPr lang="en-US" sz="1800" dirty="0"/>
              <a:t>R.Schmidt et al., </a:t>
            </a:r>
            <a:r>
              <a:rPr lang="en-GB" sz="1800" dirty="0"/>
              <a:t>Protection of the CERN Large Hadron Collider, New Journal of Physics 8 (2006) </a:t>
            </a:r>
            <a:r>
              <a:rPr lang="en-GB" sz="1800" dirty="0" smtClean="0"/>
              <a:t>290</a:t>
            </a:r>
          </a:p>
          <a:p>
            <a:r>
              <a:rPr lang="de-DE" sz="1800" dirty="0" err="1"/>
              <a:t>R.Schmidt</a:t>
            </a:r>
            <a:r>
              <a:rPr lang="de-DE" sz="1800" dirty="0"/>
              <a:t>, </a:t>
            </a:r>
            <a:r>
              <a:rPr lang="de-DE" sz="1800" dirty="0" err="1"/>
              <a:t>Machine</a:t>
            </a:r>
            <a:r>
              <a:rPr lang="de-DE" sz="1800" dirty="0"/>
              <a:t> </a:t>
            </a:r>
            <a:r>
              <a:rPr lang="de-DE" sz="1800" dirty="0" err="1" smtClean="0"/>
              <a:t>Protection</a:t>
            </a:r>
            <a:r>
              <a:rPr lang="de-DE" sz="1800" dirty="0" smtClean="0"/>
              <a:t>, CERN </a:t>
            </a:r>
            <a:r>
              <a:rPr lang="de-DE" sz="1800" dirty="0"/>
              <a:t>CAS </a:t>
            </a:r>
            <a:r>
              <a:rPr lang="de-DE" sz="1800" dirty="0" smtClean="0"/>
              <a:t>2008 </a:t>
            </a:r>
            <a:r>
              <a:rPr lang="de-DE" sz="1800" dirty="0" err="1" smtClean="0"/>
              <a:t>Dourdan</a:t>
            </a:r>
            <a:r>
              <a:rPr lang="de-DE" sz="1800" dirty="0" smtClean="0"/>
              <a:t> on Beam </a:t>
            </a:r>
            <a:r>
              <a:rPr lang="de-DE" sz="1800" dirty="0" err="1" smtClean="0"/>
              <a:t>Diagnostics</a:t>
            </a:r>
            <a:endParaRPr lang="de-DE" sz="1800" dirty="0" smtClean="0"/>
          </a:p>
          <a:p>
            <a:r>
              <a:rPr lang="en-US" sz="1800" dirty="0" smtClean="0"/>
              <a:t>N.Tahir </a:t>
            </a:r>
            <a:r>
              <a:rPr lang="en-US" sz="1800" dirty="0"/>
              <a:t>et al., Simulations of the Full Impact of the LHC Beam on Solid Copper and Graphite Targets,  </a:t>
            </a:r>
            <a:r>
              <a:rPr lang="en-US" sz="1800" dirty="0" smtClean="0"/>
              <a:t>IPAC 2010</a:t>
            </a:r>
            <a:r>
              <a:rPr lang="en-US" sz="1800" dirty="0"/>
              <a:t>, Kyoto, Japan, 23 - 28 May 2010, </a:t>
            </a:r>
            <a:r>
              <a:rPr lang="en-US" sz="1800" dirty="0">
                <a:hlinkClick r:id="rId3"/>
              </a:rPr>
              <a:t>http://</a:t>
            </a:r>
            <a:r>
              <a:rPr lang="en-US" sz="1800" dirty="0" smtClean="0">
                <a:hlinkClick r:id="rId3"/>
              </a:rPr>
              <a:t>accelconf.web.cern.ch/AccelConf/IPAC10/papers/tupea022.pdf</a:t>
            </a:r>
            <a:endParaRPr lang="en-GB" sz="1800" dirty="0"/>
          </a:p>
          <a:p>
            <a:r>
              <a:rPr lang="en-GB" sz="1800" dirty="0"/>
              <a:t>E. Carlier, The LEP Beam Dumping System </a:t>
            </a:r>
            <a:r>
              <a:rPr lang="en-GB" sz="1800" dirty="0">
                <a:hlinkClick r:id="rId4"/>
              </a:rPr>
              <a:t>https://</a:t>
            </a:r>
            <a:r>
              <a:rPr lang="en-GB" sz="1800" dirty="0" smtClean="0">
                <a:hlinkClick r:id="rId4"/>
              </a:rPr>
              <a:t>accelconf.web.cern.ch/accelconf/e94/PDF/EPAC1994_2429.PDF</a:t>
            </a:r>
            <a:endParaRPr lang="en-GB" sz="1800" dirty="0"/>
          </a:p>
          <a:p>
            <a:endParaRPr lang="en-US" sz="1800" dirty="0" smtClean="0"/>
          </a:p>
        </p:txBody>
      </p:sp>
    </p:spTree>
    <p:extLst>
      <p:ext uri="{BB962C8B-B14F-4D97-AF65-F5344CB8AC3E}">
        <p14:creationId xmlns:p14="http://schemas.microsoft.com/office/powerpoint/2010/main" val="1114460699"/>
      </p:ext>
    </p:extLst>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 </a:t>
            </a:r>
            <a:r>
              <a:rPr lang="en-US" dirty="0"/>
              <a:t>CERN </a:t>
            </a:r>
            <a:r>
              <a:rPr lang="en-US" dirty="0" smtClean="0"/>
              <a:t>Theses</a:t>
            </a:r>
            <a:endParaRPr lang="de-DE" dirty="0"/>
          </a:p>
        </p:txBody>
      </p:sp>
      <p:sp>
        <p:nvSpPr>
          <p:cNvPr id="3" name="Content Placeholder 2"/>
          <p:cNvSpPr>
            <a:spLocks noGrp="1"/>
          </p:cNvSpPr>
          <p:nvPr>
            <p:ph idx="1"/>
          </p:nvPr>
        </p:nvSpPr>
        <p:spPr>
          <a:xfrm>
            <a:off x="152400" y="927294"/>
            <a:ext cx="8839200" cy="5692775"/>
          </a:xfrm>
        </p:spPr>
        <p:txBody>
          <a:bodyPr/>
          <a:lstStyle/>
          <a:p>
            <a:pPr lvl="0"/>
            <a:r>
              <a:rPr lang="en-US" sz="1800" dirty="0" smtClean="0">
                <a:solidFill>
                  <a:srgbClr val="002060"/>
                </a:solidFill>
              </a:rPr>
              <a:t>Verena </a:t>
            </a:r>
            <a:r>
              <a:rPr lang="en-US" sz="1800" dirty="0">
                <a:solidFill>
                  <a:srgbClr val="002060"/>
                </a:solidFill>
              </a:rPr>
              <a:t>Kain, Machine Protection and Beam Quality during the LHC Injection Process, CERN-THESIS-2005-047</a:t>
            </a:r>
          </a:p>
          <a:p>
            <a:pPr lvl="0"/>
            <a:r>
              <a:rPr lang="en-US" sz="1800" dirty="0" err="1">
                <a:solidFill>
                  <a:srgbClr val="002060"/>
                </a:solidFill>
              </a:rPr>
              <a:t>G.Guaglio</a:t>
            </a:r>
            <a:r>
              <a:rPr lang="en-US" sz="1800" dirty="0">
                <a:solidFill>
                  <a:srgbClr val="002060"/>
                </a:solidFill>
              </a:rPr>
              <a:t>, Reliability of the Beam Loss Monitors System for the Large Hadron Collider at CERN /, CERN-THESIS-2006-012 PCCF-T-0509</a:t>
            </a:r>
          </a:p>
          <a:p>
            <a:pPr lvl="0"/>
            <a:r>
              <a:rPr lang="en-US" sz="1800" dirty="0">
                <a:solidFill>
                  <a:srgbClr val="002060"/>
                </a:solidFill>
              </a:rPr>
              <a:t>Benjamin Todd, A Beam Interlock System for CERN High Energy Accelerators, CERN-THESIS-2007-019</a:t>
            </a:r>
          </a:p>
          <a:p>
            <a:pPr lvl="0"/>
            <a:r>
              <a:rPr lang="en-GB" sz="1800" dirty="0">
                <a:solidFill>
                  <a:srgbClr val="002060"/>
                </a:solidFill>
              </a:rPr>
              <a:t>Redundancy of the LHC machine protection systems in case of magnet failures, Gomez Alonso, A, CERN-THESIS-2009-023 - Geneva : CERN, 2009. </a:t>
            </a:r>
            <a:r>
              <a:rPr lang="en-GB" sz="1800" dirty="0">
                <a:solidFill>
                  <a:srgbClr val="006600"/>
                </a:solidFill>
                <a:hlinkClick r:id="rId2"/>
              </a:rPr>
              <a:t>http://</a:t>
            </a:r>
            <a:r>
              <a:rPr lang="en-GB" sz="1800" dirty="0" smtClean="0">
                <a:solidFill>
                  <a:srgbClr val="006600"/>
                </a:solidFill>
                <a:hlinkClick r:id="rId2"/>
              </a:rPr>
              <a:t>cds.cern.ch/record/1171279/files/CERN-THESIS-2009-023.pdf</a:t>
            </a:r>
            <a:r>
              <a:rPr lang="en-US" sz="1800" dirty="0">
                <a:solidFill>
                  <a:srgbClr val="006600"/>
                </a:solidFill>
              </a:rPr>
              <a:t>	</a:t>
            </a:r>
          </a:p>
          <a:p>
            <a:pPr lvl="0"/>
            <a:r>
              <a:rPr lang="en-US" sz="1800" dirty="0">
                <a:solidFill>
                  <a:srgbClr val="002060"/>
                </a:solidFill>
              </a:rPr>
              <a:t>Sigrid Wagner, LHC Machine Protection System: Method for Balancing Machine Safety and Beam </a:t>
            </a:r>
            <a:r>
              <a:rPr lang="en-US" sz="1800" dirty="0" smtClean="0">
                <a:solidFill>
                  <a:srgbClr val="002060"/>
                </a:solidFill>
              </a:rPr>
              <a:t>Availability, </a:t>
            </a:r>
            <a:r>
              <a:rPr lang="en-US" sz="1800" dirty="0">
                <a:solidFill>
                  <a:srgbClr val="002060"/>
                </a:solidFill>
              </a:rPr>
              <a:t>CERN-THESIS-2010-215</a:t>
            </a:r>
          </a:p>
          <a:p>
            <a:r>
              <a:rPr lang="en-US" sz="1800" dirty="0">
                <a:solidFill>
                  <a:srgbClr val="002060"/>
                </a:solidFill>
              </a:rPr>
              <a:t>Roderik Bruce, Beam loss mechanisms in relativistic heavy-ion colliders, CERN-THESIS-2010-030 </a:t>
            </a:r>
            <a:endParaRPr lang="en-US" sz="1800" dirty="0" smtClean="0">
              <a:solidFill>
                <a:srgbClr val="002060"/>
              </a:solidFill>
            </a:endParaRPr>
          </a:p>
          <a:p>
            <a:r>
              <a:rPr lang="en-US" sz="1800" dirty="0" err="1" smtClean="0">
                <a:solidFill>
                  <a:srgbClr val="002060"/>
                </a:solidFill>
              </a:rPr>
              <a:t>M.Kwiatkowski</a:t>
            </a:r>
            <a:r>
              <a:rPr lang="en-US" sz="1800" dirty="0" smtClean="0">
                <a:solidFill>
                  <a:srgbClr val="002060"/>
                </a:solidFill>
              </a:rPr>
              <a:t>, Methods </a:t>
            </a:r>
            <a:r>
              <a:rPr lang="en-US" sz="1800" dirty="0">
                <a:solidFill>
                  <a:srgbClr val="002060"/>
                </a:solidFill>
              </a:rPr>
              <a:t>for the application of programmable logic devices in electronic protection systems for high energy </a:t>
            </a:r>
            <a:r>
              <a:rPr lang="en-US" sz="1800" dirty="0" smtClean="0">
                <a:solidFill>
                  <a:srgbClr val="002060"/>
                </a:solidFill>
              </a:rPr>
              <a:t>particle </a:t>
            </a:r>
            <a:r>
              <a:rPr lang="en-US" sz="1800" dirty="0">
                <a:solidFill>
                  <a:srgbClr val="002060"/>
                </a:solidFill>
              </a:rPr>
              <a:t>accelerators </a:t>
            </a:r>
            <a:r>
              <a:rPr lang="en-US" sz="1800" dirty="0" smtClean="0">
                <a:solidFill>
                  <a:srgbClr val="002060"/>
                </a:solidFill>
              </a:rPr>
              <a:t>, CERN-THESIS-2014-048 </a:t>
            </a:r>
            <a:r>
              <a:rPr lang="en-US" sz="1800" dirty="0" smtClean="0">
                <a:solidFill>
                  <a:srgbClr val="006600"/>
                </a:solidFill>
                <a:hlinkClick r:id="rId3"/>
              </a:rPr>
              <a:t>http</a:t>
            </a:r>
            <a:r>
              <a:rPr lang="en-US" sz="1800" dirty="0">
                <a:solidFill>
                  <a:srgbClr val="006600"/>
                </a:solidFill>
                <a:hlinkClick r:id="rId3"/>
              </a:rPr>
              <a:t>://</a:t>
            </a:r>
            <a:r>
              <a:rPr lang="en-US" sz="1800" dirty="0" smtClean="0">
                <a:solidFill>
                  <a:srgbClr val="006600"/>
                </a:solidFill>
                <a:hlinkClick r:id="rId3"/>
              </a:rPr>
              <a:t>cds.cern.ch/record/1705521?ln=en</a:t>
            </a:r>
            <a:endParaRPr lang="en-US" sz="1800" dirty="0" smtClean="0">
              <a:solidFill>
                <a:srgbClr val="006600"/>
              </a:solidFill>
            </a:endParaRPr>
          </a:p>
          <a:p>
            <a:endParaRPr lang="en-US" sz="1800" dirty="0" smtClean="0">
              <a:solidFill>
                <a:srgbClr val="006600"/>
              </a:solidFill>
            </a:endParaRPr>
          </a:p>
          <a:p>
            <a:endParaRPr lang="en-US" sz="1800" dirty="0">
              <a:solidFill>
                <a:srgbClr val="006600"/>
              </a:solidFill>
            </a:endParaRPr>
          </a:p>
          <a:p>
            <a:endParaRPr lang="en-US" sz="1800" dirty="0">
              <a:solidFill>
                <a:srgbClr val="006600"/>
              </a:solidFill>
            </a:endParaRPr>
          </a:p>
          <a:p>
            <a:endParaRPr lang="de-DE" sz="1800" dirty="0"/>
          </a:p>
        </p:txBody>
      </p:sp>
    </p:spTree>
    <p:extLst>
      <p:ext uri="{BB962C8B-B14F-4D97-AF65-F5344CB8AC3E}">
        <p14:creationId xmlns:p14="http://schemas.microsoft.com/office/powerpoint/2010/main" val="2613766557"/>
      </p:ext>
    </p:extLst>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References: General papers</a:t>
            </a:r>
            <a:endParaRPr lang="en-GB" noProof="0" dirty="0"/>
          </a:p>
        </p:txBody>
      </p:sp>
      <p:sp>
        <p:nvSpPr>
          <p:cNvPr id="3" name="Content Placeholder 2"/>
          <p:cNvSpPr>
            <a:spLocks noGrp="1"/>
          </p:cNvSpPr>
          <p:nvPr>
            <p:ph idx="1"/>
          </p:nvPr>
        </p:nvSpPr>
        <p:spPr/>
        <p:txBody>
          <a:bodyPr/>
          <a:lstStyle/>
          <a:p>
            <a:r>
              <a:rPr lang="en-GB" sz="1800" dirty="0" smtClean="0"/>
              <a:t>V</a:t>
            </a:r>
            <a:r>
              <a:rPr lang="en-GB" sz="1800" dirty="0"/>
              <a:t>. </a:t>
            </a:r>
            <a:r>
              <a:rPr lang="en-GB" sz="1800" dirty="0" err="1"/>
              <a:t>Shiltsev</a:t>
            </a:r>
            <a:r>
              <a:rPr lang="en-GB" sz="1800" dirty="0"/>
              <a:t>, ACHIEVEMENTS AND LESSONS FROM TEVATRON </a:t>
            </a:r>
            <a:r>
              <a:rPr lang="en-GB" sz="1800" dirty="0">
                <a:hlinkClick r:id="rId2"/>
              </a:rPr>
              <a:t>http://accelconf.web.cern.ch/AccelConf/IPAC2011/papers/tuya01.pdf</a:t>
            </a:r>
          </a:p>
          <a:p>
            <a:r>
              <a:rPr lang="en-GB" sz="1800" dirty="0"/>
              <a:t>C. Sibley, Machine Protection Strategies for High Power Accelerators </a:t>
            </a:r>
            <a:r>
              <a:rPr lang="en-GB" sz="1800" dirty="0">
                <a:hlinkClick r:id="rId3"/>
              </a:rPr>
              <a:t>http://</a:t>
            </a:r>
            <a:r>
              <a:rPr lang="en-GB" sz="1800" dirty="0" smtClean="0">
                <a:hlinkClick r:id="rId3"/>
              </a:rPr>
              <a:t>accelconf.web.cern.ch/AccelConf/p03/PAPERS/ROPB001.PDF</a:t>
            </a:r>
            <a:endParaRPr lang="en-GB" sz="1800" dirty="0" smtClean="0"/>
          </a:p>
          <a:p>
            <a:r>
              <a:rPr lang="en-GB" sz="1800" dirty="0" smtClean="0"/>
              <a:t>Accelerator </a:t>
            </a:r>
            <a:r>
              <a:rPr lang="en-GB" sz="1800" dirty="0"/>
              <a:t>and Target Technology for Accelerator Driven Transmutation and Energy Production </a:t>
            </a:r>
            <a:r>
              <a:rPr lang="en-GB" sz="1800" dirty="0">
                <a:hlinkClick r:id="rId4"/>
              </a:rPr>
              <a:t>http://science.energy.gov/~/</a:t>
            </a:r>
            <a:r>
              <a:rPr lang="en-GB" sz="1800" dirty="0" smtClean="0">
                <a:hlinkClick r:id="rId4"/>
              </a:rPr>
              <a:t>media/hep/pdf/files/pdfs/ADS_White_Paper_final.pdf</a:t>
            </a:r>
            <a:endParaRPr lang="en-GB" sz="1800" noProof="0" dirty="0" smtClean="0"/>
          </a:p>
          <a:p>
            <a:r>
              <a:rPr lang="en-GB" sz="1800" dirty="0"/>
              <a:t>A. </a:t>
            </a:r>
            <a:r>
              <a:rPr lang="en-GB" sz="1800" dirty="0" err="1" smtClean="0"/>
              <a:t>Lüdeke</a:t>
            </a:r>
            <a:r>
              <a:rPr lang="en-GB" sz="1800" dirty="0" smtClean="0"/>
              <a:t>, A </a:t>
            </a:r>
            <a:r>
              <a:rPr lang="en-GB" sz="1800" noProof="0" dirty="0"/>
              <a:t>COMMON OPERATION METRICS FOR 3RD GENERATION </a:t>
            </a:r>
            <a:r>
              <a:rPr lang="en-GB" sz="1800" noProof="0" dirty="0" smtClean="0"/>
              <a:t>LIGHTSOURCES </a:t>
            </a:r>
            <a:r>
              <a:rPr lang="en-GB" sz="1800" noProof="0" dirty="0" smtClean="0">
                <a:hlinkClick r:id="rId5"/>
              </a:rPr>
              <a:t>http</a:t>
            </a:r>
            <a:r>
              <a:rPr lang="en-GB" sz="1800" noProof="0" dirty="0">
                <a:hlinkClick r:id="rId5"/>
              </a:rPr>
              <a:t>://</a:t>
            </a:r>
            <a:r>
              <a:rPr lang="en-GB" sz="1800" noProof="0" dirty="0" smtClean="0">
                <a:hlinkClick r:id="rId5"/>
              </a:rPr>
              <a:t>accelconf.web.cern.ch/AccelConf/IPAC2014/papers/moocb02.pdf</a:t>
            </a:r>
            <a:endParaRPr lang="en-GB" sz="1800" noProof="0" dirty="0" smtClean="0"/>
          </a:p>
          <a:p>
            <a:endParaRPr lang="en-GB" sz="1800" noProof="0" dirty="0"/>
          </a:p>
        </p:txBody>
      </p:sp>
    </p:spTree>
    <p:extLst>
      <p:ext uri="{BB962C8B-B14F-4D97-AF65-F5344CB8AC3E}">
        <p14:creationId xmlns:p14="http://schemas.microsoft.com/office/powerpoint/2010/main" val="724774348"/>
      </p:ext>
    </p:extLst>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4294967295"/>
          </p:nvPr>
        </p:nvSpPr>
        <p:spPr>
          <a:xfrm>
            <a:off x="7033846" y="5961187"/>
            <a:ext cx="1758462" cy="389567"/>
          </a:xfrm>
          <a:prstGeom prst="rect">
            <a:avLst/>
          </a:prstGeom>
          <a:noFill/>
        </p:spPr>
        <p:txBody>
          <a:bodyPr/>
          <a:lstStyle>
            <a:lvl1pPr eaLnBrk="0" hangingPunct="0">
              <a:defRPr sz="1704" b="1">
                <a:solidFill>
                  <a:schemeClr val="accent2"/>
                </a:solidFill>
                <a:latin typeface="Verdana" pitchFamily="34" charset="0"/>
              </a:defRPr>
            </a:lvl1pPr>
            <a:lvl2pPr marL="633074" indent="-243491" eaLnBrk="0" hangingPunct="0">
              <a:defRPr sz="1704" b="1">
                <a:solidFill>
                  <a:schemeClr val="accent2"/>
                </a:solidFill>
                <a:latin typeface="Verdana" pitchFamily="34" charset="0"/>
              </a:defRPr>
            </a:lvl2pPr>
            <a:lvl3pPr marL="973960" indent="-194793" eaLnBrk="0" hangingPunct="0">
              <a:defRPr sz="1704" b="1">
                <a:solidFill>
                  <a:schemeClr val="accent2"/>
                </a:solidFill>
                <a:latin typeface="Verdana" pitchFamily="34" charset="0"/>
              </a:defRPr>
            </a:lvl3pPr>
            <a:lvl4pPr marL="1363544" indent="-194793" eaLnBrk="0" hangingPunct="0">
              <a:defRPr sz="1704" b="1">
                <a:solidFill>
                  <a:schemeClr val="accent2"/>
                </a:solidFill>
                <a:latin typeface="Verdana" pitchFamily="34" charset="0"/>
              </a:defRPr>
            </a:lvl4pPr>
            <a:lvl5pPr marL="1753128" indent="-194793" eaLnBrk="0" hangingPunct="0">
              <a:defRPr sz="1704" b="1">
                <a:solidFill>
                  <a:schemeClr val="accent2"/>
                </a:solidFill>
                <a:latin typeface="Verdana" pitchFamily="34" charset="0"/>
              </a:defRPr>
            </a:lvl5pPr>
            <a:lvl6pPr marL="2142712" indent="-194793" eaLnBrk="0" fontAlgn="base" hangingPunct="0">
              <a:spcBef>
                <a:spcPct val="0"/>
              </a:spcBef>
              <a:spcAft>
                <a:spcPct val="0"/>
              </a:spcAft>
              <a:defRPr sz="1704" b="1">
                <a:solidFill>
                  <a:schemeClr val="accent2"/>
                </a:solidFill>
                <a:latin typeface="Verdana" pitchFamily="34" charset="0"/>
              </a:defRPr>
            </a:lvl6pPr>
            <a:lvl7pPr marL="2532297" indent="-194793" eaLnBrk="0" fontAlgn="base" hangingPunct="0">
              <a:spcBef>
                <a:spcPct val="0"/>
              </a:spcBef>
              <a:spcAft>
                <a:spcPct val="0"/>
              </a:spcAft>
              <a:defRPr sz="1704" b="1">
                <a:solidFill>
                  <a:schemeClr val="accent2"/>
                </a:solidFill>
                <a:latin typeface="Verdana" pitchFamily="34" charset="0"/>
              </a:defRPr>
            </a:lvl7pPr>
            <a:lvl8pPr marL="2921880" indent="-194793" eaLnBrk="0" fontAlgn="base" hangingPunct="0">
              <a:spcBef>
                <a:spcPct val="0"/>
              </a:spcBef>
              <a:spcAft>
                <a:spcPct val="0"/>
              </a:spcAft>
              <a:defRPr sz="1704" b="1">
                <a:solidFill>
                  <a:schemeClr val="accent2"/>
                </a:solidFill>
                <a:latin typeface="Verdana" pitchFamily="34" charset="0"/>
              </a:defRPr>
            </a:lvl8pPr>
            <a:lvl9pPr marL="3311464" indent="-194793" eaLnBrk="0" fontAlgn="base" hangingPunct="0">
              <a:spcBef>
                <a:spcPct val="0"/>
              </a:spcBef>
              <a:spcAft>
                <a:spcPct val="0"/>
              </a:spcAft>
              <a:defRPr sz="1704" b="1">
                <a:solidFill>
                  <a:schemeClr val="accent2"/>
                </a:solidFill>
                <a:latin typeface="Verdana" pitchFamily="34" charset="0"/>
              </a:defRPr>
            </a:lvl9pPr>
          </a:lstStyle>
          <a:p>
            <a:pPr eaLnBrk="1" hangingPunct="1"/>
            <a:fld id="{6EA11FA8-911A-4D5E-BC70-824BC32F805E}" type="slidenum">
              <a:rPr lang="en-GB" sz="1193" b="0">
                <a:solidFill>
                  <a:schemeClr val="tx1"/>
                </a:solidFill>
                <a:latin typeface="Times New Roman" pitchFamily="18" charset="0"/>
              </a:rPr>
              <a:pPr eaLnBrk="1" hangingPunct="1"/>
              <a:t>77</a:t>
            </a:fld>
            <a:endParaRPr lang="en-GB" sz="1193" b="0" dirty="0">
              <a:solidFill>
                <a:schemeClr val="tx1"/>
              </a:solidFill>
              <a:latin typeface="Times New Roman" pitchFamily="18" charset="0"/>
            </a:endParaRPr>
          </a:p>
        </p:txBody>
      </p:sp>
      <p:sp>
        <p:nvSpPr>
          <p:cNvPr id="3075" name="Rectangle 2"/>
          <p:cNvSpPr>
            <a:spLocks noGrp="1" noChangeArrowheads="1"/>
          </p:cNvSpPr>
          <p:nvPr>
            <p:ph type="title"/>
          </p:nvPr>
        </p:nvSpPr>
        <p:spPr/>
        <p:txBody>
          <a:bodyPr/>
          <a:lstStyle/>
          <a:p>
            <a:pPr eaLnBrk="1" hangingPunct="1"/>
            <a:r>
              <a:rPr lang="de-DE" dirty="0" smtClean="0"/>
              <a:t>References: </a:t>
            </a:r>
            <a:r>
              <a:rPr lang="de-DE" dirty="0" err="1" smtClean="0"/>
              <a:t>Literature</a:t>
            </a:r>
            <a:r>
              <a:rPr lang="de-DE" dirty="0" smtClean="0"/>
              <a:t> on particle accelerators</a:t>
            </a:r>
          </a:p>
        </p:txBody>
      </p:sp>
      <p:sp>
        <p:nvSpPr>
          <p:cNvPr id="3076" name="Rectangle 3"/>
          <p:cNvSpPr>
            <a:spLocks noGrp="1" noChangeArrowheads="1"/>
          </p:cNvSpPr>
          <p:nvPr>
            <p:ph type="body" idx="1"/>
          </p:nvPr>
        </p:nvSpPr>
        <p:spPr>
          <a:xfrm>
            <a:off x="323410" y="990150"/>
            <a:ext cx="8468898" cy="5360603"/>
          </a:xfrm>
        </p:spPr>
        <p:txBody>
          <a:bodyPr/>
          <a:lstStyle/>
          <a:p>
            <a:pPr eaLnBrk="1" hangingPunct="1">
              <a:buFontTx/>
              <a:buChar char="•"/>
            </a:pPr>
            <a:r>
              <a:rPr lang="en-GB" sz="1800" dirty="0"/>
              <a:t>The Physics of Particle Accelerators: An Introduction</a:t>
            </a:r>
            <a:r>
              <a:rPr lang="de-DE" sz="1800" dirty="0"/>
              <a:t>, Klaus Wille, </a:t>
            </a:r>
            <a:r>
              <a:rPr lang="en-GB" sz="1800" dirty="0"/>
              <a:t>Oxford University Press (9. March 2000)</a:t>
            </a:r>
            <a:r>
              <a:rPr lang="de-DE" sz="1800" dirty="0"/>
              <a:t>)</a:t>
            </a:r>
          </a:p>
          <a:p>
            <a:pPr eaLnBrk="1" hangingPunct="1">
              <a:buFontTx/>
              <a:buChar char="•"/>
            </a:pPr>
            <a:r>
              <a:rPr lang="en-GB" sz="1800" dirty="0"/>
              <a:t>Helmut </a:t>
            </a:r>
            <a:r>
              <a:rPr lang="en-GB" sz="1800" dirty="0" err="1"/>
              <a:t>Wiedemann</a:t>
            </a:r>
            <a:r>
              <a:rPr lang="en-GB" sz="1800" dirty="0"/>
              <a:t>, Particle Accelerator Physics</a:t>
            </a:r>
          </a:p>
          <a:p>
            <a:pPr eaLnBrk="1" hangingPunct="1">
              <a:buFontTx/>
              <a:buChar char="•"/>
            </a:pPr>
            <a:r>
              <a:rPr lang="en-GB" sz="1800" dirty="0"/>
              <a:t>Edmund Wilson, An Introduction to Particle Accelerators</a:t>
            </a:r>
          </a:p>
          <a:p>
            <a:pPr eaLnBrk="1" hangingPunct="1">
              <a:buFontTx/>
              <a:buChar char="•"/>
            </a:pPr>
            <a:r>
              <a:rPr lang="de-DE" sz="1800" dirty="0" err="1"/>
              <a:t>Proceedings</a:t>
            </a:r>
            <a:r>
              <a:rPr lang="de-DE" sz="1800" dirty="0"/>
              <a:t> of CERN ACCELERATOR SCHOOL (CAS), Yellow Reports, </a:t>
            </a:r>
            <a:r>
              <a:rPr lang="de-DE" sz="1800" dirty="0" err="1" smtClean="0"/>
              <a:t>for</a:t>
            </a:r>
            <a:r>
              <a:rPr lang="de-DE" sz="1800" dirty="0" smtClean="0"/>
              <a:t> </a:t>
            </a:r>
            <a:r>
              <a:rPr lang="de-DE" sz="1800" dirty="0" err="1" smtClean="0"/>
              <a:t>many</a:t>
            </a:r>
            <a:r>
              <a:rPr lang="de-DE" sz="1800" dirty="0" smtClean="0"/>
              <a:t> </a:t>
            </a:r>
            <a:r>
              <a:rPr lang="de-DE" sz="1800" dirty="0" err="1" smtClean="0"/>
              <a:t>topics</a:t>
            </a:r>
            <a:r>
              <a:rPr lang="de-DE" sz="1800" dirty="0" smtClean="0"/>
              <a:t> in </a:t>
            </a:r>
            <a:r>
              <a:rPr lang="de-DE" sz="1800" dirty="0" err="1" smtClean="0"/>
              <a:t>accelerator</a:t>
            </a:r>
            <a:r>
              <a:rPr lang="de-DE" sz="1800" dirty="0" smtClean="0"/>
              <a:t> </a:t>
            </a:r>
            <a:r>
              <a:rPr lang="de-DE" sz="1800" dirty="0" err="1" smtClean="0"/>
              <a:t>physics</a:t>
            </a:r>
            <a:r>
              <a:rPr lang="de-DE" sz="1800" dirty="0" smtClean="0"/>
              <a:t> </a:t>
            </a:r>
            <a:r>
              <a:rPr lang="de-DE" sz="1800" dirty="0" err="1" smtClean="0"/>
              <a:t>and</a:t>
            </a:r>
            <a:r>
              <a:rPr lang="de-DE" sz="1800" dirty="0" smtClean="0"/>
              <a:t> </a:t>
            </a:r>
            <a:r>
              <a:rPr lang="de-DE" sz="1800" dirty="0" err="1" smtClean="0"/>
              <a:t>technology</a:t>
            </a:r>
            <a:r>
              <a:rPr lang="de-DE" sz="1800" dirty="0"/>
              <a:t>:</a:t>
            </a:r>
            <a:r>
              <a:rPr lang="de-DE" sz="1800" dirty="0" smtClean="0"/>
              <a:t> </a:t>
            </a:r>
            <a:r>
              <a:rPr lang="de-DE" sz="1800" dirty="0"/>
              <a:t>General Accelerator Physics, and topical schools on Vacuum, Superconductivity, Synchrotron Radiation, Cyclotrons, and others… </a:t>
            </a:r>
            <a:r>
              <a:rPr lang="de-DE" sz="1800" dirty="0">
                <a:hlinkClick r:id="rId3"/>
              </a:rPr>
              <a:t>http://schools.web.cern.ch/Schools/CAS/CAS_Proceedings.html</a:t>
            </a:r>
            <a:endParaRPr lang="de-DE" sz="1800" dirty="0"/>
          </a:p>
          <a:p>
            <a:pPr eaLnBrk="1" hangingPunct="1">
              <a:buFontTx/>
              <a:buChar char="•"/>
            </a:pPr>
            <a:r>
              <a:rPr lang="de-DE" sz="1800" dirty="0"/>
              <a:t>5th General CERN Accelerator School, CERN 94-01, 26 January 1994, 2 Volumes, edited </a:t>
            </a:r>
            <a:r>
              <a:rPr lang="de-DE" sz="1800" dirty="0" err="1"/>
              <a:t>by</a:t>
            </a:r>
            <a:r>
              <a:rPr lang="de-DE" sz="1800" dirty="0"/>
              <a:t> </a:t>
            </a:r>
            <a:r>
              <a:rPr lang="de-DE" sz="1800" dirty="0" err="1"/>
              <a:t>S.Turner</a:t>
            </a:r>
            <a:endParaRPr lang="de-DE" sz="1800" dirty="0"/>
          </a:p>
          <a:p>
            <a:pPr eaLnBrk="1" hangingPunct="1">
              <a:buFontTx/>
              <a:buChar char="•"/>
            </a:pPr>
            <a:r>
              <a:rPr lang="de-DE" sz="1800" dirty="0" err="1" smtClean="0"/>
              <a:t>Superconducting</a:t>
            </a:r>
            <a:r>
              <a:rPr lang="de-DE" sz="1800" dirty="0" smtClean="0"/>
              <a:t> </a:t>
            </a:r>
            <a:r>
              <a:rPr lang="de-DE" sz="1800" dirty="0"/>
              <a:t>Accelerator Magnets, K.H.Mess, P.Schmüser, S.Wolff, WorldScientific 1996</a:t>
            </a:r>
          </a:p>
          <a:p>
            <a:pPr eaLnBrk="1" hangingPunct="1">
              <a:buFontTx/>
              <a:buChar char="•"/>
            </a:pPr>
            <a:r>
              <a:rPr lang="de-DE" sz="1800" dirty="0"/>
              <a:t>Handbook of Accelerator Physics and Engineering, A.W.Chao and M.Tigner, World Scientific, 1998 </a:t>
            </a:r>
            <a:endParaRPr lang="de-DE" sz="1800" dirty="0" smtClean="0"/>
          </a:p>
          <a:p>
            <a:pPr eaLnBrk="1" hangingPunct="1">
              <a:buFontTx/>
              <a:buChar char="•"/>
            </a:pPr>
            <a:r>
              <a:rPr lang="en-GB" sz="1800" dirty="0" err="1" smtClean="0"/>
              <a:t>A.Sessler</a:t>
            </a:r>
            <a:r>
              <a:rPr lang="en-GB" sz="1800" dirty="0"/>
              <a:t>, </a:t>
            </a:r>
            <a:r>
              <a:rPr lang="en-GB" sz="1800" dirty="0" err="1"/>
              <a:t>E.Wilson</a:t>
            </a:r>
            <a:r>
              <a:rPr lang="en-GB" sz="1800" dirty="0"/>
              <a:t>: Engines of Discovery, World Scientific, </a:t>
            </a:r>
            <a:r>
              <a:rPr lang="en-GB" sz="1800" dirty="0" err="1"/>
              <a:t>Singapur</a:t>
            </a:r>
            <a:r>
              <a:rPr lang="en-GB" sz="1800" dirty="0"/>
              <a:t> 2007</a:t>
            </a:r>
            <a:r>
              <a:rPr lang="en-GB" sz="1800" dirty="0" smtClean="0"/>
              <a:t>  </a:t>
            </a:r>
          </a:p>
          <a:p>
            <a:pPr eaLnBrk="1" hangingPunct="1">
              <a:buFontTx/>
              <a:buChar char="•"/>
            </a:pPr>
            <a:r>
              <a:rPr lang="de-CH" sz="1800" dirty="0"/>
              <a:t>Conferences and </a:t>
            </a:r>
            <a:r>
              <a:rPr lang="en-US" sz="1800" dirty="0"/>
              <a:t> Workshops on</a:t>
            </a:r>
            <a:r>
              <a:rPr lang="fr-CH" sz="1800" dirty="0"/>
              <a:t> </a:t>
            </a:r>
            <a:r>
              <a:rPr lang="fr-CH" sz="1800" dirty="0" err="1"/>
              <a:t>accelerator</a:t>
            </a:r>
            <a:r>
              <a:rPr lang="fr-CH" sz="1800" dirty="0"/>
              <a:t> </a:t>
            </a:r>
            <a:r>
              <a:rPr lang="fr-CH" sz="1800" dirty="0" err="1"/>
              <a:t>physics</a:t>
            </a:r>
            <a:r>
              <a:rPr lang="fr-CH" sz="1800" dirty="0"/>
              <a:t> (EPAC, PAC, IPAC, …): </a:t>
            </a:r>
            <a:r>
              <a:rPr lang="fr-CH" sz="1800" dirty="0">
                <a:solidFill>
                  <a:srgbClr val="C00000"/>
                </a:solidFill>
                <a:hlinkClick r:id="rId4"/>
              </a:rPr>
              <a:t>http://www.jacow.org/</a:t>
            </a:r>
            <a:endParaRPr lang="fr-CH" sz="1800" dirty="0">
              <a:solidFill>
                <a:srgbClr val="C00000"/>
              </a:solidFill>
            </a:endParaRPr>
          </a:p>
        </p:txBody>
      </p:sp>
    </p:spTree>
    <p:extLst>
      <p:ext uri="{BB962C8B-B14F-4D97-AF65-F5344CB8AC3E}">
        <p14:creationId xmlns:p14="http://schemas.microsoft.com/office/powerpoint/2010/main" val="1145486136"/>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Lecture Programme</a:t>
            </a:r>
            <a:endParaRPr lang="en-GB" dirty="0"/>
          </a:p>
        </p:txBody>
      </p:sp>
      <p:sp>
        <p:nvSpPr>
          <p:cNvPr id="3" name="Rectangle 2"/>
          <p:cNvSpPr/>
          <p:nvPr/>
        </p:nvSpPr>
        <p:spPr>
          <a:xfrm>
            <a:off x="1331550" y="980660"/>
            <a:ext cx="216030" cy="2160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331550" y="1772770"/>
            <a:ext cx="216030" cy="2160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331890" y="2204830"/>
            <a:ext cx="216030" cy="2160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331890" y="4203037"/>
            <a:ext cx="216030" cy="2160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331890" y="3426957"/>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331890" y="378905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332230" y="501322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331890" y="551729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331550" y="5976389"/>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332230" y="4653170"/>
            <a:ext cx="216030" cy="2160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574060" y="4653170"/>
            <a:ext cx="216030" cy="2160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816570" y="465317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Table 8"/>
          <p:cNvGraphicFramePr>
            <a:graphicFrameLocks noGrp="1"/>
          </p:cNvGraphicFramePr>
          <p:nvPr>
            <p:extLst>
              <p:ext uri="{D42A27DB-BD31-4B8C-83A1-F6EECF244321}">
                <p14:modId xmlns:p14="http://schemas.microsoft.com/office/powerpoint/2010/main" val="1721425171"/>
              </p:ext>
            </p:extLst>
          </p:nvPr>
        </p:nvGraphicFramePr>
        <p:xfrm>
          <a:off x="228600" y="908652"/>
          <a:ext cx="8686800" cy="5400750"/>
        </p:xfrm>
        <a:graphic>
          <a:graphicData uri="http://schemas.openxmlformats.org/drawingml/2006/table">
            <a:tbl>
              <a:tblPr firstRow="1" firstCol="1" bandRow="1"/>
              <a:tblGrid>
                <a:gridCol w="2171700"/>
                <a:gridCol w="2171700"/>
                <a:gridCol w="2171700"/>
                <a:gridCol w="2171700"/>
              </a:tblGrid>
              <a:tr h="448844">
                <a:tc>
                  <a:txBody>
                    <a:bodyPr/>
                    <a:lstStyle/>
                    <a:p>
                      <a:pP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Introduction to Machine Protection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Rüdiger Schmidt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119">
                <a:tc>
                  <a:txBody>
                    <a:bodyPr/>
                    <a:lstStyle/>
                    <a:p>
                      <a:pP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 of Accelerator Concepts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Jeff Eldred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708">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Beam dynamics and beam losses (circular and linear accelerators)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Rüdiger Schmidt / Doug Curry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Beam material interaction, heating, activation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Bill Barletta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de-CH"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Beam Transfer and fast kicker magnets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Jörg Wenninger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Beam loss induced damage mechanisms and their calculation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Rüdiger Schmidt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645">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Detection of failures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Doug Curry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Beam Cleaning, collimation and beam absorbers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Jörg Wenninger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Wednesday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Indirect damage due to high intensity beams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Seemann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Wednesday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Protection of superconducting magnets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Maxim Marchevsky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458">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Wednesday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Reliability and availability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Rüdiger Schmidt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458">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Thursday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Controls and Interlocks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Doug Curry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844">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Thursday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Case studies in machine protection: SNS and LHC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Doug Curry / Jörg Wenninger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610">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Thursday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Machine protection and operation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80670" algn="r">
                        <a:lnSpc>
                          <a:spcPct val="115000"/>
                        </a:lnSpc>
                        <a:spcAft>
                          <a:spcPts val="1000"/>
                        </a:spcAft>
                      </a:pPr>
                      <a:r>
                        <a:rPr lang="en-GB"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Jörg Wenninger / Doug Curry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Rectangle 18"/>
          <p:cNvSpPr/>
          <p:nvPr/>
        </p:nvSpPr>
        <p:spPr>
          <a:xfrm>
            <a:off x="1331550" y="3068950"/>
            <a:ext cx="216030" cy="2160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331550" y="2636890"/>
            <a:ext cx="216030" cy="2160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331550" y="522925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331550" y="980660"/>
            <a:ext cx="216030" cy="2160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573380" y="980660"/>
            <a:ext cx="216030" cy="2160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815890" y="980660"/>
            <a:ext cx="216030" cy="21603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574060" y="5976389"/>
            <a:ext cx="216030" cy="21603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560490" y="5216289"/>
            <a:ext cx="216030" cy="21603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550210" y="5513478"/>
            <a:ext cx="216030" cy="21603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2148649"/>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a:xfrm>
            <a:off x="387350" y="1849545"/>
            <a:ext cx="8424863" cy="2963863"/>
          </a:xfrm>
          <a:solidFill>
            <a:schemeClr val="bg1">
              <a:lumMod val="95000"/>
            </a:schemeClr>
          </a:solidFill>
        </p:spPr>
        <p:txBody>
          <a:bodyPr/>
          <a:lstStyle/>
          <a:p>
            <a:pPr algn="ctr"/>
            <a:r>
              <a:rPr lang="en-GB" sz="6600" noProof="0" dirty="0" smtClean="0">
                <a:solidFill>
                  <a:srgbClr val="0000CC"/>
                </a:solidFill>
              </a:rPr>
              <a:t>Hazards and Risks</a:t>
            </a:r>
            <a:endParaRPr lang="en-GB" sz="6600" noProof="0" dirty="0">
              <a:solidFill>
                <a:srgbClr val="0000CC"/>
              </a:solidFill>
            </a:endParaRPr>
          </a:p>
        </p:txBody>
      </p:sp>
    </p:spTree>
    <p:extLst>
      <p:ext uri="{BB962C8B-B14F-4D97-AF65-F5344CB8AC3E}">
        <p14:creationId xmlns:p14="http://schemas.microsoft.com/office/powerpoint/2010/main" val="1985389957"/>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5000"/>
          </a:lnSpc>
          <a:spcBef>
            <a:spcPct val="40000"/>
          </a:spcBef>
          <a:spcAft>
            <a:spcPct val="0"/>
          </a:spcAft>
          <a:buClrTx/>
          <a:buSzTx/>
          <a:buFontTx/>
          <a:buNone/>
          <a:tabLst/>
          <a:defRPr kumimoji="0" lang="en-US" sz="2400" b="0"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5000"/>
          </a:lnSpc>
          <a:spcBef>
            <a:spcPct val="40000"/>
          </a:spcBef>
          <a:spcAft>
            <a:spcPct val="0"/>
          </a:spcAft>
          <a:buClrTx/>
          <a:buSzTx/>
          <a:buFontTx/>
          <a:buNone/>
          <a:tabLst/>
          <a:defRPr kumimoji="0" lang="en-US" sz="2400" b="0" i="0" u="none" strike="noStrike" cap="none" normalizeH="0" baseline="0" smtClean="0">
            <a:ln>
              <a:noFill/>
            </a:ln>
            <a:solidFill>
              <a:schemeClr val="accent2"/>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enutzerdefiniertes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5000"/>
          </a:lnSpc>
          <a:spcBef>
            <a:spcPct val="40000"/>
          </a:spcBef>
          <a:spcAft>
            <a:spcPct val="0"/>
          </a:spcAft>
          <a:buClrTx/>
          <a:buSzTx/>
          <a:buFontTx/>
          <a:buNone/>
          <a:tabLst/>
          <a:defRPr kumimoji="0" lang="en-US" sz="2400" b="0"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5000"/>
          </a:lnSpc>
          <a:spcBef>
            <a:spcPct val="40000"/>
          </a:spcBef>
          <a:spcAft>
            <a:spcPct val="0"/>
          </a:spcAft>
          <a:buClrTx/>
          <a:buSzTx/>
          <a:buFontTx/>
          <a:buNone/>
          <a:tabLst/>
          <a:defRPr kumimoji="0" lang="en-US" sz="2400" b="0" i="0" u="none" strike="noStrike" cap="none" normalizeH="0" baseline="0" smtClean="0">
            <a:ln>
              <a:noFill/>
            </a:ln>
            <a:solidFill>
              <a:schemeClr val="accent2"/>
            </a:solidFill>
            <a:effectLst/>
            <a:latin typeface="Arial" pitchFamily="34"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TODD primary master">
  <a:themeElements>
    <a:clrScheme name="">
      <a:dk1>
        <a:srgbClr val="FFFFFF"/>
      </a:dk1>
      <a:lt1>
        <a:srgbClr val="FFFFFF"/>
      </a:lt1>
      <a:dk2>
        <a:srgbClr val="FFFFFF"/>
      </a:dk2>
      <a:lt2>
        <a:srgbClr val="FFFFFF"/>
      </a:lt2>
      <a:accent1>
        <a:srgbClr val="339966"/>
      </a:accent1>
      <a:accent2>
        <a:srgbClr val="FF0000"/>
      </a:accent2>
      <a:accent3>
        <a:srgbClr val="FFFFFF"/>
      </a:accent3>
      <a:accent4>
        <a:srgbClr val="DADADA"/>
      </a:accent4>
      <a:accent5>
        <a:srgbClr val="ADCAB8"/>
      </a:accent5>
      <a:accent6>
        <a:srgbClr val="E70000"/>
      </a:accent6>
      <a:hlink>
        <a:srgbClr val="1717FF"/>
      </a:hlink>
      <a:folHlink>
        <a:srgbClr val="0000CC"/>
      </a:folHlink>
    </a:clrScheme>
    <a:fontScheme name="4_BTODD primary mast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TODD primary master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4_BTODD primary master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4_BTODD primary master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4_BTODD primary master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4_BTODD primary master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4_BTODD primary master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4_BTODD primary master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4_BTODD primary master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4_BTODD primary master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4_BTODD primary master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4_BTODD primary master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4_BTODD primary master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4_BTODD primary master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n-Screen Presentation 1">
  <a:themeElements>
    <a:clrScheme name="1_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fontScheme name="1_On-Screen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1_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clrMap bg1="dk2" tx1="lt1" bg2="dk1" tx2="lt2" accent1="accent1" accent2="accent2" accent3="accent3" accent4="accent4" accent5="accent5" accent6="accent6" hlink="hlink" folHlink="folHlink"/>
    </a:extraClrScheme>
    <a:extraClrScheme>
      <a:clrScheme name="1_On-Screen Presentation 1 2">
        <a:dk1>
          <a:srgbClr val="000000"/>
        </a:dk1>
        <a:lt1>
          <a:srgbClr val="FFFFFF"/>
        </a:lt1>
        <a:dk2>
          <a:srgbClr val="000000"/>
        </a:dk2>
        <a:lt2>
          <a:srgbClr val="CCECFF"/>
        </a:lt2>
        <a:accent1>
          <a:srgbClr val="CC99FF"/>
        </a:accent1>
        <a:accent2>
          <a:srgbClr val="3366FF"/>
        </a:accent2>
        <a:accent3>
          <a:srgbClr val="FFFFFF"/>
        </a:accent3>
        <a:accent4>
          <a:srgbClr val="000000"/>
        </a:accent4>
        <a:accent5>
          <a:srgbClr val="E2CAFF"/>
        </a:accent5>
        <a:accent6>
          <a:srgbClr val="2D5CE7"/>
        </a:accent6>
        <a:hlink>
          <a:srgbClr val="00CCFF"/>
        </a:hlink>
        <a:folHlink>
          <a:srgbClr val="99CCFF"/>
        </a:folHlink>
      </a:clrScheme>
      <a:clrMap bg1="lt1" tx1="dk1" bg2="lt2" tx2="dk2" accent1="accent1" accent2="accent2" accent3="accent3" accent4="accent4" accent5="accent5" accent6="accent6" hlink="hlink" folHlink="folHlink"/>
    </a:extraClrScheme>
    <a:extraClrScheme>
      <a:clrScheme name="1_On-Screen Presentation 1 3">
        <a:dk1>
          <a:srgbClr val="000000"/>
        </a:dk1>
        <a:lt1>
          <a:srgbClr val="FFFFFF"/>
        </a:lt1>
        <a:dk2>
          <a:srgbClr val="000000"/>
        </a:dk2>
        <a:lt2>
          <a:srgbClr val="969696"/>
        </a:lt2>
        <a:accent1>
          <a:srgbClr val="777777"/>
        </a:accent1>
        <a:accent2>
          <a:srgbClr val="CBCBCB"/>
        </a:accent2>
        <a:accent3>
          <a:srgbClr val="FFFFFF"/>
        </a:accent3>
        <a:accent4>
          <a:srgbClr val="000000"/>
        </a:accent4>
        <a:accent5>
          <a:srgbClr val="BDBDBD"/>
        </a:accent5>
        <a:accent6>
          <a:srgbClr val="B8B8B8"/>
        </a:accent6>
        <a:hlink>
          <a:srgbClr val="4D4D4D"/>
        </a:hlink>
        <a:folHlink>
          <a:srgbClr val="DDDDDD"/>
        </a:folHlink>
      </a:clrScheme>
      <a:clrMap bg1="lt1" tx1="dk1" bg2="lt2" tx2="dk2" accent1="accent1" accent2="accent2" accent3="accent3" accent4="accent4" accent5="accent5" accent6="accent6" hlink="hlink" folHlink="folHlink"/>
    </a:extraClrScheme>
    <a:extraClrScheme>
      <a:clrScheme name="1_On-Screen Presentation 1 4">
        <a:dk1>
          <a:srgbClr val="000000"/>
        </a:dk1>
        <a:lt1>
          <a:srgbClr val="00CCCC"/>
        </a:lt1>
        <a:dk2>
          <a:srgbClr val="FFFFCC"/>
        </a:dk2>
        <a:lt2>
          <a:srgbClr val="009999"/>
        </a:lt2>
        <a:accent1>
          <a:srgbClr val="CC99FF"/>
        </a:accent1>
        <a:accent2>
          <a:srgbClr val="3366FF"/>
        </a:accent2>
        <a:accent3>
          <a:srgbClr val="AAE2E2"/>
        </a:accent3>
        <a:accent4>
          <a:srgbClr val="000000"/>
        </a:accent4>
        <a:accent5>
          <a:srgbClr val="E2CAFF"/>
        </a:accent5>
        <a:accent6>
          <a:srgbClr val="2D5CE7"/>
        </a:accent6>
        <a:hlink>
          <a:srgbClr val="00CCFF"/>
        </a:hlink>
        <a:folHlink>
          <a:srgbClr val="00FFCC"/>
        </a:folHlink>
      </a:clrScheme>
      <a:clrMap bg1="lt1" tx1="dk1" bg2="lt2" tx2="dk2" accent1="accent1" accent2="accent2" accent3="accent3" accent4="accent4" accent5="accent5" accent6="accent6" hlink="hlink" folHlink="folHlink"/>
    </a:extraClrScheme>
    <a:extraClrScheme>
      <a:clrScheme name="1_On-Screen Presentation 1 5">
        <a:dk1>
          <a:srgbClr val="003300"/>
        </a:dk1>
        <a:lt1>
          <a:srgbClr val="FFFFFF"/>
        </a:lt1>
        <a:dk2>
          <a:srgbClr val="669900"/>
        </a:dk2>
        <a:lt2>
          <a:srgbClr val="FFCC66"/>
        </a:lt2>
        <a:accent1>
          <a:srgbClr val="990033"/>
        </a:accent1>
        <a:accent2>
          <a:srgbClr val="FF9933"/>
        </a:accent2>
        <a:accent3>
          <a:srgbClr val="B8CAAA"/>
        </a:accent3>
        <a:accent4>
          <a:srgbClr val="DADADA"/>
        </a:accent4>
        <a:accent5>
          <a:srgbClr val="CAAAAD"/>
        </a:accent5>
        <a:accent6>
          <a:srgbClr val="E78A2D"/>
        </a:accent6>
        <a:hlink>
          <a:srgbClr val="CCCC00"/>
        </a:hlink>
        <a:folHlink>
          <a:srgbClr val="009900"/>
        </a:folHlink>
      </a:clrScheme>
      <a:clrMap bg1="dk2" tx1="lt1" bg2="dk1" tx2="lt2" accent1="accent1" accent2="accent2" accent3="accent3" accent4="accent4" accent5="accent5" accent6="accent6" hlink="hlink" folHlink="folHlink"/>
    </a:extraClrScheme>
    <a:extraClrScheme>
      <a:clrScheme name="1_On-Screen Presentation 1 6">
        <a:dk1>
          <a:srgbClr val="663300"/>
        </a:dk1>
        <a:lt1>
          <a:srgbClr val="FFFFFF"/>
        </a:lt1>
        <a:dk2>
          <a:srgbClr val="CC6600"/>
        </a:dk2>
        <a:lt2>
          <a:srgbClr val="FFCC00"/>
        </a:lt2>
        <a:accent1>
          <a:srgbClr val="990033"/>
        </a:accent1>
        <a:accent2>
          <a:srgbClr val="FF0033"/>
        </a:accent2>
        <a:accent3>
          <a:srgbClr val="E2B8AA"/>
        </a:accent3>
        <a:accent4>
          <a:srgbClr val="DADADA"/>
        </a:accent4>
        <a:accent5>
          <a:srgbClr val="CAAAAD"/>
        </a:accent5>
        <a:accent6>
          <a:srgbClr val="E7002D"/>
        </a:accent6>
        <a:hlink>
          <a:srgbClr val="CCCC00"/>
        </a:hlink>
        <a:folHlink>
          <a:srgbClr val="FF9900"/>
        </a:folHlink>
      </a:clrScheme>
      <a:clrMap bg1="dk2" tx1="lt1" bg2="dk1" tx2="lt2" accent1="accent1" accent2="accent2" accent3="accent3" accent4="accent4" accent5="accent5" accent6="accent6" hlink="hlink" folHlink="folHlink"/>
    </a:extraClrScheme>
    <a:extraClrScheme>
      <a:clrScheme name="1_On-Screen Presentation 1 7">
        <a:dk1>
          <a:srgbClr val="660033"/>
        </a:dk1>
        <a:lt1>
          <a:srgbClr val="FFFFFF"/>
        </a:lt1>
        <a:dk2>
          <a:srgbClr val="990066"/>
        </a:dk2>
        <a:lt2>
          <a:srgbClr val="FFFF66"/>
        </a:lt2>
        <a:accent1>
          <a:srgbClr val="9933FF"/>
        </a:accent1>
        <a:accent2>
          <a:srgbClr val="00CCCC"/>
        </a:accent2>
        <a:accent3>
          <a:srgbClr val="CAAAB8"/>
        </a:accent3>
        <a:accent4>
          <a:srgbClr val="DADADA"/>
        </a:accent4>
        <a:accent5>
          <a:srgbClr val="CAADFF"/>
        </a:accent5>
        <a:accent6>
          <a:srgbClr val="00B9B9"/>
        </a:accent6>
        <a:hlink>
          <a:srgbClr val="CC66FF"/>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5475</Words>
  <Application>Microsoft Office PowerPoint</Application>
  <PresentationFormat>On-screen Show (4:3)</PresentationFormat>
  <Paragraphs>904</Paragraphs>
  <Slides>77</Slides>
  <Notes>40</Notes>
  <HiddenSlides>0</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1</vt:i4>
      </vt:variant>
      <vt:variant>
        <vt:lpstr>Slide Titles</vt:lpstr>
      </vt:variant>
      <vt:variant>
        <vt:i4>77</vt:i4>
      </vt:variant>
    </vt:vector>
  </HeadingPairs>
  <TitlesOfParts>
    <vt:vector size="99" baseType="lpstr">
      <vt:lpstr>Arial Unicode MS</vt:lpstr>
      <vt:lpstr>ＭＳ Ｐゴシック</vt:lpstr>
      <vt:lpstr>Arial</vt:lpstr>
      <vt:lpstr>Arial Bold</vt:lpstr>
      <vt:lpstr>Book Antiqua</vt:lpstr>
      <vt:lpstr>Calibri</vt:lpstr>
      <vt:lpstr>Cambria</vt:lpstr>
      <vt:lpstr>Cambria Math</vt:lpstr>
      <vt:lpstr>Comic Sans MS</vt:lpstr>
      <vt:lpstr>Franklin Gothic Medium</vt:lpstr>
      <vt:lpstr>Helvetica</vt:lpstr>
      <vt:lpstr>Luxi Sans</vt:lpstr>
      <vt:lpstr>Monotype Sorts</vt:lpstr>
      <vt:lpstr>Symbol</vt:lpstr>
      <vt:lpstr>Times New Roman</vt:lpstr>
      <vt:lpstr>Trebuchet MS</vt:lpstr>
      <vt:lpstr>Verdana</vt:lpstr>
      <vt:lpstr>1_Default Design</vt:lpstr>
      <vt:lpstr>Benutzerdefiniertes Design</vt:lpstr>
      <vt:lpstr>4_BTODD primary master</vt:lpstr>
      <vt:lpstr>2_On-Screen Presentation 1</vt:lpstr>
      <vt:lpstr>Worksheet</vt:lpstr>
      <vt:lpstr>PowerPoint Presentation</vt:lpstr>
      <vt:lpstr>PowerPoint Presentation</vt:lpstr>
      <vt:lpstr>Protection is required if there are risks</vt:lpstr>
      <vt:lpstr>Risk from Energy and Power</vt:lpstr>
      <vt:lpstr>Risks in many areas of an accelerator complex</vt:lpstr>
      <vt:lpstr>Risks related to accelerator systems</vt:lpstr>
      <vt:lpstr>Programme for the school</vt:lpstr>
      <vt:lpstr>Lecture Programme</vt:lpstr>
      <vt:lpstr>Hazards and Risks</vt:lpstr>
      <vt:lpstr>Hazard and Risk for accelerators</vt:lpstr>
      <vt:lpstr>Hazards related to particle beams</vt:lpstr>
      <vt:lpstr>Machine protection 50 years ago </vt:lpstr>
      <vt:lpstr>Machine protection during last 25 years </vt:lpstr>
      <vt:lpstr>Energy and Power  for particle beams</vt:lpstr>
      <vt:lpstr>Parameters for damage from beam losses</vt:lpstr>
      <vt:lpstr>Circular accelerators Particle colliders Accelerators for fixed target operation (e.g. neutrino factories) Synchrotron light sources Cyclotrons</vt:lpstr>
      <vt:lpstr>Circular accelerator: re-use accelerating structure</vt:lpstr>
      <vt:lpstr>Components of a synchrotron</vt:lpstr>
      <vt:lpstr>Synchrotrons and storage rings</vt:lpstr>
      <vt:lpstr>Circular colliders for highest energy…. </vt:lpstr>
      <vt:lpstr>Energy stored in beam and magnets</vt:lpstr>
      <vt:lpstr>What does it mean ……… Joule, kJ and MJ? </vt:lpstr>
      <vt:lpstr>LHC collider  LHC: Nominal energy of 7 TeV / beam Very high luminosity  Superconducting magnets  </vt:lpstr>
      <vt:lpstr>Proton collider LHC – 362 MJ stored in one beam</vt:lpstr>
      <vt:lpstr>LHC Large Hadron Collider</vt:lpstr>
      <vt:lpstr>……the LHC  </vt:lpstr>
      <vt:lpstr>Proton collider LHC – 362 MJ stored in one beam</vt:lpstr>
      <vt:lpstr>Linear accelerators High power hadron accelerators Spallation sources Proton accelerators for neutrino production Accelerator Driven Spallation  Rare Isotope Beams Production (e.g. FRIB folded linac to accelerate ions)  Linear colliders ILC and CLIC  FEL Linear accelerators XFEL (DESY) and LCLS / LCLS II (SLAC)  </vt:lpstr>
      <vt:lpstr>ESS Lund / Sweden – 5 MW beam power</vt:lpstr>
      <vt:lpstr>ESS Lund / Sweden – 5 MW beam power</vt:lpstr>
      <vt:lpstr>High intensity proton accelerators </vt:lpstr>
      <vt:lpstr>Example for ESS</vt:lpstr>
      <vt:lpstr>Example for FRIB at MSU for uranium beams</vt:lpstr>
      <vt:lpstr>Linear collider: use accelerating structure once</vt:lpstr>
      <vt:lpstr>Beam damage capabilities</vt:lpstr>
      <vt:lpstr>Parameters for a few accelerators….. </vt:lpstr>
      <vt:lpstr>Observations at various accelerators</vt:lpstr>
      <vt:lpstr>Accidents at accelerators in the past</vt:lpstr>
      <vt:lpstr>PowerPoint Presentation</vt:lpstr>
      <vt:lpstr>CERN-SPS Proton Antiproton Collider</vt:lpstr>
      <vt:lpstr>CRN-SPS Proton Synchrotron</vt:lpstr>
      <vt:lpstr>Damage to silicon detector in UA2 at SPS  </vt:lpstr>
      <vt:lpstr>Colliding beams in UA2</vt:lpstr>
      <vt:lpstr>Separation bump</vt:lpstr>
      <vt:lpstr>….try to inject beam</vt:lpstr>
      <vt:lpstr>Tevatron accident</vt:lpstr>
      <vt:lpstr>HERA proton collimator in 2003</vt:lpstr>
      <vt:lpstr>Vacuum chamber in SPS extraction line incident</vt:lpstr>
      <vt:lpstr>SPS experiment: Beam damage with 450 GeV protons</vt:lpstr>
      <vt:lpstr>LHC tunnel with dipole magnets </vt:lpstr>
      <vt:lpstr>Consequences of a release of 600 MJ at LHC  </vt:lpstr>
      <vt:lpstr>Problems on the joints between magnets</vt:lpstr>
      <vt:lpstr>Recovery from the accident</vt:lpstr>
      <vt:lpstr>          Indirect energy transfer from beam to equipment</vt:lpstr>
      <vt:lpstr>LHC interconnects</vt:lpstr>
      <vt:lpstr>CERN-LINAC 4 during commissioning at 3 MeV</vt:lpstr>
      <vt:lpstr>J-PARC radioactive material leak accident</vt:lpstr>
      <vt:lpstr>Observed damage for deposited energy</vt:lpstr>
      <vt:lpstr>PowerPoint Presentation</vt:lpstr>
      <vt:lpstr>Accidental beam losses </vt:lpstr>
      <vt:lpstr>Example for Active Protection - Traffic</vt:lpstr>
      <vt:lpstr>Active protection</vt:lpstr>
      <vt:lpstr>Example for Passive Protection - Traffic</vt:lpstr>
      <vt:lpstr>Passive protection</vt:lpstr>
      <vt:lpstr>Some observations</vt:lpstr>
      <vt:lpstr>This school: Overview</vt:lpstr>
      <vt:lpstr>Thanks and have fun !</vt:lpstr>
      <vt:lpstr>References: Early paper on machine protection</vt:lpstr>
      <vt:lpstr>References: High Intensity Proton Accelerators</vt:lpstr>
      <vt:lpstr>References: High Intensity Proton Accelerators</vt:lpstr>
      <vt:lpstr>References: Reports on losses and damage</vt:lpstr>
      <vt:lpstr>References: DESY</vt:lpstr>
      <vt:lpstr>References: Linear Colliders</vt:lpstr>
      <vt:lpstr>References: CERN and LHC</vt:lpstr>
      <vt:lpstr>References: CERN Theses</vt:lpstr>
      <vt:lpstr>References: General papers</vt:lpstr>
      <vt:lpstr>References: Literature on particle accelerators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2013-08-15T08:21:28Z</dcterms:created>
  <dcterms:modified xsi:type="dcterms:W3CDTF">2017-02-06T09:01:22Z</dcterms:modified>
</cp:coreProperties>
</file>