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52" r:id="rId1"/>
    <p:sldMasterId id="2147483666" r:id="rId2"/>
    <p:sldMasterId id="2147483779" r:id="rId3"/>
    <p:sldMasterId id="2147483791" r:id="rId4"/>
  </p:sldMasterIdLst>
  <p:notesMasterIdLst>
    <p:notesMasterId r:id="rId83"/>
  </p:notesMasterIdLst>
  <p:handoutMasterIdLst>
    <p:handoutMasterId r:id="rId84"/>
  </p:handoutMasterIdLst>
  <p:sldIdLst>
    <p:sldId id="900" r:id="rId5"/>
    <p:sldId id="1685" r:id="rId6"/>
    <p:sldId id="1635" r:id="rId7"/>
    <p:sldId id="1788" r:id="rId8"/>
    <p:sldId id="1787" r:id="rId9"/>
    <p:sldId id="1789" r:id="rId10"/>
    <p:sldId id="1807" r:id="rId11"/>
    <p:sldId id="1808" r:id="rId12"/>
    <p:sldId id="1790" r:id="rId13"/>
    <p:sldId id="1791" r:id="rId14"/>
    <p:sldId id="1689" r:id="rId15"/>
    <p:sldId id="1690" r:id="rId16"/>
    <p:sldId id="1716" r:id="rId17"/>
    <p:sldId id="1726" r:id="rId18"/>
    <p:sldId id="1725" r:id="rId19"/>
    <p:sldId id="1728" r:id="rId20"/>
    <p:sldId id="1794" r:id="rId21"/>
    <p:sldId id="1824" r:id="rId22"/>
    <p:sldId id="1729" r:id="rId23"/>
    <p:sldId id="1810" r:id="rId24"/>
    <p:sldId id="1811" r:id="rId25"/>
    <p:sldId id="1812" r:id="rId26"/>
    <p:sldId id="1760" r:id="rId27"/>
    <p:sldId id="1695" r:id="rId28"/>
    <p:sldId id="1697" r:id="rId29"/>
    <p:sldId id="1642" r:id="rId30"/>
    <p:sldId id="1832" r:id="rId31"/>
    <p:sldId id="1834" r:id="rId32"/>
    <p:sldId id="1835" r:id="rId33"/>
    <p:sldId id="1833" r:id="rId34"/>
    <p:sldId id="1761" r:id="rId35"/>
    <p:sldId id="1636" r:id="rId36"/>
    <p:sldId id="1818" r:id="rId37"/>
    <p:sldId id="1796" r:id="rId38"/>
    <p:sldId id="1758" r:id="rId39"/>
    <p:sldId id="1757" r:id="rId40"/>
    <p:sldId id="1775" r:id="rId41"/>
    <p:sldId id="1797" r:id="rId42"/>
    <p:sldId id="1747" r:id="rId43"/>
    <p:sldId id="1826" r:id="rId44"/>
    <p:sldId id="1825" r:id="rId45"/>
    <p:sldId id="1767" r:id="rId46"/>
    <p:sldId id="1786" r:id="rId47"/>
    <p:sldId id="1836" r:id="rId48"/>
    <p:sldId id="1782" r:id="rId49"/>
    <p:sldId id="1783" r:id="rId50"/>
    <p:sldId id="1784" r:id="rId51"/>
    <p:sldId id="1813" r:id="rId52"/>
    <p:sldId id="1814" r:id="rId53"/>
    <p:sldId id="1753" r:id="rId54"/>
    <p:sldId id="1815" r:id="rId55"/>
    <p:sldId id="1776" r:id="rId56"/>
    <p:sldId id="1777" r:id="rId57"/>
    <p:sldId id="1827" r:id="rId58"/>
    <p:sldId id="1799" r:id="rId59"/>
    <p:sldId id="1701" r:id="rId60"/>
    <p:sldId id="1802" r:id="rId61"/>
    <p:sldId id="1801" r:id="rId62"/>
    <p:sldId id="1816" r:id="rId63"/>
    <p:sldId id="1819" r:id="rId64"/>
    <p:sldId id="1804" r:id="rId65"/>
    <p:sldId id="1800" r:id="rId66"/>
    <p:sldId id="1702" r:id="rId67"/>
    <p:sldId id="1828" r:id="rId68"/>
    <p:sldId id="1738" r:id="rId69"/>
    <p:sldId id="1739" r:id="rId70"/>
    <p:sldId id="1821" r:id="rId71"/>
    <p:sldId id="1704" r:id="rId72"/>
    <p:sldId id="1705" r:id="rId73"/>
    <p:sldId id="1706" r:id="rId74"/>
    <p:sldId id="1707" r:id="rId75"/>
    <p:sldId id="1708" r:id="rId76"/>
    <p:sldId id="1709" r:id="rId77"/>
    <p:sldId id="1710" r:id="rId78"/>
    <p:sldId id="1711" r:id="rId79"/>
    <p:sldId id="1712" r:id="rId80"/>
    <p:sldId id="1822" r:id="rId81"/>
    <p:sldId id="1829" r:id="rId82"/>
  </p:sldIdLst>
  <p:sldSz cx="9144000" cy="6858000" type="screen4x3"/>
  <p:notesSz cx="6811963" cy="9942513"/>
  <p:defaultTextStyle>
    <a:defPPr>
      <a:defRPr lang="en-US"/>
    </a:defPPr>
    <a:lvl1pPr algn="l" rtl="0" fontAlgn="base">
      <a:spcBef>
        <a:spcPct val="0"/>
      </a:spcBef>
      <a:spcAft>
        <a:spcPct val="0"/>
      </a:spcAft>
      <a:defRPr sz="2400" kern="1200">
        <a:solidFill>
          <a:schemeClr val="accent2"/>
        </a:solidFill>
        <a:latin typeface="Arial" charset="0"/>
        <a:ea typeface="+mn-ea"/>
        <a:cs typeface="+mn-cs"/>
      </a:defRPr>
    </a:lvl1pPr>
    <a:lvl2pPr marL="457200" algn="l" rtl="0" fontAlgn="base">
      <a:spcBef>
        <a:spcPct val="0"/>
      </a:spcBef>
      <a:spcAft>
        <a:spcPct val="0"/>
      </a:spcAft>
      <a:defRPr sz="2400" kern="1200">
        <a:solidFill>
          <a:schemeClr val="accent2"/>
        </a:solidFill>
        <a:latin typeface="Arial" charset="0"/>
        <a:ea typeface="+mn-ea"/>
        <a:cs typeface="+mn-cs"/>
      </a:defRPr>
    </a:lvl2pPr>
    <a:lvl3pPr marL="914400" algn="l" rtl="0" fontAlgn="base">
      <a:spcBef>
        <a:spcPct val="0"/>
      </a:spcBef>
      <a:spcAft>
        <a:spcPct val="0"/>
      </a:spcAft>
      <a:defRPr sz="2400" kern="1200">
        <a:solidFill>
          <a:schemeClr val="accent2"/>
        </a:solidFill>
        <a:latin typeface="Arial" charset="0"/>
        <a:ea typeface="+mn-ea"/>
        <a:cs typeface="+mn-cs"/>
      </a:defRPr>
    </a:lvl3pPr>
    <a:lvl4pPr marL="1371600" algn="l" rtl="0" fontAlgn="base">
      <a:spcBef>
        <a:spcPct val="0"/>
      </a:spcBef>
      <a:spcAft>
        <a:spcPct val="0"/>
      </a:spcAft>
      <a:defRPr sz="2400" kern="1200">
        <a:solidFill>
          <a:schemeClr val="accent2"/>
        </a:solidFill>
        <a:latin typeface="Arial" charset="0"/>
        <a:ea typeface="+mn-ea"/>
        <a:cs typeface="+mn-cs"/>
      </a:defRPr>
    </a:lvl4pPr>
    <a:lvl5pPr marL="1828800" algn="l" rtl="0" fontAlgn="base">
      <a:spcBef>
        <a:spcPct val="0"/>
      </a:spcBef>
      <a:spcAft>
        <a:spcPct val="0"/>
      </a:spcAft>
      <a:defRPr sz="2400" kern="1200">
        <a:solidFill>
          <a:schemeClr val="accent2"/>
        </a:solidFill>
        <a:latin typeface="Arial" charset="0"/>
        <a:ea typeface="+mn-ea"/>
        <a:cs typeface="+mn-cs"/>
      </a:defRPr>
    </a:lvl5pPr>
    <a:lvl6pPr marL="2286000" algn="l" defTabSz="914400" rtl="0" eaLnBrk="1" latinLnBrk="0" hangingPunct="1">
      <a:defRPr sz="2400" kern="1200">
        <a:solidFill>
          <a:schemeClr val="accent2"/>
        </a:solidFill>
        <a:latin typeface="Arial" charset="0"/>
        <a:ea typeface="+mn-ea"/>
        <a:cs typeface="+mn-cs"/>
      </a:defRPr>
    </a:lvl6pPr>
    <a:lvl7pPr marL="2743200" algn="l" defTabSz="914400" rtl="0" eaLnBrk="1" latinLnBrk="0" hangingPunct="1">
      <a:defRPr sz="2400" kern="1200">
        <a:solidFill>
          <a:schemeClr val="accent2"/>
        </a:solidFill>
        <a:latin typeface="Arial" charset="0"/>
        <a:ea typeface="+mn-ea"/>
        <a:cs typeface="+mn-cs"/>
      </a:defRPr>
    </a:lvl7pPr>
    <a:lvl8pPr marL="3200400" algn="l" defTabSz="914400" rtl="0" eaLnBrk="1" latinLnBrk="0" hangingPunct="1">
      <a:defRPr sz="2400" kern="1200">
        <a:solidFill>
          <a:schemeClr val="accent2"/>
        </a:solidFill>
        <a:latin typeface="Arial" charset="0"/>
        <a:ea typeface="+mn-ea"/>
        <a:cs typeface="+mn-cs"/>
      </a:defRPr>
    </a:lvl8pPr>
    <a:lvl9pPr marL="3657600" algn="l" defTabSz="914400" rtl="0" eaLnBrk="1" latinLnBrk="0" hangingPunct="1">
      <a:defRPr sz="2400" kern="1200">
        <a:solidFill>
          <a:schemeClr val="accent2"/>
        </a:solidFill>
        <a:latin typeface="Arial" charset="0"/>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111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00"/>
    <a:srgbClr val="00CCFF"/>
    <a:srgbClr val="000000"/>
    <a:srgbClr val="FFCCCC"/>
    <a:srgbClr val="FFFF00"/>
    <a:srgbClr val="FFFF99"/>
    <a:srgbClr val="00FFFF"/>
    <a:srgbClr val="FF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19" autoAdjust="0"/>
    <p:restoredTop sz="94125" autoAdjust="0"/>
  </p:normalViewPr>
  <p:slideViewPr>
    <p:cSldViewPr snapToObjects="1">
      <p:cViewPr varScale="1">
        <p:scale>
          <a:sx n="67" d="100"/>
          <a:sy n="67" d="100"/>
        </p:scale>
        <p:origin x="792" y="56"/>
      </p:cViewPr>
      <p:guideLst>
        <p:guide orient="horz" pos="4110"/>
        <p:guide pos="1111"/>
      </p:guideLst>
    </p:cSldViewPr>
  </p:slideViewPr>
  <p:outlineViewPr>
    <p:cViewPr>
      <p:scale>
        <a:sx n="25" d="100"/>
        <a:sy n="25" d="100"/>
      </p:scale>
      <p:origin x="0" y="-25396"/>
    </p:cViewPr>
  </p:outlin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57" d="100"/>
          <a:sy n="57" d="100"/>
        </p:scale>
        <p:origin x="-3216" y="-106"/>
      </p:cViewPr>
      <p:guideLst>
        <p:guide orient="horz" pos="3128"/>
        <p:guide pos="2147"/>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2989183" cy="492833"/>
          </a:xfrm>
          <a:prstGeom prst="rect">
            <a:avLst/>
          </a:prstGeom>
          <a:noFill/>
          <a:ln>
            <a:noFill/>
          </a:ln>
          <a:effectLst/>
          <a:extLst/>
        </p:spPr>
        <p:txBody>
          <a:bodyPr vert="horz" wrap="square" lIns="91053" tIns="45529" rIns="91053" bIns="45529" numCol="1" anchor="t" anchorCtr="0" compatLnSpc="1">
            <a:prstTxWarp prst="textNoShape">
              <a:avLst/>
            </a:prstTxWarp>
          </a:bodyPr>
          <a:lstStyle>
            <a:lvl1pPr defTabSz="911079" eaLnBrk="0" hangingPunct="0">
              <a:lnSpc>
                <a:spcPct val="100000"/>
              </a:lnSpc>
              <a:spcBef>
                <a:spcPct val="0"/>
              </a:spcBef>
              <a:defRPr sz="1200">
                <a:solidFill>
                  <a:schemeClr val="tx1"/>
                </a:solidFill>
                <a:latin typeface="Times New Roman" pitchFamily="18" charset="0"/>
              </a:defRPr>
            </a:lvl1pPr>
          </a:lstStyle>
          <a:p>
            <a:pPr>
              <a:defRPr/>
            </a:pPr>
            <a:endParaRPr lang="en-US"/>
          </a:p>
        </p:txBody>
      </p:sp>
      <p:sp>
        <p:nvSpPr>
          <p:cNvPr id="13315" name="Rectangle 3"/>
          <p:cNvSpPr>
            <a:spLocks noGrp="1" noChangeArrowheads="1"/>
          </p:cNvSpPr>
          <p:nvPr>
            <p:ph type="dt" sz="quarter" idx="1"/>
          </p:nvPr>
        </p:nvSpPr>
        <p:spPr bwMode="auto">
          <a:xfrm>
            <a:off x="3886414" y="1"/>
            <a:ext cx="2912822" cy="492833"/>
          </a:xfrm>
          <a:prstGeom prst="rect">
            <a:avLst/>
          </a:prstGeom>
          <a:noFill/>
          <a:ln>
            <a:noFill/>
          </a:ln>
          <a:effectLst/>
          <a:extLst/>
        </p:spPr>
        <p:txBody>
          <a:bodyPr vert="horz" wrap="square" lIns="91053" tIns="45529" rIns="91053" bIns="45529" numCol="1" anchor="t" anchorCtr="0" compatLnSpc="1">
            <a:prstTxWarp prst="textNoShape">
              <a:avLst/>
            </a:prstTxWarp>
          </a:bodyPr>
          <a:lstStyle>
            <a:lvl1pPr algn="r" defTabSz="911079" eaLnBrk="0" hangingPunct="0">
              <a:lnSpc>
                <a:spcPct val="100000"/>
              </a:lnSpc>
              <a:spcBef>
                <a:spcPct val="0"/>
              </a:spcBef>
              <a:defRPr sz="1200">
                <a:solidFill>
                  <a:schemeClr val="tx1"/>
                </a:solidFill>
                <a:latin typeface="Times New Roman" pitchFamily="18" charset="0"/>
              </a:defRPr>
            </a:lvl1pPr>
          </a:lstStyle>
          <a:p>
            <a:pPr>
              <a:defRPr/>
            </a:pPr>
            <a:endParaRPr lang="en-US"/>
          </a:p>
        </p:txBody>
      </p:sp>
      <p:sp>
        <p:nvSpPr>
          <p:cNvPr id="13316" name="Rectangle 4"/>
          <p:cNvSpPr>
            <a:spLocks noGrp="1" noChangeArrowheads="1"/>
          </p:cNvSpPr>
          <p:nvPr>
            <p:ph type="ftr" sz="quarter" idx="2"/>
          </p:nvPr>
        </p:nvSpPr>
        <p:spPr bwMode="auto">
          <a:xfrm>
            <a:off x="1" y="9467168"/>
            <a:ext cx="2989183" cy="492833"/>
          </a:xfrm>
          <a:prstGeom prst="rect">
            <a:avLst/>
          </a:prstGeom>
          <a:noFill/>
          <a:ln>
            <a:noFill/>
          </a:ln>
          <a:effectLst/>
          <a:extLst/>
        </p:spPr>
        <p:txBody>
          <a:bodyPr vert="horz" wrap="square" lIns="91053" tIns="45529" rIns="91053" bIns="45529" numCol="1" anchor="b" anchorCtr="0" compatLnSpc="1">
            <a:prstTxWarp prst="textNoShape">
              <a:avLst/>
            </a:prstTxWarp>
          </a:bodyPr>
          <a:lstStyle>
            <a:lvl1pPr defTabSz="911079" eaLnBrk="0" hangingPunct="0">
              <a:lnSpc>
                <a:spcPct val="100000"/>
              </a:lnSpc>
              <a:spcBef>
                <a:spcPct val="0"/>
              </a:spcBef>
              <a:defRPr sz="1200">
                <a:solidFill>
                  <a:schemeClr val="tx1"/>
                </a:solidFill>
                <a:latin typeface="Times New Roman" pitchFamily="18" charset="0"/>
              </a:defRPr>
            </a:lvl1pPr>
          </a:lstStyle>
          <a:p>
            <a:pPr>
              <a:defRPr/>
            </a:pPr>
            <a:endParaRPr lang="en-US"/>
          </a:p>
        </p:txBody>
      </p:sp>
      <p:sp>
        <p:nvSpPr>
          <p:cNvPr id="13317" name="Rectangle 5"/>
          <p:cNvSpPr>
            <a:spLocks noGrp="1" noChangeArrowheads="1"/>
          </p:cNvSpPr>
          <p:nvPr>
            <p:ph type="sldNum" sz="quarter" idx="3"/>
          </p:nvPr>
        </p:nvSpPr>
        <p:spPr bwMode="auto">
          <a:xfrm>
            <a:off x="3886414" y="9467168"/>
            <a:ext cx="2912822" cy="492833"/>
          </a:xfrm>
          <a:prstGeom prst="rect">
            <a:avLst/>
          </a:prstGeom>
          <a:noFill/>
          <a:ln>
            <a:noFill/>
          </a:ln>
          <a:effectLst/>
          <a:extLst/>
        </p:spPr>
        <p:txBody>
          <a:bodyPr vert="horz" wrap="square" lIns="91053" tIns="45529" rIns="91053" bIns="45529" numCol="1" anchor="b" anchorCtr="0" compatLnSpc="1">
            <a:prstTxWarp prst="textNoShape">
              <a:avLst/>
            </a:prstTxWarp>
          </a:bodyPr>
          <a:lstStyle>
            <a:lvl1pPr algn="r" defTabSz="911079" eaLnBrk="0" hangingPunct="0">
              <a:lnSpc>
                <a:spcPct val="100000"/>
              </a:lnSpc>
              <a:spcBef>
                <a:spcPct val="0"/>
              </a:spcBef>
              <a:defRPr sz="1200">
                <a:solidFill>
                  <a:schemeClr val="tx1"/>
                </a:solidFill>
                <a:latin typeface="Times New Roman" pitchFamily="18" charset="0"/>
              </a:defRPr>
            </a:lvl1pPr>
          </a:lstStyle>
          <a:p>
            <a:pPr>
              <a:defRPr/>
            </a:pPr>
            <a:fld id="{E2226807-FD36-4300-A9E5-2ED8BBDFB6D0}" type="slidenum">
              <a:rPr lang="en-US"/>
              <a:pPr>
                <a:defRPr/>
              </a:pPr>
              <a:t>‹#›</a:t>
            </a:fld>
            <a:endParaRPr lang="en-US"/>
          </a:p>
        </p:txBody>
      </p:sp>
    </p:spTree>
    <p:extLst>
      <p:ext uri="{BB962C8B-B14F-4D97-AF65-F5344CB8AC3E}">
        <p14:creationId xmlns:p14="http://schemas.microsoft.com/office/powerpoint/2010/main" val="4082367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1"/>
            <a:ext cx="2949411" cy="499192"/>
          </a:xfrm>
          <a:prstGeom prst="rect">
            <a:avLst/>
          </a:prstGeom>
          <a:noFill/>
          <a:ln>
            <a:noFill/>
          </a:ln>
          <a:effectLst/>
          <a:extLst/>
        </p:spPr>
        <p:txBody>
          <a:bodyPr vert="horz" wrap="square" lIns="92330" tIns="46165" rIns="92330" bIns="46165" numCol="1" anchor="t" anchorCtr="0" compatLnSpc="1">
            <a:prstTxWarp prst="textNoShape">
              <a:avLst/>
            </a:prstTxWarp>
          </a:bodyPr>
          <a:lstStyle>
            <a:lvl1pPr defTabSz="923799" eaLnBrk="0" hangingPunct="0">
              <a:lnSpc>
                <a:spcPct val="100000"/>
              </a:lnSpc>
              <a:spcBef>
                <a:spcPct val="0"/>
              </a:spcBef>
              <a:defRPr sz="1200">
                <a:solidFill>
                  <a:schemeClr val="tx1"/>
                </a:solidFill>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862552" y="1"/>
            <a:ext cx="2949411" cy="499192"/>
          </a:xfrm>
          <a:prstGeom prst="rect">
            <a:avLst/>
          </a:prstGeom>
          <a:noFill/>
          <a:ln>
            <a:noFill/>
          </a:ln>
          <a:effectLst/>
          <a:extLst/>
        </p:spPr>
        <p:txBody>
          <a:bodyPr vert="horz" wrap="square" lIns="92330" tIns="46165" rIns="92330" bIns="46165" numCol="1" anchor="t" anchorCtr="0" compatLnSpc="1">
            <a:prstTxWarp prst="textNoShape">
              <a:avLst/>
            </a:prstTxWarp>
          </a:bodyPr>
          <a:lstStyle>
            <a:lvl1pPr algn="r" defTabSz="923799" eaLnBrk="0" hangingPunct="0">
              <a:lnSpc>
                <a:spcPct val="100000"/>
              </a:lnSpc>
              <a:spcBef>
                <a:spcPct val="0"/>
              </a:spcBef>
              <a:defRPr sz="120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9063" y="749300"/>
            <a:ext cx="7051676" cy="52895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443846" y="6281240"/>
            <a:ext cx="5906776" cy="2912485"/>
          </a:xfrm>
          <a:prstGeom prst="rect">
            <a:avLst/>
          </a:prstGeom>
          <a:noFill/>
          <a:ln>
            <a:noFill/>
          </a:ln>
          <a:effectLst/>
          <a:extLst/>
        </p:spPr>
        <p:txBody>
          <a:bodyPr vert="horz" wrap="square" lIns="92330" tIns="46165" rIns="92330" bIns="461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2" y="9443321"/>
            <a:ext cx="2949411" cy="499192"/>
          </a:xfrm>
          <a:prstGeom prst="rect">
            <a:avLst/>
          </a:prstGeom>
          <a:noFill/>
          <a:ln>
            <a:noFill/>
          </a:ln>
          <a:effectLst/>
          <a:extLst/>
        </p:spPr>
        <p:txBody>
          <a:bodyPr vert="horz" wrap="square" lIns="92330" tIns="46165" rIns="92330" bIns="46165" numCol="1" anchor="b" anchorCtr="0" compatLnSpc="1">
            <a:prstTxWarp prst="textNoShape">
              <a:avLst/>
            </a:prstTxWarp>
          </a:bodyPr>
          <a:lstStyle>
            <a:lvl1pPr defTabSz="923799" eaLnBrk="0" hangingPunct="0">
              <a:lnSpc>
                <a:spcPct val="100000"/>
              </a:lnSpc>
              <a:spcBef>
                <a:spcPct val="0"/>
              </a:spcBef>
              <a:defRPr sz="1200">
                <a:solidFill>
                  <a:schemeClr val="tx1"/>
                </a:solidFill>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862552" y="9443321"/>
            <a:ext cx="2949411" cy="499192"/>
          </a:xfrm>
          <a:prstGeom prst="rect">
            <a:avLst/>
          </a:prstGeom>
          <a:noFill/>
          <a:ln>
            <a:noFill/>
          </a:ln>
          <a:effectLst/>
          <a:extLst/>
        </p:spPr>
        <p:txBody>
          <a:bodyPr vert="horz" wrap="square" lIns="92330" tIns="46165" rIns="92330" bIns="46165" numCol="1" anchor="b" anchorCtr="0" compatLnSpc="1">
            <a:prstTxWarp prst="textNoShape">
              <a:avLst/>
            </a:prstTxWarp>
          </a:bodyPr>
          <a:lstStyle>
            <a:lvl1pPr algn="r" defTabSz="923799" eaLnBrk="0" hangingPunct="0">
              <a:lnSpc>
                <a:spcPct val="100000"/>
              </a:lnSpc>
              <a:spcBef>
                <a:spcPct val="0"/>
              </a:spcBef>
              <a:defRPr sz="1200">
                <a:solidFill>
                  <a:schemeClr val="tx1"/>
                </a:solidFill>
                <a:latin typeface="Times New Roman" pitchFamily="18" charset="0"/>
              </a:defRPr>
            </a:lvl1pPr>
          </a:lstStyle>
          <a:p>
            <a:pPr>
              <a:defRPr/>
            </a:pPr>
            <a:fld id="{E24D895E-D02C-46C4-BF81-E36BA4B84B6C}" type="slidenum">
              <a:rPr lang="en-US"/>
              <a:pPr>
                <a:defRPr/>
              </a:pPr>
              <a:t>‹#›</a:t>
            </a:fld>
            <a:endParaRPr lang="en-US"/>
          </a:p>
        </p:txBody>
      </p:sp>
    </p:spTree>
    <p:extLst>
      <p:ext uri="{BB962C8B-B14F-4D97-AF65-F5344CB8AC3E}">
        <p14:creationId xmlns:p14="http://schemas.microsoft.com/office/powerpoint/2010/main" val="1031561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miter lim="800000"/>
            <a:headEnd/>
            <a:tailEnd/>
          </a:ln>
        </p:spPr>
        <p:txBody>
          <a:bodyPr/>
          <a:lstStyle/>
          <a:p>
            <a:fld id="{B5ED85D5-9CF1-4AA3-B5E4-5C8960A4A435}" type="slidenum">
              <a:rPr lang="en-US" smtClean="0"/>
              <a:pPr/>
              <a:t>1</a:t>
            </a:fld>
            <a:endParaRPr lang="en-US" dirty="0"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1778016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17</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160303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bwMode="auto">
          <a:xfrm>
            <a:off x="920750" y="746125"/>
            <a:ext cx="4970463" cy="3727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6451" name="Rectangle 3"/>
          <p:cNvSpPr>
            <a:spLocks noGrp="1" noChangeArrowheads="1"/>
          </p:cNvSpPr>
          <p:nvPr>
            <p:ph type="body" idx="1"/>
          </p:nvPr>
        </p:nvSpPr>
        <p:spPr bwMode="auto">
          <a:xfrm>
            <a:off x="681197" y="4723335"/>
            <a:ext cx="5449570" cy="44738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0" tIns="46100" rIns="92200" bIns="46100"/>
          <a:lstStyle/>
          <a:p>
            <a:endParaRPr lang="en-GB"/>
          </a:p>
        </p:txBody>
      </p:sp>
    </p:spTree>
    <p:extLst>
      <p:ext uri="{BB962C8B-B14F-4D97-AF65-F5344CB8AC3E}">
        <p14:creationId xmlns:p14="http://schemas.microsoft.com/office/powerpoint/2010/main" val="4188501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20</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97099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21</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423220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22</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4221846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bwMode="auto">
          <a:xfrm>
            <a:off x="920750" y="746125"/>
            <a:ext cx="4970463" cy="3727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6451" name="Rectangle 3"/>
          <p:cNvSpPr>
            <a:spLocks noGrp="1" noChangeArrowheads="1"/>
          </p:cNvSpPr>
          <p:nvPr>
            <p:ph type="body" idx="1"/>
          </p:nvPr>
        </p:nvSpPr>
        <p:spPr bwMode="auto">
          <a:xfrm>
            <a:off x="681197" y="4723335"/>
            <a:ext cx="5449570" cy="44738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0" tIns="46100" rIns="92200" bIns="46100"/>
          <a:lstStyle/>
          <a:p>
            <a:endParaRPr lang="en-GB"/>
          </a:p>
        </p:txBody>
      </p:sp>
    </p:spTree>
    <p:extLst>
      <p:ext uri="{BB962C8B-B14F-4D97-AF65-F5344CB8AC3E}">
        <p14:creationId xmlns:p14="http://schemas.microsoft.com/office/powerpoint/2010/main" val="333310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26</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254254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32</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701395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bwMode="auto">
          <a:xfrm>
            <a:off x="920750" y="746125"/>
            <a:ext cx="4970463" cy="3727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6451" name="Rectangle 3"/>
          <p:cNvSpPr>
            <a:spLocks noGrp="1" noChangeArrowheads="1"/>
          </p:cNvSpPr>
          <p:nvPr>
            <p:ph type="body" idx="1"/>
          </p:nvPr>
        </p:nvSpPr>
        <p:spPr bwMode="auto">
          <a:xfrm>
            <a:off x="681197" y="4723335"/>
            <a:ext cx="5449570" cy="44738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0" tIns="46100" rIns="92200" bIns="46100"/>
          <a:lstStyle/>
          <a:p>
            <a:endParaRPr lang="en-GB"/>
          </a:p>
        </p:txBody>
      </p:sp>
    </p:spTree>
    <p:extLst>
      <p:ext uri="{BB962C8B-B14F-4D97-AF65-F5344CB8AC3E}">
        <p14:creationId xmlns:p14="http://schemas.microsoft.com/office/powerpoint/2010/main" val="2467226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bwMode="auto">
          <a:xfrm>
            <a:off x="920750" y="746125"/>
            <a:ext cx="4970463" cy="3727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6451" name="Rectangle 3"/>
          <p:cNvSpPr>
            <a:spLocks noGrp="1" noChangeArrowheads="1"/>
          </p:cNvSpPr>
          <p:nvPr>
            <p:ph type="body" idx="1"/>
          </p:nvPr>
        </p:nvSpPr>
        <p:spPr bwMode="auto">
          <a:xfrm>
            <a:off x="681197" y="4723335"/>
            <a:ext cx="5449570" cy="44738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0" tIns="46100" rIns="92200" bIns="46100"/>
          <a:lstStyle/>
          <a:p>
            <a:endParaRPr lang="en-GB"/>
          </a:p>
        </p:txBody>
      </p:sp>
    </p:spTree>
    <p:extLst>
      <p:ext uri="{BB962C8B-B14F-4D97-AF65-F5344CB8AC3E}">
        <p14:creationId xmlns:p14="http://schemas.microsoft.com/office/powerpoint/2010/main" val="108202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miter lim="800000"/>
            <a:headEnd/>
            <a:tailEnd/>
          </a:ln>
        </p:spPr>
        <p:txBody>
          <a:bodyPr/>
          <a:lstStyle/>
          <a:p>
            <a:fld id="{F00320DA-F85C-4F86-B0EA-1E3EB69762D3}" type="slidenum">
              <a:rPr lang="en-US" smtClean="0">
                <a:solidFill>
                  <a:srgbClr val="C0504D"/>
                </a:solidFill>
              </a:rPr>
              <a:pPr/>
              <a:t>2</a:t>
            </a:fld>
            <a:endParaRPr lang="en-US" dirty="0" smtClean="0">
              <a:solidFill>
                <a:srgbClr val="C0504D"/>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1610847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bwMode="auto">
          <a:xfrm>
            <a:off x="920750" y="746125"/>
            <a:ext cx="4970463" cy="3727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6451" name="Rectangle 3"/>
          <p:cNvSpPr>
            <a:spLocks noGrp="1" noChangeArrowheads="1"/>
          </p:cNvSpPr>
          <p:nvPr>
            <p:ph type="body" idx="1"/>
          </p:nvPr>
        </p:nvSpPr>
        <p:spPr bwMode="auto">
          <a:xfrm>
            <a:off x="681197" y="4723335"/>
            <a:ext cx="5449570" cy="44738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0" tIns="46100" rIns="92200" bIns="46100"/>
          <a:lstStyle/>
          <a:p>
            <a:endParaRPr lang="en-GB"/>
          </a:p>
        </p:txBody>
      </p:sp>
    </p:spTree>
    <p:extLst>
      <p:ext uri="{BB962C8B-B14F-4D97-AF65-F5344CB8AC3E}">
        <p14:creationId xmlns:p14="http://schemas.microsoft.com/office/powerpoint/2010/main" val="2799144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39</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1400509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bwMode="auto">
          <a:xfrm>
            <a:off x="920750" y="746125"/>
            <a:ext cx="4970463" cy="3727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6451" name="Rectangle 3"/>
          <p:cNvSpPr>
            <a:spLocks noGrp="1" noChangeArrowheads="1"/>
          </p:cNvSpPr>
          <p:nvPr>
            <p:ph type="body" idx="1"/>
          </p:nvPr>
        </p:nvSpPr>
        <p:spPr bwMode="auto">
          <a:xfrm>
            <a:off x="681197" y="4723335"/>
            <a:ext cx="5449570" cy="44738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0" tIns="46100" rIns="92200" bIns="46100"/>
          <a:lstStyle/>
          <a:p>
            <a:endParaRPr lang="en-GB"/>
          </a:p>
        </p:txBody>
      </p:sp>
    </p:spTree>
    <p:extLst>
      <p:ext uri="{BB962C8B-B14F-4D97-AF65-F5344CB8AC3E}">
        <p14:creationId xmlns:p14="http://schemas.microsoft.com/office/powerpoint/2010/main" val="2414823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41</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2181786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42</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2213333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43</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4173586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bwMode="auto">
          <a:xfrm>
            <a:off x="920750" y="746125"/>
            <a:ext cx="4970463" cy="3727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6451" name="Rectangle 3"/>
          <p:cNvSpPr>
            <a:spLocks noGrp="1" noChangeArrowheads="1"/>
          </p:cNvSpPr>
          <p:nvPr>
            <p:ph type="body" idx="1"/>
          </p:nvPr>
        </p:nvSpPr>
        <p:spPr bwMode="auto">
          <a:xfrm>
            <a:off x="681197" y="4723335"/>
            <a:ext cx="5449570" cy="44738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0" tIns="46100" rIns="92200" bIns="46100"/>
          <a:lstStyle/>
          <a:p>
            <a:endParaRPr lang="en-GB"/>
          </a:p>
        </p:txBody>
      </p:sp>
    </p:spTree>
    <p:extLst>
      <p:ext uri="{BB962C8B-B14F-4D97-AF65-F5344CB8AC3E}">
        <p14:creationId xmlns:p14="http://schemas.microsoft.com/office/powerpoint/2010/main" val="3116143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45</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1437701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46</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3512784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47</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65915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3</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3507807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48</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3699483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49</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4266401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bwMode="auto">
          <a:xfrm>
            <a:off x="920750" y="746125"/>
            <a:ext cx="4970463" cy="3727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6451" name="Rectangle 3"/>
          <p:cNvSpPr>
            <a:spLocks noGrp="1" noChangeArrowheads="1"/>
          </p:cNvSpPr>
          <p:nvPr>
            <p:ph type="body" idx="1"/>
          </p:nvPr>
        </p:nvSpPr>
        <p:spPr bwMode="auto">
          <a:xfrm>
            <a:off x="681197" y="4723335"/>
            <a:ext cx="5449570" cy="44738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0" tIns="46100" rIns="92200" bIns="46100"/>
          <a:lstStyle/>
          <a:p>
            <a:endParaRPr lang="en-GB"/>
          </a:p>
        </p:txBody>
      </p:sp>
    </p:spTree>
    <p:extLst>
      <p:ext uri="{BB962C8B-B14F-4D97-AF65-F5344CB8AC3E}">
        <p14:creationId xmlns:p14="http://schemas.microsoft.com/office/powerpoint/2010/main" val="1023906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54</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1544371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bwMode="auto">
          <a:xfrm>
            <a:off x="920750" y="746125"/>
            <a:ext cx="4970463" cy="3727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6451" name="Rectangle 3"/>
          <p:cNvSpPr>
            <a:spLocks noGrp="1" noChangeArrowheads="1"/>
          </p:cNvSpPr>
          <p:nvPr>
            <p:ph type="body" idx="1"/>
          </p:nvPr>
        </p:nvSpPr>
        <p:spPr bwMode="auto">
          <a:xfrm>
            <a:off x="681197" y="4723335"/>
            <a:ext cx="5449570" cy="44738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0" tIns="46100" rIns="92200" bIns="46100"/>
          <a:lstStyle/>
          <a:p>
            <a:endParaRPr lang="en-GB"/>
          </a:p>
        </p:txBody>
      </p:sp>
    </p:spTree>
    <p:extLst>
      <p:ext uri="{BB962C8B-B14F-4D97-AF65-F5344CB8AC3E}">
        <p14:creationId xmlns:p14="http://schemas.microsoft.com/office/powerpoint/2010/main" val="1670176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0EAA7DB9-9427-471D-BD2D-411D5F655B53}" type="slidenum">
              <a:rPr lang="en-US" smtClean="0"/>
              <a:pPr/>
              <a:t>56</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3311701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57</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3736567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58</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3391476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bwMode="auto">
          <a:xfrm>
            <a:off x="920750" y="746125"/>
            <a:ext cx="4970463" cy="3727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6451" name="Rectangle 3"/>
          <p:cNvSpPr>
            <a:spLocks noGrp="1" noChangeArrowheads="1"/>
          </p:cNvSpPr>
          <p:nvPr>
            <p:ph type="body" idx="1"/>
          </p:nvPr>
        </p:nvSpPr>
        <p:spPr bwMode="auto">
          <a:xfrm>
            <a:off x="681197" y="4723335"/>
            <a:ext cx="5449570" cy="44738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0" tIns="46100" rIns="92200" bIns="46100"/>
          <a:lstStyle/>
          <a:p>
            <a:endParaRPr lang="en-GB"/>
          </a:p>
        </p:txBody>
      </p:sp>
    </p:spTree>
    <p:extLst>
      <p:ext uri="{BB962C8B-B14F-4D97-AF65-F5344CB8AC3E}">
        <p14:creationId xmlns:p14="http://schemas.microsoft.com/office/powerpoint/2010/main" val="2456026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0EAA7DB9-9427-471D-BD2D-411D5F655B53}" type="slidenum">
              <a:rPr lang="en-US" smtClean="0"/>
              <a:pPr/>
              <a:t>60</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39244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4</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1185171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61</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2603067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0EAA7DB9-9427-471D-BD2D-411D5F655B53}" type="slidenum">
              <a:rPr lang="en-US" smtClean="0"/>
              <a:pPr/>
              <a:t>62</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1486709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0EAA7DB9-9427-471D-BD2D-411D5F655B53}" type="slidenum">
              <a:rPr lang="en-US" smtClean="0"/>
              <a:pPr/>
              <a:t>63</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3230088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bwMode="auto">
          <a:xfrm>
            <a:off x="920750" y="746125"/>
            <a:ext cx="4970463" cy="3727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6451" name="Rectangle 3"/>
          <p:cNvSpPr>
            <a:spLocks noGrp="1" noChangeArrowheads="1"/>
          </p:cNvSpPr>
          <p:nvPr>
            <p:ph type="body" idx="1"/>
          </p:nvPr>
        </p:nvSpPr>
        <p:spPr bwMode="auto">
          <a:xfrm>
            <a:off x="681197" y="4723335"/>
            <a:ext cx="5449570" cy="44738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0" tIns="46100" rIns="92200" bIns="46100"/>
          <a:lstStyle/>
          <a:p>
            <a:endParaRPr lang="en-GB"/>
          </a:p>
        </p:txBody>
      </p:sp>
    </p:spTree>
    <p:extLst>
      <p:ext uri="{BB962C8B-B14F-4D97-AF65-F5344CB8AC3E}">
        <p14:creationId xmlns:p14="http://schemas.microsoft.com/office/powerpoint/2010/main" val="1754835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65</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36666259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A783-9664-4C4C-B93A-A53801552A86}" type="slidenum">
              <a:rPr lang="en-GB"/>
              <a:pPr/>
              <a:t>66</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731520" y="4558904"/>
            <a:ext cx="5852160" cy="4322206"/>
          </a:xfrm>
        </p:spPr>
        <p:txBody>
          <a:bodyPr/>
          <a:lstStyle/>
          <a:p>
            <a:endParaRPr lang="de-DE"/>
          </a:p>
        </p:txBody>
      </p:sp>
    </p:spTree>
    <p:extLst>
      <p:ext uri="{BB962C8B-B14F-4D97-AF65-F5344CB8AC3E}">
        <p14:creationId xmlns:p14="http://schemas.microsoft.com/office/powerpoint/2010/main" val="1056937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bwMode="auto">
          <a:xfrm>
            <a:off x="920750" y="746125"/>
            <a:ext cx="4970463" cy="3727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6451" name="Rectangle 3"/>
          <p:cNvSpPr>
            <a:spLocks noGrp="1" noChangeArrowheads="1"/>
          </p:cNvSpPr>
          <p:nvPr>
            <p:ph type="body" idx="1"/>
          </p:nvPr>
        </p:nvSpPr>
        <p:spPr bwMode="auto">
          <a:xfrm>
            <a:off x="681197" y="4723335"/>
            <a:ext cx="5449570" cy="44738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0" tIns="46100" rIns="92200" bIns="46100"/>
          <a:lstStyle/>
          <a:p>
            <a:endParaRPr lang="en-GB"/>
          </a:p>
        </p:txBody>
      </p:sp>
    </p:spTree>
    <p:extLst>
      <p:ext uri="{BB962C8B-B14F-4D97-AF65-F5344CB8AC3E}">
        <p14:creationId xmlns:p14="http://schemas.microsoft.com/office/powerpoint/2010/main" val="35817365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0EAA7DB9-9427-471D-BD2D-411D5F655B53}" type="slidenum">
              <a:rPr lang="en-US" smtClean="0"/>
              <a:pPr/>
              <a:t>68</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69476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0EAA7DB9-9427-471D-BD2D-411D5F655B53}" type="slidenum">
              <a:rPr lang="en-US" smtClean="0"/>
              <a:pPr/>
              <a:t>69</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30611095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0EAA7DB9-9427-471D-BD2D-411D5F655B53}" type="slidenum">
              <a:rPr lang="en-US" smtClean="0"/>
              <a:pPr/>
              <a:t>70</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281372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body" idx="1"/>
          </p:nvPr>
        </p:nvSpPr>
        <p:spPr>
          <a:ln/>
        </p:spPr>
        <p:txBody>
          <a:bodyPr/>
          <a:lstStyle/>
          <a:p>
            <a:endParaRPr lang="en-GB" altLang="en-US"/>
          </a:p>
        </p:txBody>
      </p:sp>
      <p:sp>
        <p:nvSpPr>
          <p:cNvPr id="206851" name="Rectangle 3"/>
          <p:cNvSpPr>
            <a:spLocks noGrp="1" noRot="1" noChangeAspect="1" noChangeArrowheads="1" noTextEdit="1"/>
          </p:cNvSpPr>
          <p:nvPr>
            <p:ph type="sldImg"/>
          </p:nvPr>
        </p:nvSpPr>
        <p:spPr>
          <a:xfrm>
            <a:off x="1081088" y="863600"/>
            <a:ext cx="4651375" cy="3489325"/>
          </a:xfrm>
          <a:ln cap="flat"/>
        </p:spPr>
      </p:sp>
    </p:spTree>
    <p:extLst>
      <p:ext uri="{BB962C8B-B14F-4D97-AF65-F5344CB8AC3E}">
        <p14:creationId xmlns:p14="http://schemas.microsoft.com/office/powerpoint/2010/main" val="999022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0EAA7DB9-9427-471D-BD2D-411D5F655B53}" type="slidenum">
              <a:rPr lang="en-US" smtClean="0"/>
              <a:pPr/>
              <a:t>71</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17981279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0EAA7DB9-9427-471D-BD2D-411D5F655B53}" type="slidenum">
              <a:rPr lang="en-US" smtClean="0"/>
              <a:pPr/>
              <a:t>72</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1022815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0EAA7DB9-9427-471D-BD2D-411D5F655B53}" type="slidenum">
              <a:rPr lang="en-US" smtClean="0"/>
              <a:pPr/>
              <a:t>73</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1494255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0EAA7DB9-9427-471D-BD2D-411D5F655B53}" type="slidenum">
              <a:rPr lang="en-US" smtClean="0"/>
              <a:pPr/>
              <a:t>74</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30295654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0EAA7DB9-9427-471D-BD2D-411D5F655B53}" type="slidenum">
              <a:rPr lang="en-US" smtClean="0"/>
              <a:pPr/>
              <a:t>75</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230970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0EAA7DB9-9427-471D-BD2D-411D5F655B53}" type="slidenum">
              <a:rPr lang="en-US" smtClean="0"/>
              <a:pPr/>
              <a:t>76</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28272687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miter lim="800000"/>
            <a:headEnd/>
            <a:tailEnd/>
          </a:ln>
        </p:spPr>
        <p:txBody>
          <a:bodyPr/>
          <a:lstStyle/>
          <a:p>
            <a:fld id="{13472142-C32D-489A-A7F4-2852BEB43604}" type="slidenum">
              <a:rPr lang="en-US" smtClean="0"/>
              <a:pPr/>
              <a:t>77</a:t>
            </a:fld>
            <a:endParaRPr lang="en-US" dirty="0"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418021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Grp="1" noRot="1" noChangeAspect="1" noChangeArrowheads="1" noTextEdit="1"/>
          </p:cNvSpPr>
          <p:nvPr>
            <p:ph type="sldImg"/>
          </p:nvPr>
        </p:nvSpPr>
        <p:spPr bwMode="auto">
          <a:xfrm>
            <a:off x="920750" y="747713"/>
            <a:ext cx="4967288" cy="3727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62595" name="Rectangle 3"/>
          <p:cNvSpPr>
            <a:spLocks noGrp="1" noChangeArrowheads="1"/>
          </p:cNvSpPr>
          <p:nvPr>
            <p:ph type="body" idx="1"/>
          </p:nvPr>
        </p:nvSpPr>
        <p:spPr bwMode="auto">
          <a:xfrm>
            <a:off x="679595" y="4723335"/>
            <a:ext cx="5452776" cy="447221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393" tIns="46196" rIns="92393" bIns="46196"/>
          <a:lstStyle/>
          <a:p>
            <a:endParaRPr lang="en-GB" dirty="0"/>
          </a:p>
        </p:txBody>
      </p:sp>
    </p:spTree>
    <p:extLst>
      <p:ext uri="{BB962C8B-B14F-4D97-AF65-F5344CB8AC3E}">
        <p14:creationId xmlns:p14="http://schemas.microsoft.com/office/powerpoint/2010/main" val="198705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862552" y="9443321"/>
            <a:ext cx="2949411" cy="499192"/>
          </a:xfrm>
          <a:prstGeom prst="rect">
            <a:avLst/>
          </a:prstGeom>
          <a:noFill/>
          <a:ln w="9525">
            <a:noFill/>
            <a:miter lim="800000"/>
            <a:headEnd/>
            <a:tailEnd/>
          </a:ln>
        </p:spPr>
        <p:txBody>
          <a:bodyPr lIns="92330" tIns="46165" rIns="92330" bIns="46165" anchor="b"/>
          <a:lstStyle/>
          <a:p>
            <a:pPr algn="r" defTabSz="923799" eaLnBrk="0" hangingPunct="0"/>
            <a:fld id="{AF313AD3-171A-4851-A527-8F87D378FC76}" type="slidenum">
              <a:rPr lang="en-US" sz="1200">
                <a:solidFill>
                  <a:schemeClr val="tx1"/>
                </a:solidFill>
                <a:latin typeface="Times New Roman" pitchFamily="18" charset="0"/>
              </a:rPr>
              <a:pPr algn="r" defTabSz="923799" eaLnBrk="0" hangingPunct="0"/>
              <a:t>12</a:t>
            </a:fld>
            <a:endParaRPr lang="en-US" sz="1200" dirty="0">
              <a:solidFill>
                <a:schemeClr val="tx1"/>
              </a:solidFill>
              <a:latin typeface="Times New Roman" pitchFamily="18"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999886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Rot="1" noChangeAspect="1" noChangeArrowheads="1" noTextEdit="1"/>
          </p:cNvSpPr>
          <p:nvPr>
            <p:ph type="sldImg"/>
          </p:nvPr>
        </p:nvSpPr>
        <p:spPr bwMode="auto">
          <a:xfrm>
            <a:off x="920750" y="746125"/>
            <a:ext cx="4970463" cy="3727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6451" name="Rectangle 3"/>
          <p:cNvSpPr>
            <a:spLocks noGrp="1" noChangeArrowheads="1"/>
          </p:cNvSpPr>
          <p:nvPr>
            <p:ph type="body" idx="1"/>
          </p:nvPr>
        </p:nvSpPr>
        <p:spPr bwMode="auto">
          <a:xfrm>
            <a:off x="681197" y="4723335"/>
            <a:ext cx="5449570" cy="44738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0" tIns="46100" rIns="92200" bIns="46100"/>
          <a:lstStyle/>
          <a:p>
            <a:endParaRPr lang="en-GB"/>
          </a:p>
        </p:txBody>
      </p:sp>
    </p:spTree>
    <p:extLst>
      <p:ext uri="{BB962C8B-B14F-4D97-AF65-F5344CB8AC3E}">
        <p14:creationId xmlns:p14="http://schemas.microsoft.com/office/powerpoint/2010/main" val="3766138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862552" y="9443321"/>
            <a:ext cx="2949411" cy="499192"/>
          </a:xfrm>
          <a:prstGeom prst="rect">
            <a:avLst/>
          </a:prstGeom>
          <a:noFill/>
          <a:ln w="9525">
            <a:noFill/>
            <a:miter lim="800000"/>
            <a:headEnd/>
            <a:tailEnd/>
          </a:ln>
        </p:spPr>
        <p:txBody>
          <a:bodyPr lIns="92330" tIns="46165" rIns="92330" bIns="46165" anchor="b"/>
          <a:lstStyle/>
          <a:p>
            <a:pPr algn="r" defTabSz="923799" eaLnBrk="0" hangingPunct="0"/>
            <a:fld id="{AF313AD3-171A-4851-A527-8F87D378FC76}" type="slidenum">
              <a:rPr lang="en-US" sz="1200">
                <a:solidFill>
                  <a:schemeClr val="tx1"/>
                </a:solidFill>
                <a:latin typeface="Times New Roman" pitchFamily="18" charset="0"/>
              </a:rPr>
              <a:pPr algn="r" defTabSz="923799" eaLnBrk="0" hangingPunct="0"/>
              <a:t>16</a:t>
            </a:fld>
            <a:endParaRPr lang="en-US" sz="1200" dirty="0">
              <a:solidFill>
                <a:schemeClr val="tx1"/>
              </a:solidFill>
              <a:latin typeface="Times New Roman" pitchFamily="18"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17563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7DD30580-E401-4F82-9AC8-722996E7606D}" type="slidenum">
              <a:rPr lang="en-US"/>
              <a:pPr>
                <a:defRPr/>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48E37BD3-D683-482D-A9BF-81ECB0456E66}" type="slidenum">
              <a:rPr lang="en-US"/>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66294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152400" y="0"/>
            <a:ext cx="65913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6CF67E16-7CEF-46DE-BD87-EC4AF53D0265}" type="slidenum">
              <a:rPr lang="en-US"/>
              <a:pPr>
                <a:defRPr/>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52738" name="Rectangle 2"/>
          <p:cNvSpPr>
            <a:spLocks noGrp="1" noChangeArrowheads="1"/>
          </p:cNvSpPr>
          <p:nvPr>
            <p:ph type="ctrTitle"/>
          </p:nvPr>
        </p:nvSpPr>
        <p:spPr>
          <a:xfrm>
            <a:off x="685800" y="2130425"/>
            <a:ext cx="7772400" cy="1470025"/>
          </a:xfrm>
        </p:spPr>
        <p:txBody>
          <a:bodyPr/>
          <a:lstStyle>
            <a:lvl1pPr>
              <a:defRPr sz="3600"/>
            </a:lvl1pPr>
          </a:lstStyle>
          <a:p>
            <a:pPr lvl="0"/>
            <a:r>
              <a:rPr lang="en-GB" noProof="0" smtClean="0"/>
              <a:t>Titelmasterformat durch Klicken bearbeiten</a:t>
            </a:r>
          </a:p>
        </p:txBody>
      </p:sp>
      <p:sp>
        <p:nvSpPr>
          <p:cNvPr id="1652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smtClean="0"/>
              <a:t>Formatvorlage des Untertitelmasters durch Klicken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ftr" sz="quarter" idx="10"/>
          </p:nvPr>
        </p:nvSpPr>
        <p:spPr>
          <a:ln/>
        </p:spPr>
        <p:txBody>
          <a:bodyPr/>
          <a:lstStyle>
            <a:lvl1pPr>
              <a:defRPr/>
            </a:lvl1pPr>
          </a:lstStyle>
          <a:p>
            <a:pPr>
              <a:defRPr/>
            </a:pPr>
            <a:r>
              <a:rPr lang="en-GB"/>
              <a:t>Slide </a:t>
            </a:r>
          </a:p>
        </p:txBody>
      </p:sp>
      <p:sp>
        <p:nvSpPr>
          <p:cNvPr id="5" name="Rectangle 5"/>
          <p:cNvSpPr>
            <a:spLocks noGrp="1" noChangeArrowheads="1"/>
          </p:cNvSpPr>
          <p:nvPr>
            <p:ph type="sldNum" sz="quarter" idx="11"/>
          </p:nvPr>
        </p:nvSpPr>
        <p:spPr>
          <a:ln/>
        </p:spPr>
        <p:txBody>
          <a:bodyPr/>
          <a:lstStyle>
            <a:lvl1pPr>
              <a:defRPr/>
            </a:lvl1pPr>
          </a:lstStyle>
          <a:p>
            <a:pPr>
              <a:defRPr/>
            </a:pPr>
            <a:fld id="{F395F081-0F67-4AA1-851F-B8AF22A2A2D4}"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t>Slide </a:t>
            </a:r>
          </a:p>
        </p:txBody>
      </p:sp>
      <p:sp>
        <p:nvSpPr>
          <p:cNvPr id="5" name="Rectangle 5"/>
          <p:cNvSpPr>
            <a:spLocks noGrp="1" noChangeArrowheads="1"/>
          </p:cNvSpPr>
          <p:nvPr>
            <p:ph type="sldNum" sz="quarter" idx="11"/>
          </p:nvPr>
        </p:nvSpPr>
        <p:spPr>
          <a:ln/>
        </p:spPr>
        <p:txBody>
          <a:bodyPr/>
          <a:lstStyle>
            <a:lvl1pPr>
              <a:defRPr/>
            </a:lvl1pPr>
          </a:lstStyle>
          <a:p>
            <a:pPr>
              <a:defRPr/>
            </a:pPr>
            <a:fld id="{C5D9B883-902C-4252-8A2B-5045EF148383}"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179388" y="1125538"/>
            <a:ext cx="4316412"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125538"/>
            <a:ext cx="4316413"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ftr" sz="quarter" idx="10"/>
          </p:nvPr>
        </p:nvSpPr>
        <p:spPr>
          <a:ln/>
        </p:spPr>
        <p:txBody>
          <a:bodyPr/>
          <a:lstStyle>
            <a:lvl1pPr>
              <a:defRPr/>
            </a:lvl1pPr>
          </a:lstStyle>
          <a:p>
            <a:pPr>
              <a:defRPr/>
            </a:pPr>
            <a:r>
              <a:rPr lang="en-GB"/>
              <a:t>Slide </a:t>
            </a:r>
          </a:p>
        </p:txBody>
      </p:sp>
      <p:sp>
        <p:nvSpPr>
          <p:cNvPr id="6" name="Rectangle 5"/>
          <p:cNvSpPr>
            <a:spLocks noGrp="1" noChangeArrowheads="1"/>
          </p:cNvSpPr>
          <p:nvPr>
            <p:ph type="sldNum" sz="quarter" idx="11"/>
          </p:nvPr>
        </p:nvSpPr>
        <p:spPr>
          <a:ln/>
        </p:spPr>
        <p:txBody>
          <a:bodyPr/>
          <a:lstStyle>
            <a:lvl1pPr>
              <a:defRPr/>
            </a:lvl1pPr>
          </a:lstStyle>
          <a:p>
            <a:pPr>
              <a:defRPr/>
            </a:pPr>
            <a:fld id="{DA9FB237-D06F-43F0-B986-426398657013}"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ftr" sz="quarter" idx="10"/>
          </p:nvPr>
        </p:nvSpPr>
        <p:spPr>
          <a:ln/>
        </p:spPr>
        <p:txBody>
          <a:bodyPr/>
          <a:lstStyle>
            <a:lvl1pPr>
              <a:defRPr/>
            </a:lvl1pPr>
          </a:lstStyle>
          <a:p>
            <a:pPr>
              <a:defRPr/>
            </a:pPr>
            <a:r>
              <a:rPr lang="en-GB"/>
              <a:t>Slide </a:t>
            </a:r>
          </a:p>
        </p:txBody>
      </p:sp>
      <p:sp>
        <p:nvSpPr>
          <p:cNvPr id="8" name="Rectangle 5"/>
          <p:cNvSpPr>
            <a:spLocks noGrp="1" noChangeArrowheads="1"/>
          </p:cNvSpPr>
          <p:nvPr>
            <p:ph type="sldNum" sz="quarter" idx="11"/>
          </p:nvPr>
        </p:nvSpPr>
        <p:spPr>
          <a:ln/>
        </p:spPr>
        <p:txBody>
          <a:bodyPr/>
          <a:lstStyle>
            <a:lvl1pPr>
              <a:defRPr/>
            </a:lvl1pPr>
          </a:lstStyle>
          <a:p>
            <a:pPr>
              <a:defRPr/>
            </a:pPr>
            <a:fld id="{CC4DC1F8-E1DD-4616-AAD2-5CA39CC7ED8F}"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ftr" sz="quarter" idx="10"/>
          </p:nvPr>
        </p:nvSpPr>
        <p:spPr>
          <a:ln/>
        </p:spPr>
        <p:txBody>
          <a:bodyPr/>
          <a:lstStyle>
            <a:lvl1pPr>
              <a:defRPr/>
            </a:lvl1pPr>
          </a:lstStyle>
          <a:p>
            <a:pPr>
              <a:defRPr/>
            </a:pPr>
            <a:r>
              <a:rPr lang="en-GB"/>
              <a:t>Slide </a:t>
            </a:r>
          </a:p>
        </p:txBody>
      </p:sp>
      <p:sp>
        <p:nvSpPr>
          <p:cNvPr id="4" name="Rectangle 5"/>
          <p:cNvSpPr>
            <a:spLocks noGrp="1" noChangeArrowheads="1"/>
          </p:cNvSpPr>
          <p:nvPr>
            <p:ph type="sldNum" sz="quarter" idx="11"/>
          </p:nvPr>
        </p:nvSpPr>
        <p:spPr>
          <a:ln/>
        </p:spPr>
        <p:txBody>
          <a:bodyPr/>
          <a:lstStyle>
            <a:lvl1pPr>
              <a:defRPr/>
            </a:lvl1pPr>
          </a:lstStyle>
          <a:p>
            <a:pPr>
              <a:defRPr/>
            </a:pPr>
            <a:fld id="{B202BC5E-C346-4102-99E7-4B38C1C72BE9}"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t>Slide </a:t>
            </a:r>
          </a:p>
        </p:txBody>
      </p:sp>
      <p:sp>
        <p:nvSpPr>
          <p:cNvPr id="3" name="Rectangle 5"/>
          <p:cNvSpPr>
            <a:spLocks noGrp="1" noChangeArrowheads="1"/>
          </p:cNvSpPr>
          <p:nvPr>
            <p:ph type="sldNum" sz="quarter" idx="11"/>
          </p:nvPr>
        </p:nvSpPr>
        <p:spPr>
          <a:ln/>
        </p:spPr>
        <p:txBody>
          <a:bodyPr/>
          <a:lstStyle>
            <a:lvl1pPr>
              <a:defRPr/>
            </a:lvl1pPr>
          </a:lstStyle>
          <a:p>
            <a:pPr>
              <a:defRPr/>
            </a:pPr>
            <a:fld id="{3F03BFDF-FE7C-4E36-8535-6802537B1388}"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Slide </a:t>
            </a:r>
          </a:p>
        </p:txBody>
      </p:sp>
      <p:sp>
        <p:nvSpPr>
          <p:cNvPr id="6" name="Rectangle 5"/>
          <p:cNvSpPr>
            <a:spLocks noGrp="1" noChangeArrowheads="1"/>
          </p:cNvSpPr>
          <p:nvPr>
            <p:ph type="sldNum" sz="quarter" idx="11"/>
          </p:nvPr>
        </p:nvSpPr>
        <p:spPr>
          <a:ln/>
        </p:spPr>
        <p:txBody>
          <a:bodyPr/>
          <a:lstStyle>
            <a:lvl1pPr>
              <a:defRPr/>
            </a:lvl1pPr>
          </a:lstStyle>
          <a:p>
            <a:pPr>
              <a:defRPr/>
            </a:pPr>
            <a:fld id="{262923DA-1B1E-4015-B8D8-9898C899326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94255B8D-D2BB-4987-8105-7D47F780FD29}" type="slidenum">
              <a:rPr lang="en-US"/>
              <a:pPr>
                <a:defRPr/>
              </a:pPr>
              <a:t>‹#›</a:t>
            </a:fld>
            <a:endParaRPr lang="en-US"/>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Slide </a:t>
            </a:r>
          </a:p>
        </p:txBody>
      </p:sp>
      <p:sp>
        <p:nvSpPr>
          <p:cNvPr id="6" name="Rectangle 5"/>
          <p:cNvSpPr>
            <a:spLocks noGrp="1" noChangeArrowheads="1"/>
          </p:cNvSpPr>
          <p:nvPr>
            <p:ph type="sldNum" sz="quarter" idx="11"/>
          </p:nvPr>
        </p:nvSpPr>
        <p:spPr>
          <a:ln/>
        </p:spPr>
        <p:txBody>
          <a:bodyPr/>
          <a:lstStyle>
            <a:lvl1pPr>
              <a:defRPr/>
            </a:lvl1pPr>
          </a:lstStyle>
          <a:p>
            <a:pPr>
              <a:defRPr/>
            </a:pPr>
            <a:fld id="{74CE7EC9-C955-466C-9B1B-2EE5FB4D8BEC}"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ftr" sz="quarter" idx="10"/>
          </p:nvPr>
        </p:nvSpPr>
        <p:spPr>
          <a:ln/>
        </p:spPr>
        <p:txBody>
          <a:bodyPr/>
          <a:lstStyle>
            <a:lvl1pPr>
              <a:defRPr/>
            </a:lvl1pPr>
          </a:lstStyle>
          <a:p>
            <a:pPr>
              <a:defRPr/>
            </a:pPr>
            <a:r>
              <a:rPr lang="en-GB"/>
              <a:t>Slide </a:t>
            </a:r>
          </a:p>
        </p:txBody>
      </p:sp>
      <p:sp>
        <p:nvSpPr>
          <p:cNvPr id="5" name="Rectangle 5"/>
          <p:cNvSpPr>
            <a:spLocks noGrp="1" noChangeArrowheads="1"/>
          </p:cNvSpPr>
          <p:nvPr>
            <p:ph type="sldNum" sz="quarter" idx="11"/>
          </p:nvPr>
        </p:nvSpPr>
        <p:spPr>
          <a:ln/>
        </p:spPr>
        <p:txBody>
          <a:bodyPr/>
          <a:lstStyle>
            <a:lvl1pPr>
              <a:defRPr/>
            </a:lvl1pPr>
          </a:lstStyle>
          <a:p>
            <a:pPr>
              <a:defRPr/>
            </a:pPr>
            <a:fld id="{BAF5AADF-E99C-4DF4-AD88-CEB0F77D3593}"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0"/>
            <a:ext cx="2232025" cy="6126163"/>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107950" y="0"/>
            <a:ext cx="6543675"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ftr" sz="quarter" idx="10"/>
          </p:nvPr>
        </p:nvSpPr>
        <p:spPr>
          <a:ln/>
        </p:spPr>
        <p:txBody>
          <a:bodyPr/>
          <a:lstStyle>
            <a:lvl1pPr>
              <a:defRPr/>
            </a:lvl1pPr>
          </a:lstStyle>
          <a:p>
            <a:pPr>
              <a:defRPr/>
            </a:pPr>
            <a:r>
              <a:rPr lang="en-GB"/>
              <a:t>Slide </a:t>
            </a:r>
          </a:p>
        </p:txBody>
      </p:sp>
      <p:sp>
        <p:nvSpPr>
          <p:cNvPr id="5" name="Rectangle 5"/>
          <p:cNvSpPr>
            <a:spLocks noGrp="1" noChangeArrowheads="1"/>
          </p:cNvSpPr>
          <p:nvPr>
            <p:ph type="sldNum" sz="quarter" idx="11"/>
          </p:nvPr>
        </p:nvSpPr>
        <p:spPr>
          <a:ln/>
        </p:spPr>
        <p:txBody>
          <a:bodyPr/>
          <a:lstStyle>
            <a:lvl1pPr>
              <a:defRPr/>
            </a:lvl1pPr>
          </a:lstStyle>
          <a:p>
            <a:pPr>
              <a:defRPr/>
            </a:pPr>
            <a:fld id="{37370156-2176-4D78-85C1-E920DB30D41E}"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7950" y="0"/>
            <a:ext cx="8928100" cy="692150"/>
          </a:xfrm>
        </p:spPr>
        <p:txBody>
          <a:bodyPr/>
          <a:lstStyle/>
          <a:p>
            <a:r>
              <a:rPr lang="en-US" smtClean="0"/>
              <a:t>Click to edit Master title style</a:t>
            </a:r>
            <a:endParaRPr lang="de-DE"/>
          </a:p>
        </p:txBody>
      </p:sp>
      <p:sp>
        <p:nvSpPr>
          <p:cNvPr id="3" name="Content Placeholder 2"/>
          <p:cNvSpPr>
            <a:spLocks noGrp="1"/>
          </p:cNvSpPr>
          <p:nvPr>
            <p:ph sz="quarter" idx="1"/>
          </p:nvPr>
        </p:nvSpPr>
        <p:spPr>
          <a:xfrm>
            <a:off x="179388" y="1125538"/>
            <a:ext cx="4316412" cy="2424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125538"/>
            <a:ext cx="4316413" cy="2424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half" idx="3"/>
          </p:nvPr>
        </p:nvSpPr>
        <p:spPr>
          <a:xfrm>
            <a:off x="179388" y="3702050"/>
            <a:ext cx="8785225" cy="242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ftr" sz="quarter" idx="10"/>
          </p:nvPr>
        </p:nvSpPr>
        <p:spPr>
          <a:ln/>
        </p:spPr>
        <p:txBody>
          <a:bodyPr/>
          <a:lstStyle>
            <a:lvl1pPr>
              <a:defRPr/>
            </a:lvl1pPr>
          </a:lstStyle>
          <a:p>
            <a:pPr>
              <a:defRPr/>
            </a:pPr>
            <a:r>
              <a:rPr lang="en-GB"/>
              <a:t>Slide </a:t>
            </a:r>
          </a:p>
        </p:txBody>
      </p:sp>
      <p:sp>
        <p:nvSpPr>
          <p:cNvPr id="7" name="Rectangle 5"/>
          <p:cNvSpPr>
            <a:spLocks noGrp="1" noChangeArrowheads="1"/>
          </p:cNvSpPr>
          <p:nvPr>
            <p:ph type="sldNum" sz="quarter" idx="11"/>
          </p:nvPr>
        </p:nvSpPr>
        <p:spPr>
          <a:ln/>
        </p:spPr>
        <p:txBody>
          <a:bodyPr/>
          <a:lstStyle>
            <a:lvl1pPr>
              <a:defRPr/>
            </a:lvl1pPr>
          </a:lstStyle>
          <a:p>
            <a:pPr>
              <a:defRPr/>
            </a:pPr>
            <a:fld id="{E3015741-6053-437E-9B59-B6928705D567}"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950" y="0"/>
            <a:ext cx="8928100" cy="692150"/>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179388" y="1125538"/>
            <a:ext cx="4316412" cy="5000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125538"/>
            <a:ext cx="4316413" cy="5000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ftr" sz="quarter" idx="10"/>
          </p:nvPr>
        </p:nvSpPr>
        <p:spPr>
          <a:ln/>
        </p:spPr>
        <p:txBody>
          <a:bodyPr/>
          <a:lstStyle>
            <a:lvl1pPr>
              <a:defRPr/>
            </a:lvl1pPr>
          </a:lstStyle>
          <a:p>
            <a:pPr>
              <a:defRPr/>
            </a:pPr>
            <a:r>
              <a:rPr lang="en-GB"/>
              <a:t>Slide </a:t>
            </a:r>
          </a:p>
        </p:txBody>
      </p:sp>
      <p:sp>
        <p:nvSpPr>
          <p:cNvPr id="6" name="Rectangle 5"/>
          <p:cNvSpPr>
            <a:spLocks noGrp="1" noChangeArrowheads="1"/>
          </p:cNvSpPr>
          <p:nvPr>
            <p:ph type="sldNum" sz="quarter" idx="11"/>
          </p:nvPr>
        </p:nvSpPr>
        <p:spPr>
          <a:ln/>
        </p:spPr>
        <p:txBody>
          <a:bodyPr/>
          <a:lstStyle>
            <a:lvl1pPr>
              <a:defRPr/>
            </a:lvl1pPr>
          </a:lstStyle>
          <a:p>
            <a:pPr>
              <a:defRPr/>
            </a:pPr>
            <a:fld id="{1A217849-5A68-4387-B34B-3FECFB93B501}"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559671982"/>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702882026"/>
      </p:ext>
    </p:extLst>
  </p:cSld>
  <p:clrMapOvr>
    <a:masterClrMapping/>
  </p:clrMapOvr>
  <p:transition spd="med">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2974788"/>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28600" y="10668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0668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007835915"/>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41104598"/>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5558C4FB-3701-4D6F-B1C8-1BA50E04DF7A}" type="slidenum">
              <a:rPr lang="en-US"/>
              <a:pPr>
                <a:defRPr/>
              </a:pPr>
              <a:t>‹#›</a:t>
            </a:fld>
            <a:endParaRPr lang="en-US"/>
          </a:p>
        </p:txBody>
      </p:sp>
    </p:spTree>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678287003"/>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231131"/>
      </p:ext>
    </p:extLst>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6164499"/>
      </p:ext>
    </p:extLst>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7125389"/>
      </p:ext>
    </p:extLst>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404488673"/>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0"/>
            <a:ext cx="2228850" cy="64008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28600" y="0"/>
            <a:ext cx="65341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086404223"/>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tatement of Facts">
    <p:spTree>
      <p:nvGrpSpPr>
        <p:cNvPr id="1" name=""/>
        <p:cNvGrpSpPr/>
        <p:nvPr/>
      </p:nvGrpSpPr>
      <p:grpSpPr>
        <a:xfrm>
          <a:off x="0" y="0"/>
          <a:ext cx="0" cy="0"/>
          <a:chOff x="0" y="0"/>
          <a:chExt cx="0" cy="0"/>
        </a:xfrm>
      </p:grpSpPr>
      <p:sp>
        <p:nvSpPr>
          <p:cNvPr id="2" name="Title 1"/>
          <p:cNvSpPr>
            <a:spLocks noGrp="1"/>
          </p:cNvSpPr>
          <p:nvPr>
            <p:ph type="title"/>
          </p:nvPr>
        </p:nvSpPr>
        <p:spPr>
          <a:xfrm>
            <a:off x="752168" y="0"/>
            <a:ext cx="8382000" cy="762000"/>
          </a:xfrm>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a:xfrm>
            <a:off x="8001000" y="6629400"/>
            <a:ext cx="1143000" cy="228600"/>
          </a:xfrm>
          <a:prstGeom prst="rect">
            <a:avLst/>
          </a:prstGeom>
        </p:spPr>
        <p:txBody>
          <a:bodyPr/>
          <a:lstStyle>
            <a:lvl1pPr>
              <a:defRPr sz="1100" b="1"/>
            </a:lvl1pPr>
          </a:lstStyle>
          <a:p>
            <a:fld id="{2C1C7F64-630B-4998-9764-685EC88B06E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2060066"/>
      </p:ext>
    </p:extLst>
  </p:cSld>
  <p:clrMapOvr>
    <a:masterClrMapping/>
  </p:clrMapOvr>
  <p:transition spd="med">
    <p:fade thruBlk="1"/>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Footer Placeholder 3"/>
          <p:cNvSpPr>
            <a:spLocks noGrp="1"/>
          </p:cNvSpPr>
          <p:nvPr>
            <p:ph type="ftr" sz="quarter" idx="10"/>
          </p:nvPr>
        </p:nvSpPr>
        <p:spPr/>
        <p:txBody>
          <a:bodyPr/>
          <a:lstStyle>
            <a:lvl1pPr>
              <a:defRPr/>
            </a:lvl1pPr>
          </a:lstStyle>
          <a:p>
            <a:r>
              <a:rPr lang="en-GB" dirty="0" smtClean="0">
                <a:solidFill>
                  <a:srgbClr val="FFFFFF"/>
                </a:solidFill>
              </a:rPr>
              <a:t>R.Schmidt     HASCO 2013</a:t>
            </a:r>
            <a:endParaRPr lang="en-GB"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E67CA9AD-7903-48D6-9AC3-CEAB4D07D91F}" type="slidenum">
              <a:rPr lang="en-GB">
                <a:solidFill>
                  <a:srgbClr val="FFFFFF"/>
                </a:solidFill>
              </a:rPr>
              <a:pPr/>
              <a:t>‹#›</a:t>
            </a:fld>
            <a:endParaRPr lang="en-GB">
              <a:solidFill>
                <a:srgbClr val="FFFFFF"/>
              </a:solidFill>
            </a:endParaRPr>
          </a:p>
        </p:txBody>
      </p:sp>
      <p:sp>
        <p:nvSpPr>
          <p:cNvPr id="6" name="Title 5"/>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818081056"/>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Footer Placeholder 3"/>
          <p:cNvSpPr>
            <a:spLocks noGrp="1"/>
          </p:cNvSpPr>
          <p:nvPr>
            <p:ph type="ftr" sz="quarter" idx="10"/>
          </p:nvPr>
        </p:nvSpPr>
        <p:spPr/>
        <p:txBody>
          <a:bodyPr/>
          <a:lstStyle>
            <a:lvl1pPr>
              <a:defRPr/>
            </a:lvl1pPr>
          </a:lstStyle>
          <a:p>
            <a:r>
              <a:rPr lang="en-GB" dirty="0" smtClean="0">
                <a:solidFill>
                  <a:srgbClr val="FFFFFF"/>
                </a:solidFill>
              </a:rPr>
              <a:t>R.Schmidt     HASCO 2013</a:t>
            </a:r>
            <a:endParaRPr lang="en-GB"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D838D4E6-7D5C-4EEB-91B6-E25F0228CC42}"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93596330"/>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dirty="0" smtClean="0">
                <a:solidFill>
                  <a:srgbClr val="FFFFFF"/>
                </a:solidFill>
              </a:rPr>
              <a:t>R.Schmidt     HASCO 2013</a:t>
            </a:r>
            <a:endParaRPr lang="en-GB"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765F30F9-62CE-4F2B-8C86-8E5A5D05851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56695421"/>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152400" y="936625"/>
            <a:ext cx="4343400" cy="569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936625"/>
            <a:ext cx="4343400" cy="569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sldNum" sz="quarter" idx="10"/>
          </p:nvPr>
        </p:nvSpPr>
        <p:spPr>
          <a:ln/>
        </p:spPr>
        <p:txBody>
          <a:bodyPr/>
          <a:lstStyle>
            <a:lvl1pPr>
              <a:defRPr/>
            </a:lvl1pPr>
          </a:lstStyle>
          <a:p>
            <a:pPr>
              <a:defRPr/>
            </a:pPr>
            <a:fld id="{6B8252E3-BEDB-4207-94F1-F5B89B99090E}" type="slidenum">
              <a:rPr lang="en-US"/>
              <a:pPr>
                <a:defRPr/>
              </a:pPr>
              <a:t>‹#›</a:t>
            </a:fld>
            <a:endParaRPr lang="en-US"/>
          </a:p>
        </p:txBody>
      </p:sp>
    </p:spTree>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381000" y="1447800"/>
            <a:ext cx="4191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724400" y="1447800"/>
            <a:ext cx="4191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Footer Placeholder 4"/>
          <p:cNvSpPr>
            <a:spLocks noGrp="1"/>
          </p:cNvSpPr>
          <p:nvPr>
            <p:ph type="ftr" sz="quarter" idx="10"/>
          </p:nvPr>
        </p:nvSpPr>
        <p:spPr/>
        <p:txBody>
          <a:bodyPr/>
          <a:lstStyle>
            <a:lvl1pPr>
              <a:defRPr/>
            </a:lvl1pPr>
          </a:lstStyle>
          <a:p>
            <a:r>
              <a:rPr lang="en-GB" dirty="0" smtClean="0">
                <a:solidFill>
                  <a:srgbClr val="FFFFFF"/>
                </a:solidFill>
              </a:rPr>
              <a:t>R.Schmidt     HASCO 2013</a:t>
            </a:r>
            <a:endParaRPr lang="en-GB"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8B061D76-7CF5-49D6-95F6-6538A64CBD3B}"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473800456"/>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Footer Placeholder 6"/>
          <p:cNvSpPr>
            <a:spLocks noGrp="1"/>
          </p:cNvSpPr>
          <p:nvPr>
            <p:ph type="ftr" sz="quarter" idx="10"/>
          </p:nvPr>
        </p:nvSpPr>
        <p:spPr/>
        <p:txBody>
          <a:bodyPr/>
          <a:lstStyle>
            <a:lvl1pPr>
              <a:defRPr/>
            </a:lvl1pPr>
          </a:lstStyle>
          <a:p>
            <a:r>
              <a:rPr lang="en-GB" dirty="0" smtClean="0">
                <a:solidFill>
                  <a:srgbClr val="FFFFFF"/>
                </a:solidFill>
              </a:rPr>
              <a:t>R.Schmidt     HASCO 2013</a:t>
            </a:r>
            <a:endParaRPr lang="en-GB" dirty="0">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6C00B3F7-7C32-480C-BE4B-72996FC30312}"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704132959"/>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Footer Placeholder 2"/>
          <p:cNvSpPr>
            <a:spLocks noGrp="1"/>
          </p:cNvSpPr>
          <p:nvPr>
            <p:ph type="ftr" sz="quarter" idx="10"/>
          </p:nvPr>
        </p:nvSpPr>
        <p:spPr/>
        <p:txBody>
          <a:bodyPr/>
          <a:lstStyle>
            <a:lvl1pPr>
              <a:defRPr/>
            </a:lvl1pPr>
          </a:lstStyle>
          <a:p>
            <a:r>
              <a:rPr lang="en-GB" dirty="0" smtClean="0">
                <a:solidFill>
                  <a:srgbClr val="FFFFFF"/>
                </a:solidFill>
              </a:rPr>
              <a:t>R.Schmidt     HASCO 2013</a:t>
            </a:r>
            <a:endParaRPr lang="en-GB" dirty="0">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68F75D02-118C-4994-95A7-7FDB526DF863}"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223939079"/>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dirty="0" smtClean="0">
                <a:solidFill>
                  <a:srgbClr val="FFFFFF"/>
                </a:solidFill>
              </a:rPr>
              <a:t>R.Schmidt     HASCO 2013</a:t>
            </a:r>
            <a:endParaRPr lang="en-GB" dirty="0">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36FB1FF9-AF8A-4420-9286-7DB94EE5B37B}"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06973264"/>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dirty="0" smtClean="0">
                <a:solidFill>
                  <a:srgbClr val="FFFFFF"/>
                </a:solidFill>
              </a:rPr>
              <a:t>R.Schmidt     HASCO 2013</a:t>
            </a:r>
            <a:endParaRPr lang="en-GB"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45BDF330-8C77-4DB4-A845-6478987EEB4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678451797"/>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dirty="0" smtClean="0">
                <a:solidFill>
                  <a:srgbClr val="FFFFFF"/>
                </a:solidFill>
              </a:rPr>
              <a:t>R.Schmidt     HASCO 2013</a:t>
            </a:r>
            <a:endParaRPr lang="en-GB"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B35EF2F6-F7F0-4D38-B2FD-7B5B50D09EC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052485106"/>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Footer Placeholder 3"/>
          <p:cNvSpPr>
            <a:spLocks noGrp="1"/>
          </p:cNvSpPr>
          <p:nvPr>
            <p:ph type="ftr" sz="quarter" idx="10"/>
          </p:nvPr>
        </p:nvSpPr>
        <p:spPr/>
        <p:txBody>
          <a:bodyPr/>
          <a:lstStyle>
            <a:lvl1pPr>
              <a:defRPr/>
            </a:lvl1pPr>
          </a:lstStyle>
          <a:p>
            <a:r>
              <a:rPr lang="en-GB" dirty="0" smtClean="0">
                <a:solidFill>
                  <a:srgbClr val="FFFFFF"/>
                </a:solidFill>
              </a:rPr>
              <a:t>R.Schmidt     HASCO 2013</a:t>
            </a:r>
            <a:endParaRPr lang="en-GB"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3CE9C9AE-B43B-4D3A-8143-7A3A45AD78CA}"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594245673"/>
      </p:ext>
    </p:extLst>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4763"/>
            <a:ext cx="2190750" cy="6091237"/>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381000" y="4763"/>
            <a:ext cx="6419850" cy="6091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Footer Placeholder 3"/>
          <p:cNvSpPr>
            <a:spLocks noGrp="1"/>
          </p:cNvSpPr>
          <p:nvPr>
            <p:ph type="ftr" sz="quarter" idx="10"/>
          </p:nvPr>
        </p:nvSpPr>
        <p:spPr/>
        <p:txBody>
          <a:bodyPr/>
          <a:lstStyle>
            <a:lvl1pPr>
              <a:defRPr/>
            </a:lvl1pPr>
          </a:lstStyle>
          <a:p>
            <a:r>
              <a:rPr lang="en-GB" dirty="0" smtClean="0">
                <a:solidFill>
                  <a:srgbClr val="FFFFFF"/>
                </a:solidFill>
              </a:rPr>
              <a:t>R.Schmidt     HASCO 2013</a:t>
            </a:r>
            <a:endParaRPr lang="en-GB"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867E5893-6FFB-4C35-BB79-6B4F8CC579A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356053537"/>
      </p:ext>
    </p:extLst>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lide with title">
    <p:spTree>
      <p:nvGrpSpPr>
        <p:cNvPr id="1" name=""/>
        <p:cNvGrpSpPr/>
        <p:nvPr/>
      </p:nvGrpSpPr>
      <p:grpSpPr>
        <a:xfrm>
          <a:off x="0" y="0"/>
          <a:ext cx="0" cy="0"/>
          <a:chOff x="0" y="0"/>
          <a:chExt cx="0" cy="0"/>
        </a:xfrm>
      </p:grpSpPr>
      <p:sp>
        <p:nvSpPr>
          <p:cNvPr id="6" name="Rectangle 5"/>
          <p:cNvSpPr/>
          <p:nvPr userDrawn="1"/>
        </p:nvSpPr>
        <p:spPr bwMode="auto">
          <a:xfrm>
            <a:off x="0" y="877824"/>
            <a:ext cx="9144000" cy="14826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FFFFFF"/>
              </a:solidFill>
              <a:latin typeface="Arial" pitchFamily="-112" charset="0"/>
              <a:ea typeface="ＭＳ Ｐゴシック" pitchFamily="-112" charset="-128"/>
              <a:cs typeface="ＭＳ Ｐゴシック" pitchFamily="-112" charset="-128"/>
            </a:endParaRPr>
          </a:p>
        </p:txBody>
      </p:sp>
      <p:sp>
        <p:nvSpPr>
          <p:cNvPr id="4" name="Title 13"/>
          <p:cNvSpPr>
            <a:spLocks noGrp="1"/>
          </p:cNvSpPr>
          <p:nvPr>
            <p:ph type="title" hasCustomPrompt="1"/>
          </p:nvPr>
        </p:nvSpPr>
        <p:spPr>
          <a:xfrm>
            <a:off x="1010093" y="93476"/>
            <a:ext cx="7123814" cy="680483"/>
          </a:xfrm>
          <a:prstGeom prst="rect">
            <a:avLst/>
          </a:prstGeom>
          <a:gradFill flip="none" rotWithShape="1">
            <a:gsLst>
              <a:gs pos="100000">
                <a:schemeClr val="bg1">
                  <a:alpha val="0"/>
                </a:schemeClr>
              </a:gs>
              <a:gs pos="0">
                <a:schemeClr val="bg1"/>
              </a:gs>
              <a:gs pos="72000">
                <a:schemeClr val="bg1"/>
              </a:gs>
            </a:gsLst>
            <a:path path="rect">
              <a:fillToRect l="50000" t="50000" r="50000" b="50000"/>
            </a:path>
            <a:tileRect/>
          </a:gradFill>
          <a:ln>
            <a:noFill/>
          </a:ln>
        </p:spPr>
        <p:style>
          <a:lnRef idx="2">
            <a:schemeClr val="accent1"/>
          </a:lnRef>
          <a:fillRef idx="1">
            <a:schemeClr val="lt1"/>
          </a:fillRef>
          <a:effectRef idx="0">
            <a:schemeClr val="accent1"/>
          </a:effectRef>
          <a:fontRef idx="none"/>
        </p:style>
        <p:txBody>
          <a:bodyPr anchor="ctr"/>
          <a:lstStyle>
            <a:lvl1pPr>
              <a:defRPr sz="3200" b="1">
                <a:solidFill>
                  <a:schemeClr val="tx2"/>
                </a:solidFill>
                <a:latin typeface="Cambria" pitchFamily="18" charset="0"/>
              </a:defRPr>
            </a:lvl1pPr>
          </a:lstStyle>
          <a:p>
            <a:r>
              <a:rPr lang="en-US" dirty="0" smtClean="0"/>
              <a:t>Master title style</a:t>
            </a:r>
            <a:endParaRPr lang="en-US" dirty="0"/>
          </a:p>
        </p:txBody>
      </p:sp>
      <p:sp>
        <p:nvSpPr>
          <p:cNvPr id="5" name="Text Placeholder 9"/>
          <p:cNvSpPr>
            <a:spLocks noGrp="1"/>
          </p:cNvSpPr>
          <p:nvPr>
            <p:ph type="body" sz="quarter" idx="13"/>
          </p:nvPr>
        </p:nvSpPr>
        <p:spPr>
          <a:xfrm>
            <a:off x="137160" y="1051560"/>
            <a:ext cx="8869680" cy="5212080"/>
          </a:xfrm>
          <a:prstGeom prst="rect">
            <a:avLst/>
          </a:prstGeom>
        </p:spPr>
        <p:txBody>
          <a:bodyPr/>
          <a:lstStyle>
            <a:lvl1pPr>
              <a:tabLst>
                <a:tab pos="693738" algn="l"/>
              </a:tabLst>
              <a:defRPr sz="2800"/>
            </a:lvl1pPr>
            <a:lvl2pPr>
              <a:defRPr sz="20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87192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4763"/>
            <a:ext cx="8763000" cy="6091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3" name="Footer Placeholder 2"/>
          <p:cNvSpPr>
            <a:spLocks noGrp="1"/>
          </p:cNvSpPr>
          <p:nvPr>
            <p:ph type="ftr" sz="quarter" idx="10"/>
          </p:nvPr>
        </p:nvSpPr>
        <p:spPr>
          <a:xfrm>
            <a:off x="2484438" y="6597650"/>
            <a:ext cx="4032250" cy="287338"/>
          </a:xfrm>
        </p:spPr>
        <p:txBody>
          <a:bodyPr/>
          <a:lstStyle>
            <a:lvl1pPr>
              <a:defRPr/>
            </a:lvl1pPr>
          </a:lstStyle>
          <a:p>
            <a:r>
              <a:rPr lang="en-GB" dirty="0" smtClean="0">
                <a:solidFill>
                  <a:srgbClr val="FFFFFF"/>
                </a:solidFill>
              </a:rPr>
              <a:t>R.Schmidt     HASCO 2013</a:t>
            </a:r>
            <a:endParaRPr lang="en-GB" dirty="0">
              <a:solidFill>
                <a:srgbClr val="FFFFFF"/>
              </a:solidFill>
            </a:endParaRPr>
          </a:p>
        </p:txBody>
      </p:sp>
      <p:sp>
        <p:nvSpPr>
          <p:cNvPr id="4" name="Slide Number Placeholder 3"/>
          <p:cNvSpPr>
            <a:spLocks noGrp="1"/>
          </p:cNvSpPr>
          <p:nvPr>
            <p:ph type="sldNum" sz="quarter" idx="11"/>
          </p:nvPr>
        </p:nvSpPr>
        <p:spPr>
          <a:xfrm>
            <a:off x="6553200" y="6597650"/>
            <a:ext cx="2133600" cy="287338"/>
          </a:xfrm>
        </p:spPr>
        <p:txBody>
          <a:bodyPr/>
          <a:lstStyle>
            <a:lvl1pPr>
              <a:defRPr/>
            </a:lvl1pPr>
          </a:lstStyle>
          <a:p>
            <a:fld id="{EDCEB7E1-735E-448F-8B97-7A39A4E45F8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671302328"/>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5"/>
          <p:cNvSpPr>
            <a:spLocks noGrp="1" noChangeArrowheads="1"/>
          </p:cNvSpPr>
          <p:nvPr>
            <p:ph type="sldNum" sz="quarter" idx="10"/>
          </p:nvPr>
        </p:nvSpPr>
        <p:spPr>
          <a:ln/>
        </p:spPr>
        <p:txBody>
          <a:bodyPr/>
          <a:lstStyle>
            <a:lvl1pPr>
              <a:defRPr/>
            </a:lvl1pPr>
          </a:lstStyle>
          <a:p>
            <a:pPr>
              <a:defRPr/>
            </a:pPr>
            <a:fld id="{7558340D-C0A6-4625-B856-6CDAA97511DE}" type="slidenum">
              <a:rPr lang="en-US"/>
              <a:pPr>
                <a:defRPr/>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5"/>
          <p:cNvSpPr>
            <a:spLocks noGrp="1" noChangeArrowheads="1"/>
          </p:cNvSpPr>
          <p:nvPr>
            <p:ph type="sldNum" sz="quarter" idx="10"/>
          </p:nvPr>
        </p:nvSpPr>
        <p:spPr>
          <a:ln/>
        </p:spPr>
        <p:txBody>
          <a:bodyPr/>
          <a:lstStyle>
            <a:lvl1pPr>
              <a:defRPr/>
            </a:lvl1pPr>
          </a:lstStyle>
          <a:p>
            <a:pPr>
              <a:defRPr/>
            </a:pPr>
            <a:fld id="{8E8927C7-EB03-4DFD-9CA7-472F7C849ABB}" type="slidenum">
              <a:rPr lang="en-US"/>
              <a:pPr>
                <a:defRPr/>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F2C43F74-AFD3-4457-8E3A-F175BB52C42E}" type="slidenum">
              <a:rPr lang="en-US"/>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F8E6D21-66B3-4C91-861C-3ED4B518F519}" type="slidenum">
              <a:rPr lang="en-US"/>
              <a:pPr>
                <a:defRPr/>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388C9876-C2DD-4CC0-868F-47B8345AD139}" type="slidenum">
              <a:rPr lang="en-US"/>
              <a:pPr>
                <a:defRPr/>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w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9730" name="Rectangle 2"/>
          <p:cNvSpPr>
            <a:spLocks noChangeArrowheads="1"/>
          </p:cNvSpPr>
          <p:nvPr userDrawn="1"/>
        </p:nvSpPr>
        <p:spPr bwMode="auto">
          <a:xfrm>
            <a:off x="0" y="6659563"/>
            <a:ext cx="9144000" cy="198437"/>
          </a:xfrm>
          <a:prstGeom prst="rect">
            <a:avLst/>
          </a:prstGeom>
          <a:solidFill>
            <a:srgbClr val="333399">
              <a:alpha val="14999"/>
            </a:srgbClr>
          </a:solidFill>
          <a:ln>
            <a:noFill/>
          </a:ln>
          <a:effectLst/>
          <a:extLst/>
        </p:spPr>
        <p:txBody>
          <a:bodyPr wrap="none" anchor="ctr"/>
          <a:lstStyle/>
          <a:p>
            <a:pPr>
              <a:lnSpc>
                <a:spcPct val="95000"/>
              </a:lnSpc>
              <a:spcBef>
                <a:spcPct val="40000"/>
              </a:spcBef>
              <a:defRPr/>
            </a:pPr>
            <a:endParaRPr lang="de-DE">
              <a:latin typeface="Arial" pitchFamily="34" charset="0"/>
            </a:endParaRPr>
          </a:p>
        </p:txBody>
      </p:sp>
      <p:sp>
        <p:nvSpPr>
          <p:cNvPr id="1027" name="Rectangle 3"/>
          <p:cNvSpPr>
            <a:spLocks noGrp="1" noChangeArrowheads="1"/>
          </p:cNvSpPr>
          <p:nvPr>
            <p:ph type="title"/>
          </p:nvPr>
        </p:nvSpPr>
        <p:spPr bwMode="auto">
          <a:xfrm>
            <a:off x="704850" y="0"/>
            <a:ext cx="8439150" cy="771525"/>
          </a:xfrm>
          <a:prstGeom prst="rect">
            <a:avLst/>
          </a:prstGeom>
          <a:solidFill>
            <a:srgbClr val="CCFF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152400" y="936625"/>
            <a:ext cx="8839200" cy="5692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69733" name="Rectangle 5"/>
          <p:cNvSpPr>
            <a:spLocks noGrp="1" noChangeArrowheads="1"/>
          </p:cNvSpPr>
          <p:nvPr>
            <p:ph type="sldNum" sz="quarter" idx="4"/>
          </p:nvPr>
        </p:nvSpPr>
        <p:spPr bwMode="auto">
          <a:xfrm>
            <a:off x="7924800" y="6629400"/>
            <a:ext cx="12192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200" i="1">
                <a:latin typeface="Arial" pitchFamily="34" charset="0"/>
              </a:defRPr>
            </a:lvl1pPr>
          </a:lstStyle>
          <a:p>
            <a:pPr>
              <a:defRPr/>
            </a:pPr>
            <a:fld id="{BBACB4ED-67BA-4D31-A0E5-2277A1865C43}" type="slidenum">
              <a:rPr lang="en-US"/>
              <a:pPr>
                <a:defRPr/>
              </a:pPr>
              <a:t>‹#›</a:t>
            </a:fld>
            <a:endParaRPr lang="en-US"/>
          </a:p>
        </p:txBody>
      </p:sp>
      <p:sp>
        <p:nvSpPr>
          <p:cNvPr id="969734" name="Rectangle 6"/>
          <p:cNvSpPr>
            <a:spLocks noChangeArrowheads="1"/>
          </p:cNvSpPr>
          <p:nvPr/>
        </p:nvSpPr>
        <p:spPr bwMode="auto">
          <a:xfrm>
            <a:off x="2581275" y="6629400"/>
            <a:ext cx="3979863" cy="228600"/>
          </a:xfrm>
          <a:prstGeom prst="rect">
            <a:avLst/>
          </a:prstGeom>
          <a:noFill/>
          <a:ln>
            <a:noFill/>
          </a:ln>
          <a:effectLst/>
          <a:extLst/>
        </p:spPr>
        <p:txBody>
          <a:bodyPr/>
          <a:lstStyle/>
          <a:p>
            <a:pPr algn="ctr">
              <a:defRPr/>
            </a:pPr>
            <a:r>
              <a:rPr lang="en-US" sz="1200" i="1" dirty="0" smtClean="0"/>
              <a:t>JAS November 2014    </a:t>
            </a:r>
            <a:r>
              <a:rPr lang="en-US" sz="1200" i="1" dirty="0"/>
              <a:t>R.Schmidt</a:t>
            </a:r>
          </a:p>
        </p:txBody>
      </p:sp>
      <p:sp>
        <p:nvSpPr>
          <p:cNvPr id="969735" name="Line 7"/>
          <p:cNvSpPr>
            <a:spLocks noChangeShapeType="1"/>
          </p:cNvSpPr>
          <p:nvPr userDrawn="1"/>
        </p:nvSpPr>
        <p:spPr bwMode="auto">
          <a:xfrm>
            <a:off x="0" y="771525"/>
            <a:ext cx="9144000" cy="0"/>
          </a:xfrm>
          <a:prstGeom prst="line">
            <a:avLst/>
          </a:prstGeom>
          <a:noFill/>
          <a:ln w="9525">
            <a:solidFill>
              <a:schemeClr val="accent2"/>
            </a:solidFill>
            <a:round/>
            <a:headEnd/>
            <a:tailEnd/>
          </a:ln>
          <a:effectLst/>
          <a:extLst/>
        </p:spPr>
        <p:txBody>
          <a:bodyPr/>
          <a:lstStyle/>
          <a:p>
            <a:pPr>
              <a:lnSpc>
                <a:spcPct val="95000"/>
              </a:lnSpc>
              <a:spcBef>
                <a:spcPct val="40000"/>
              </a:spcBef>
              <a:defRPr/>
            </a:pPr>
            <a:endParaRPr lang="de-DE">
              <a:latin typeface="Arial" pitchFamily="34" charset="0"/>
            </a:endParaRPr>
          </a:p>
        </p:txBody>
      </p:sp>
      <p:sp>
        <p:nvSpPr>
          <p:cNvPr id="969736" name="Line 8"/>
          <p:cNvSpPr>
            <a:spLocks noChangeShapeType="1"/>
          </p:cNvSpPr>
          <p:nvPr userDrawn="1"/>
        </p:nvSpPr>
        <p:spPr bwMode="auto">
          <a:xfrm>
            <a:off x="0" y="6677025"/>
            <a:ext cx="9144000" cy="0"/>
          </a:xfrm>
          <a:prstGeom prst="line">
            <a:avLst/>
          </a:prstGeom>
          <a:noFill/>
          <a:ln w="9525">
            <a:solidFill>
              <a:schemeClr val="accent2"/>
            </a:solidFill>
            <a:round/>
            <a:headEnd/>
            <a:tailEnd/>
          </a:ln>
          <a:effectLst/>
          <a:extLst/>
        </p:spPr>
        <p:txBody>
          <a:bodyPr/>
          <a:lstStyle/>
          <a:p>
            <a:pPr>
              <a:lnSpc>
                <a:spcPct val="95000"/>
              </a:lnSpc>
              <a:spcBef>
                <a:spcPct val="40000"/>
              </a:spcBef>
              <a:defRPr/>
            </a:pPr>
            <a:endParaRPr lang="de-DE">
              <a:latin typeface="Arial" pitchFamily="34" charset="0"/>
            </a:endParaRPr>
          </a:p>
        </p:txBody>
      </p:sp>
      <p:pic>
        <p:nvPicPr>
          <p:cNvPr id="1033" name="Picture 9"/>
          <p:cNvPicPr>
            <a:picLocks noChangeAspect="1" noChangeArrowheads="1"/>
          </p:cNvPicPr>
          <p:nvPr userDrawn="1"/>
        </p:nvPicPr>
        <p:blipFill>
          <a:blip r:embed="rId13" cstate="print"/>
          <a:srcRect/>
          <a:stretch>
            <a:fillRect/>
          </a:stretch>
        </p:blipFill>
        <p:spPr bwMode="auto">
          <a:xfrm>
            <a:off x="0" y="0"/>
            <a:ext cx="708025" cy="769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dissolve/>
  </p:transition>
  <p:hf hdr="0" ftr="0" dt="0"/>
  <p:txStyles>
    <p:titleStyle>
      <a:lvl1pPr algn="ctr" rtl="0" eaLnBrk="0" fontAlgn="base" hangingPunct="0">
        <a:spcBef>
          <a:spcPct val="0"/>
        </a:spcBef>
        <a:spcAft>
          <a:spcPct val="0"/>
        </a:spcAft>
        <a:defRPr sz="2800">
          <a:solidFill>
            <a:schemeClr val="accent2"/>
          </a:solidFill>
          <a:latin typeface="+mj-lt"/>
          <a:ea typeface="+mj-ea"/>
          <a:cs typeface="+mj-cs"/>
        </a:defRPr>
      </a:lvl1pPr>
      <a:lvl2pPr algn="ctr" rtl="0" eaLnBrk="0" fontAlgn="base" hangingPunct="0">
        <a:spcBef>
          <a:spcPct val="0"/>
        </a:spcBef>
        <a:spcAft>
          <a:spcPct val="0"/>
        </a:spcAft>
        <a:defRPr sz="2800">
          <a:solidFill>
            <a:schemeClr val="accent2"/>
          </a:solidFill>
          <a:latin typeface="Arial" pitchFamily="34" charset="0"/>
        </a:defRPr>
      </a:lvl2pPr>
      <a:lvl3pPr algn="ctr" rtl="0" eaLnBrk="0" fontAlgn="base" hangingPunct="0">
        <a:spcBef>
          <a:spcPct val="0"/>
        </a:spcBef>
        <a:spcAft>
          <a:spcPct val="0"/>
        </a:spcAft>
        <a:defRPr sz="2800">
          <a:solidFill>
            <a:schemeClr val="accent2"/>
          </a:solidFill>
          <a:latin typeface="Arial" pitchFamily="34" charset="0"/>
        </a:defRPr>
      </a:lvl3pPr>
      <a:lvl4pPr algn="ctr" rtl="0" eaLnBrk="0" fontAlgn="base" hangingPunct="0">
        <a:spcBef>
          <a:spcPct val="0"/>
        </a:spcBef>
        <a:spcAft>
          <a:spcPct val="0"/>
        </a:spcAft>
        <a:defRPr sz="2800">
          <a:solidFill>
            <a:schemeClr val="accent2"/>
          </a:solidFill>
          <a:latin typeface="Arial" pitchFamily="34" charset="0"/>
        </a:defRPr>
      </a:lvl4pPr>
      <a:lvl5pPr algn="ctr" rtl="0" eaLnBrk="0" fontAlgn="base" hangingPunct="0">
        <a:spcBef>
          <a:spcPct val="0"/>
        </a:spcBef>
        <a:spcAft>
          <a:spcPct val="0"/>
        </a:spcAft>
        <a:defRPr sz="2800">
          <a:solidFill>
            <a:schemeClr val="accent2"/>
          </a:solidFill>
          <a:latin typeface="Arial" pitchFamily="34" charset="0"/>
        </a:defRPr>
      </a:lvl5pPr>
      <a:lvl6pPr marL="457200" algn="ctr" rtl="0" fontAlgn="base">
        <a:spcBef>
          <a:spcPct val="0"/>
        </a:spcBef>
        <a:spcAft>
          <a:spcPct val="0"/>
        </a:spcAft>
        <a:defRPr sz="2800">
          <a:solidFill>
            <a:schemeClr val="accent2"/>
          </a:solidFill>
          <a:latin typeface="Arial" pitchFamily="34" charset="0"/>
        </a:defRPr>
      </a:lvl6pPr>
      <a:lvl7pPr marL="914400" algn="ctr" rtl="0" fontAlgn="base">
        <a:spcBef>
          <a:spcPct val="0"/>
        </a:spcBef>
        <a:spcAft>
          <a:spcPct val="0"/>
        </a:spcAft>
        <a:defRPr sz="2800">
          <a:solidFill>
            <a:schemeClr val="accent2"/>
          </a:solidFill>
          <a:latin typeface="Arial" pitchFamily="34" charset="0"/>
        </a:defRPr>
      </a:lvl7pPr>
      <a:lvl8pPr marL="1371600" algn="ctr" rtl="0" fontAlgn="base">
        <a:spcBef>
          <a:spcPct val="0"/>
        </a:spcBef>
        <a:spcAft>
          <a:spcPct val="0"/>
        </a:spcAft>
        <a:defRPr sz="2800">
          <a:solidFill>
            <a:schemeClr val="accent2"/>
          </a:solidFill>
          <a:latin typeface="Arial" pitchFamily="34" charset="0"/>
        </a:defRPr>
      </a:lvl8pPr>
      <a:lvl9pPr marL="1828800" algn="ctr" rtl="0" fontAlgn="base">
        <a:spcBef>
          <a:spcPct val="0"/>
        </a:spcBef>
        <a:spcAft>
          <a:spcPct val="0"/>
        </a:spcAft>
        <a:defRPr sz="2800">
          <a:solidFill>
            <a:schemeClr val="accent2"/>
          </a:solidFill>
          <a:latin typeface="Arial" pitchFamily="34" charset="0"/>
        </a:defRPr>
      </a:lvl9pPr>
    </p:titleStyle>
    <p:bodyStyle>
      <a:lvl1pPr marL="342900" indent="-342900" algn="l" rtl="0" eaLnBrk="0" fontAlgn="base" hangingPunct="0">
        <a:lnSpc>
          <a:spcPct val="95000"/>
        </a:lnSpc>
        <a:spcBef>
          <a:spcPct val="40000"/>
        </a:spcBef>
        <a:spcAft>
          <a:spcPct val="0"/>
        </a:spcAft>
        <a:buChar char="•"/>
        <a:defRPr sz="2400">
          <a:solidFill>
            <a:schemeClr val="accent2"/>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000">
          <a:solidFill>
            <a:schemeClr val="tx1"/>
          </a:solidFill>
          <a:latin typeface="+mn-lt"/>
        </a:defRPr>
      </a:lvl2pPr>
      <a:lvl3pPr marL="1143000" indent="-228600" algn="l" rtl="0" eaLnBrk="0" fontAlgn="base" hangingPunct="0">
        <a:lnSpc>
          <a:spcPct val="95000"/>
        </a:lnSpc>
        <a:spcBef>
          <a:spcPct val="20000"/>
        </a:spcBef>
        <a:spcAft>
          <a:spcPct val="0"/>
        </a:spcAft>
        <a:buChar char="•"/>
        <a:defRPr>
          <a:solidFill>
            <a:schemeClr val="tx1"/>
          </a:solidFill>
          <a:latin typeface="+mn-lt"/>
        </a:defRPr>
      </a:lvl3pPr>
      <a:lvl4pPr marL="1600200" indent="-228600" algn="l" rtl="0" eaLnBrk="0" fontAlgn="base" hangingPunct="0">
        <a:lnSpc>
          <a:spcPct val="95000"/>
        </a:lnSpc>
        <a:spcBef>
          <a:spcPct val="40000"/>
        </a:spcBef>
        <a:spcAft>
          <a:spcPct val="0"/>
        </a:spcAft>
        <a:buChar char="–"/>
        <a:defRPr sz="1600">
          <a:solidFill>
            <a:schemeClr val="tx1"/>
          </a:solidFill>
          <a:latin typeface="+mn-lt"/>
        </a:defRPr>
      </a:lvl4pPr>
      <a:lvl5pPr marL="2057400" indent="-228600" algn="l" rtl="0" eaLnBrk="0" fontAlgn="base" hangingPunct="0">
        <a:lnSpc>
          <a:spcPct val="95000"/>
        </a:lnSpc>
        <a:spcBef>
          <a:spcPct val="40000"/>
        </a:spcBef>
        <a:spcAft>
          <a:spcPct val="0"/>
        </a:spcAft>
        <a:buChar char="»"/>
        <a:defRPr sz="1600">
          <a:solidFill>
            <a:schemeClr val="tx1"/>
          </a:solidFill>
          <a:latin typeface="+mn-lt"/>
        </a:defRPr>
      </a:lvl5pPr>
      <a:lvl6pPr marL="2514600" indent="-228600" algn="l" rtl="0" fontAlgn="base">
        <a:lnSpc>
          <a:spcPct val="95000"/>
        </a:lnSpc>
        <a:spcBef>
          <a:spcPct val="40000"/>
        </a:spcBef>
        <a:spcAft>
          <a:spcPct val="0"/>
        </a:spcAft>
        <a:buChar char="»"/>
        <a:defRPr sz="1600">
          <a:solidFill>
            <a:schemeClr val="tx1"/>
          </a:solidFill>
          <a:latin typeface="+mn-lt"/>
        </a:defRPr>
      </a:lvl6pPr>
      <a:lvl7pPr marL="2971800" indent="-228600" algn="l" rtl="0" fontAlgn="base">
        <a:lnSpc>
          <a:spcPct val="95000"/>
        </a:lnSpc>
        <a:spcBef>
          <a:spcPct val="40000"/>
        </a:spcBef>
        <a:spcAft>
          <a:spcPct val="0"/>
        </a:spcAft>
        <a:buChar char="»"/>
        <a:defRPr sz="1600">
          <a:solidFill>
            <a:schemeClr val="tx1"/>
          </a:solidFill>
          <a:latin typeface="+mn-lt"/>
        </a:defRPr>
      </a:lvl7pPr>
      <a:lvl8pPr marL="3429000" indent="-228600" algn="l" rtl="0" fontAlgn="base">
        <a:lnSpc>
          <a:spcPct val="95000"/>
        </a:lnSpc>
        <a:spcBef>
          <a:spcPct val="40000"/>
        </a:spcBef>
        <a:spcAft>
          <a:spcPct val="0"/>
        </a:spcAft>
        <a:buChar char="»"/>
        <a:defRPr sz="1600">
          <a:solidFill>
            <a:schemeClr val="tx1"/>
          </a:solidFill>
          <a:latin typeface="+mn-lt"/>
        </a:defRPr>
      </a:lvl8pPr>
      <a:lvl9pPr marL="3886200" indent="-228600" algn="l" rtl="0" fontAlgn="base">
        <a:lnSpc>
          <a:spcPct val="95000"/>
        </a:lnSpc>
        <a:spcBef>
          <a:spcPct val="4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07950" y="0"/>
            <a:ext cx="8928100"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Titelmasterformat durch Klicken bearbeiten</a:t>
            </a:r>
          </a:p>
        </p:txBody>
      </p:sp>
      <p:sp>
        <p:nvSpPr>
          <p:cNvPr id="37891" name="Rectangle 3"/>
          <p:cNvSpPr>
            <a:spLocks noGrp="1" noChangeArrowheads="1"/>
          </p:cNvSpPr>
          <p:nvPr>
            <p:ph type="body" idx="1"/>
          </p:nvPr>
        </p:nvSpPr>
        <p:spPr bwMode="auto">
          <a:xfrm>
            <a:off x="179388" y="1125538"/>
            <a:ext cx="8785225"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1651716" name="Rectangle 4"/>
          <p:cNvSpPr>
            <a:spLocks noGrp="1" noChangeArrowheads="1"/>
          </p:cNvSpPr>
          <p:nvPr>
            <p:ph type="ftr" sz="quarter" idx="3"/>
          </p:nvPr>
        </p:nvSpPr>
        <p:spPr bwMode="auto">
          <a:xfrm>
            <a:off x="179388" y="6453188"/>
            <a:ext cx="7848600"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solidFill>
                  <a:schemeClr val="tx1"/>
                </a:solidFill>
                <a:latin typeface="+mn-lt"/>
                <a:cs typeface="+mn-cs"/>
              </a:defRPr>
            </a:lvl1pPr>
          </a:lstStyle>
          <a:p>
            <a:pPr>
              <a:defRPr/>
            </a:pPr>
            <a:r>
              <a:rPr lang="en-GB"/>
              <a:t>Slide </a:t>
            </a:r>
          </a:p>
        </p:txBody>
      </p:sp>
      <p:sp>
        <p:nvSpPr>
          <p:cNvPr id="1651717" name="Rectangle 5"/>
          <p:cNvSpPr>
            <a:spLocks noGrp="1" noChangeArrowheads="1"/>
          </p:cNvSpPr>
          <p:nvPr>
            <p:ph type="sldNum" sz="quarter" idx="4"/>
          </p:nvPr>
        </p:nvSpPr>
        <p:spPr bwMode="auto">
          <a:xfrm>
            <a:off x="8316913" y="6453188"/>
            <a:ext cx="647700"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1">
                <a:solidFill>
                  <a:schemeClr val="tx1"/>
                </a:solidFill>
                <a:latin typeface="+mn-lt"/>
                <a:cs typeface="+mn-cs"/>
              </a:defRPr>
            </a:lvl1pPr>
          </a:lstStyle>
          <a:p>
            <a:pPr>
              <a:defRPr/>
            </a:pPr>
            <a:fld id="{B07625F2-879A-4EE6-8796-F8D6929F2429}" type="slidenum">
              <a:rPr lang="en-GB"/>
              <a:pPr>
                <a:defRPr/>
              </a:pPr>
              <a:t>‹#›</a:t>
            </a:fld>
            <a:endParaRPr lang="en-GB"/>
          </a:p>
        </p:txBody>
      </p:sp>
      <p:sp>
        <p:nvSpPr>
          <p:cNvPr id="1651718" name="Line 6"/>
          <p:cNvSpPr>
            <a:spLocks noChangeShapeType="1"/>
          </p:cNvSpPr>
          <p:nvPr/>
        </p:nvSpPr>
        <p:spPr bwMode="auto">
          <a:xfrm>
            <a:off x="1619250" y="620713"/>
            <a:ext cx="7524750" cy="0"/>
          </a:xfrm>
          <a:prstGeom prst="line">
            <a:avLst/>
          </a:prstGeom>
          <a:noFill/>
          <a:ln w="38100">
            <a:solidFill>
              <a:schemeClr val="hlink"/>
            </a:solidFill>
            <a:round/>
            <a:headEnd/>
            <a:tailEnd/>
          </a:ln>
          <a:effectLst/>
          <a:extLst/>
        </p:spPr>
        <p:txBody>
          <a:bodyPr/>
          <a:lstStyle/>
          <a:p>
            <a:pPr>
              <a:lnSpc>
                <a:spcPct val="95000"/>
              </a:lnSpc>
              <a:spcBef>
                <a:spcPct val="40000"/>
              </a:spcBef>
              <a:defRPr/>
            </a:pPr>
            <a:endParaRPr lang="de-DE">
              <a:latin typeface="Arial" pitchFamily="34" charset="0"/>
            </a:endParaRPr>
          </a:p>
        </p:txBody>
      </p:sp>
    </p:spTree>
  </p:cSld>
  <p:clrMap bg1="lt1" tx1="dk1" bg2="lt2" tx2="dk2" accent1="accent1" accent2="accent2" accent3="accent3" accent4="accent4" accent5="accent5" accent6="accent6" hlink="hlink" folHlink="folHlink"/>
  <p:sldLayoutIdLst>
    <p:sldLayoutId id="2147483715"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3000">
          <a:solidFill>
            <a:schemeClr val="tx2"/>
          </a:solidFill>
          <a:latin typeface="+mj-lt"/>
          <a:ea typeface="+mj-ea"/>
          <a:cs typeface="+mj-cs"/>
        </a:defRPr>
      </a:lvl1pPr>
      <a:lvl2pPr algn="r" rtl="0" eaLnBrk="0" fontAlgn="base" hangingPunct="0">
        <a:spcBef>
          <a:spcPct val="0"/>
        </a:spcBef>
        <a:spcAft>
          <a:spcPct val="0"/>
        </a:spcAft>
        <a:defRPr sz="3000">
          <a:solidFill>
            <a:schemeClr val="tx2"/>
          </a:solidFill>
          <a:latin typeface="Trebuchet MS" pitchFamily="34" charset="0"/>
          <a:cs typeface="Arial" pitchFamily="34" charset="0"/>
        </a:defRPr>
      </a:lvl2pPr>
      <a:lvl3pPr algn="r" rtl="0" eaLnBrk="0" fontAlgn="base" hangingPunct="0">
        <a:spcBef>
          <a:spcPct val="0"/>
        </a:spcBef>
        <a:spcAft>
          <a:spcPct val="0"/>
        </a:spcAft>
        <a:defRPr sz="3000">
          <a:solidFill>
            <a:schemeClr val="tx2"/>
          </a:solidFill>
          <a:latin typeface="Trebuchet MS" pitchFamily="34" charset="0"/>
          <a:cs typeface="Arial" pitchFamily="34" charset="0"/>
        </a:defRPr>
      </a:lvl3pPr>
      <a:lvl4pPr algn="r" rtl="0" eaLnBrk="0" fontAlgn="base" hangingPunct="0">
        <a:spcBef>
          <a:spcPct val="0"/>
        </a:spcBef>
        <a:spcAft>
          <a:spcPct val="0"/>
        </a:spcAft>
        <a:defRPr sz="3000">
          <a:solidFill>
            <a:schemeClr val="tx2"/>
          </a:solidFill>
          <a:latin typeface="Trebuchet MS" pitchFamily="34" charset="0"/>
          <a:cs typeface="Arial" pitchFamily="34" charset="0"/>
        </a:defRPr>
      </a:lvl4pPr>
      <a:lvl5pPr algn="r" rtl="0" eaLnBrk="0" fontAlgn="base" hangingPunct="0">
        <a:spcBef>
          <a:spcPct val="0"/>
        </a:spcBef>
        <a:spcAft>
          <a:spcPct val="0"/>
        </a:spcAft>
        <a:defRPr sz="3000">
          <a:solidFill>
            <a:schemeClr val="tx2"/>
          </a:solidFill>
          <a:latin typeface="Trebuchet MS" pitchFamily="34" charset="0"/>
          <a:cs typeface="Arial" pitchFamily="34" charset="0"/>
        </a:defRPr>
      </a:lvl5pPr>
      <a:lvl6pPr marL="457200" algn="r" rtl="0" fontAlgn="base">
        <a:spcBef>
          <a:spcPct val="0"/>
        </a:spcBef>
        <a:spcAft>
          <a:spcPct val="0"/>
        </a:spcAft>
        <a:defRPr sz="3000">
          <a:solidFill>
            <a:schemeClr val="tx2"/>
          </a:solidFill>
          <a:latin typeface="Trebuchet MS" pitchFamily="34" charset="0"/>
          <a:cs typeface="Arial" pitchFamily="34" charset="0"/>
        </a:defRPr>
      </a:lvl6pPr>
      <a:lvl7pPr marL="914400" algn="r" rtl="0" fontAlgn="base">
        <a:spcBef>
          <a:spcPct val="0"/>
        </a:spcBef>
        <a:spcAft>
          <a:spcPct val="0"/>
        </a:spcAft>
        <a:defRPr sz="3000">
          <a:solidFill>
            <a:schemeClr val="tx2"/>
          </a:solidFill>
          <a:latin typeface="Trebuchet MS" pitchFamily="34" charset="0"/>
          <a:cs typeface="Arial" pitchFamily="34" charset="0"/>
        </a:defRPr>
      </a:lvl7pPr>
      <a:lvl8pPr marL="1371600" algn="r" rtl="0" fontAlgn="base">
        <a:spcBef>
          <a:spcPct val="0"/>
        </a:spcBef>
        <a:spcAft>
          <a:spcPct val="0"/>
        </a:spcAft>
        <a:defRPr sz="3000">
          <a:solidFill>
            <a:schemeClr val="tx2"/>
          </a:solidFill>
          <a:latin typeface="Trebuchet MS" pitchFamily="34" charset="0"/>
          <a:cs typeface="Arial" pitchFamily="34" charset="0"/>
        </a:defRPr>
      </a:lvl8pPr>
      <a:lvl9pPr marL="1828800" algn="r" rtl="0" fontAlgn="base">
        <a:spcBef>
          <a:spcPct val="0"/>
        </a:spcBef>
        <a:spcAft>
          <a:spcPct val="0"/>
        </a:spcAft>
        <a:defRPr sz="3000">
          <a:solidFill>
            <a:schemeClr val="tx2"/>
          </a:solidFill>
          <a:latin typeface="Trebuchet MS" pitchFamily="34" charset="0"/>
          <a:cs typeface="Arial"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4" name="Rectangle 47"/>
          <p:cNvSpPr>
            <a:spLocks noChangeArrowheads="1"/>
          </p:cNvSpPr>
          <p:nvPr/>
        </p:nvSpPr>
        <p:spPr bwMode="auto">
          <a:xfrm>
            <a:off x="0" y="0"/>
            <a:ext cx="9144000" cy="7620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dirty="0">
              <a:solidFill>
                <a:srgbClr val="FFFFFF"/>
              </a:solidFill>
              <a:latin typeface="Calibri" pitchFamily="34" charset="0"/>
            </a:endParaRPr>
          </a:p>
        </p:txBody>
      </p:sp>
      <p:sp>
        <p:nvSpPr>
          <p:cNvPr id="15" name="Rectangle 47"/>
          <p:cNvSpPr>
            <a:spLocks noChangeArrowheads="1"/>
          </p:cNvSpPr>
          <p:nvPr/>
        </p:nvSpPr>
        <p:spPr bwMode="auto">
          <a:xfrm>
            <a:off x="0" y="6629400"/>
            <a:ext cx="9144000" cy="228600"/>
          </a:xfrm>
          <a:prstGeom prst="rect">
            <a:avLst/>
          </a:prstGeom>
          <a:solidFill>
            <a:srgbClr val="062F67">
              <a:alpha val="85000"/>
            </a:srgbClr>
          </a:solidFill>
          <a:ln w="19050">
            <a:noFill/>
            <a:miter lim="800000"/>
            <a:headEnd/>
            <a:tailEnd/>
          </a:ln>
          <a:effectLst/>
        </p:spPr>
        <p:txBody>
          <a:bodyPr wrap="none" lIns="91435" tIns="45718" rIns="91435" bIns="45718" anchor="ctr"/>
          <a:lstStyle/>
          <a:p>
            <a:pPr>
              <a:defRPr/>
            </a:pPr>
            <a:endParaRPr lang="en-US" dirty="0">
              <a:solidFill>
                <a:srgbClr val="FFFFFF"/>
              </a:solidFill>
              <a:latin typeface="Calibri" pitchFamily="34" charset="0"/>
            </a:endParaRPr>
          </a:p>
        </p:txBody>
      </p:sp>
      <p:pic>
        <p:nvPicPr>
          <p:cNvPr id="138244"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613" y="92075"/>
            <a:ext cx="6334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7800" y="160338"/>
            <a:ext cx="4905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9525" y="187325"/>
            <a:ext cx="609600" cy="261938"/>
          </a:xfrm>
          <a:prstGeom prst="rect">
            <a:avLst/>
          </a:prstGeom>
          <a:noFill/>
        </p:spPr>
        <p:txBody>
          <a:bodyPr>
            <a:spAutoFit/>
          </a:bodyPr>
          <a:lstStyle/>
          <a:p>
            <a:pPr algn="ctr" eaLnBrk="0" hangingPunct="0">
              <a:defRPr/>
            </a:pPr>
            <a:r>
              <a:rPr lang="en-US" sz="1100" dirty="0">
                <a:solidFill>
                  <a:srgbClr val="FFFFFF"/>
                </a:solidFill>
                <a:effectLst>
                  <a:outerShdw blurRad="165100" dist="63500" dir="2700000" algn="tl">
                    <a:srgbClr val="000000">
                      <a:alpha val="43137"/>
                    </a:srgbClr>
                  </a:outerShdw>
                </a:effectLst>
                <a:latin typeface="Times New Roman" pitchFamily="18" charset="0"/>
                <a:cs typeface="Times New Roman" pitchFamily="18" charset="0"/>
              </a:rPr>
              <a:t>CERN</a:t>
            </a:r>
            <a:endParaRPr lang="en-GB" sz="1100" dirty="0">
              <a:solidFill>
                <a:srgbClr val="FFFFFF"/>
              </a:solidFill>
              <a:effectLst>
                <a:outerShdw blurRad="165100" dist="63500" dir="2700000" algn="tl">
                  <a:srgbClr val="000000">
                    <a:alpha val="43137"/>
                  </a:srgbClr>
                </a:outerShdw>
              </a:effectLst>
              <a:latin typeface="Times New Roman" pitchFamily="18" charset="0"/>
              <a:cs typeface="Times New Roman" pitchFamily="18" charset="0"/>
            </a:endParaRPr>
          </a:p>
        </p:txBody>
      </p:sp>
      <p:sp>
        <p:nvSpPr>
          <p:cNvPr id="19" name="Rectangle 34"/>
          <p:cNvSpPr>
            <a:spLocks noChangeArrowheads="1"/>
          </p:cNvSpPr>
          <p:nvPr/>
        </p:nvSpPr>
        <p:spPr bwMode="auto">
          <a:xfrm>
            <a:off x="0" y="6629400"/>
            <a:ext cx="8991600" cy="241300"/>
          </a:xfrm>
          <a:prstGeom prst="rect">
            <a:avLst/>
          </a:prstGeom>
          <a:noFill/>
          <a:ln w="9525">
            <a:noFill/>
            <a:miter lim="800000"/>
            <a:headEnd/>
            <a:tailEnd/>
          </a:ln>
          <a:effectLst/>
        </p:spPr>
        <p:txBody>
          <a:bodyPr anchor="b"/>
          <a:lstStyle/>
          <a:p>
            <a:r>
              <a:rPr lang="en-US" sz="1200" dirty="0" smtClean="0">
                <a:solidFill>
                  <a:srgbClr val="FFFFFF"/>
                </a:solidFill>
                <a:latin typeface="Calibri" pitchFamily="34" charset="0"/>
              </a:rPr>
              <a:t>         Rüdiger Schmidt                    USPAS Machine Protection 2017					page </a:t>
            </a:r>
            <a:fld id="{20038FFA-3A97-494A-BECD-4DC9B4D1BD4C}" type="slidenum">
              <a:rPr lang="en-US" sz="1200" smtClean="0">
                <a:solidFill>
                  <a:srgbClr val="FFFFFF"/>
                </a:solidFill>
                <a:latin typeface="Calibri" pitchFamily="34" charset="0"/>
              </a:rPr>
              <a:pPr/>
              <a:t>‹#›</a:t>
            </a:fld>
            <a:endParaRPr lang="en-US" sz="1200" dirty="0">
              <a:solidFill>
                <a:srgbClr val="FFFFFF"/>
              </a:solidFill>
              <a:latin typeface="Calibri" pitchFamily="34" charset="0"/>
            </a:endParaRPr>
          </a:p>
        </p:txBody>
      </p:sp>
      <p:sp>
        <p:nvSpPr>
          <p:cNvPr id="20" name="Rectangle 34"/>
          <p:cNvSpPr>
            <a:spLocks noChangeArrowheads="1"/>
          </p:cNvSpPr>
          <p:nvPr/>
        </p:nvSpPr>
        <p:spPr bwMode="auto">
          <a:xfrm>
            <a:off x="0" y="6642100"/>
            <a:ext cx="7315200" cy="215900"/>
          </a:xfrm>
          <a:prstGeom prst="rect">
            <a:avLst/>
          </a:prstGeom>
          <a:noFill/>
          <a:ln w="9525">
            <a:noFill/>
            <a:miter lim="800000"/>
            <a:headEnd/>
            <a:tailEnd/>
          </a:ln>
          <a:effectLst/>
        </p:spPr>
        <p:txBody>
          <a:bodyPr anchor="b"/>
          <a:lstStyle/>
          <a:p>
            <a:pPr algn="ctr"/>
            <a:endParaRPr lang="de-DE" sz="1200">
              <a:solidFill>
                <a:srgbClr val="FFFFFF"/>
              </a:solidFill>
              <a:latin typeface="Calibri" pitchFamily="34" charset="0"/>
            </a:endParaRPr>
          </a:p>
        </p:txBody>
      </p:sp>
      <p:sp>
        <p:nvSpPr>
          <p:cNvPr id="138249" name="Rectangle 15"/>
          <p:cNvSpPr>
            <a:spLocks noGrp="1" noChangeArrowheads="1"/>
          </p:cNvSpPr>
          <p:nvPr>
            <p:ph type="body" idx="1"/>
          </p:nvPr>
        </p:nvSpPr>
        <p:spPr bwMode="auto">
          <a:xfrm>
            <a:off x="228600" y="967666"/>
            <a:ext cx="8686800" cy="5433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38250" name="Rectangle 14"/>
          <p:cNvSpPr>
            <a:spLocks noGrp="1" noChangeArrowheads="1"/>
          </p:cNvSpPr>
          <p:nvPr>
            <p:ph type="title"/>
          </p:nvPr>
        </p:nvSpPr>
        <p:spPr bwMode="auto">
          <a:xfrm>
            <a:off x="762000" y="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1325487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805" r:id="rId12"/>
  </p:sldLayoutIdLst>
  <p:transition spd="med">
    <p:fade thruBlk="1"/>
  </p:transition>
  <p:timing>
    <p:tnLst>
      <p:par>
        <p:cTn id="1" dur="indefinite" restart="never" nodeType="tmRoot"/>
      </p:par>
    </p:tnLst>
  </p:timing>
  <p:hf hdr="0" dt="0"/>
  <p:txStyles>
    <p:title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800">
          <a:solidFill>
            <a:schemeClr val="bg1"/>
          </a:solidFill>
          <a:latin typeface="Calibri" pitchFamily="34" charset="0"/>
        </a:defRPr>
      </a:lvl2pPr>
      <a:lvl3pPr algn="r" rtl="0" eaLnBrk="0" fontAlgn="base" hangingPunct="0">
        <a:spcBef>
          <a:spcPct val="0"/>
        </a:spcBef>
        <a:spcAft>
          <a:spcPct val="0"/>
        </a:spcAft>
        <a:defRPr sz="3800">
          <a:solidFill>
            <a:schemeClr val="bg1"/>
          </a:solidFill>
          <a:latin typeface="Calibri" pitchFamily="34" charset="0"/>
        </a:defRPr>
      </a:lvl3pPr>
      <a:lvl4pPr algn="r" rtl="0" eaLnBrk="0" fontAlgn="base" hangingPunct="0">
        <a:spcBef>
          <a:spcPct val="0"/>
        </a:spcBef>
        <a:spcAft>
          <a:spcPct val="0"/>
        </a:spcAft>
        <a:defRPr sz="3800">
          <a:solidFill>
            <a:schemeClr val="bg1"/>
          </a:solidFill>
          <a:latin typeface="Calibri" pitchFamily="34" charset="0"/>
        </a:defRPr>
      </a:lvl4pPr>
      <a:lvl5pPr algn="r" rtl="0" eaLnBrk="0" fontAlgn="base" hangingPunct="0">
        <a:spcBef>
          <a:spcPct val="0"/>
        </a:spcBef>
        <a:spcAft>
          <a:spcPct val="0"/>
        </a:spcAft>
        <a:defRPr sz="3800">
          <a:solidFill>
            <a:schemeClr val="bg1"/>
          </a:solidFill>
          <a:latin typeface="Calibri" pitchFamily="34" charset="0"/>
        </a:defRPr>
      </a:lvl5pPr>
      <a:lvl6pPr marL="457200" algn="r" rtl="0" eaLnBrk="0" fontAlgn="base" hangingPunct="0">
        <a:spcBef>
          <a:spcPct val="0"/>
        </a:spcBef>
        <a:spcAft>
          <a:spcPct val="0"/>
        </a:spcAft>
        <a:defRPr sz="3800">
          <a:solidFill>
            <a:schemeClr val="bg1"/>
          </a:solidFill>
          <a:latin typeface="Calibri" pitchFamily="34" charset="0"/>
        </a:defRPr>
      </a:lvl6pPr>
      <a:lvl7pPr marL="914400" algn="r" rtl="0" eaLnBrk="0" fontAlgn="base" hangingPunct="0">
        <a:spcBef>
          <a:spcPct val="0"/>
        </a:spcBef>
        <a:spcAft>
          <a:spcPct val="0"/>
        </a:spcAft>
        <a:defRPr sz="3800">
          <a:solidFill>
            <a:schemeClr val="bg1"/>
          </a:solidFill>
          <a:latin typeface="Calibri" pitchFamily="34" charset="0"/>
        </a:defRPr>
      </a:lvl7pPr>
      <a:lvl8pPr marL="1371600" algn="r" rtl="0" eaLnBrk="0" fontAlgn="base" hangingPunct="0">
        <a:spcBef>
          <a:spcPct val="0"/>
        </a:spcBef>
        <a:spcAft>
          <a:spcPct val="0"/>
        </a:spcAft>
        <a:defRPr sz="3800">
          <a:solidFill>
            <a:schemeClr val="bg1"/>
          </a:solidFill>
          <a:latin typeface="Calibri" pitchFamily="34" charset="0"/>
        </a:defRPr>
      </a:lvl8pPr>
      <a:lvl9pPr marL="1828800" algn="r" rtl="0" eaLnBrk="0" fontAlgn="base" hangingPunct="0">
        <a:spcBef>
          <a:spcPct val="0"/>
        </a:spcBef>
        <a:spcAft>
          <a:spcPct val="0"/>
        </a:spcAft>
        <a:defRPr sz="38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chemeClr val="accent1">
            <a:lumMod val="50000"/>
          </a:schemeClr>
        </a:buClr>
        <a:buSzPct val="80000"/>
        <a:buFont typeface="Arial" pitchFamily="34" charset="0"/>
        <a:buChar char="•"/>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bwMode="auto">
          <a:xfrm>
            <a:off x="755650" y="4763"/>
            <a:ext cx="83883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dirty="0" smtClean="0"/>
              <a:t>edit Master title style</a:t>
            </a:r>
          </a:p>
        </p:txBody>
      </p:sp>
      <p:sp>
        <p:nvSpPr>
          <p:cNvPr id="583683" name="Rectangle 3"/>
          <p:cNvSpPr>
            <a:spLocks noGrp="1" noChangeArrowheads="1"/>
          </p:cNvSpPr>
          <p:nvPr>
            <p:ph type="body" idx="1"/>
          </p:nvPr>
        </p:nvSpPr>
        <p:spPr bwMode="auto">
          <a:xfrm>
            <a:off x="381000" y="958787"/>
            <a:ext cx="8534400" cy="551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83684" name="Rectangle 4"/>
          <p:cNvSpPr>
            <a:spLocks noGrp="1" noChangeArrowheads="1"/>
          </p:cNvSpPr>
          <p:nvPr>
            <p:ph type="ftr" sz="quarter" idx="3"/>
          </p:nvPr>
        </p:nvSpPr>
        <p:spPr bwMode="auto">
          <a:xfrm>
            <a:off x="2484438" y="6597650"/>
            <a:ext cx="40322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lgn="ctr" eaLnBrk="0" hangingPunct="0"/>
            <a:r>
              <a:rPr lang="en-GB" dirty="0" smtClean="0">
                <a:solidFill>
                  <a:srgbClr val="FFFFFF"/>
                </a:solidFill>
              </a:rPr>
              <a:t>R.Schmidt     HASCO 2013</a:t>
            </a:r>
            <a:endParaRPr lang="en-GB" dirty="0">
              <a:solidFill>
                <a:srgbClr val="FFFFFF"/>
              </a:solidFill>
            </a:endParaRPr>
          </a:p>
        </p:txBody>
      </p:sp>
      <p:sp>
        <p:nvSpPr>
          <p:cNvPr id="583685" name="Rectangle 5"/>
          <p:cNvSpPr>
            <a:spLocks noGrp="1" noChangeArrowheads="1"/>
          </p:cNvSpPr>
          <p:nvPr>
            <p:ph type="sldNum" sz="quarter" idx="4"/>
          </p:nvPr>
        </p:nvSpPr>
        <p:spPr bwMode="auto">
          <a:xfrm>
            <a:off x="6553200" y="6597650"/>
            <a:ext cx="21336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eaLnBrk="0" hangingPunct="0"/>
            <a:fld id="{30F6DEC6-2A4C-4D92-8911-7A8B6B1E9C3C}" type="slidenum">
              <a:rPr lang="en-GB">
                <a:solidFill>
                  <a:srgbClr val="FFFFFF"/>
                </a:solidFill>
              </a:rPr>
              <a:pPr eaLnBrk="0" hangingPunct="0"/>
              <a:t>‹#›</a:t>
            </a:fld>
            <a:endParaRPr lang="en-GB">
              <a:solidFill>
                <a:srgbClr val="FFFFFF"/>
              </a:solidFill>
            </a:endParaRPr>
          </a:p>
        </p:txBody>
      </p:sp>
      <p:pic>
        <p:nvPicPr>
          <p:cNvPr id="583686" name="Picture 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70802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125198"/>
      </p:ext>
    </p:extLst>
  </p:cSld>
  <p:clrMap bg1="dk2" tx1="lt1" bg2="dk1"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ransition>
    <p:dissolve/>
  </p:transition>
  <p:hf hdr="0" dt="0"/>
  <p:txStyles>
    <p:titleStyle>
      <a:lvl1pPr algn="ctr" rtl="0" fontAlgn="base">
        <a:spcBef>
          <a:spcPct val="0"/>
        </a:spcBef>
        <a:spcAft>
          <a:spcPct val="0"/>
        </a:spcAft>
        <a:defRPr sz="2800">
          <a:solidFill>
            <a:schemeClr val="hlink"/>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2800">
          <a:solidFill>
            <a:schemeClr val="hlink"/>
          </a:solidFill>
          <a:effectLst>
            <a:outerShdw blurRad="38100" dist="38100" dir="2700000" algn="tl">
              <a:srgbClr val="000000"/>
            </a:outerShdw>
          </a:effectLst>
          <a:latin typeface="Arial" charset="0"/>
        </a:defRPr>
      </a:lvl2pPr>
      <a:lvl3pPr algn="ctr" rtl="0" fontAlgn="base">
        <a:spcBef>
          <a:spcPct val="0"/>
        </a:spcBef>
        <a:spcAft>
          <a:spcPct val="0"/>
        </a:spcAft>
        <a:defRPr sz="2800">
          <a:solidFill>
            <a:schemeClr val="hlink"/>
          </a:solidFill>
          <a:effectLst>
            <a:outerShdw blurRad="38100" dist="38100" dir="2700000" algn="tl">
              <a:srgbClr val="000000"/>
            </a:outerShdw>
          </a:effectLst>
          <a:latin typeface="Arial" charset="0"/>
        </a:defRPr>
      </a:lvl3pPr>
      <a:lvl4pPr algn="ctr" rtl="0" fontAlgn="base">
        <a:spcBef>
          <a:spcPct val="0"/>
        </a:spcBef>
        <a:spcAft>
          <a:spcPct val="0"/>
        </a:spcAft>
        <a:defRPr sz="2800">
          <a:solidFill>
            <a:schemeClr val="hlink"/>
          </a:solidFill>
          <a:effectLst>
            <a:outerShdw blurRad="38100" dist="38100" dir="2700000" algn="tl">
              <a:srgbClr val="000000"/>
            </a:outerShdw>
          </a:effectLst>
          <a:latin typeface="Arial" charset="0"/>
        </a:defRPr>
      </a:lvl4pPr>
      <a:lvl5pPr algn="ctr" rtl="0" fontAlgn="base">
        <a:spcBef>
          <a:spcPct val="0"/>
        </a:spcBef>
        <a:spcAft>
          <a:spcPct val="0"/>
        </a:spcAft>
        <a:defRPr sz="2800">
          <a:solidFill>
            <a:schemeClr va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2800">
          <a:solidFill>
            <a:schemeClr va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2800">
          <a:solidFill>
            <a:schemeClr va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2800">
          <a:solidFill>
            <a:schemeClr va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2800">
          <a:solidFill>
            <a:schemeClr val="hlink"/>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SzPct val="75000"/>
        <a:buFont typeface="Monotype Sorts" pitchFamily="2" charset="2"/>
        <a:buChar char="l"/>
        <a:defRPr sz="2400">
          <a:solidFill>
            <a:schemeClr val="tx1"/>
          </a:solidFill>
          <a:latin typeface="+mn-lt"/>
          <a:ea typeface="+mn-ea"/>
          <a:cs typeface="+mn-cs"/>
        </a:defRPr>
      </a:lvl1pPr>
      <a:lvl2pPr marL="742950" indent="-285750" algn="l" rtl="0" fontAlgn="base">
        <a:spcBef>
          <a:spcPct val="20000"/>
        </a:spcBef>
        <a:spcAft>
          <a:spcPct val="0"/>
        </a:spcAft>
        <a:buClr>
          <a:schemeClr val="tx2"/>
        </a:buClr>
        <a:buSzPct val="120000"/>
        <a:buChar char="•"/>
        <a:defRPr sz="2000">
          <a:solidFill>
            <a:schemeClr val="hlink"/>
          </a:solidFill>
          <a:latin typeface="+mn-lt"/>
        </a:defRPr>
      </a:lvl2pPr>
      <a:lvl3pPr marL="1143000" indent="-228600" algn="l" rtl="0" fontAlgn="base">
        <a:spcBef>
          <a:spcPct val="20000"/>
        </a:spcBef>
        <a:spcAft>
          <a:spcPct val="0"/>
        </a:spcAft>
        <a:buClr>
          <a:schemeClr val="tx2"/>
        </a:buClr>
        <a:buSzPct val="65000"/>
        <a:buFont typeface="Monotype Sorts" pitchFamily="2" charset="2"/>
        <a:buChar char="u"/>
        <a:defRPr sz="2000">
          <a:solidFill>
            <a:schemeClr val="hlink"/>
          </a:solidFill>
          <a:latin typeface="+mn-lt"/>
        </a:defRPr>
      </a:lvl3pPr>
      <a:lvl4pPr marL="1600200" indent="-228600" algn="l" rtl="0" fontAlgn="base">
        <a:spcBef>
          <a:spcPct val="20000"/>
        </a:spcBef>
        <a:spcAft>
          <a:spcPct val="0"/>
        </a:spcAft>
        <a:buClr>
          <a:schemeClr val="tx1"/>
        </a:buClr>
        <a:buSzPct val="65000"/>
        <a:buFont typeface="Monotype Sorts" pitchFamily="2" charset="2"/>
        <a:buChar char="u"/>
        <a:defRPr sz="2000">
          <a:solidFill>
            <a:schemeClr val="tx1"/>
          </a:solidFill>
          <a:latin typeface="+mn-lt"/>
        </a:defRPr>
      </a:lvl4pPr>
      <a:lvl5pPr marL="2057400" indent="-22860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5pPr>
      <a:lvl6pPr marL="2514600" indent="-22860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6pPr>
      <a:lvl7pPr marL="2971800" indent="-22860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7pPr>
      <a:lvl8pPr marL="3429000" indent="-22860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8pPr>
      <a:lvl9pPr marL="3886200" indent="-22860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36.xml"/><Relationship Id="rId1" Type="http://schemas.openxmlformats.org/officeDocument/2006/relationships/slideLayout" Target="../slideLayouts/slideLayout3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1.xml"/><Relationship Id="rId1" Type="http://schemas.openxmlformats.org/officeDocument/2006/relationships/vmlDrawing" Target="../drawings/vmlDrawing1.vml"/><Relationship Id="rId6" Type="http://schemas.openxmlformats.org/officeDocument/2006/relationships/image" Target="../media/image27.wmf"/><Relationship Id="rId5" Type="http://schemas.openxmlformats.org/officeDocument/2006/relationships/oleObject" Target="../embeddings/oleObject1.bin"/><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4631"/>
            <a:ext cx="9144000" cy="6902631"/>
          </a:xfrm>
          <a:prstGeom prst="rect">
            <a:avLst/>
          </a:prstGeom>
        </p:spPr>
      </p:pic>
      <p:sp>
        <p:nvSpPr>
          <p:cNvPr id="54273" name="Slide Number Placeholder 3"/>
          <p:cNvSpPr>
            <a:spLocks noGrp="1"/>
          </p:cNvSpPr>
          <p:nvPr>
            <p:ph type="sldNum" sz="quarter" idx="10"/>
          </p:nvPr>
        </p:nvSpPr>
        <p:spPr>
          <a:noFill/>
          <a:ln>
            <a:miter lim="800000"/>
            <a:headEnd/>
            <a:tailEnd/>
          </a:ln>
        </p:spPr>
        <p:txBody>
          <a:bodyPr/>
          <a:lstStyle/>
          <a:p>
            <a:fld id="{0563EDF0-19FB-4B53-A09E-084828F13D5A}" type="slidenum">
              <a:rPr lang="en-US" smtClean="0">
                <a:latin typeface="Arial" charset="0"/>
              </a:rPr>
              <a:pPr/>
              <a:t>1</a:t>
            </a:fld>
            <a:endParaRPr lang="en-US" dirty="0" smtClean="0">
              <a:latin typeface="Arial" charset="0"/>
            </a:endParaRPr>
          </a:p>
        </p:txBody>
      </p:sp>
      <p:sp>
        <p:nvSpPr>
          <p:cNvPr id="1242116" name="Text Box 4"/>
          <p:cNvSpPr txBox="1">
            <a:spLocks noChangeArrowheads="1"/>
          </p:cNvSpPr>
          <p:nvPr/>
        </p:nvSpPr>
        <p:spPr bwMode="auto">
          <a:xfrm>
            <a:off x="888763" y="157163"/>
            <a:ext cx="7699760" cy="6820842"/>
          </a:xfrm>
          <a:prstGeom prst="rect">
            <a:avLst/>
          </a:prstGeom>
          <a:noFill/>
          <a:ln w="9525">
            <a:noFill/>
            <a:miter lim="800000"/>
            <a:headEnd/>
            <a:tailEnd/>
          </a:ln>
        </p:spPr>
        <p:txBody>
          <a:bodyPr wrap="square">
            <a:spAutoFit/>
          </a:bodyPr>
          <a:lstStyle/>
          <a:p>
            <a:pPr algn="ctr" eaLnBrk="0" hangingPunct="0">
              <a:spcBef>
                <a:spcPct val="20000"/>
              </a:spcBef>
            </a:pPr>
            <a:endParaRPr lang="en-GB" sz="3200" b="1" dirty="0" smtClean="0">
              <a:solidFill>
                <a:srgbClr val="FFFF00"/>
              </a:solidFill>
            </a:endParaRPr>
          </a:p>
          <a:p>
            <a:pPr algn="ctr" eaLnBrk="0" hangingPunct="0">
              <a:spcBef>
                <a:spcPct val="20000"/>
              </a:spcBef>
            </a:pPr>
            <a:endParaRPr lang="en-GB" sz="3200" b="1" dirty="0">
              <a:solidFill>
                <a:srgbClr val="FFFF00"/>
              </a:solidFill>
            </a:endParaRPr>
          </a:p>
          <a:p>
            <a:pPr algn="ctr" eaLnBrk="0" hangingPunct="0">
              <a:spcBef>
                <a:spcPct val="20000"/>
              </a:spcBef>
            </a:pPr>
            <a:r>
              <a:rPr lang="en-GB" sz="3200" b="1" dirty="0">
                <a:solidFill>
                  <a:srgbClr val="FFFF00"/>
                </a:solidFill>
              </a:rPr>
              <a:t>Reliability and </a:t>
            </a:r>
            <a:r>
              <a:rPr lang="en-GB" sz="3200" b="1" dirty="0" smtClean="0">
                <a:solidFill>
                  <a:srgbClr val="FFFF00"/>
                </a:solidFill>
              </a:rPr>
              <a:t>availability of machine protection systems</a:t>
            </a:r>
            <a:r>
              <a:rPr lang="en-GB" sz="3200" b="1" dirty="0">
                <a:solidFill>
                  <a:srgbClr val="FFFF00"/>
                </a:solidFill>
              </a:rPr>
              <a:t/>
            </a:r>
            <a:br>
              <a:rPr lang="en-GB" sz="3200" b="1" dirty="0">
                <a:solidFill>
                  <a:srgbClr val="FFFF00"/>
                </a:solidFill>
              </a:rPr>
            </a:br>
            <a:endParaRPr lang="en-GB" sz="3200" b="1" dirty="0" smtClean="0">
              <a:solidFill>
                <a:srgbClr val="FFFF00"/>
              </a:solidFill>
            </a:endParaRPr>
          </a:p>
          <a:p>
            <a:pPr algn="ctr" eaLnBrk="0" hangingPunct="0">
              <a:spcBef>
                <a:spcPct val="20000"/>
              </a:spcBef>
            </a:pPr>
            <a:endParaRPr lang="en-GB" sz="3200" b="1" dirty="0">
              <a:solidFill>
                <a:srgbClr val="FFFF00"/>
              </a:solidFill>
            </a:endParaRPr>
          </a:p>
          <a:p>
            <a:pPr algn="ctr" eaLnBrk="0" hangingPunct="0">
              <a:spcBef>
                <a:spcPct val="20000"/>
              </a:spcBef>
            </a:pPr>
            <a:endParaRPr lang="en-GB" sz="3200" b="1" dirty="0" smtClean="0">
              <a:solidFill>
                <a:srgbClr val="FFFF00"/>
              </a:solidFill>
            </a:endParaRPr>
          </a:p>
          <a:p>
            <a:pPr algn="ctr" eaLnBrk="0" hangingPunct="0">
              <a:spcBef>
                <a:spcPct val="20000"/>
              </a:spcBef>
            </a:pPr>
            <a:endParaRPr lang="en-GB" sz="3200" b="1" dirty="0">
              <a:solidFill>
                <a:srgbClr val="FFFF00"/>
              </a:solidFill>
            </a:endParaRPr>
          </a:p>
          <a:p>
            <a:pPr algn="ctr" eaLnBrk="0" hangingPunct="0">
              <a:spcBef>
                <a:spcPct val="20000"/>
              </a:spcBef>
            </a:pPr>
            <a:endParaRPr lang="en-GB" sz="3200" b="1" dirty="0">
              <a:solidFill>
                <a:srgbClr val="FFFF00"/>
              </a:solidFill>
            </a:endParaRPr>
          </a:p>
          <a:p>
            <a:pPr algn="ctr" eaLnBrk="0" hangingPunct="0">
              <a:spcBef>
                <a:spcPct val="20000"/>
              </a:spcBef>
            </a:pPr>
            <a:r>
              <a:rPr lang="en-GB" sz="2000" dirty="0">
                <a:solidFill>
                  <a:srgbClr val="FFFF00"/>
                </a:solidFill>
              </a:rPr>
              <a:t>Rüdiger Schmidt, CERN</a:t>
            </a:r>
          </a:p>
          <a:p>
            <a:pPr algn="ctr" eaLnBrk="0" hangingPunct="0">
              <a:spcBef>
                <a:spcPct val="20000"/>
              </a:spcBef>
            </a:pPr>
            <a:r>
              <a:rPr lang="en-GB" sz="2000" dirty="0">
                <a:solidFill>
                  <a:srgbClr val="FFFF00"/>
                </a:solidFill>
              </a:rPr>
              <a:t>U.S. Particle Accelerator School  January 2017</a:t>
            </a:r>
          </a:p>
          <a:p>
            <a:pPr algn="ctr" eaLnBrk="0" hangingPunct="0">
              <a:spcBef>
                <a:spcPct val="20000"/>
              </a:spcBef>
            </a:pPr>
            <a:r>
              <a:rPr lang="en-GB" sz="2000" dirty="0" smtClean="0">
                <a:solidFill>
                  <a:srgbClr val="FFFF00"/>
                </a:solidFill>
              </a:rPr>
              <a:t>Input from </a:t>
            </a:r>
            <a:r>
              <a:rPr lang="en-GB" sz="2000" dirty="0" err="1" smtClean="0">
                <a:solidFill>
                  <a:srgbClr val="FFFF00"/>
                </a:solidFill>
              </a:rPr>
              <a:t>A.Apollonio</a:t>
            </a:r>
            <a:r>
              <a:rPr lang="en-GB" sz="2000" dirty="0" smtClean="0">
                <a:solidFill>
                  <a:srgbClr val="FFFF00"/>
                </a:solidFill>
              </a:rPr>
              <a:t>, </a:t>
            </a:r>
            <a:r>
              <a:rPr lang="en-GB" sz="2000" dirty="0" err="1" smtClean="0">
                <a:solidFill>
                  <a:srgbClr val="FFFF00"/>
                </a:solidFill>
              </a:rPr>
              <a:t>J.Thomas</a:t>
            </a:r>
            <a:r>
              <a:rPr lang="en-GB" sz="2000" dirty="0" smtClean="0">
                <a:solidFill>
                  <a:srgbClr val="FFFF00"/>
                </a:solidFill>
              </a:rPr>
              <a:t> and </a:t>
            </a:r>
            <a:r>
              <a:rPr lang="en-GB" sz="2000" dirty="0" err="1" smtClean="0">
                <a:solidFill>
                  <a:srgbClr val="FFFF00"/>
                </a:solidFill>
              </a:rPr>
              <a:t>F.Willeke</a:t>
            </a:r>
            <a:endParaRPr lang="en-GB" sz="2000" dirty="0">
              <a:solidFill>
                <a:srgbClr val="FFFF00"/>
              </a:solidFill>
            </a:endParaRPr>
          </a:p>
          <a:p>
            <a:pPr algn="ctr" eaLnBrk="0" hangingPunct="0">
              <a:lnSpc>
                <a:spcPts val="1300"/>
              </a:lnSpc>
              <a:spcBef>
                <a:spcPct val="20000"/>
              </a:spcBef>
            </a:pPr>
            <a:endParaRPr lang="en-GB" sz="2000" dirty="0">
              <a:solidFill>
                <a:srgbClr val="FFFF00"/>
              </a:solidFill>
            </a:endParaRPr>
          </a:p>
          <a:p>
            <a:pPr algn="ctr" eaLnBrk="0" hangingPunct="0">
              <a:spcBef>
                <a:spcPct val="20000"/>
              </a:spcBef>
            </a:pPr>
            <a:r>
              <a:rPr lang="en-GB" sz="2000" dirty="0" smtClean="0">
                <a:solidFill>
                  <a:srgbClr val="FFFF00"/>
                </a:solidFill>
              </a:rPr>
              <a:t> </a:t>
            </a:r>
            <a:endParaRPr lang="en-GB" sz="2000" dirty="0">
              <a:solidFill>
                <a:srgbClr val="FFFF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242116"/>
                                        </p:tgtEl>
                                      </p:cBhvr>
                                    </p:animEffect>
                                    <p:set>
                                      <p:cBhvr>
                                        <p:cTn id="7" dur="1" fill="hold">
                                          <p:stCondLst>
                                            <p:cond delay="499"/>
                                          </p:stCondLst>
                                        </p:cTn>
                                        <p:tgtEl>
                                          <p:spTgt spid="1242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p:txBody>
          <a:bodyPr/>
          <a:lstStyle/>
          <a:p>
            <a:r>
              <a:rPr lang="en-GB" dirty="0" smtClean="0"/>
              <a:t>Reliability of the </a:t>
            </a:r>
            <a:r>
              <a:rPr lang="en-GB" baseline="0" dirty="0" smtClean="0"/>
              <a:t>MPS</a:t>
            </a:r>
            <a:endParaRPr lang="en-GB" dirty="0"/>
          </a:p>
        </p:txBody>
      </p:sp>
      <p:sp>
        <p:nvSpPr>
          <p:cNvPr id="15" name="Text Placeholder 14"/>
          <p:cNvSpPr>
            <a:spLocks noGrp="1"/>
          </p:cNvSpPr>
          <p:nvPr>
            <p:ph type="body" idx="4294967295"/>
          </p:nvPr>
        </p:nvSpPr>
        <p:spPr>
          <a:xfrm>
            <a:off x="467430" y="967666"/>
            <a:ext cx="8569190" cy="5433133"/>
          </a:xfrm>
          <a:noFill/>
        </p:spPr>
        <p:txBody>
          <a:bodyPr/>
          <a:lstStyle/>
          <a:p>
            <a:r>
              <a:rPr lang="en-GB" dirty="0" smtClean="0">
                <a:solidFill>
                  <a:srgbClr val="002060"/>
                </a:solidFill>
              </a:rPr>
              <a:t>Beam below damage limit: From the failure modes without protection system the availability of the accelerator can be estimated (A1)</a:t>
            </a:r>
          </a:p>
          <a:p>
            <a:r>
              <a:rPr lang="en-GB" dirty="0" smtClean="0">
                <a:solidFill>
                  <a:srgbClr val="002060"/>
                </a:solidFill>
              </a:rPr>
              <a:t>Beam above damage limit : Failure modes of the accelerator to be studied (failure catalogue) and to define protection strategy / protection systems</a:t>
            </a:r>
          </a:p>
          <a:p>
            <a:r>
              <a:rPr lang="en-GB" dirty="0" smtClean="0">
                <a:solidFill>
                  <a:srgbClr val="002060"/>
                </a:solidFill>
              </a:rPr>
              <a:t>Protection systems are developed and their reliability and availability can be estimated (for safe failures and for unsafe failures)</a:t>
            </a:r>
          </a:p>
          <a:p>
            <a:endParaRPr lang="en-GB" dirty="0" smtClean="0">
              <a:solidFill>
                <a:srgbClr val="002060"/>
              </a:solidFill>
            </a:endParaRPr>
          </a:p>
          <a:p>
            <a:pPr marL="0" indent="0">
              <a:buNone/>
            </a:pPr>
            <a:r>
              <a:rPr lang="en-GB" dirty="0" smtClean="0">
                <a:solidFill>
                  <a:srgbClr val="002060"/>
                </a:solidFill>
              </a:rPr>
              <a:t>In this presentation the methods to address the reliability of the protection system are addressed. The methods are very similar to those to address the accelerator availability. </a:t>
            </a:r>
          </a:p>
          <a:p>
            <a:pPr lvl="1"/>
            <a:endParaRPr lang="en-GB" dirty="0" smtClean="0">
              <a:solidFill>
                <a:srgbClr val="002060"/>
              </a:solidFill>
            </a:endParaRPr>
          </a:p>
        </p:txBody>
      </p:sp>
    </p:spTree>
    <p:extLst>
      <p:ext uri="{BB962C8B-B14F-4D97-AF65-F5344CB8AC3E}">
        <p14:creationId xmlns:p14="http://schemas.microsoft.com/office/powerpoint/2010/main" val="4182672792"/>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p:cNvSpPr>
            <a:spLocks noGrp="1" noChangeArrowheads="1"/>
          </p:cNvSpPr>
          <p:nvPr>
            <p:ph type="title"/>
          </p:nvPr>
        </p:nvSpPr>
        <p:spPr>
          <a:xfrm>
            <a:off x="387350" y="1849545"/>
            <a:ext cx="8424863" cy="2963863"/>
          </a:xfrm>
          <a:solidFill>
            <a:schemeClr val="bg1">
              <a:lumMod val="95000"/>
            </a:schemeClr>
          </a:solidFill>
        </p:spPr>
        <p:txBody>
          <a:bodyPr/>
          <a:lstStyle/>
          <a:p>
            <a:pPr algn="ctr"/>
            <a:r>
              <a:rPr lang="en-GB" sz="6600" noProof="0" dirty="0" smtClean="0">
                <a:solidFill>
                  <a:srgbClr val="0000CC"/>
                </a:solidFill>
              </a:rPr>
              <a:t>Hazards and Risks</a:t>
            </a:r>
            <a:endParaRPr lang="en-GB" sz="6600" noProof="0" dirty="0">
              <a:solidFill>
                <a:srgbClr val="0000CC"/>
              </a:solidFill>
            </a:endParaRPr>
          </a:p>
        </p:txBody>
      </p:sp>
    </p:spTree>
    <p:extLst>
      <p:ext uri="{BB962C8B-B14F-4D97-AF65-F5344CB8AC3E}">
        <p14:creationId xmlns:p14="http://schemas.microsoft.com/office/powerpoint/2010/main" val="60766258"/>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r>
              <a:rPr lang="en-GB" noProof="0" dirty="0" smtClean="0"/>
              <a:t>Hazard and Risk for accelerators</a:t>
            </a:r>
          </a:p>
        </p:txBody>
      </p:sp>
      <p:sp>
        <p:nvSpPr>
          <p:cNvPr id="56323" name="Text Placeholder 1"/>
          <p:cNvSpPr>
            <a:spLocks noGrp="1"/>
          </p:cNvSpPr>
          <p:nvPr>
            <p:ph type="body" idx="4294967295"/>
          </p:nvPr>
        </p:nvSpPr>
        <p:spPr/>
        <p:txBody>
          <a:bodyPr/>
          <a:lstStyle/>
          <a:p>
            <a:r>
              <a:rPr lang="en-GB" b="1" noProof="0" dirty="0" smtClean="0"/>
              <a:t>Hazard: </a:t>
            </a:r>
            <a:r>
              <a:rPr lang="en-GB" noProof="0" dirty="0" smtClean="0"/>
              <a:t>a situation that poses a level of threat to the accelerator. Hazards are dormant or potential, with only a theoretical risk of damage. Once a hazard becomes "active“:  </a:t>
            </a:r>
            <a:r>
              <a:rPr lang="en-GB" b="1" noProof="0" dirty="0" smtClean="0"/>
              <a:t>incident / accident</a:t>
            </a:r>
            <a:r>
              <a:rPr lang="en-GB" noProof="0" dirty="0" smtClean="0"/>
              <a:t>. </a:t>
            </a:r>
            <a:r>
              <a:rPr lang="en-GB" b="1" noProof="0" dirty="0" smtClean="0"/>
              <a:t>Consequences</a:t>
            </a:r>
            <a:r>
              <a:rPr lang="en-GB" noProof="0" dirty="0" smtClean="0"/>
              <a:t> and </a:t>
            </a:r>
            <a:r>
              <a:rPr lang="en-GB" b="1" dirty="0"/>
              <a:t>Probability </a:t>
            </a:r>
            <a:r>
              <a:rPr lang="en-GB" noProof="0" dirty="0" smtClean="0"/>
              <a:t>of a hazard interact together to create </a:t>
            </a:r>
            <a:r>
              <a:rPr lang="en-GB" b="1" noProof="0" dirty="0" smtClean="0"/>
              <a:t>RISK</a:t>
            </a:r>
            <a:r>
              <a:rPr lang="en-GB" noProof="0" dirty="0" smtClean="0"/>
              <a:t>:</a:t>
            </a:r>
          </a:p>
          <a:p>
            <a:pPr lvl="2">
              <a:lnSpc>
                <a:spcPts val="1200"/>
              </a:lnSpc>
            </a:pPr>
            <a:r>
              <a:rPr lang="en-GB" noProof="0" dirty="0" smtClean="0"/>
              <a:t> </a:t>
            </a:r>
          </a:p>
          <a:p>
            <a:pPr marL="0" indent="0" algn="ctr">
              <a:buNone/>
            </a:pPr>
            <a:r>
              <a:rPr lang="en-GB" sz="2800" b="1" noProof="0" dirty="0" smtClean="0">
                <a:solidFill>
                  <a:srgbClr val="C00000"/>
                </a:solidFill>
              </a:rPr>
              <a:t>RISK = Consequences ∙ Probability </a:t>
            </a:r>
          </a:p>
          <a:p>
            <a:pPr lvl="2">
              <a:lnSpc>
                <a:spcPts val="1200"/>
              </a:lnSpc>
            </a:pPr>
            <a:r>
              <a:rPr lang="en-GB" dirty="0"/>
              <a:t> </a:t>
            </a:r>
            <a:endParaRPr lang="en-GB" sz="2800" b="1" noProof="0" dirty="0" smtClean="0">
              <a:solidFill>
                <a:srgbClr val="C00000"/>
              </a:solidFill>
            </a:endParaRPr>
          </a:p>
          <a:p>
            <a:pPr marL="0" indent="0">
              <a:buNone/>
            </a:pPr>
            <a:r>
              <a:rPr lang="en-GB" noProof="0" dirty="0" smtClean="0"/>
              <a:t>Related to accelerators</a:t>
            </a:r>
          </a:p>
          <a:p>
            <a:r>
              <a:rPr lang="en-GB" noProof="0" dirty="0" smtClean="0"/>
              <a:t>Consequences of a failure in accelerator systems or uncontrolled beam </a:t>
            </a:r>
            <a:r>
              <a:rPr lang="en-GB" dirty="0"/>
              <a:t>loss (in Euro, downtime, radiation dose to people, reputation</a:t>
            </a:r>
            <a:r>
              <a:rPr lang="en-GB" dirty="0" smtClean="0"/>
              <a:t>)</a:t>
            </a:r>
            <a:endParaRPr lang="en-GB" noProof="0" dirty="0" smtClean="0"/>
          </a:p>
          <a:p>
            <a:r>
              <a:rPr lang="en-GB" noProof="0" dirty="0" smtClean="0"/>
              <a:t>Probability of such event</a:t>
            </a:r>
          </a:p>
          <a:p>
            <a:r>
              <a:rPr lang="en-GB" noProof="0" dirty="0" smtClean="0"/>
              <a:t>The higher the </a:t>
            </a:r>
            <a:r>
              <a:rPr lang="en-GB" b="1" noProof="0" dirty="0" smtClean="0"/>
              <a:t>RISK</a:t>
            </a:r>
            <a:r>
              <a:rPr lang="en-GB" noProof="0" dirty="0" smtClean="0"/>
              <a:t>, the more </a:t>
            </a:r>
            <a:r>
              <a:rPr lang="en-GB" b="1" noProof="0" dirty="0" smtClean="0"/>
              <a:t>Protection</a:t>
            </a:r>
            <a:r>
              <a:rPr lang="en-GB" noProof="0" dirty="0" smtClean="0"/>
              <a:t> needs to be considered</a:t>
            </a:r>
          </a:p>
          <a:p>
            <a:endParaRPr lang="en-GB" noProof="0" dirty="0" smtClean="0"/>
          </a:p>
          <a:p>
            <a:pPr marL="0" indent="0" algn="ctr">
              <a:buNone/>
            </a:pPr>
            <a:endParaRPr lang="en-GB" sz="2800" b="1" noProof="0" dirty="0">
              <a:solidFill>
                <a:srgbClr val="C00000"/>
              </a:solidFill>
            </a:endParaRPr>
          </a:p>
        </p:txBody>
      </p:sp>
    </p:spTree>
    <p:extLst>
      <p:ext uri="{BB962C8B-B14F-4D97-AF65-F5344CB8AC3E}">
        <p14:creationId xmlns:p14="http://schemas.microsoft.com/office/powerpoint/2010/main" val="3637623562"/>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7" name="Rectangle 3"/>
          <p:cNvSpPr>
            <a:spLocks noChangeArrowheads="1"/>
          </p:cNvSpPr>
          <p:nvPr/>
        </p:nvSpPr>
        <p:spPr bwMode="auto">
          <a:xfrm>
            <a:off x="468313" y="2443162"/>
            <a:ext cx="8210550" cy="18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1" hangingPunct="1"/>
            <a:endParaRPr lang="en-GB" sz="4800">
              <a:solidFill>
                <a:schemeClr val="hlink"/>
              </a:solidFill>
              <a:effectLst>
                <a:outerShdw blurRad="38100" dist="38100" dir="2700000" algn="tl">
                  <a:srgbClr val="000000"/>
                </a:outerShdw>
              </a:effectLst>
              <a:latin typeface="Arial" charset="0"/>
            </a:endParaRPr>
          </a:p>
        </p:txBody>
      </p:sp>
      <p:sp>
        <p:nvSpPr>
          <p:cNvPr id="1255428" name="Rectangle 4"/>
          <p:cNvSpPr>
            <a:spLocks noGrp="1" noChangeArrowheads="1"/>
          </p:cNvSpPr>
          <p:nvPr>
            <p:ph type="title" idx="4294967295"/>
          </p:nvPr>
        </p:nvSpPr>
        <p:spPr>
          <a:xfrm>
            <a:off x="242888" y="1974078"/>
            <a:ext cx="8435975" cy="2503917"/>
          </a:xfrm>
          <a:solidFill>
            <a:schemeClr val="bg1">
              <a:lumMod val="95000"/>
            </a:schemeClr>
          </a:solidFill>
        </p:spPr>
        <p:txBody>
          <a:bodyPr/>
          <a:lstStyle/>
          <a:p>
            <a:pPr algn="ctr"/>
            <a:r>
              <a:rPr lang="en-GB" sz="6000" dirty="0" smtClean="0">
                <a:solidFill>
                  <a:srgbClr val="000000"/>
                </a:solidFill>
              </a:rPr>
              <a:t>Example:</a:t>
            </a:r>
            <a:r>
              <a:rPr lang="en-GB" sz="6000" noProof="0" dirty="0" smtClean="0">
                <a:solidFill>
                  <a:srgbClr val="C00000"/>
                </a:solidFill>
              </a:rPr>
              <a:t/>
            </a:r>
            <a:br>
              <a:rPr lang="en-GB" sz="6000" noProof="0" dirty="0" smtClean="0">
                <a:solidFill>
                  <a:srgbClr val="C00000"/>
                </a:solidFill>
              </a:rPr>
            </a:br>
            <a:r>
              <a:rPr lang="en-GB" sz="6000" noProof="0" dirty="0" smtClean="0">
                <a:solidFill>
                  <a:srgbClr val="C00000"/>
                </a:solidFill>
              </a:rPr>
              <a:t>Hazard from D1 magnet       at LHC</a:t>
            </a:r>
            <a:endParaRPr lang="en-GB" sz="6000" noProof="0" dirty="0">
              <a:solidFill>
                <a:srgbClr val="C00000"/>
              </a:solidFill>
            </a:endParaRPr>
          </a:p>
        </p:txBody>
      </p:sp>
    </p:spTree>
    <p:extLst>
      <p:ext uri="{BB962C8B-B14F-4D97-AF65-F5344CB8AC3E}">
        <p14:creationId xmlns:p14="http://schemas.microsoft.com/office/powerpoint/2010/main" val="196191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Rectangle 1027"/>
          <p:cNvSpPr>
            <a:spLocks noChangeArrowheads="1"/>
          </p:cNvSpPr>
          <p:nvPr/>
        </p:nvSpPr>
        <p:spPr bwMode="auto">
          <a:xfrm>
            <a:off x="990600" y="114300"/>
            <a:ext cx="77724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algn="l"/>
            <a:r>
              <a:rPr lang="en-GB" sz="2800" b="1" dirty="0">
                <a:solidFill>
                  <a:srgbClr val="FFFF00"/>
                </a:solidFill>
                <a:latin typeface="Arial" pitchFamily="34" charset="0"/>
              </a:rPr>
              <a:t> </a:t>
            </a:r>
          </a:p>
        </p:txBody>
      </p:sp>
      <p:sp>
        <p:nvSpPr>
          <p:cNvPr id="319492" name="Rectangle 1028"/>
          <p:cNvSpPr>
            <a:spLocks noChangeArrowheads="1"/>
          </p:cNvSpPr>
          <p:nvPr/>
        </p:nvSpPr>
        <p:spPr bwMode="auto">
          <a:xfrm>
            <a:off x="0" y="5229565"/>
            <a:ext cx="9143999" cy="1284287"/>
          </a:xfrm>
          <a:prstGeom prst="rect">
            <a:avLst/>
          </a:prstGeom>
          <a:solidFill>
            <a:schemeClr val="bg1">
              <a:lumMod val="95000"/>
            </a:schemeClr>
          </a:solidFill>
          <a:ln>
            <a:noFill/>
          </a:ln>
          <a:effectLst/>
          <a:extLst/>
        </p:spPr>
        <p:txBody>
          <a:bodyPr lIns="92075" tIns="46038" rIns="92075" bIns="46038"/>
          <a:lstStyle/>
          <a:p>
            <a:pPr marL="342900" indent="-342900" algn="l">
              <a:spcBef>
                <a:spcPct val="20000"/>
              </a:spcBef>
              <a:buSzPct val="80000"/>
              <a:buFont typeface="Arial" panose="020B0604020202020204" pitchFamily="34" charset="0"/>
              <a:buChar char="•"/>
            </a:pPr>
            <a:r>
              <a:rPr lang="en-GB" sz="2000" dirty="0" smtClean="0">
                <a:solidFill>
                  <a:srgbClr val="000000"/>
                </a:solidFill>
                <a:latin typeface="Arial" pitchFamily="34" charset="0"/>
              </a:rPr>
              <a:t>Failure of the D1 magnet has been identified as fastest failure (except kicker magnet failures)</a:t>
            </a:r>
          </a:p>
          <a:p>
            <a:pPr marL="342900" indent="-342900" algn="l">
              <a:spcBef>
                <a:spcPct val="20000"/>
              </a:spcBef>
              <a:buSzPct val="80000"/>
              <a:buFont typeface="Arial" panose="020B0604020202020204" pitchFamily="34" charset="0"/>
              <a:buChar char="•"/>
            </a:pPr>
            <a:r>
              <a:rPr lang="en-GB" sz="2000" dirty="0" smtClean="0">
                <a:solidFill>
                  <a:srgbClr val="000000"/>
                </a:solidFill>
                <a:latin typeface="Arial" pitchFamily="34" charset="0"/>
              </a:rPr>
              <a:t>Used to show how reliability analysis can be performed</a:t>
            </a:r>
            <a:endParaRPr lang="en-GB" sz="2000" dirty="0">
              <a:solidFill>
                <a:srgbClr val="000000"/>
              </a:solidFill>
              <a:latin typeface="Arial" pitchFamily="34" charset="0"/>
            </a:endParaRPr>
          </a:p>
        </p:txBody>
      </p:sp>
      <p:sp>
        <p:nvSpPr>
          <p:cNvPr id="4" name="Title 3"/>
          <p:cNvSpPr>
            <a:spLocks noGrp="1"/>
          </p:cNvSpPr>
          <p:nvPr>
            <p:ph type="title" idx="4294967295"/>
          </p:nvPr>
        </p:nvSpPr>
        <p:spPr/>
        <p:txBody>
          <a:bodyPr/>
          <a:lstStyle/>
          <a:p>
            <a:r>
              <a:rPr lang="en-GB" sz="3200" dirty="0" smtClean="0">
                <a:effectLst/>
                <a:latin typeface="Calibri"/>
              </a:rPr>
              <a:t>LHC failure of D1 magnet</a:t>
            </a:r>
            <a:endParaRPr lang="en-GB" dirty="0"/>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3060"/>
            <a:ext cx="8991600" cy="41878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28682" y="1954306"/>
            <a:ext cx="403412" cy="15688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5692588" y="1954306"/>
            <a:ext cx="403412" cy="15688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3119717" y="3558989"/>
            <a:ext cx="445956" cy="338554"/>
          </a:xfrm>
          <a:prstGeom prst="rect">
            <a:avLst/>
          </a:prstGeom>
          <a:solidFill>
            <a:schemeClr val="bg1">
              <a:lumMod val="95000"/>
            </a:schemeClr>
          </a:solidFill>
        </p:spPr>
        <p:txBody>
          <a:bodyPr wrap="none" rtlCol="0">
            <a:spAutoFit/>
          </a:bodyPr>
          <a:lstStyle/>
          <a:p>
            <a:r>
              <a:rPr lang="en-GB" sz="1600" dirty="0" smtClean="0">
                <a:solidFill>
                  <a:srgbClr val="CC3399"/>
                </a:solidFill>
              </a:rPr>
              <a:t>D1</a:t>
            </a:r>
            <a:endParaRPr lang="en-GB" sz="1600" dirty="0">
              <a:solidFill>
                <a:srgbClr val="CC3399"/>
              </a:solidFill>
            </a:endParaRPr>
          </a:p>
        </p:txBody>
      </p:sp>
      <p:sp>
        <p:nvSpPr>
          <p:cNvPr id="9" name="TextBox 8"/>
          <p:cNvSpPr txBox="1"/>
          <p:nvPr/>
        </p:nvSpPr>
        <p:spPr>
          <a:xfrm>
            <a:off x="5685904" y="3576917"/>
            <a:ext cx="445956" cy="338554"/>
          </a:xfrm>
          <a:prstGeom prst="rect">
            <a:avLst/>
          </a:prstGeom>
          <a:solidFill>
            <a:schemeClr val="bg1">
              <a:lumMod val="95000"/>
            </a:schemeClr>
          </a:solidFill>
        </p:spPr>
        <p:txBody>
          <a:bodyPr wrap="none" rtlCol="0">
            <a:spAutoFit/>
          </a:bodyPr>
          <a:lstStyle/>
          <a:p>
            <a:r>
              <a:rPr lang="en-GB" sz="1600" dirty="0" smtClean="0">
                <a:solidFill>
                  <a:srgbClr val="CC3399"/>
                </a:solidFill>
              </a:rPr>
              <a:t>D1</a:t>
            </a:r>
            <a:endParaRPr lang="en-GB" sz="1600" dirty="0">
              <a:solidFill>
                <a:srgbClr val="CC3399"/>
              </a:solidFill>
            </a:endParaRPr>
          </a:p>
        </p:txBody>
      </p:sp>
    </p:spTree>
    <p:extLst>
      <p:ext uri="{BB962C8B-B14F-4D97-AF65-F5344CB8AC3E}">
        <p14:creationId xmlns:p14="http://schemas.microsoft.com/office/powerpoint/2010/main" val="409285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MTBF for D1 magnet circuit operation</a:t>
            </a:r>
            <a:endParaRPr lang="en-GB" dirty="0"/>
          </a:p>
        </p:txBody>
      </p:sp>
      <p:sp>
        <p:nvSpPr>
          <p:cNvPr id="3" name="Content Placeholder 2"/>
          <p:cNvSpPr>
            <a:spLocks noGrp="1"/>
          </p:cNvSpPr>
          <p:nvPr>
            <p:ph idx="1"/>
          </p:nvPr>
        </p:nvSpPr>
        <p:spPr>
          <a:xfrm>
            <a:off x="228601" y="873882"/>
            <a:ext cx="8686800" cy="5579538"/>
          </a:xfrm>
        </p:spPr>
        <p:txBody>
          <a:bodyPr/>
          <a:lstStyle/>
          <a:p>
            <a:r>
              <a:rPr lang="en-US" dirty="0" smtClean="0"/>
              <a:t>Assume </a:t>
            </a:r>
            <a:r>
              <a:rPr lang="en-US" dirty="0"/>
              <a:t>that the power supply for </a:t>
            </a:r>
            <a:r>
              <a:rPr lang="en-US" dirty="0" smtClean="0"/>
              <a:t>D1 fails  </a:t>
            </a:r>
          </a:p>
          <a:p>
            <a:pPr lvl="1"/>
            <a:r>
              <a:rPr lang="en-GB" dirty="0"/>
              <a:t>O</a:t>
            </a:r>
            <a:r>
              <a:rPr lang="en-GB" dirty="0" smtClean="0"/>
              <a:t>rbit </a:t>
            </a:r>
            <a:r>
              <a:rPr lang="en-GB" dirty="0"/>
              <a:t>starts to move rather rapidly (1 sigma in about 0.7 ms)</a:t>
            </a:r>
          </a:p>
          <a:p>
            <a:pPr lvl="1"/>
            <a:r>
              <a:rPr lang="en-GB" dirty="0"/>
              <a:t>In 10 ms the beam would move by 14 sigma, </a:t>
            </a:r>
            <a:r>
              <a:rPr lang="en-GB" dirty="0" smtClean="0"/>
              <a:t>outside </a:t>
            </a:r>
            <a:r>
              <a:rPr lang="en-GB" dirty="0"/>
              <a:t>of the aperture defined by the collimators</a:t>
            </a:r>
          </a:p>
          <a:p>
            <a:pPr lvl="1"/>
            <a:r>
              <a:rPr lang="en-GB" dirty="0"/>
              <a:t>T</a:t>
            </a:r>
            <a:r>
              <a:rPr lang="en-GB" dirty="0" smtClean="0"/>
              <a:t>he beams have </a:t>
            </a:r>
            <a:r>
              <a:rPr lang="en-GB" dirty="0"/>
              <a:t>to be extracted in a very short </a:t>
            </a:r>
            <a:r>
              <a:rPr lang="en-GB" dirty="0" smtClean="0"/>
              <a:t>time</a:t>
            </a:r>
          </a:p>
          <a:p>
            <a:r>
              <a:rPr lang="en-US" dirty="0" smtClean="0"/>
              <a:t>Probability</a:t>
            </a:r>
            <a:r>
              <a:rPr lang="en-US" dirty="0"/>
              <a:t>: </a:t>
            </a:r>
            <a:r>
              <a:rPr lang="en-US" dirty="0" smtClean="0"/>
              <a:t>typical MTBF </a:t>
            </a:r>
            <a:r>
              <a:rPr lang="en-US" dirty="0"/>
              <a:t>for </a:t>
            </a:r>
            <a:r>
              <a:rPr lang="en-US" dirty="0" smtClean="0"/>
              <a:t>(very good) power </a:t>
            </a:r>
            <a:r>
              <a:rPr lang="en-US" dirty="0"/>
              <a:t>supply is </a:t>
            </a:r>
            <a:r>
              <a:rPr lang="en-US" dirty="0" smtClean="0"/>
              <a:t>   </a:t>
            </a:r>
            <a:r>
              <a:rPr lang="en-US" b="1" dirty="0" smtClean="0">
                <a:solidFill>
                  <a:srgbClr val="C00000"/>
                </a:solidFill>
              </a:rPr>
              <a:t>100000 </a:t>
            </a:r>
            <a:r>
              <a:rPr lang="en-US" b="1" dirty="0">
                <a:solidFill>
                  <a:srgbClr val="C00000"/>
                </a:solidFill>
              </a:rPr>
              <a:t>hours = 15 </a:t>
            </a:r>
            <a:r>
              <a:rPr lang="en-US" b="1" dirty="0" smtClean="0">
                <a:solidFill>
                  <a:srgbClr val="C00000"/>
                </a:solidFill>
              </a:rPr>
              <a:t>years</a:t>
            </a:r>
          </a:p>
          <a:p>
            <a:pPr lvl="1"/>
            <a:r>
              <a:rPr lang="en-US" dirty="0"/>
              <a:t>Is this realistic?  </a:t>
            </a:r>
            <a:r>
              <a:rPr lang="en-US" b="1" dirty="0" smtClean="0">
                <a:solidFill>
                  <a:srgbClr val="C00000"/>
                </a:solidFill>
              </a:rPr>
              <a:t>NO</a:t>
            </a:r>
            <a:endParaRPr lang="en-US" b="1" dirty="0"/>
          </a:p>
          <a:p>
            <a:pPr marL="0" indent="0">
              <a:lnSpc>
                <a:spcPts val="1400"/>
              </a:lnSpc>
              <a:buNone/>
            </a:pPr>
            <a:endParaRPr lang="en-US" dirty="0" smtClean="0"/>
          </a:p>
          <a:p>
            <a:r>
              <a:rPr lang="en-US" dirty="0" smtClean="0"/>
              <a:t>The power supply requires the electrical network</a:t>
            </a:r>
          </a:p>
          <a:p>
            <a:r>
              <a:rPr lang="en-US" dirty="0" smtClean="0"/>
              <a:t>In case of a thunderstorm the electrical network frequently fails – typically several times per year </a:t>
            </a:r>
          </a:p>
          <a:p>
            <a:r>
              <a:rPr lang="en-US" dirty="0" smtClean="0"/>
              <a:t>The MTBF for such failure is in the order of </a:t>
            </a:r>
            <a:r>
              <a:rPr lang="en-US" b="1" dirty="0" smtClean="0">
                <a:solidFill>
                  <a:srgbClr val="C00000"/>
                </a:solidFill>
              </a:rPr>
              <a:t>1000 hours or less</a:t>
            </a:r>
            <a:endParaRPr lang="de-CH" b="1" dirty="0">
              <a:solidFill>
                <a:srgbClr val="C00000"/>
              </a:solidFill>
            </a:endParaRPr>
          </a:p>
          <a:p>
            <a:pPr marL="457200" lvl="1" indent="0">
              <a:buNone/>
            </a:pPr>
            <a:endParaRPr lang="en-GB" dirty="0"/>
          </a:p>
          <a:p>
            <a:pPr eaLnBrk="1" hangingPunct="1"/>
            <a:endParaRPr lang="en-GB" dirty="0" smtClean="0"/>
          </a:p>
          <a:p>
            <a:pPr eaLnBrk="1" hangingPunct="1"/>
            <a:endParaRPr lang="en-GB" dirty="0" smtClean="0"/>
          </a:p>
          <a:p>
            <a:pPr marL="0" indent="0" eaLnBrk="1" hangingPunct="1">
              <a:buNone/>
            </a:pPr>
            <a:endParaRPr lang="en-GB" dirty="0"/>
          </a:p>
        </p:txBody>
      </p:sp>
    </p:spTree>
    <p:extLst>
      <p:ext uri="{BB962C8B-B14F-4D97-AF65-F5344CB8AC3E}">
        <p14:creationId xmlns:p14="http://schemas.microsoft.com/office/powerpoint/2010/main" val="173863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r>
              <a:rPr lang="en-GB" noProof="0" dirty="0" smtClean="0"/>
              <a:t>Hazard for failure of D1</a:t>
            </a:r>
          </a:p>
        </p:txBody>
      </p:sp>
      <p:sp>
        <p:nvSpPr>
          <p:cNvPr id="56323" name="Text Placeholder 1"/>
          <p:cNvSpPr>
            <a:spLocks noGrp="1"/>
          </p:cNvSpPr>
          <p:nvPr>
            <p:ph type="body" idx="4294967295"/>
          </p:nvPr>
        </p:nvSpPr>
        <p:spPr/>
        <p:txBody>
          <a:bodyPr/>
          <a:lstStyle/>
          <a:p>
            <a:r>
              <a:rPr lang="en-GB" noProof="0" dirty="0" smtClean="0"/>
              <a:t>LHC beams will be deflected and hit the collimation </a:t>
            </a:r>
            <a:r>
              <a:rPr lang="en-GB" dirty="0" smtClean="0"/>
              <a:t>system within </a:t>
            </a:r>
            <a:r>
              <a:rPr lang="en-GB" dirty="0"/>
              <a:t>a few ms </a:t>
            </a:r>
            <a:endParaRPr lang="en-GB" noProof="0" dirty="0" smtClean="0"/>
          </a:p>
          <a:p>
            <a:r>
              <a:rPr lang="en-GB" dirty="0" smtClean="0"/>
              <a:t>The beam energy will damage collimators that risk to lose their protection functionality </a:t>
            </a:r>
          </a:p>
          <a:p>
            <a:r>
              <a:rPr lang="en-GB" dirty="0"/>
              <a:t>D</a:t>
            </a:r>
            <a:r>
              <a:rPr lang="en-GB" noProof="0" dirty="0" err="1" smtClean="0"/>
              <a:t>amage</a:t>
            </a:r>
            <a:r>
              <a:rPr lang="en-GB" noProof="0" dirty="0" smtClean="0"/>
              <a:t> of superconducting magnet </a:t>
            </a:r>
            <a:r>
              <a:rPr lang="en-GB" dirty="0" smtClean="0"/>
              <a:t>system expected</a:t>
            </a:r>
            <a:endParaRPr lang="en-GB" noProof="0" dirty="0" smtClean="0"/>
          </a:p>
          <a:p>
            <a:r>
              <a:rPr lang="en-GB" dirty="0" smtClean="0"/>
              <a:t>LHC could be off for years – damage beyond repair not excluded</a:t>
            </a:r>
            <a:endParaRPr lang="en-GB" noProof="0" dirty="0" smtClean="0"/>
          </a:p>
          <a:p>
            <a:pPr marL="0" indent="0" algn="ctr">
              <a:buNone/>
            </a:pPr>
            <a:endParaRPr lang="en-GB" b="1" dirty="0" smtClean="0">
              <a:solidFill>
                <a:srgbClr val="C00000"/>
              </a:solidFill>
            </a:endParaRPr>
          </a:p>
          <a:p>
            <a:pPr algn="ctr"/>
            <a:r>
              <a:rPr lang="en-GB" b="1" dirty="0" smtClean="0">
                <a:solidFill>
                  <a:srgbClr val="C00000"/>
                </a:solidFill>
              </a:rPr>
              <a:t>Consequences are catastrophic</a:t>
            </a:r>
          </a:p>
          <a:p>
            <a:pPr algn="ctr"/>
            <a:r>
              <a:rPr lang="en-GB" b="1" dirty="0" smtClean="0">
                <a:solidFill>
                  <a:srgbClr val="C00000"/>
                </a:solidFill>
              </a:rPr>
              <a:t>Probability is rather high</a:t>
            </a:r>
            <a:endParaRPr lang="en-GB" b="1" dirty="0">
              <a:solidFill>
                <a:srgbClr val="C00000"/>
              </a:solidFill>
            </a:endParaRPr>
          </a:p>
          <a:p>
            <a:endParaRPr lang="en-GB" noProof="0" dirty="0" smtClean="0"/>
          </a:p>
          <a:p>
            <a:r>
              <a:rPr lang="en-GB" dirty="0" smtClean="0"/>
              <a:t>The machine protection system must prevent this accident</a:t>
            </a:r>
          </a:p>
          <a:p>
            <a:r>
              <a:rPr lang="en-GB" b="1" dirty="0" smtClean="0">
                <a:solidFill>
                  <a:srgbClr val="0000FF"/>
                </a:solidFill>
              </a:rPr>
              <a:t>It must be demonstrated that the machine protection is adequate to prevent such accident</a:t>
            </a:r>
            <a:endParaRPr lang="en-GB" b="1" dirty="0">
              <a:solidFill>
                <a:srgbClr val="0000FF"/>
              </a:solidFill>
            </a:endParaRPr>
          </a:p>
          <a:p>
            <a:endParaRPr lang="en-GB" noProof="0" dirty="0" smtClean="0"/>
          </a:p>
          <a:p>
            <a:pPr lvl="2">
              <a:lnSpc>
                <a:spcPts val="1200"/>
              </a:lnSpc>
            </a:pPr>
            <a:r>
              <a:rPr lang="en-GB" noProof="0" dirty="0" smtClean="0"/>
              <a:t>  </a:t>
            </a:r>
            <a:endParaRPr lang="en-GB" sz="2800" b="1" noProof="0" dirty="0">
              <a:solidFill>
                <a:srgbClr val="C00000"/>
              </a:solidFill>
            </a:endParaRPr>
          </a:p>
        </p:txBody>
      </p:sp>
    </p:spTree>
    <p:extLst>
      <p:ext uri="{BB962C8B-B14F-4D97-AF65-F5344CB8AC3E}">
        <p14:creationId xmlns:p14="http://schemas.microsoft.com/office/powerpoint/2010/main" val="998846765"/>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marL="0" indent="0" eaLnBrk="1" hangingPunct="1">
              <a:buNone/>
            </a:pPr>
            <a:r>
              <a:rPr lang="en-GB" dirty="0"/>
              <a:t>Functional diagram for protection from D1 failure</a:t>
            </a:r>
          </a:p>
        </p:txBody>
      </p:sp>
      <p:sp>
        <p:nvSpPr>
          <p:cNvPr id="39" name="Rectangle 3"/>
          <p:cNvSpPr txBox="1">
            <a:spLocks noChangeArrowheads="1"/>
          </p:cNvSpPr>
          <p:nvPr/>
        </p:nvSpPr>
        <p:spPr bwMode="auto">
          <a:xfrm>
            <a:off x="179390" y="829319"/>
            <a:ext cx="8784976" cy="54035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1: provide trigger to dump the beam in case of D1 failure</a:t>
            </a:r>
          </a:p>
        </p:txBody>
      </p:sp>
      <p:sp>
        <p:nvSpPr>
          <p:cNvPr id="32" name="Rectangle 31"/>
          <p:cNvSpPr/>
          <p:nvPr/>
        </p:nvSpPr>
        <p:spPr>
          <a:xfrm>
            <a:off x="1869578" y="5517290"/>
            <a:ext cx="1728192" cy="1015166"/>
          </a:xfrm>
          <a:prstGeom prst="rect">
            <a:avLst/>
          </a:prstGeom>
          <a:solidFill>
            <a:schemeClr val="bg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magnet circuit</a:t>
            </a:r>
            <a:endParaRPr lang="en-GB" sz="2000" dirty="0">
              <a:solidFill>
                <a:srgbClr val="002060"/>
              </a:solidFill>
            </a:endParaRPr>
          </a:p>
        </p:txBody>
      </p:sp>
      <p:grpSp>
        <p:nvGrpSpPr>
          <p:cNvPr id="3" name="Group 2"/>
          <p:cNvGrpSpPr/>
          <p:nvPr/>
        </p:nvGrpSpPr>
        <p:grpSpPr>
          <a:xfrm>
            <a:off x="1871766" y="1916790"/>
            <a:ext cx="4284410" cy="3600500"/>
            <a:chOff x="1871766" y="1916790"/>
            <a:chExt cx="4284410" cy="3600500"/>
          </a:xfrm>
        </p:grpSpPr>
        <p:sp>
          <p:nvSpPr>
            <p:cNvPr id="2" name="Rectangle 1"/>
            <p:cNvSpPr/>
            <p:nvPr/>
          </p:nvSpPr>
          <p:spPr>
            <a:xfrm>
              <a:off x="1871766" y="1916790"/>
              <a:ext cx="1728192" cy="936104"/>
            </a:xfrm>
            <a:prstGeom prst="rect">
              <a:avLst/>
            </a:prstGeom>
            <a:solidFill>
              <a:srgbClr val="00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Interlock system</a:t>
              </a:r>
              <a:endParaRPr lang="en-GB" sz="2000" dirty="0">
                <a:solidFill>
                  <a:srgbClr val="002060"/>
                </a:solidFill>
              </a:endParaRPr>
            </a:p>
          </p:txBody>
        </p:sp>
        <p:sp>
          <p:nvSpPr>
            <p:cNvPr id="27" name="Rectangle 26"/>
            <p:cNvSpPr/>
            <p:nvPr/>
          </p:nvSpPr>
          <p:spPr>
            <a:xfrm>
              <a:off x="4427984" y="1930529"/>
              <a:ext cx="1728192" cy="936104"/>
            </a:xfrm>
            <a:prstGeom prst="rect">
              <a:avLst/>
            </a:prstGeom>
            <a:solidFill>
              <a:schemeClr val="accent2">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C00000"/>
                  </a:solidFill>
                </a:rPr>
                <a:t>Beam abort system</a:t>
              </a:r>
              <a:endParaRPr lang="en-GB" sz="2000" dirty="0">
                <a:solidFill>
                  <a:srgbClr val="C00000"/>
                </a:solidFill>
              </a:endParaRPr>
            </a:p>
          </p:txBody>
        </p:sp>
        <p:cxnSp>
          <p:nvCxnSpPr>
            <p:cNvPr id="29" name="Straight Arrow Connector 28"/>
            <p:cNvCxnSpPr>
              <a:stCxn id="2" idx="3"/>
              <a:endCxn id="27" idx="1"/>
            </p:cNvCxnSpPr>
            <p:nvPr/>
          </p:nvCxnSpPr>
          <p:spPr>
            <a:xfrm>
              <a:off x="3599958" y="2384842"/>
              <a:ext cx="828026" cy="13739"/>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871766" y="4045935"/>
              <a:ext cx="1728192" cy="10151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current monitor</a:t>
              </a:r>
              <a:endParaRPr lang="en-GB" sz="2000" dirty="0">
                <a:solidFill>
                  <a:srgbClr val="002060"/>
                </a:solidFill>
              </a:endParaRPr>
            </a:p>
          </p:txBody>
        </p:sp>
        <p:cxnSp>
          <p:nvCxnSpPr>
            <p:cNvPr id="57" name="Straight Arrow Connector 56"/>
            <p:cNvCxnSpPr>
              <a:stCxn id="40" idx="0"/>
              <a:endCxn id="2" idx="2"/>
            </p:cNvCxnSpPr>
            <p:nvPr/>
          </p:nvCxnSpPr>
          <p:spPr>
            <a:xfrm flipV="1">
              <a:off x="2735862" y="2852894"/>
              <a:ext cx="0" cy="1193041"/>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2" idx="0"/>
              <a:endCxn id="40" idx="2"/>
            </p:cNvCxnSpPr>
            <p:nvPr/>
          </p:nvCxnSpPr>
          <p:spPr>
            <a:xfrm flipV="1">
              <a:off x="2733674" y="5061101"/>
              <a:ext cx="2188" cy="456189"/>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4788030" y="4135666"/>
            <a:ext cx="3096430" cy="914400"/>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rgbClr val="0000FF"/>
                </a:solidFill>
              </a:rPr>
              <a:t>Provide beam dump trigger if current is outside predefined parameters</a:t>
            </a:r>
            <a:endParaRPr lang="en-GB" sz="1800" dirty="0">
              <a:solidFill>
                <a:srgbClr val="0000FF"/>
              </a:solidFill>
            </a:endParaRPr>
          </a:p>
        </p:txBody>
      </p:sp>
    </p:spTree>
    <p:extLst>
      <p:ext uri="{BB962C8B-B14F-4D97-AF65-F5344CB8AC3E}">
        <p14:creationId xmlns:p14="http://schemas.microsoft.com/office/powerpoint/2010/main" val="418538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7" name="Rectangle 3"/>
          <p:cNvSpPr>
            <a:spLocks noChangeArrowheads="1"/>
          </p:cNvSpPr>
          <p:nvPr/>
        </p:nvSpPr>
        <p:spPr bwMode="auto">
          <a:xfrm>
            <a:off x="468313" y="2443162"/>
            <a:ext cx="8210550" cy="18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1" hangingPunct="1"/>
            <a:endParaRPr lang="en-GB" sz="4800">
              <a:solidFill>
                <a:schemeClr val="hlink"/>
              </a:solidFill>
              <a:effectLst>
                <a:outerShdw blurRad="38100" dist="38100" dir="2700000" algn="tl">
                  <a:srgbClr val="000000"/>
                </a:outerShdw>
              </a:effectLst>
              <a:latin typeface="Arial" charset="0"/>
            </a:endParaRPr>
          </a:p>
        </p:txBody>
      </p:sp>
      <p:sp>
        <p:nvSpPr>
          <p:cNvPr id="1255428" name="Rectangle 4"/>
          <p:cNvSpPr>
            <a:spLocks noGrp="1" noChangeArrowheads="1"/>
          </p:cNvSpPr>
          <p:nvPr>
            <p:ph type="title" idx="4294967295"/>
          </p:nvPr>
        </p:nvSpPr>
        <p:spPr>
          <a:xfrm>
            <a:off x="312605" y="1974078"/>
            <a:ext cx="8435975" cy="2751102"/>
          </a:xfrm>
          <a:solidFill>
            <a:schemeClr val="bg1">
              <a:lumMod val="95000"/>
            </a:schemeClr>
          </a:solidFill>
        </p:spPr>
        <p:txBody>
          <a:bodyPr/>
          <a:lstStyle/>
          <a:p>
            <a:pPr algn="ctr"/>
            <a:r>
              <a:rPr lang="en-GB" sz="4000" dirty="0" smtClean="0">
                <a:solidFill>
                  <a:srgbClr val="000000"/>
                </a:solidFill>
              </a:rPr>
              <a:t>Question:</a:t>
            </a:r>
            <a:r>
              <a:rPr lang="en-GB" sz="4000" noProof="0" dirty="0" smtClean="0">
                <a:solidFill>
                  <a:srgbClr val="C00000"/>
                </a:solidFill>
              </a:rPr>
              <a:t/>
            </a:r>
            <a:br>
              <a:rPr lang="en-GB" sz="4000" noProof="0" dirty="0" smtClean="0">
                <a:solidFill>
                  <a:srgbClr val="C00000"/>
                </a:solidFill>
              </a:rPr>
            </a:br>
            <a:r>
              <a:rPr lang="en-GB" sz="4000" noProof="0" dirty="0" smtClean="0">
                <a:solidFill>
                  <a:srgbClr val="C00000"/>
                </a:solidFill>
              </a:rPr>
              <a:t>would you rely on this current monitor to protect a 10 B$ accelerator ?</a:t>
            </a:r>
            <a:endParaRPr lang="en-GB" sz="4000" noProof="0" dirty="0">
              <a:solidFill>
                <a:srgbClr val="C00000"/>
              </a:solidFill>
            </a:endParaRPr>
          </a:p>
        </p:txBody>
      </p:sp>
    </p:spTree>
    <p:extLst>
      <p:ext uri="{BB962C8B-B14F-4D97-AF65-F5344CB8AC3E}">
        <p14:creationId xmlns:p14="http://schemas.microsoft.com/office/powerpoint/2010/main" val="183966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 for machine protection</a:t>
            </a:r>
            <a:endParaRPr lang="en-GB" dirty="0"/>
          </a:p>
        </p:txBody>
      </p:sp>
      <p:sp>
        <p:nvSpPr>
          <p:cNvPr id="3" name="Content Placeholder 2"/>
          <p:cNvSpPr>
            <a:spLocks noGrp="1"/>
          </p:cNvSpPr>
          <p:nvPr>
            <p:ph idx="1"/>
          </p:nvPr>
        </p:nvSpPr>
        <p:spPr>
          <a:xfrm>
            <a:off x="228601" y="873882"/>
            <a:ext cx="8686800" cy="4499388"/>
          </a:xfrm>
        </p:spPr>
        <p:txBody>
          <a:bodyPr/>
          <a:lstStyle/>
          <a:p>
            <a:pPr eaLnBrk="1" hangingPunct="1"/>
            <a:endParaRPr lang="en-GB" dirty="0" smtClean="0"/>
          </a:p>
          <a:p>
            <a:pPr marL="0" indent="0" algn="ctr" eaLnBrk="1" hangingPunct="1">
              <a:buNone/>
            </a:pPr>
            <a:r>
              <a:rPr lang="en-GB" b="1" dirty="0" smtClean="0">
                <a:solidFill>
                  <a:srgbClr val="C00000"/>
                </a:solidFill>
              </a:rPr>
              <a:t>The risk is very high – is it sufficient?</a:t>
            </a:r>
          </a:p>
          <a:p>
            <a:pPr marL="0" indent="0" eaLnBrk="1" hangingPunct="1">
              <a:buNone/>
            </a:pPr>
            <a:endParaRPr lang="en-GB" dirty="0" smtClean="0"/>
          </a:p>
          <a:p>
            <a:pPr marL="0" indent="0" eaLnBrk="1" hangingPunct="1">
              <a:buNone/>
            </a:pPr>
            <a:r>
              <a:rPr lang="en-GB" dirty="0" smtClean="0"/>
              <a:t>Detection of the failure by several different systems (diverse redundancy):</a:t>
            </a:r>
          </a:p>
          <a:p>
            <a:pPr marL="0" indent="0" eaLnBrk="1" hangingPunct="1">
              <a:buNone/>
            </a:pPr>
            <a:endParaRPr lang="en-GB" dirty="0" smtClean="0"/>
          </a:p>
          <a:p>
            <a:pPr marL="457200" indent="-457200" eaLnBrk="1" hangingPunct="1">
              <a:buFont typeface="+mj-lt"/>
              <a:buAutoNum type="arabicPeriod"/>
            </a:pPr>
            <a:r>
              <a:rPr lang="en-GB" dirty="0"/>
              <a:t>Detection of the failure of a wrong magnet </a:t>
            </a:r>
            <a:r>
              <a:rPr lang="en-GB" dirty="0" smtClean="0"/>
              <a:t>current, challenging, since a fast detection of current errors on the level of  10</a:t>
            </a:r>
            <a:r>
              <a:rPr lang="en-GB" baseline="30000" dirty="0" smtClean="0"/>
              <a:t>-4</a:t>
            </a:r>
            <a:r>
              <a:rPr lang="en-GB" dirty="0" smtClean="0"/>
              <a:t> is required</a:t>
            </a:r>
            <a:endParaRPr lang="de-CH" dirty="0" smtClean="0"/>
          </a:p>
          <a:p>
            <a:pPr marL="457200" indent="-457200" eaLnBrk="1" hangingPunct="1">
              <a:buFont typeface="+mj-lt"/>
              <a:buAutoNum type="arabicPeriod"/>
            </a:pPr>
            <a:r>
              <a:rPr lang="en-GB" dirty="0" smtClean="0"/>
              <a:t>Beam loss monitors detect losses when the beam touches the aperture (e.g. collimator jaw, but also elsewhere)</a:t>
            </a:r>
          </a:p>
          <a:p>
            <a:pPr eaLnBrk="1" hangingPunct="1"/>
            <a:endParaRPr lang="en-GB" dirty="0" smtClean="0"/>
          </a:p>
          <a:p>
            <a:pPr eaLnBrk="1" hangingPunct="1"/>
            <a:endParaRPr lang="en-GB" dirty="0" smtClean="0"/>
          </a:p>
          <a:p>
            <a:pPr marL="0" indent="0" eaLnBrk="1" hangingPunct="1">
              <a:buNone/>
            </a:pPr>
            <a:r>
              <a:rPr lang="en-GB" sz="1600" dirty="0" smtClean="0"/>
              <a:t>FMCM </a:t>
            </a:r>
            <a:r>
              <a:rPr lang="en-GB" sz="1600" dirty="0"/>
              <a:t>= Fast Magnet Current </a:t>
            </a:r>
            <a:r>
              <a:rPr lang="en-GB" sz="1600" dirty="0" smtClean="0"/>
              <a:t>Monitor designed in collaboration with </a:t>
            </a:r>
            <a:r>
              <a:rPr lang="en-GB" sz="1600" dirty="0" err="1" smtClean="0"/>
              <a:t>M.Werner</a:t>
            </a:r>
            <a:r>
              <a:rPr lang="en-GB" sz="1600" dirty="0" smtClean="0"/>
              <a:t> </a:t>
            </a:r>
            <a:r>
              <a:rPr lang="en-GB" sz="1600" dirty="0"/>
              <a:t>(DESY</a:t>
            </a:r>
            <a:r>
              <a:rPr lang="en-GB" sz="1600" dirty="0" smtClean="0"/>
              <a:t>)</a:t>
            </a:r>
            <a:endParaRPr lang="en-GB" sz="1600" dirty="0"/>
          </a:p>
          <a:p>
            <a:pPr marL="0" indent="0" eaLnBrk="1" hangingPunct="1">
              <a:buNone/>
            </a:pPr>
            <a:endParaRPr lang="en-GB" dirty="0"/>
          </a:p>
        </p:txBody>
      </p:sp>
    </p:spTree>
    <p:extLst>
      <p:ext uri="{BB962C8B-B14F-4D97-AF65-F5344CB8AC3E}">
        <p14:creationId xmlns:p14="http://schemas.microsoft.com/office/powerpoint/2010/main" val="117155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r>
              <a:rPr lang="en-GB" noProof="0" dirty="0" smtClean="0"/>
              <a:t>Programme for the school</a:t>
            </a:r>
          </a:p>
        </p:txBody>
      </p:sp>
      <p:sp>
        <p:nvSpPr>
          <p:cNvPr id="186371" name="Rectangle 3"/>
          <p:cNvSpPr>
            <a:spLocks noGrp="1" noChangeArrowheads="1"/>
          </p:cNvSpPr>
          <p:nvPr>
            <p:ph type="body" idx="1"/>
          </p:nvPr>
        </p:nvSpPr>
        <p:spPr>
          <a:xfrm>
            <a:off x="1266092" y="967666"/>
            <a:ext cx="7122438" cy="5433133"/>
          </a:xfrm>
          <a:ln>
            <a:noFill/>
          </a:ln>
        </p:spPr>
        <p:txBody>
          <a:bodyPr/>
          <a:lstStyle/>
          <a:p>
            <a:pPr eaLnBrk="1" hangingPunct="1"/>
            <a:endParaRPr lang="en-GB" sz="3200" noProof="0" dirty="0" smtClean="0"/>
          </a:p>
          <a:p>
            <a:pPr eaLnBrk="1" hangingPunct="1"/>
            <a:r>
              <a:rPr lang="en-GB" sz="3200" dirty="0" smtClean="0"/>
              <a:t>What </a:t>
            </a:r>
            <a:r>
              <a:rPr lang="en-GB" sz="3200" dirty="0"/>
              <a:t>can go wrong?</a:t>
            </a:r>
          </a:p>
          <a:p>
            <a:pPr eaLnBrk="1" hangingPunct="1"/>
            <a:r>
              <a:rPr lang="en-GB" sz="3200" dirty="0" smtClean="0"/>
              <a:t>What </a:t>
            </a:r>
            <a:r>
              <a:rPr lang="en-GB" sz="3200" dirty="0"/>
              <a:t>are the consequences?</a:t>
            </a:r>
          </a:p>
          <a:p>
            <a:pPr eaLnBrk="1" hangingPunct="1"/>
            <a:r>
              <a:rPr lang="en-GB" sz="3200" b="1" dirty="0" smtClean="0">
                <a:solidFill>
                  <a:srgbClr val="C00000"/>
                </a:solidFill>
              </a:rPr>
              <a:t>Mitigation</a:t>
            </a:r>
          </a:p>
          <a:p>
            <a:pPr lvl="1" eaLnBrk="1" hangingPunct="1"/>
            <a:r>
              <a:rPr lang="en-GB" sz="2800" dirty="0">
                <a:solidFill>
                  <a:srgbClr val="C00000"/>
                </a:solidFill>
              </a:rPr>
              <a:t>A</a:t>
            </a:r>
            <a:r>
              <a:rPr lang="en-GB" sz="2800" dirty="0" smtClean="0">
                <a:solidFill>
                  <a:srgbClr val="C00000"/>
                </a:solidFill>
              </a:rPr>
              <a:t>re the protection systems efficient and reliable?</a:t>
            </a:r>
            <a:endParaRPr lang="en-GB" sz="2800" dirty="0">
              <a:solidFill>
                <a:srgbClr val="C00000"/>
              </a:solidFill>
            </a:endParaRPr>
          </a:p>
          <a:p>
            <a:pPr eaLnBrk="1" hangingPunct="1"/>
            <a:r>
              <a:rPr lang="en-GB" sz="3200" dirty="0" smtClean="0"/>
              <a:t>Controls </a:t>
            </a:r>
            <a:r>
              <a:rPr lang="en-GB" sz="3200" dirty="0"/>
              <a:t>and operation</a:t>
            </a:r>
          </a:p>
          <a:p>
            <a:pPr eaLnBrk="1" hangingPunct="1"/>
            <a:endParaRPr lang="en-GB" sz="3200" noProof="0" dirty="0" smtClean="0"/>
          </a:p>
        </p:txBody>
      </p:sp>
    </p:spTree>
    <p:extLst>
      <p:ext uri="{BB962C8B-B14F-4D97-AF65-F5344CB8AC3E}">
        <p14:creationId xmlns:p14="http://schemas.microsoft.com/office/powerpoint/2010/main" val="1251118132"/>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marL="0" indent="0" eaLnBrk="1" hangingPunct="1">
              <a:buNone/>
            </a:pPr>
            <a:r>
              <a:rPr lang="en-GB" dirty="0" smtClean="0"/>
              <a:t>MPS functional </a:t>
            </a:r>
            <a:r>
              <a:rPr lang="en-GB" dirty="0"/>
              <a:t>diagram </a:t>
            </a:r>
            <a:r>
              <a:rPr lang="en-GB" dirty="0" smtClean="0"/>
              <a:t>for D1 failure</a:t>
            </a:r>
            <a:endParaRPr lang="en-GB" dirty="0"/>
          </a:p>
        </p:txBody>
      </p:sp>
      <p:sp>
        <p:nvSpPr>
          <p:cNvPr id="39" name="Rectangle 3"/>
          <p:cNvSpPr txBox="1">
            <a:spLocks noChangeArrowheads="1"/>
          </p:cNvSpPr>
          <p:nvPr/>
        </p:nvSpPr>
        <p:spPr bwMode="auto">
          <a:xfrm>
            <a:off x="179390" y="829319"/>
            <a:ext cx="8784976" cy="54035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1: provide trigger to dump the beam in case of D1 failure</a:t>
            </a:r>
          </a:p>
        </p:txBody>
      </p:sp>
      <p:sp>
        <p:nvSpPr>
          <p:cNvPr id="32" name="Rectangle 31"/>
          <p:cNvSpPr/>
          <p:nvPr/>
        </p:nvSpPr>
        <p:spPr>
          <a:xfrm>
            <a:off x="1869578" y="5517290"/>
            <a:ext cx="1728192" cy="1015166"/>
          </a:xfrm>
          <a:prstGeom prst="rect">
            <a:avLst/>
          </a:prstGeom>
          <a:solidFill>
            <a:schemeClr val="bg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magnet circuit</a:t>
            </a:r>
            <a:endParaRPr lang="en-GB" sz="2000" dirty="0">
              <a:solidFill>
                <a:srgbClr val="002060"/>
              </a:solidFill>
            </a:endParaRPr>
          </a:p>
        </p:txBody>
      </p:sp>
      <p:grpSp>
        <p:nvGrpSpPr>
          <p:cNvPr id="3" name="Group 2"/>
          <p:cNvGrpSpPr/>
          <p:nvPr/>
        </p:nvGrpSpPr>
        <p:grpSpPr>
          <a:xfrm>
            <a:off x="1871766" y="1484730"/>
            <a:ext cx="4284410" cy="4032560"/>
            <a:chOff x="1871766" y="1484730"/>
            <a:chExt cx="4284410" cy="4032560"/>
          </a:xfrm>
        </p:grpSpPr>
        <p:sp>
          <p:nvSpPr>
            <p:cNvPr id="2" name="Rectangle 1"/>
            <p:cNvSpPr/>
            <p:nvPr/>
          </p:nvSpPr>
          <p:spPr>
            <a:xfrm>
              <a:off x="1871766" y="1484730"/>
              <a:ext cx="1728192" cy="936104"/>
            </a:xfrm>
            <a:prstGeom prst="rect">
              <a:avLst/>
            </a:prstGeom>
            <a:solidFill>
              <a:srgbClr val="00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Interlock system</a:t>
              </a:r>
              <a:endParaRPr lang="en-GB" sz="2000" dirty="0">
                <a:solidFill>
                  <a:srgbClr val="002060"/>
                </a:solidFill>
              </a:endParaRPr>
            </a:p>
          </p:txBody>
        </p:sp>
        <p:sp>
          <p:nvSpPr>
            <p:cNvPr id="27" name="Rectangle 26"/>
            <p:cNvSpPr/>
            <p:nvPr/>
          </p:nvSpPr>
          <p:spPr>
            <a:xfrm>
              <a:off x="4427984" y="1498469"/>
              <a:ext cx="1728192" cy="936104"/>
            </a:xfrm>
            <a:prstGeom prst="rect">
              <a:avLst/>
            </a:prstGeom>
            <a:solidFill>
              <a:schemeClr val="accent2">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C00000"/>
                  </a:solidFill>
                </a:rPr>
                <a:t>Beam </a:t>
              </a:r>
              <a:r>
                <a:rPr lang="en-GB" sz="2000" dirty="0">
                  <a:solidFill>
                    <a:srgbClr val="C00000"/>
                  </a:solidFill>
                </a:rPr>
                <a:t>abort system</a:t>
              </a:r>
            </a:p>
          </p:txBody>
        </p:sp>
        <p:cxnSp>
          <p:nvCxnSpPr>
            <p:cNvPr id="29" name="Straight Arrow Connector 28"/>
            <p:cNvCxnSpPr>
              <a:stCxn id="2" idx="3"/>
              <a:endCxn id="27" idx="1"/>
            </p:cNvCxnSpPr>
            <p:nvPr/>
          </p:nvCxnSpPr>
          <p:spPr>
            <a:xfrm>
              <a:off x="3599958" y="1952782"/>
              <a:ext cx="828026" cy="13739"/>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871766" y="4045935"/>
              <a:ext cx="1728192" cy="10151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current monitor</a:t>
              </a:r>
              <a:endParaRPr lang="en-GB" sz="2000" dirty="0">
                <a:solidFill>
                  <a:srgbClr val="002060"/>
                </a:solidFill>
              </a:endParaRPr>
            </a:p>
          </p:txBody>
        </p:sp>
        <p:cxnSp>
          <p:nvCxnSpPr>
            <p:cNvPr id="57" name="Straight Arrow Connector 56"/>
            <p:cNvCxnSpPr>
              <a:stCxn id="40" idx="0"/>
              <a:endCxn id="2" idx="2"/>
            </p:cNvCxnSpPr>
            <p:nvPr/>
          </p:nvCxnSpPr>
          <p:spPr>
            <a:xfrm flipV="1">
              <a:off x="2735862" y="2420834"/>
              <a:ext cx="0" cy="1625101"/>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2" idx="0"/>
              <a:endCxn id="40" idx="2"/>
            </p:cNvCxnSpPr>
            <p:nvPr/>
          </p:nvCxnSpPr>
          <p:spPr>
            <a:xfrm flipV="1">
              <a:off x="2733674" y="5061101"/>
              <a:ext cx="2188" cy="456189"/>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178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marL="0" indent="0" eaLnBrk="1" hangingPunct="1">
              <a:buNone/>
            </a:pPr>
            <a:r>
              <a:rPr lang="en-GB" dirty="0"/>
              <a:t>Functional diagram </a:t>
            </a:r>
            <a:r>
              <a:rPr lang="en-GB" dirty="0" smtClean="0"/>
              <a:t>with redundant detection</a:t>
            </a:r>
            <a:endParaRPr lang="en-GB" dirty="0"/>
          </a:p>
        </p:txBody>
      </p:sp>
      <p:sp>
        <p:nvSpPr>
          <p:cNvPr id="39" name="Rectangle 3"/>
          <p:cNvSpPr txBox="1">
            <a:spLocks noChangeArrowheads="1"/>
          </p:cNvSpPr>
          <p:nvPr/>
        </p:nvSpPr>
        <p:spPr bwMode="auto">
          <a:xfrm>
            <a:off x="179390" y="829319"/>
            <a:ext cx="8784976" cy="54035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1: provide trigger to dump the beam in case of D1 failure</a:t>
            </a:r>
          </a:p>
        </p:txBody>
      </p:sp>
      <p:sp>
        <p:nvSpPr>
          <p:cNvPr id="32" name="Rectangle 31"/>
          <p:cNvSpPr/>
          <p:nvPr/>
        </p:nvSpPr>
        <p:spPr>
          <a:xfrm>
            <a:off x="1869578" y="5517290"/>
            <a:ext cx="1728192" cy="1015166"/>
          </a:xfrm>
          <a:prstGeom prst="rect">
            <a:avLst/>
          </a:prstGeom>
          <a:solidFill>
            <a:schemeClr val="bg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magnet circuit</a:t>
            </a:r>
            <a:endParaRPr lang="en-GB" sz="2000" dirty="0">
              <a:solidFill>
                <a:srgbClr val="002060"/>
              </a:solidFill>
            </a:endParaRPr>
          </a:p>
        </p:txBody>
      </p:sp>
      <p:grpSp>
        <p:nvGrpSpPr>
          <p:cNvPr id="3" name="Group 2"/>
          <p:cNvGrpSpPr/>
          <p:nvPr/>
        </p:nvGrpSpPr>
        <p:grpSpPr>
          <a:xfrm>
            <a:off x="1871766" y="1484730"/>
            <a:ext cx="4284410" cy="4392610"/>
            <a:chOff x="1871766" y="1484730"/>
            <a:chExt cx="4284410" cy="4392610"/>
          </a:xfrm>
        </p:grpSpPr>
        <p:sp>
          <p:nvSpPr>
            <p:cNvPr id="2" name="Rectangle 1"/>
            <p:cNvSpPr/>
            <p:nvPr/>
          </p:nvSpPr>
          <p:spPr>
            <a:xfrm>
              <a:off x="1871766" y="1484730"/>
              <a:ext cx="1728192" cy="936104"/>
            </a:xfrm>
            <a:prstGeom prst="rect">
              <a:avLst/>
            </a:prstGeom>
            <a:solidFill>
              <a:srgbClr val="00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Interlock system</a:t>
              </a:r>
              <a:endParaRPr lang="en-GB" sz="2000" dirty="0">
                <a:solidFill>
                  <a:srgbClr val="002060"/>
                </a:solidFill>
              </a:endParaRPr>
            </a:p>
          </p:txBody>
        </p:sp>
        <p:sp>
          <p:nvSpPr>
            <p:cNvPr id="27" name="Rectangle 26"/>
            <p:cNvSpPr/>
            <p:nvPr/>
          </p:nvSpPr>
          <p:spPr>
            <a:xfrm>
              <a:off x="4427984" y="1498469"/>
              <a:ext cx="1728192" cy="936104"/>
            </a:xfrm>
            <a:prstGeom prst="rect">
              <a:avLst/>
            </a:prstGeom>
            <a:solidFill>
              <a:schemeClr val="accent2">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C00000"/>
                  </a:solidFill>
                </a:rPr>
                <a:t>Beam </a:t>
              </a:r>
              <a:r>
                <a:rPr lang="en-GB" sz="2000" dirty="0">
                  <a:solidFill>
                    <a:srgbClr val="C00000"/>
                  </a:solidFill>
                </a:rPr>
                <a:t>abort system</a:t>
              </a:r>
            </a:p>
          </p:txBody>
        </p:sp>
        <p:sp>
          <p:nvSpPr>
            <p:cNvPr id="28" name="Rectangle 27"/>
            <p:cNvSpPr/>
            <p:nvPr/>
          </p:nvSpPr>
          <p:spPr>
            <a:xfrm>
              <a:off x="4427984" y="4869792"/>
              <a:ext cx="1728192" cy="10075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Loss Monitors</a:t>
              </a:r>
              <a:endParaRPr lang="en-GB" sz="2000" dirty="0">
                <a:solidFill>
                  <a:srgbClr val="002060"/>
                </a:solidFill>
              </a:endParaRPr>
            </a:p>
          </p:txBody>
        </p:sp>
        <p:cxnSp>
          <p:nvCxnSpPr>
            <p:cNvPr id="29" name="Straight Arrow Connector 28"/>
            <p:cNvCxnSpPr>
              <a:stCxn id="2" idx="3"/>
              <a:endCxn id="27" idx="1"/>
            </p:cNvCxnSpPr>
            <p:nvPr/>
          </p:nvCxnSpPr>
          <p:spPr>
            <a:xfrm>
              <a:off x="3599958" y="1952782"/>
              <a:ext cx="828026" cy="13739"/>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871766" y="4045935"/>
              <a:ext cx="1728192" cy="10151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current monitor</a:t>
              </a:r>
              <a:endParaRPr lang="en-GB" sz="2000" dirty="0">
                <a:solidFill>
                  <a:srgbClr val="002060"/>
                </a:solidFill>
              </a:endParaRPr>
            </a:p>
          </p:txBody>
        </p:sp>
        <p:cxnSp>
          <p:nvCxnSpPr>
            <p:cNvPr id="57" name="Straight Arrow Connector 56"/>
            <p:cNvCxnSpPr>
              <a:stCxn id="40" idx="0"/>
              <a:endCxn id="2" idx="2"/>
            </p:cNvCxnSpPr>
            <p:nvPr/>
          </p:nvCxnSpPr>
          <p:spPr>
            <a:xfrm flipV="1">
              <a:off x="2735862" y="2420834"/>
              <a:ext cx="0" cy="1625101"/>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1"/>
              <a:endCxn id="2" idx="2"/>
            </p:cNvCxnSpPr>
            <p:nvPr/>
          </p:nvCxnSpPr>
          <p:spPr>
            <a:xfrm flipH="1" flipV="1">
              <a:off x="2735862" y="2420834"/>
              <a:ext cx="1692122" cy="2952732"/>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2" idx="0"/>
              <a:endCxn id="40" idx="2"/>
            </p:cNvCxnSpPr>
            <p:nvPr/>
          </p:nvCxnSpPr>
          <p:spPr>
            <a:xfrm flipV="1">
              <a:off x="2733674" y="5061101"/>
              <a:ext cx="2188" cy="456189"/>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60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marL="0" indent="0" eaLnBrk="1" hangingPunct="1">
              <a:buNone/>
            </a:pPr>
            <a:r>
              <a:rPr lang="en-GB" dirty="0"/>
              <a:t>Functional diagram </a:t>
            </a:r>
            <a:r>
              <a:rPr lang="en-GB" dirty="0" smtClean="0"/>
              <a:t>with redundant interlocks</a:t>
            </a:r>
            <a:endParaRPr lang="en-GB" dirty="0"/>
          </a:p>
        </p:txBody>
      </p:sp>
      <p:sp>
        <p:nvSpPr>
          <p:cNvPr id="39" name="Rectangle 3"/>
          <p:cNvSpPr txBox="1">
            <a:spLocks noChangeArrowheads="1"/>
          </p:cNvSpPr>
          <p:nvPr/>
        </p:nvSpPr>
        <p:spPr bwMode="auto">
          <a:xfrm>
            <a:off x="179390" y="829319"/>
            <a:ext cx="8784976" cy="54035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1: provide trigger to dump the beam in case of D1 failure</a:t>
            </a:r>
          </a:p>
        </p:txBody>
      </p:sp>
      <p:sp>
        <p:nvSpPr>
          <p:cNvPr id="32" name="Rectangle 31"/>
          <p:cNvSpPr/>
          <p:nvPr/>
        </p:nvSpPr>
        <p:spPr>
          <a:xfrm>
            <a:off x="1869578" y="5517290"/>
            <a:ext cx="1728192" cy="1015166"/>
          </a:xfrm>
          <a:prstGeom prst="rect">
            <a:avLst/>
          </a:prstGeom>
          <a:solidFill>
            <a:schemeClr val="bg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magnet circuit</a:t>
            </a:r>
            <a:endParaRPr lang="en-GB" sz="2000" dirty="0">
              <a:solidFill>
                <a:srgbClr val="002060"/>
              </a:solidFill>
            </a:endParaRPr>
          </a:p>
        </p:txBody>
      </p:sp>
      <p:grpSp>
        <p:nvGrpSpPr>
          <p:cNvPr id="3" name="Group 2"/>
          <p:cNvGrpSpPr/>
          <p:nvPr/>
        </p:nvGrpSpPr>
        <p:grpSpPr>
          <a:xfrm>
            <a:off x="1871766" y="1484730"/>
            <a:ext cx="4284410" cy="4392610"/>
            <a:chOff x="1871766" y="1484730"/>
            <a:chExt cx="4284410" cy="4392610"/>
          </a:xfrm>
        </p:grpSpPr>
        <p:sp>
          <p:nvSpPr>
            <p:cNvPr id="2" name="Rectangle 1"/>
            <p:cNvSpPr/>
            <p:nvPr/>
          </p:nvSpPr>
          <p:spPr>
            <a:xfrm>
              <a:off x="1871766" y="1484730"/>
              <a:ext cx="1728192" cy="936104"/>
            </a:xfrm>
            <a:prstGeom prst="rect">
              <a:avLst/>
            </a:prstGeom>
            <a:solidFill>
              <a:srgbClr val="00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Interlock system</a:t>
              </a:r>
              <a:endParaRPr lang="en-GB" sz="2000" dirty="0">
                <a:solidFill>
                  <a:srgbClr val="002060"/>
                </a:solidFill>
              </a:endParaRPr>
            </a:p>
          </p:txBody>
        </p:sp>
        <p:sp>
          <p:nvSpPr>
            <p:cNvPr id="27" name="Rectangle 26"/>
            <p:cNvSpPr/>
            <p:nvPr/>
          </p:nvSpPr>
          <p:spPr>
            <a:xfrm>
              <a:off x="4427984" y="1498469"/>
              <a:ext cx="1728192" cy="936104"/>
            </a:xfrm>
            <a:prstGeom prst="rect">
              <a:avLst/>
            </a:prstGeom>
            <a:solidFill>
              <a:schemeClr val="accent2">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C00000"/>
                  </a:solidFill>
                </a:rPr>
                <a:t>Beam </a:t>
              </a:r>
              <a:r>
                <a:rPr lang="en-GB" sz="2000" dirty="0">
                  <a:solidFill>
                    <a:srgbClr val="C00000"/>
                  </a:solidFill>
                </a:rPr>
                <a:t>abort system</a:t>
              </a:r>
            </a:p>
          </p:txBody>
        </p:sp>
        <p:sp>
          <p:nvSpPr>
            <p:cNvPr id="28" name="Rectangle 27"/>
            <p:cNvSpPr/>
            <p:nvPr/>
          </p:nvSpPr>
          <p:spPr>
            <a:xfrm>
              <a:off x="4427984" y="4869792"/>
              <a:ext cx="1728192" cy="10075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Loss Monitors</a:t>
              </a:r>
              <a:endParaRPr lang="en-GB" sz="2000" dirty="0">
                <a:solidFill>
                  <a:srgbClr val="002060"/>
                </a:solidFill>
              </a:endParaRPr>
            </a:p>
          </p:txBody>
        </p:sp>
        <p:cxnSp>
          <p:nvCxnSpPr>
            <p:cNvPr id="29" name="Straight Arrow Connector 28"/>
            <p:cNvCxnSpPr>
              <a:stCxn id="2" idx="3"/>
              <a:endCxn id="27" idx="1"/>
            </p:cNvCxnSpPr>
            <p:nvPr/>
          </p:nvCxnSpPr>
          <p:spPr>
            <a:xfrm>
              <a:off x="3599958" y="1952782"/>
              <a:ext cx="828026" cy="13739"/>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871766" y="4045935"/>
              <a:ext cx="1728192" cy="10151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current monitor</a:t>
              </a:r>
              <a:endParaRPr lang="en-GB" sz="2000" dirty="0">
                <a:solidFill>
                  <a:srgbClr val="002060"/>
                </a:solidFill>
              </a:endParaRPr>
            </a:p>
          </p:txBody>
        </p:sp>
        <p:cxnSp>
          <p:nvCxnSpPr>
            <p:cNvPr id="57" name="Straight Arrow Connector 56"/>
            <p:cNvCxnSpPr>
              <a:stCxn id="40" idx="0"/>
              <a:endCxn id="2" idx="2"/>
            </p:cNvCxnSpPr>
            <p:nvPr/>
          </p:nvCxnSpPr>
          <p:spPr>
            <a:xfrm flipV="1">
              <a:off x="2735862" y="2420834"/>
              <a:ext cx="0" cy="1625101"/>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1"/>
              <a:endCxn id="2" idx="2"/>
            </p:cNvCxnSpPr>
            <p:nvPr/>
          </p:nvCxnSpPr>
          <p:spPr>
            <a:xfrm flipH="1" flipV="1">
              <a:off x="2735862" y="2420834"/>
              <a:ext cx="1692122" cy="2952732"/>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2" idx="0"/>
              <a:endCxn id="40" idx="2"/>
            </p:cNvCxnSpPr>
            <p:nvPr/>
          </p:nvCxnSpPr>
          <p:spPr>
            <a:xfrm flipV="1">
              <a:off x="2733674" y="5061101"/>
              <a:ext cx="2188" cy="456189"/>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415414" y="3016547"/>
            <a:ext cx="1728192" cy="936104"/>
          </a:xfrm>
          <a:prstGeom prst="rect">
            <a:avLst/>
          </a:prstGeom>
          <a:solidFill>
            <a:srgbClr val="00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Interlock system B</a:t>
            </a:r>
            <a:endParaRPr lang="en-GB" sz="2000" dirty="0">
              <a:solidFill>
                <a:srgbClr val="002060"/>
              </a:solidFill>
            </a:endParaRPr>
          </a:p>
        </p:txBody>
      </p:sp>
      <p:cxnSp>
        <p:nvCxnSpPr>
          <p:cNvPr id="15" name="Straight Arrow Connector 14"/>
          <p:cNvCxnSpPr>
            <a:stCxn id="40" idx="0"/>
            <a:endCxn id="14" idx="1"/>
          </p:cNvCxnSpPr>
          <p:nvPr/>
        </p:nvCxnSpPr>
        <p:spPr>
          <a:xfrm flipV="1">
            <a:off x="2735862" y="3484599"/>
            <a:ext cx="1679552" cy="561336"/>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8" idx="0"/>
            <a:endCxn id="14" idx="2"/>
          </p:cNvCxnSpPr>
          <p:nvPr/>
        </p:nvCxnSpPr>
        <p:spPr>
          <a:xfrm flipH="1" flipV="1">
            <a:off x="5279510" y="3952651"/>
            <a:ext cx="12570" cy="917141"/>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0"/>
            <a:endCxn id="27" idx="2"/>
          </p:cNvCxnSpPr>
          <p:nvPr/>
        </p:nvCxnSpPr>
        <p:spPr>
          <a:xfrm flipV="1">
            <a:off x="5279510" y="2434573"/>
            <a:ext cx="12570" cy="581974"/>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07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7" name="Rectangle 3"/>
          <p:cNvSpPr>
            <a:spLocks noChangeArrowheads="1"/>
          </p:cNvSpPr>
          <p:nvPr/>
        </p:nvSpPr>
        <p:spPr bwMode="auto">
          <a:xfrm>
            <a:off x="468313" y="2443162"/>
            <a:ext cx="8210550" cy="18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1" hangingPunct="1"/>
            <a:endParaRPr lang="en-GB" sz="4800">
              <a:solidFill>
                <a:schemeClr val="hlink"/>
              </a:solidFill>
              <a:effectLst>
                <a:outerShdw blurRad="38100" dist="38100" dir="2700000" algn="tl">
                  <a:srgbClr val="000000"/>
                </a:outerShdw>
              </a:effectLst>
              <a:latin typeface="Arial" charset="0"/>
            </a:endParaRPr>
          </a:p>
        </p:txBody>
      </p:sp>
      <p:sp>
        <p:nvSpPr>
          <p:cNvPr id="1255428" name="Rectangle 4"/>
          <p:cNvSpPr>
            <a:spLocks noGrp="1" noChangeArrowheads="1"/>
          </p:cNvSpPr>
          <p:nvPr>
            <p:ph type="title" idx="4294967295"/>
          </p:nvPr>
        </p:nvSpPr>
        <p:spPr>
          <a:xfrm>
            <a:off x="242888" y="1974078"/>
            <a:ext cx="8435975" cy="2503917"/>
          </a:xfrm>
          <a:solidFill>
            <a:schemeClr val="bg1">
              <a:lumMod val="95000"/>
            </a:schemeClr>
          </a:solidFill>
        </p:spPr>
        <p:txBody>
          <a:bodyPr/>
          <a:lstStyle/>
          <a:p>
            <a:pPr algn="ctr"/>
            <a:r>
              <a:rPr lang="en-GB" sz="6000" dirty="0" smtClean="0">
                <a:solidFill>
                  <a:srgbClr val="000000"/>
                </a:solidFill>
              </a:rPr>
              <a:t>Bit of standards….</a:t>
            </a:r>
            <a:endParaRPr lang="en-GB" sz="6000" noProof="0" dirty="0">
              <a:solidFill>
                <a:srgbClr val="C00000"/>
              </a:solidFill>
            </a:endParaRPr>
          </a:p>
        </p:txBody>
      </p:sp>
    </p:spTree>
    <p:extLst>
      <p:ext uri="{BB962C8B-B14F-4D97-AF65-F5344CB8AC3E}">
        <p14:creationId xmlns:p14="http://schemas.microsoft.com/office/powerpoint/2010/main" val="385773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888" y="0"/>
            <a:ext cx="8738632" cy="762000"/>
          </a:xfrm>
        </p:spPr>
        <p:txBody>
          <a:bodyPr/>
          <a:lstStyle/>
          <a:p>
            <a:pPr algn="ctr"/>
            <a:r>
              <a:rPr lang="en-US" dirty="0" smtClean="0"/>
              <a:t>‘Standard’ design of safety systems</a:t>
            </a:r>
            <a:endParaRPr lang="en-GB" dirty="0"/>
          </a:p>
        </p:txBody>
      </p:sp>
      <p:sp>
        <p:nvSpPr>
          <p:cNvPr id="8" name="Rectangle 3"/>
          <p:cNvSpPr txBox="1">
            <a:spLocks noChangeArrowheads="1"/>
          </p:cNvSpPr>
          <p:nvPr/>
        </p:nvSpPr>
        <p:spPr>
          <a:xfrm>
            <a:off x="216024" y="908720"/>
            <a:ext cx="8532440" cy="5538972"/>
          </a:xfrm>
          <a:prstGeom prst="rect">
            <a:avLst/>
          </a:prstGeom>
        </p:spPr>
        <p:txBody>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r>
              <a:rPr lang="en-GB" dirty="0" smtClean="0"/>
              <a:t>In the world of industry different standards exist to guide engineers in the design of safety systems (elevators, cars, ….)</a:t>
            </a:r>
          </a:p>
          <a:p>
            <a:pPr lvl="1">
              <a:buFont typeface="Arial" panose="020B0604020202020204" pitchFamily="34" charset="0"/>
              <a:buChar char="•"/>
            </a:pPr>
            <a:r>
              <a:rPr lang="en-GB" dirty="0" smtClean="0"/>
              <a:t>IEC61508, …</a:t>
            </a:r>
          </a:p>
          <a:p>
            <a:r>
              <a:rPr lang="en-GB" dirty="0" smtClean="0"/>
              <a:t>Accelerators are very special machines</a:t>
            </a:r>
          </a:p>
          <a:p>
            <a:r>
              <a:rPr lang="en-GB" dirty="0" smtClean="0"/>
              <a:t>Safety must be ensured for</a:t>
            </a:r>
          </a:p>
          <a:p>
            <a:pPr lvl="1">
              <a:buClrTx/>
              <a:buFont typeface="+mj-lt"/>
              <a:buAutoNum type="arabicPeriod"/>
            </a:pPr>
            <a:r>
              <a:rPr lang="en-GB" dirty="0" smtClean="0"/>
              <a:t>Personnel</a:t>
            </a:r>
          </a:p>
          <a:p>
            <a:pPr lvl="1">
              <a:buClrTx/>
              <a:buFont typeface="+mj-lt"/>
              <a:buAutoNum type="arabicPeriod"/>
            </a:pPr>
            <a:r>
              <a:rPr lang="en-GB" dirty="0" smtClean="0"/>
              <a:t>Environment</a:t>
            </a:r>
          </a:p>
          <a:p>
            <a:pPr lvl="1">
              <a:buClrTx/>
              <a:buFont typeface="+mj-lt"/>
              <a:buAutoNum type="arabicPeriod"/>
            </a:pPr>
            <a:r>
              <a:rPr lang="en-GB" b="1" dirty="0" smtClean="0"/>
              <a:t>Machine</a:t>
            </a:r>
          </a:p>
          <a:p>
            <a:pPr lvl="1">
              <a:buClrTx/>
              <a:buFont typeface="+mj-lt"/>
              <a:buAutoNum type="arabicPeriod"/>
            </a:pPr>
            <a:r>
              <a:rPr lang="en-GB" b="1" dirty="0" smtClean="0"/>
              <a:t>“Beam” </a:t>
            </a:r>
          </a:p>
          <a:p>
            <a:r>
              <a:rPr lang="en-GB" dirty="0" smtClean="0"/>
              <a:t>Common standards are applied to personnel and environmental protection systems</a:t>
            </a:r>
          </a:p>
          <a:p>
            <a:r>
              <a:rPr lang="en-GB" dirty="0" smtClean="0"/>
              <a:t>Machine related protection can follow a relatively free approach for the design (still inspired by standards…)</a:t>
            </a:r>
          </a:p>
          <a:p>
            <a:pPr lvl="1">
              <a:buFont typeface="Arial" panose="020B0604020202020204" pitchFamily="34" charset="0"/>
              <a:buChar char="•"/>
            </a:pPr>
            <a:r>
              <a:rPr lang="en-GB" dirty="0" smtClean="0"/>
              <a:t>Watch out for coupling between protection of machine and people</a:t>
            </a:r>
          </a:p>
        </p:txBody>
      </p:sp>
    </p:spTree>
    <p:extLst>
      <p:ext uri="{BB962C8B-B14F-4D97-AF65-F5344CB8AC3E}">
        <p14:creationId xmlns:p14="http://schemas.microsoft.com/office/powerpoint/2010/main" val="320749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Safety to Protection  </a:t>
            </a:r>
            <a:endParaRPr lang="en-GB" dirty="0"/>
          </a:p>
        </p:txBody>
      </p:sp>
      <p:sp>
        <p:nvSpPr>
          <p:cNvPr id="3" name="Text Placeholder 2"/>
          <p:cNvSpPr>
            <a:spLocks noGrp="1"/>
          </p:cNvSpPr>
          <p:nvPr>
            <p:ph type="body" idx="4294967295"/>
          </p:nvPr>
        </p:nvSpPr>
        <p:spPr>
          <a:xfrm>
            <a:off x="228600" y="967666"/>
            <a:ext cx="8686800" cy="4909673"/>
          </a:xfrm>
          <a:noFill/>
        </p:spPr>
        <p:txBody>
          <a:bodyPr/>
          <a:lstStyle/>
          <a:p>
            <a:pPr marL="0" indent="0" algn="ctr">
              <a:lnSpc>
                <a:spcPts val="1400"/>
              </a:lnSpc>
              <a:buNone/>
            </a:pPr>
            <a:endParaRPr lang="en-GB" dirty="0"/>
          </a:p>
          <a:p>
            <a:r>
              <a:rPr lang="en-GB" dirty="0" smtClean="0"/>
              <a:t>IEC 61508 is an </a:t>
            </a:r>
            <a:r>
              <a:rPr lang="en-GB" dirty="0"/>
              <a:t>international standard of rules applied in </a:t>
            </a:r>
            <a:r>
              <a:rPr lang="en-GB" dirty="0" smtClean="0"/>
              <a:t>industry, Functional </a:t>
            </a:r>
            <a:r>
              <a:rPr lang="en-GB" dirty="0"/>
              <a:t>Safety of Electrical/Electronic/Programmable Electronic Safety-related Systems (E/E/PE, or E/E/PES</a:t>
            </a:r>
            <a:r>
              <a:rPr lang="en-GB" dirty="0" smtClean="0"/>
              <a:t>))</a:t>
            </a:r>
          </a:p>
          <a:p>
            <a:r>
              <a:rPr lang="en-GB" dirty="0" smtClean="0"/>
              <a:t>Safety standards have been developed over many years for system with risks to humans</a:t>
            </a:r>
          </a:p>
          <a:p>
            <a:endParaRPr lang="en-GB" dirty="0" smtClean="0"/>
          </a:p>
          <a:p>
            <a:r>
              <a:rPr lang="en-GB" b="1" dirty="0" smtClean="0">
                <a:solidFill>
                  <a:srgbClr val="0000FF"/>
                </a:solidFill>
              </a:rPr>
              <a:t>Avoid mixing systems in accelerator to protect equipment with systems to protect people</a:t>
            </a:r>
          </a:p>
          <a:p>
            <a:endParaRPr lang="en-GB" b="1" dirty="0">
              <a:solidFill>
                <a:srgbClr val="0000FF"/>
              </a:solidFill>
            </a:endParaRPr>
          </a:p>
          <a:p>
            <a:r>
              <a:rPr lang="en-GB" dirty="0" smtClean="0"/>
              <a:t>Ideas from Safety </a:t>
            </a:r>
            <a:r>
              <a:rPr lang="en-GB" dirty="0"/>
              <a:t>Integrity Level (SIL) concept of the IEC 61508 </a:t>
            </a:r>
            <a:r>
              <a:rPr lang="en-GB" dirty="0" smtClean="0"/>
              <a:t>were applied =&gt; </a:t>
            </a:r>
            <a:r>
              <a:rPr lang="en-GB" b="1" dirty="0" smtClean="0"/>
              <a:t>PIL  = P</a:t>
            </a:r>
            <a:r>
              <a:rPr lang="en-GB" dirty="0" smtClean="0"/>
              <a:t>rotection</a:t>
            </a:r>
            <a:r>
              <a:rPr lang="en-GB" b="1" dirty="0" smtClean="0"/>
              <a:t> I</a:t>
            </a:r>
            <a:r>
              <a:rPr lang="en-GB" dirty="0" smtClean="0"/>
              <a:t>ntegrity</a:t>
            </a:r>
            <a:r>
              <a:rPr lang="en-GB" b="1" dirty="0" smtClean="0"/>
              <a:t> L</a:t>
            </a:r>
            <a:r>
              <a:rPr lang="en-GB" dirty="0" smtClean="0"/>
              <a:t>evel</a:t>
            </a:r>
          </a:p>
        </p:txBody>
      </p:sp>
      <p:sp>
        <p:nvSpPr>
          <p:cNvPr id="4" name="Rectangle 3"/>
          <p:cNvSpPr/>
          <p:nvPr/>
        </p:nvSpPr>
        <p:spPr>
          <a:xfrm>
            <a:off x="0" y="6114090"/>
            <a:ext cx="9144000" cy="523220"/>
          </a:xfrm>
          <a:prstGeom prst="rect">
            <a:avLst/>
          </a:prstGeom>
          <a:solidFill>
            <a:schemeClr val="bg1">
              <a:lumMod val="95000"/>
            </a:schemeClr>
          </a:solidFill>
        </p:spPr>
        <p:txBody>
          <a:bodyPr wrap="square">
            <a:spAutoFit/>
          </a:bodyPr>
          <a:lstStyle/>
          <a:p>
            <a:r>
              <a:rPr lang="en-US" sz="1400" dirty="0" err="1">
                <a:solidFill>
                  <a:srgbClr val="002060"/>
                </a:solidFill>
              </a:rPr>
              <a:t>M.Kwiatkowski</a:t>
            </a:r>
            <a:r>
              <a:rPr lang="en-US" sz="1400" dirty="0">
                <a:solidFill>
                  <a:srgbClr val="002060"/>
                </a:solidFill>
              </a:rPr>
              <a:t>, Methods for the application of programmable logic devices in electronic protection systems for high energy particle </a:t>
            </a:r>
            <a:r>
              <a:rPr lang="en-US" sz="1400" dirty="0" smtClean="0">
                <a:solidFill>
                  <a:srgbClr val="002060"/>
                </a:solidFill>
              </a:rPr>
              <a:t>accelerators, CERN-THESIS-2014-048</a:t>
            </a:r>
            <a:endParaRPr lang="en-US" sz="1400" dirty="0">
              <a:solidFill>
                <a:srgbClr val="006600"/>
              </a:solidFill>
            </a:endParaRPr>
          </a:p>
        </p:txBody>
      </p:sp>
    </p:spTree>
    <p:extLst>
      <p:ext uri="{BB962C8B-B14F-4D97-AF65-F5344CB8AC3E}">
        <p14:creationId xmlns:p14="http://schemas.microsoft.com/office/powerpoint/2010/main" val="53151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algn="ctr" eaLnBrk="1" hangingPunct="1"/>
            <a:r>
              <a:rPr lang="en-GB" dirty="0" smtClean="0"/>
              <a:t>Unacceptable and acceptable risk</a:t>
            </a:r>
            <a:endParaRPr lang="en-GB" dirty="0"/>
          </a:p>
        </p:txBody>
      </p:sp>
      <p:pic>
        <p:nvPicPr>
          <p:cNvPr id="13" name="Picture 12"/>
          <p:cNvPicPr>
            <a:picLocks noChangeAspect="1"/>
          </p:cNvPicPr>
          <p:nvPr/>
        </p:nvPicPr>
        <p:blipFill>
          <a:blip r:embed="rId3"/>
          <a:stretch>
            <a:fillRect/>
          </a:stretch>
        </p:blipFill>
        <p:spPr>
          <a:xfrm>
            <a:off x="2286000" y="1556792"/>
            <a:ext cx="5037931" cy="2785680"/>
          </a:xfrm>
          <a:prstGeom prst="rect">
            <a:avLst/>
          </a:prstGeom>
        </p:spPr>
      </p:pic>
      <p:pic>
        <p:nvPicPr>
          <p:cNvPr id="14" name="Picture 13"/>
          <p:cNvPicPr>
            <a:picLocks noChangeAspect="1"/>
          </p:cNvPicPr>
          <p:nvPr/>
        </p:nvPicPr>
        <p:blipFill>
          <a:blip r:embed="rId4"/>
          <a:stretch>
            <a:fillRect/>
          </a:stretch>
        </p:blipFill>
        <p:spPr>
          <a:xfrm>
            <a:off x="2286000" y="1556792"/>
            <a:ext cx="5037931" cy="2785680"/>
          </a:xfrm>
          <a:prstGeom prst="rect">
            <a:avLst/>
          </a:prstGeom>
        </p:spPr>
      </p:pic>
      <p:pic>
        <p:nvPicPr>
          <p:cNvPr id="15" name="Picture 14"/>
          <p:cNvPicPr>
            <a:picLocks noChangeAspect="1"/>
          </p:cNvPicPr>
          <p:nvPr/>
        </p:nvPicPr>
        <p:blipFill>
          <a:blip r:embed="rId5"/>
          <a:stretch>
            <a:fillRect/>
          </a:stretch>
        </p:blipFill>
        <p:spPr>
          <a:xfrm>
            <a:off x="2286000" y="1556792"/>
            <a:ext cx="5037931" cy="2785680"/>
          </a:xfrm>
          <a:prstGeom prst="rect">
            <a:avLst/>
          </a:prstGeom>
        </p:spPr>
      </p:pic>
      <p:pic>
        <p:nvPicPr>
          <p:cNvPr id="16" name="Picture 15"/>
          <p:cNvPicPr>
            <a:picLocks noChangeAspect="1"/>
          </p:cNvPicPr>
          <p:nvPr/>
        </p:nvPicPr>
        <p:blipFill>
          <a:blip r:embed="rId6"/>
          <a:stretch>
            <a:fillRect/>
          </a:stretch>
        </p:blipFill>
        <p:spPr>
          <a:xfrm>
            <a:off x="2286000" y="1556792"/>
            <a:ext cx="5037931" cy="2785680"/>
          </a:xfrm>
          <a:prstGeom prst="rect">
            <a:avLst/>
          </a:prstGeom>
        </p:spPr>
      </p:pic>
      <p:pic>
        <p:nvPicPr>
          <p:cNvPr id="17" name="Picture 16"/>
          <p:cNvPicPr>
            <a:picLocks noChangeAspect="1"/>
          </p:cNvPicPr>
          <p:nvPr/>
        </p:nvPicPr>
        <p:blipFill>
          <a:blip r:embed="rId7"/>
          <a:stretch>
            <a:fillRect/>
          </a:stretch>
        </p:blipFill>
        <p:spPr>
          <a:xfrm>
            <a:off x="2286000" y="1575872"/>
            <a:ext cx="5037931" cy="2747520"/>
          </a:xfrm>
          <a:prstGeom prst="rect">
            <a:avLst/>
          </a:prstGeom>
        </p:spPr>
      </p:pic>
      <p:pic>
        <p:nvPicPr>
          <p:cNvPr id="18" name="Picture 17"/>
          <p:cNvPicPr>
            <a:picLocks noChangeAspect="1"/>
          </p:cNvPicPr>
          <p:nvPr/>
        </p:nvPicPr>
        <p:blipFill>
          <a:blip r:embed="rId8"/>
          <a:stretch>
            <a:fillRect/>
          </a:stretch>
        </p:blipFill>
        <p:spPr>
          <a:xfrm>
            <a:off x="1043510" y="908650"/>
            <a:ext cx="6988006" cy="3811026"/>
          </a:xfrm>
          <a:prstGeom prst="rect">
            <a:avLst/>
          </a:prstGeom>
          <a:ln>
            <a:solidFill>
              <a:srgbClr val="000000"/>
            </a:solidFill>
          </a:ln>
        </p:spPr>
      </p:pic>
      <p:sp>
        <p:nvSpPr>
          <p:cNvPr id="19" name="Rectangle 3"/>
          <p:cNvSpPr txBox="1">
            <a:spLocks noChangeArrowheads="1"/>
          </p:cNvSpPr>
          <p:nvPr/>
        </p:nvSpPr>
        <p:spPr bwMode="auto">
          <a:xfrm>
            <a:off x="215516" y="5013176"/>
            <a:ext cx="8712968" cy="90559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eaLnBrk="1" hangingPunct="1"/>
            <a:endParaRPr lang="en-GB" sz="1600" kern="0" dirty="0" smtClean="0"/>
          </a:p>
        </p:txBody>
      </p:sp>
      <p:sp>
        <p:nvSpPr>
          <p:cNvPr id="2" name="Text Placeholder 1"/>
          <p:cNvSpPr>
            <a:spLocks noGrp="1"/>
          </p:cNvSpPr>
          <p:nvPr>
            <p:ph type="body" idx="4294967295"/>
          </p:nvPr>
        </p:nvSpPr>
        <p:spPr>
          <a:xfrm>
            <a:off x="323410" y="4919715"/>
            <a:ext cx="8686800" cy="1173655"/>
          </a:xfrm>
          <a:noFill/>
        </p:spPr>
        <p:txBody>
          <a:bodyPr/>
          <a:lstStyle/>
          <a:p>
            <a:r>
              <a:rPr lang="en-GB" dirty="0" smtClean="0"/>
              <a:t>Acceptable</a:t>
            </a:r>
            <a:r>
              <a:rPr lang="en-GB" dirty="0"/>
              <a:t>’ or ‘Unacceptable’ risk depends on the context!</a:t>
            </a:r>
          </a:p>
          <a:p>
            <a:r>
              <a:rPr lang="en-GB" dirty="0"/>
              <a:t>Different for user-oriented facilities, medical accelerators, fundamental research</a:t>
            </a:r>
            <a:r>
              <a:rPr lang="en-GB" dirty="0" smtClean="0"/>
              <a:t>, …</a:t>
            </a:r>
            <a:endParaRPr lang="en-GB" dirty="0"/>
          </a:p>
        </p:txBody>
      </p:sp>
    </p:spTree>
    <p:extLst>
      <p:ext uri="{BB962C8B-B14F-4D97-AF65-F5344CB8AC3E}">
        <p14:creationId xmlns:p14="http://schemas.microsoft.com/office/powerpoint/2010/main" val="243855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4050251838"/>
              </p:ext>
            </p:extLst>
          </p:nvPr>
        </p:nvGraphicFramePr>
        <p:xfrm>
          <a:off x="482600" y="1617662"/>
          <a:ext cx="8178800" cy="4133850"/>
        </p:xfrm>
        <a:graphic>
          <a:graphicData uri="http://schemas.openxmlformats.org/drawingml/2006/table">
            <a:tbl>
              <a:tblPr/>
              <a:tblGrid>
                <a:gridCol w="1168400"/>
                <a:gridCol w="1168400"/>
                <a:gridCol w="1168400"/>
                <a:gridCol w="1168400"/>
                <a:gridCol w="1168400"/>
                <a:gridCol w="1168400"/>
                <a:gridCol w="1168400"/>
              </a:tblGrid>
              <a:tr h="508000">
                <a:tc>
                  <a:txBody>
                    <a:bodyPr/>
                    <a:lstStyle/>
                    <a:p>
                      <a:pPr algn="ctr" rtl="0" fontAlgn="t"/>
                      <a:r>
                        <a:rPr lang="en-GB" sz="1600" b="0" i="0" u="none" strike="noStrike" dirty="0">
                          <a:solidFill>
                            <a:srgbClr val="000000"/>
                          </a:solidFill>
                          <a:effectLst/>
                          <a:latin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600" b="1" i="0" u="none" strike="noStrike">
                          <a:solidFill>
                            <a:srgbClr val="FFFF00"/>
                          </a:solidFill>
                          <a:effectLst/>
                          <a:latin typeface="Calibri" panose="020F0502020204030204" pitchFamily="34" charset="0"/>
                        </a:rPr>
                        <a:t>Per year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Catastrophic</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Major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Moderate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Low</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Negligible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r>
              <a:tr h="508000">
                <a:tc>
                  <a:txBody>
                    <a:bodyPr/>
                    <a:lstStyle/>
                    <a:p>
                      <a:pPr algn="ctr" rtl="0" fontAlgn="ctr"/>
                      <a:r>
                        <a:rPr lang="en-GB" sz="1600" b="1" i="0" u="none" strike="noStrike">
                          <a:solidFill>
                            <a:srgbClr val="FFFF00"/>
                          </a:solidFill>
                          <a:effectLst/>
                          <a:latin typeface="Calibri" panose="020F0502020204030204" pitchFamily="34" charset="0"/>
                        </a:rPr>
                        <a:t>Cost [MCHF]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GB" sz="1600" b="0" i="0" u="none" strike="noStrike">
                          <a:solidFill>
                            <a:srgbClr val="00206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&gt;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r>
              <a:tr h="577850">
                <a:tc>
                  <a:txBody>
                    <a:bodyPr/>
                    <a:lstStyle/>
                    <a:p>
                      <a:pPr algn="ctr" rtl="0" fontAlgn="ctr"/>
                      <a:r>
                        <a:rPr lang="en-GB" sz="1600" b="1" i="0" u="none" strike="noStrike">
                          <a:solidFill>
                            <a:srgbClr val="FFFF00"/>
                          </a:solidFill>
                          <a:effectLst/>
                          <a:latin typeface="Calibri" panose="020F0502020204030204" pitchFamily="34" charset="0"/>
                        </a:rPr>
                        <a:t>Downtime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0" i="0" u="none" strike="noStrike">
                          <a:solidFill>
                            <a:srgbClr val="00206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&gt; 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30-300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Frequent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600" b="0" i="0" u="none" strike="noStrike">
                          <a:solidFill>
                            <a:srgbClr val="002060"/>
                          </a:solidFill>
                          <a:effectLst/>
                          <a:latin typeface="Calibri" panose="020F050202020403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Probable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Occasional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600" b="0" i="0" u="none" strike="noStrike">
                          <a:solidFill>
                            <a:srgbClr val="002060"/>
                          </a:solidFill>
                          <a:effectLst/>
                          <a:latin typeface="Calibri" panose="020F0502020204030204" pitchFamily="34" charset="0"/>
                        </a:rPr>
                        <a:t>0.01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Remote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Not credible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0.0001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r>
            </a:tbl>
          </a:graphicData>
        </a:graphic>
      </p:graphicFrame>
      <p:cxnSp>
        <p:nvCxnSpPr>
          <p:cNvPr id="15" name="Straight Connector 14"/>
          <p:cNvCxnSpPr/>
          <p:nvPr/>
        </p:nvCxnSpPr>
        <p:spPr>
          <a:xfrm flipV="1">
            <a:off x="2814638" y="5243513"/>
            <a:ext cx="0" cy="5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16225" y="5237163"/>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979863" y="4746625"/>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145088" y="4224338"/>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18250" y="3733800"/>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83475" y="3219450"/>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7813" y="5246688"/>
            <a:ext cx="11795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62400" y="4748213"/>
            <a:ext cx="11795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48080" y="4217988"/>
            <a:ext cx="11795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00788" y="3735388"/>
            <a:ext cx="11795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45375" y="3213100"/>
            <a:ext cx="11795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itle 26"/>
          <p:cNvSpPr>
            <a:spLocks noGrp="1"/>
          </p:cNvSpPr>
          <p:nvPr>
            <p:ph type="title" idx="4294967295"/>
          </p:nvPr>
        </p:nvSpPr>
        <p:spPr/>
        <p:txBody>
          <a:bodyPr/>
          <a:lstStyle/>
          <a:p>
            <a:r>
              <a:rPr lang="en-GB" sz="3200" dirty="0" smtClean="0">
                <a:solidFill>
                  <a:srgbClr val="FFFFFF"/>
                </a:solidFill>
                <a:effectLst/>
                <a:latin typeface="Calibri" panose="020F0502020204030204" pitchFamily="34" charset="0"/>
                <a:ea typeface="+mj-ea"/>
                <a:cs typeface="+mj-cs"/>
              </a:rPr>
              <a:t>Classification of unacceptable / acceptable </a:t>
            </a:r>
            <a:r>
              <a:rPr lang="en-GB" sz="3200" baseline="0" dirty="0" smtClean="0">
                <a:solidFill>
                  <a:srgbClr val="FFFFFF"/>
                </a:solidFill>
                <a:effectLst/>
                <a:latin typeface="Calibri" panose="020F0502020204030204" pitchFamily="34" charset="0"/>
                <a:ea typeface="+mj-ea"/>
                <a:cs typeface="+mj-cs"/>
              </a:rPr>
              <a:t>risk</a:t>
            </a:r>
            <a:endParaRPr lang="en-GB" dirty="0"/>
          </a:p>
        </p:txBody>
      </p:sp>
    </p:spTree>
    <p:extLst>
      <p:ext uri="{BB962C8B-B14F-4D97-AF65-F5344CB8AC3E}">
        <p14:creationId xmlns:p14="http://schemas.microsoft.com/office/powerpoint/2010/main" val="2515614151"/>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4050251838"/>
              </p:ext>
            </p:extLst>
          </p:nvPr>
        </p:nvGraphicFramePr>
        <p:xfrm>
          <a:off x="482600" y="1617662"/>
          <a:ext cx="8178800" cy="4133850"/>
        </p:xfrm>
        <a:graphic>
          <a:graphicData uri="http://schemas.openxmlformats.org/drawingml/2006/table">
            <a:tbl>
              <a:tblPr/>
              <a:tblGrid>
                <a:gridCol w="1168400"/>
                <a:gridCol w="1168400"/>
                <a:gridCol w="1168400"/>
                <a:gridCol w="1168400"/>
                <a:gridCol w="1168400"/>
                <a:gridCol w="1168400"/>
                <a:gridCol w="1168400"/>
              </a:tblGrid>
              <a:tr h="508000">
                <a:tc>
                  <a:txBody>
                    <a:bodyPr/>
                    <a:lstStyle/>
                    <a:p>
                      <a:pPr algn="ctr" rtl="0" fontAlgn="t"/>
                      <a:r>
                        <a:rPr lang="en-GB" sz="1600" b="0" i="0" u="none" strike="noStrike" dirty="0">
                          <a:solidFill>
                            <a:srgbClr val="000000"/>
                          </a:solidFill>
                          <a:effectLst/>
                          <a:latin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600" b="1" i="0" u="none" strike="noStrike">
                          <a:solidFill>
                            <a:srgbClr val="FFFF00"/>
                          </a:solidFill>
                          <a:effectLst/>
                          <a:latin typeface="Calibri" panose="020F0502020204030204" pitchFamily="34" charset="0"/>
                        </a:rPr>
                        <a:t>Per year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Catastrophic</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Major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Moderate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Low</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Negligible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r>
              <a:tr h="508000">
                <a:tc>
                  <a:txBody>
                    <a:bodyPr/>
                    <a:lstStyle/>
                    <a:p>
                      <a:pPr algn="ctr" rtl="0" fontAlgn="ctr"/>
                      <a:r>
                        <a:rPr lang="en-GB" sz="1600" b="1" i="0" u="none" strike="noStrike">
                          <a:solidFill>
                            <a:srgbClr val="FFFF00"/>
                          </a:solidFill>
                          <a:effectLst/>
                          <a:latin typeface="Calibri" panose="020F0502020204030204" pitchFamily="34" charset="0"/>
                        </a:rPr>
                        <a:t>Cost [MCHF]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GB" sz="1600" b="0" i="0" u="none" strike="noStrike">
                          <a:solidFill>
                            <a:srgbClr val="00206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&gt;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r>
              <a:tr h="577850">
                <a:tc>
                  <a:txBody>
                    <a:bodyPr/>
                    <a:lstStyle/>
                    <a:p>
                      <a:pPr algn="ctr" rtl="0" fontAlgn="ctr"/>
                      <a:r>
                        <a:rPr lang="en-GB" sz="1600" b="1" i="0" u="none" strike="noStrike">
                          <a:solidFill>
                            <a:srgbClr val="FFFF00"/>
                          </a:solidFill>
                          <a:effectLst/>
                          <a:latin typeface="Calibri" panose="020F0502020204030204" pitchFamily="34" charset="0"/>
                        </a:rPr>
                        <a:t>Downtime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0" i="0" u="none" strike="noStrike">
                          <a:solidFill>
                            <a:srgbClr val="00206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&gt; 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30-300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Frequent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600" b="0" i="0" u="none" strike="noStrike">
                          <a:solidFill>
                            <a:srgbClr val="002060"/>
                          </a:solidFill>
                          <a:effectLst/>
                          <a:latin typeface="Calibri" panose="020F050202020403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Probable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Occasional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600" b="0" i="0" u="none" strike="noStrike">
                          <a:solidFill>
                            <a:srgbClr val="002060"/>
                          </a:solidFill>
                          <a:effectLst/>
                          <a:latin typeface="Calibri" panose="020F0502020204030204" pitchFamily="34" charset="0"/>
                        </a:rPr>
                        <a:t>0.01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Remote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Not credible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0.0001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r>
            </a:tbl>
          </a:graphicData>
        </a:graphic>
      </p:graphicFrame>
      <p:cxnSp>
        <p:nvCxnSpPr>
          <p:cNvPr id="15" name="Straight Connector 14"/>
          <p:cNvCxnSpPr/>
          <p:nvPr/>
        </p:nvCxnSpPr>
        <p:spPr>
          <a:xfrm flipV="1">
            <a:off x="2814638" y="5243513"/>
            <a:ext cx="0" cy="5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16225" y="5237163"/>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979863" y="4746625"/>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145088" y="4224338"/>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18250" y="3733800"/>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83475" y="3219450"/>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7813" y="5246688"/>
            <a:ext cx="11795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62400" y="4748213"/>
            <a:ext cx="11795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26038" y="4217988"/>
            <a:ext cx="11795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00788" y="3735388"/>
            <a:ext cx="11795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45375" y="3213100"/>
            <a:ext cx="11795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ular Callout 25"/>
          <p:cNvSpPr/>
          <p:nvPr/>
        </p:nvSpPr>
        <p:spPr>
          <a:xfrm>
            <a:off x="3642873" y="3637848"/>
            <a:ext cx="1368190" cy="647778"/>
          </a:xfrm>
          <a:prstGeom prst="wedgeRectCallout">
            <a:avLst>
              <a:gd name="adj1" fmla="val -75103"/>
              <a:gd name="adj2" fmla="val -6677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0000"/>
                </a:solidFill>
              </a:rPr>
              <a:t>D1 failure</a:t>
            </a:r>
            <a:endParaRPr lang="en-GB" sz="2000" dirty="0">
              <a:solidFill>
                <a:srgbClr val="000000"/>
              </a:solidFill>
            </a:endParaRPr>
          </a:p>
        </p:txBody>
      </p:sp>
      <p:sp>
        <p:nvSpPr>
          <p:cNvPr id="27" name="Title 26"/>
          <p:cNvSpPr>
            <a:spLocks noGrp="1"/>
          </p:cNvSpPr>
          <p:nvPr>
            <p:ph type="title" idx="4294967295"/>
          </p:nvPr>
        </p:nvSpPr>
        <p:spPr/>
        <p:txBody>
          <a:bodyPr/>
          <a:lstStyle/>
          <a:p>
            <a:r>
              <a:rPr lang="en-GB" dirty="0" smtClean="0">
                <a:solidFill>
                  <a:srgbClr val="FFFFFF"/>
                </a:solidFill>
                <a:latin typeface="Calibri" panose="020F0502020204030204" pitchFamily="34" charset="0"/>
              </a:rPr>
              <a:t>Example of D1 failure</a:t>
            </a:r>
            <a:endParaRPr lang="en-GB" dirty="0"/>
          </a:p>
        </p:txBody>
      </p:sp>
      <p:sp>
        <p:nvSpPr>
          <p:cNvPr id="28" name="Rectangle 27"/>
          <p:cNvSpPr/>
          <p:nvPr/>
        </p:nvSpPr>
        <p:spPr>
          <a:xfrm>
            <a:off x="1691600" y="5810387"/>
            <a:ext cx="6174540" cy="707886"/>
          </a:xfrm>
          <a:prstGeom prst="rect">
            <a:avLst/>
          </a:prstGeom>
        </p:spPr>
        <p:txBody>
          <a:bodyPr wrap="square">
            <a:spAutoFit/>
          </a:bodyPr>
          <a:lstStyle/>
          <a:p>
            <a:pPr lvl="0" algn="ctr"/>
            <a:r>
              <a:rPr lang="en-GB" sz="2000" kern="0" dirty="0">
                <a:solidFill>
                  <a:srgbClr val="000000"/>
                </a:solidFill>
              </a:rPr>
              <a:t>Risk for D1 Hazard far above </a:t>
            </a:r>
            <a:r>
              <a:rPr lang="en-GB" sz="2000" kern="0" dirty="0" smtClean="0">
                <a:solidFill>
                  <a:srgbClr val="000000"/>
                </a:solidFill>
              </a:rPr>
              <a:t>acceptable </a:t>
            </a:r>
            <a:r>
              <a:rPr lang="en-GB" sz="2000" kern="0" dirty="0">
                <a:solidFill>
                  <a:srgbClr val="000000"/>
                </a:solidFill>
              </a:rPr>
              <a:t>level </a:t>
            </a:r>
            <a:endParaRPr lang="en-GB" sz="2000" kern="0" dirty="0" smtClean="0">
              <a:solidFill>
                <a:srgbClr val="000000"/>
              </a:solidFill>
            </a:endParaRPr>
          </a:p>
          <a:p>
            <a:pPr lvl="0" algn="ctr"/>
            <a:r>
              <a:rPr lang="en-GB" sz="2000" kern="0" dirty="0" smtClean="0">
                <a:solidFill>
                  <a:srgbClr val="000000"/>
                </a:solidFill>
              </a:rPr>
              <a:t>=&gt; </a:t>
            </a:r>
            <a:r>
              <a:rPr lang="en-GB" sz="2000" kern="0" dirty="0">
                <a:solidFill>
                  <a:srgbClr val="000000"/>
                </a:solidFill>
              </a:rPr>
              <a:t>Protection required</a:t>
            </a:r>
            <a:endParaRPr lang="en-GB" sz="1600" kern="0" dirty="0">
              <a:solidFill>
                <a:srgbClr val="000000"/>
              </a:solidFill>
            </a:endParaRPr>
          </a:p>
        </p:txBody>
      </p:sp>
    </p:spTree>
    <p:extLst>
      <p:ext uri="{BB962C8B-B14F-4D97-AF65-F5344CB8AC3E}">
        <p14:creationId xmlns:p14="http://schemas.microsoft.com/office/powerpoint/2010/main" val="2596360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4050251838"/>
              </p:ext>
            </p:extLst>
          </p:nvPr>
        </p:nvGraphicFramePr>
        <p:xfrm>
          <a:off x="482600" y="1617662"/>
          <a:ext cx="8178800" cy="4133850"/>
        </p:xfrm>
        <a:graphic>
          <a:graphicData uri="http://schemas.openxmlformats.org/drawingml/2006/table">
            <a:tbl>
              <a:tblPr/>
              <a:tblGrid>
                <a:gridCol w="1168400"/>
                <a:gridCol w="1168400"/>
                <a:gridCol w="1168400"/>
                <a:gridCol w="1168400"/>
                <a:gridCol w="1168400"/>
                <a:gridCol w="1168400"/>
                <a:gridCol w="1168400"/>
              </a:tblGrid>
              <a:tr h="508000">
                <a:tc>
                  <a:txBody>
                    <a:bodyPr/>
                    <a:lstStyle/>
                    <a:p>
                      <a:pPr algn="ctr" rtl="0" fontAlgn="t"/>
                      <a:r>
                        <a:rPr lang="en-GB" sz="1600" b="0" i="0" u="none" strike="noStrike" dirty="0">
                          <a:solidFill>
                            <a:srgbClr val="000000"/>
                          </a:solidFill>
                          <a:effectLst/>
                          <a:latin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600" b="1" i="0" u="none" strike="noStrike">
                          <a:solidFill>
                            <a:srgbClr val="FFFF00"/>
                          </a:solidFill>
                          <a:effectLst/>
                          <a:latin typeface="Calibri" panose="020F0502020204030204" pitchFamily="34" charset="0"/>
                        </a:rPr>
                        <a:t>Per year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Catastrophic</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Major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Moderate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Low</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Negligible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r>
              <a:tr h="508000">
                <a:tc>
                  <a:txBody>
                    <a:bodyPr/>
                    <a:lstStyle/>
                    <a:p>
                      <a:pPr algn="ctr" rtl="0" fontAlgn="ctr"/>
                      <a:r>
                        <a:rPr lang="en-GB" sz="1600" b="1" i="0" u="none" strike="noStrike">
                          <a:solidFill>
                            <a:srgbClr val="FFFF00"/>
                          </a:solidFill>
                          <a:effectLst/>
                          <a:latin typeface="Calibri" panose="020F0502020204030204" pitchFamily="34" charset="0"/>
                        </a:rPr>
                        <a:t>Cost [MCHF]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GB" sz="1600" b="0" i="0" u="none" strike="noStrike">
                          <a:solidFill>
                            <a:srgbClr val="00206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&gt;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r>
              <a:tr h="577850">
                <a:tc>
                  <a:txBody>
                    <a:bodyPr/>
                    <a:lstStyle/>
                    <a:p>
                      <a:pPr algn="ctr" rtl="0" fontAlgn="ctr"/>
                      <a:r>
                        <a:rPr lang="en-GB" sz="1600" b="1" i="0" u="none" strike="noStrike">
                          <a:solidFill>
                            <a:srgbClr val="FFFF00"/>
                          </a:solidFill>
                          <a:effectLst/>
                          <a:latin typeface="Calibri" panose="020F0502020204030204" pitchFamily="34" charset="0"/>
                        </a:rPr>
                        <a:t>Downtime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0" i="0" u="none" strike="noStrike">
                          <a:solidFill>
                            <a:srgbClr val="00206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&gt; 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30-300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Frequent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600" b="0" i="0" u="none" strike="noStrike">
                          <a:solidFill>
                            <a:srgbClr val="002060"/>
                          </a:solidFill>
                          <a:effectLst/>
                          <a:latin typeface="Calibri" panose="020F050202020403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Probable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Occasional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600" b="0" i="0" u="none" strike="noStrike">
                          <a:solidFill>
                            <a:srgbClr val="002060"/>
                          </a:solidFill>
                          <a:effectLst/>
                          <a:latin typeface="Calibri" panose="020F0502020204030204" pitchFamily="34" charset="0"/>
                        </a:rPr>
                        <a:t>0.01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Remote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Not credible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0.0001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endParaRPr lang="en-GB" sz="1800" b="0" i="0" u="none" strike="noStrike" dirty="0">
                        <a:solidFill>
                          <a:srgbClr val="00206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r>
            </a:tbl>
          </a:graphicData>
        </a:graphic>
      </p:graphicFrame>
      <p:cxnSp>
        <p:nvCxnSpPr>
          <p:cNvPr id="15" name="Straight Connector 14"/>
          <p:cNvCxnSpPr/>
          <p:nvPr/>
        </p:nvCxnSpPr>
        <p:spPr>
          <a:xfrm flipV="1">
            <a:off x="2814638" y="5243513"/>
            <a:ext cx="0" cy="5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16225" y="5237163"/>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979863" y="4746625"/>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145088" y="4224338"/>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18250" y="3733800"/>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83475" y="3219450"/>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7813" y="5246688"/>
            <a:ext cx="11795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62400" y="4748213"/>
            <a:ext cx="11795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26038" y="4217988"/>
            <a:ext cx="11795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00788" y="3735388"/>
            <a:ext cx="11795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45375" y="3213100"/>
            <a:ext cx="11795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ular Callout 25"/>
          <p:cNvSpPr/>
          <p:nvPr/>
        </p:nvSpPr>
        <p:spPr>
          <a:xfrm>
            <a:off x="3642873" y="3637848"/>
            <a:ext cx="1368190" cy="647778"/>
          </a:xfrm>
          <a:prstGeom prst="wedgeRectCallout">
            <a:avLst>
              <a:gd name="adj1" fmla="val -75103"/>
              <a:gd name="adj2" fmla="val -6677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0000"/>
                </a:solidFill>
              </a:rPr>
              <a:t>D1 failure</a:t>
            </a:r>
            <a:endParaRPr lang="en-GB" sz="2000" dirty="0">
              <a:solidFill>
                <a:srgbClr val="000000"/>
              </a:solidFill>
            </a:endParaRPr>
          </a:p>
        </p:txBody>
      </p:sp>
      <p:sp>
        <p:nvSpPr>
          <p:cNvPr id="27" name="Title 26"/>
          <p:cNvSpPr>
            <a:spLocks noGrp="1"/>
          </p:cNvSpPr>
          <p:nvPr>
            <p:ph type="title" idx="4294967295"/>
          </p:nvPr>
        </p:nvSpPr>
        <p:spPr/>
        <p:txBody>
          <a:bodyPr/>
          <a:lstStyle/>
          <a:p>
            <a:r>
              <a:rPr lang="en-GB" dirty="0" smtClean="0">
                <a:solidFill>
                  <a:srgbClr val="FFFFFF"/>
                </a:solidFill>
                <a:latin typeface="Calibri" panose="020F0502020204030204" pitchFamily="34" charset="0"/>
              </a:rPr>
              <a:t>R</a:t>
            </a:r>
            <a:r>
              <a:rPr lang="en-GB" sz="3200" baseline="0" dirty="0" smtClean="0">
                <a:solidFill>
                  <a:srgbClr val="FFFFFF"/>
                </a:solidFill>
                <a:effectLst/>
                <a:latin typeface="Calibri" panose="020F0502020204030204" pitchFamily="34" charset="0"/>
                <a:ea typeface="+mj-ea"/>
                <a:cs typeface="+mj-cs"/>
              </a:rPr>
              <a:t>isk reduction</a:t>
            </a:r>
            <a:r>
              <a:rPr lang="en-GB" sz="3200" dirty="0" smtClean="0">
                <a:solidFill>
                  <a:srgbClr val="FFFFFF"/>
                </a:solidFill>
                <a:effectLst/>
                <a:latin typeface="Calibri" panose="020F0502020204030204" pitchFamily="34" charset="0"/>
                <a:ea typeface="+mj-ea"/>
                <a:cs typeface="+mj-cs"/>
              </a:rPr>
              <a:t> by protection system</a:t>
            </a:r>
            <a:endParaRPr lang="en-GB" dirty="0"/>
          </a:p>
        </p:txBody>
      </p:sp>
      <p:sp>
        <p:nvSpPr>
          <p:cNvPr id="28" name="Rectangle 27"/>
          <p:cNvSpPr/>
          <p:nvPr/>
        </p:nvSpPr>
        <p:spPr>
          <a:xfrm>
            <a:off x="1691600" y="5981300"/>
            <a:ext cx="6174540" cy="400110"/>
          </a:xfrm>
          <a:prstGeom prst="rect">
            <a:avLst/>
          </a:prstGeom>
        </p:spPr>
        <p:txBody>
          <a:bodyPr wrap="square">
            <a:spAutoFit/>
          </a:bodyPr>
          <a:lstStyle/>
          <a:p>
            <a:pPr lvl="0" algn="ctr"/>
            <a:r>
              <a:rPr lang="en-GB" sz="2000" kern="0" dirty="0">
                <a:solidFill>
                  <a:srgbClr val="000000"/>
                </a:solidFill>
              </a:rPr>
              <a:t>Risk </a:t>
            </a:r>
            <a:r>
              <a:rPr lang="en-GB" sz="2000" kern="0" dirty="0" smtClean="0">
                <a:solidFill>
                  <a:srgbClr val="000000"/>
                </a:solidFill>
              </a:rPr>
              <a:t>reduction for </a:t>
            </a:r>
            <a:r>
              <a:rPr lang="en-GB" sz="2000" kern="0" dirty="0">
                <a:solidFill>
                  <a:srgbClr val="000000"/>
                </a:solidFill>
              </a:rPr>
              <a:t>D1 Hazard </a:t>
            </a:r>
            <a:r>
              <a:rPr lang="en-GB" sz="2000" kern="0" dirty="0" smtClean="0">
                <a:solidFill>
                  <a:srgbClr val="000000"/>
                </a:solidFill>
              </a:rPr>
              <a:t>to acceptable </a:t>
            </a:r>
            <a:r>
              <a:rPr lang="en-GB" sz="2000" kern="0" dirty="0">
                <a:solidFill>
                  <a:srgbClr val="000000"/>
                </a:solidFill>
              </a:rPr>
              <a:t>level </a:t>
            </a:r>
            <a:endParaRPr lang="en-GB" sz="2000" kern="0" dirty="0" smtClean="0">
              <a:solidFill>
                <a:srgbClr val="000000"/>
              </a:solidFill>
            </a:endParaRPr>
          </a:p>
        </p:txBody>
      </p:sp>
      <p:cxnSp>
        <p:nvCxnSpPr>
          <p:cNvPr id="29" name="Straight Arrow Connector 28"/>
          <p:cNvCxnSpPr/>
          <p:nvPr/>
        </p:nvCxnSpPr>
        <p:spPr>
          <a:xfrm>
            <a:off x="3642873" y="3284980"/>
            <a:ext cx="4590320"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551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algn="ctr" eaLnBrk="1" hangingPunct="1"/>
            <a:r>
              <a:rPr lang="en-GB" dirty="0" smtClean="0"/>
              <a:t>Basic Definitions</a:t>
            </a:r>
            <a:endParaRPr lang="en-GB" dirty="0"/>
          </a:p>
        </p:txBody>
      </p:sp>
      <p:sp>
        <p:nvSpPr>
          <p:cNvPr id="3" name="TextBox 2"/>
          <p:cNvSpPr txBox="1"/>
          <p:nvPr/>
        </p:nvSpPr>
        <p:spPr>
          <a:xfrm>
            <a:off x="251520" y="901855"/>
            <a:ext cx="8424936" cy="5647700"/>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rgbClr val="002060"/>
                </a:solidFill>
                <a:latin typeface="+mn-lt"/>
              </a:rPr>
              <a:t>Reliability</a:t>
            </a:r>
            <a:r>
              <a:rPr lang="en-GB" sz="2400" dirty="0" smtClean="0">
                <a:solidFill>
                  <a:srgbClr val="002060"/>
                </a:solidFill>
                <a:latin typeface="+mn-lt"/>
              </a:rPr>
              <a:t> is the probability that a system does not fail during a defined period of time under given functional and environmental conditions =&gt; </a:t>
            </a:r>
          </a:p>
          <a:p>
            <a:pPr marL="742950" lvl="1" indent="-285750">
              <a:buFont typeface="Arial" panose="020B0604020202020204" pitchFamily="34" charset="0"/>
              <a:buChar char="•"/>
            </a:pPr>
            <a:r>
              <a:rPr lang="en-GB" dirty="0" smtClean="0">
                <a:solidFill>
                  <a:srgbClr val="0000FF"/>
                </a:solidFill>
                <a:latin typeface="+mn-lt"/>
              </a:rPr>
              <a:t>E.g. </a:t>
            </a:r>
            <a:r>
              <a:rPr lang="en-GB" dirty="0">
                <a:solidFill>
                  <a:srgbClr val="0000FF"/>
                </a:solidFill>
                <a:latin typeface="+mn-lt"/>
              </a:rPr>
              <a:t>p</a:t>
            </a:r>
            <a:r>
              <a:rPr lang="en-GB" dirty="0" smtClean="0">
                <a:solidFill>
                  <a:srgbClr val="0000FF"/>
                </a:solidFill>
                <a:latin typeface="+mn-lt"/>
              </a:rPr>
              <a:t>robability that Beam Loss Monitoring System does not fail during 20 years of accelerator operation</a:t>
            </a:r>
          </a:p>
          <a:p>
            <a:pPr marL="285750" indent="-285750">
              <a:lnSpc>
                <a:spcPts val="1000"/>
              </a:lnSpc>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r>
              <a:rPr lang="en-GB" sz="2400" b="1" dirty="0" smtClean="0">
                <a:solidFill>
                  <a:srgbClr val="002060"/>
                </a:solidFill>
                <a:latin typeface="+mn-lt"/>
              </a:rPr>
              <a:t>Availability</a:t>
            </a:r>
            <a:r>
              <a:rPr lang="en-GB" sz="2400" dirty="0" smtClean="0">
                <a:solidFill>
                  <a:srgbClr val="002060"/>
                </a:solidFill>
                <a:latin typeface="+mn-lt"/>
              </a:rPr>
              <a:t> is the probability that a system is in a functional state at given point in </a:t>
            </a:r>
            <a:r>
              <a:rPr lang="en-GB" dirty="0">
                <a:solidFill>
                  <a:srgbClr val="002060"/>
                </a:solidFill>
                <a:latin typeface="+mn-lt"/>
              </a:rPr>
              <a:t>time </a:t>
            </a:r>
            <a:r>
              <a:rPr lang="en-GB" dirty="0" smtClean="0">
                <a:solidFill>
                  <a:srgbClr val="002060"/>
                </a:solidFill>
                <a:latin typeface="+mn-lt"/>
              </a:rPr>
              <a:t>=&gt; </a:t>
            </a:r>
          </a:p>
          <a:p>
            <a:pPr marL="742950" lvl="1" indent="-285750">
              <a:buFont typeface="Arial" panose="020B0604020202020204" pitchFamily="34" charset="0"/>
              <a:buChar char="•"/>
            </a:pPr>
            <a:r>
              <a:rPr lang="en-GB" dirty="0" smtClean="0">
                <a:solidFill>
                  <a:srgbClr val="0000FF"/>
                </a:solidFill>
                <a:latin typeface="+mn-lt"/>
              </a:rPr>
              <a:t>Simply </a:t>
            </a:r>
            <a:r>
              <a:rPr lang="en-GB" dirty="0">
                <a:solidFill>
                  <a:srgbClr val="0000FF"/>
                </a:solidFill>
                <a:latin typeface="+mn-lt"/>
              </a:rPr>
              <a:t>put, availability is the proportion of time </a:t>
            </a:r>
            <a:r>
              <a:rPr lang="en-GB" dirty="0" smtClean="0">
                <a:solidFill>
                  <a:srgbClr val="0000FF"/>
                </a:solidFill>
                <a:latin typeface="+mn-lt"/>
              </a:rPr>
              <a:t>the accelerator </a:t>
            </a:r>
            <a:r>
              <a:rPr lang="en-GB" dirty="0">
                <a:solidFill>
                  <a:srgbClr val="0000FF"/>
                </a:solidFill>
                <a:latin typeface="+mn-lt"/>
              </a:rPr>
              <a:t>is in a functioning </a:t>
            </a:r>
            <a:r>
              <a:rPr lang="en-GB" dirty="0" smtClean="0">
                <a:solidFill>
                  <a:srgbClr val="0000FF"/>
                </a:solidFill>
                <a:latin typeface="+mn-lt"/>
              </a:rPr>
              <a:t>condition</a:t>
            </a:r>
          </a:p>
          <a:p>
            <a:pPr marL="285750" indent="-285750">
              <a:lnSpc>
                <a:spcPts val="1000"/>
              </a:lnSpc>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r>
              <a:rPr lang="en-GB" b="1" dirty="0" smtClean="0">
                <a:solidFill>
                  <a:srgbClr val="002060"/>
                </a:solidFill>
                <a:latin typeface="+mn-lt"/>
              </a:rPr>
              <a:t>MTBF: </a:t>
            </a:r>
            <a:r>
              <a:rPr lang="en-GB" sz="2400" dirty="0" smtClean="0">
                <a:solidFill>
                  <a:srgbClr val="002060"/>
                </a:solidFill>
                <a:latin typeface="+mn-lt"/>
              </a:rPr>
              <a:t>Mean-Time-Between-Failures is the average time until a failure occurs (in case of random failures)</a:t>
            </a:r>
          </a:p>
          <a:p>
            <a:pPr marL="285750" indent="-285750">
              <a:lnSpc>
                <a:spcPts val="1000"/>
              </a:lnSpc>
              <a:buFont typeface="Arial" panose="020B0604020202020204" pitchFamily="34" charset="0"/>
              <a:buChar char="•"/>
            </a:pPr>
            <a:endParaRPr lang="en-GB" dirty="0">
              <a:solidFill>
                <a:srgbClr val="002060"/>
              </a:solidFill>
            </a:endParaRPr>
          </a:p>
          <a:p>
            <a:endParaRPr lang="en-GB" dirty="0" smtClean="0">
              <a:solidFill>
                <a:srgbClr val="002060"/>
              </a:solidFill>
              <a:latin typeface="+mn-lt"/>
            </a:endParaRPr>
          </a:p>
          <a:p>
            <a:pPr marL="285750" indent="-285750">
              <a:buFont typeface="Arial" panose="020B0604020202020204" pitchFamily="34" charset="0"/>
              <a:buChar char="•"/>
            </a:pPr>
            <a:r>
              <a:rPr lang="en-GB" dirty="0" smtClean="0">
                <a:solidFill>
                  <a:srgbClr val="C00000"/>
                </a:solidFill>
                <a:latin typeface="+mn-lt"/>
              </a:rPr>
              <a:t>What </a:t>
            </a:r>
            <a:r>
              <a:rPr lang="en-GB" dirty="0">
                <a:solidFill>
                  <a:srgbClr val="C00000"/>
                </a:solidFill>
                <a:latin typeface="+mn-lt"/>
              </a:rPr>
              <a:t>are the factors that </a:t>
            </a:r>
            <a:r>
              <a:rPr lang="en-GB" dirty="0" smtClean="0">
                <a:solidFill>
                  <a:srgbClr val="C00000"/>
                </a:solidFill>
                <a:latin typeface="+mn-lt"/>
              </a:rPr>
              <a:t>determine reliability </a:t>
            </a:r>
            <a:r>
              <a:rPr lang="en-GB" dirty="0">
                <a:solidFill>
                  <a:srgbClr val="C00000"/>
                </a:solidFill>
                <a:latin typeface="+mn-lt"/>
              </a:rPr>
              <a:t>and </a:t>
            </a:r>
            <a:r>
              <a:rPr lang="en-GB" dirty="0" smtClean="0">
                <a:solidFill>
                  <a:srgbClr val="C00000"/>
                </a:solidFill>
                <a:latin typeface="+mn-lt"/>
              </a:rPr>
              <a:t>availability?</a:t>
            </a:r>
          </a:p>
          <a:p>
            <a:pPr marL="285750" indent="-285750">
              <a:buFont typeface="Arial" panose="020B0604020202020204" pitchFamily="34" charset="0"/>
              <a:buChar char="•"/>
            </a:pPr>
            <a:r>
              <a:rPr lang="en-GB" dirty="0" smtClean="0">
                <a:solidFill>
                  <a:srgbClr val="C00000"/>
                </a:solidFill>
                <a:latin typeface="+mn-lt"/>
              </a:rPr>
              <a:t>How </a:t>
            </a:r>
            <a:r>
              <a:rPr lang="en-GB" dirty="0">
                <a:solidFill>
                  <a:srgbClr val="C00000"/>
                </a:solidFill>
                <a:latin typeface="+mn-lt"/>
              </a:rPr>
              <a:t>can these </a:t>
            </a:r>
            <a:r>
              <a:rPr lang="en-GB" dirty="0" smtClean="0">
                <a:solidFill>
                  <a:srgbClr val="C00000"/>
                </a:solidFill>
                <a:latin typeface="+mn-lt"/>
              </a:rPr>
              <a:t>factors be quantified?</a:t>
            </a:r>
            <a:endParaRPr lang="en-GB" dirty="0">
              <a:solidFill>
                <a:srgbClr val="C00000"/>
              </a:solidFill>
              <a:latin typeface="+mn-lt"/>
            </a:endParaRPr>
          </a:p>
        </p:txBody>
      </p:sp>
    </p:spTree>
    <p:extLst>
      <p:ext uri="{BB962C8B-B14F-4D97-AF65-F5344CB8AC3E}">
        <p14:creationId xmlns:p14="http://schemas.microsoft.com/office/powerpoint/2010/main" val="4533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486124718"/>
              </p:ext>
            </p:extLst>
          </p:nvPr>
        </p:nvGraphicFramePr>
        <p:xfrm>
          <a:off x="482600" y="1617662"/>
          <a:ext cx="8178800" cy="4133850"/>
        </p:xfrm>
        <a:graphic>
          <a:graphicData uri="http://schemas.openxmlformats.org/drawingml/2006/table">
            <a:tbl>
              <a:tblPr/>
              <a:tblGrid>
                <a:gridCol w="1168400"/>
                <a:gridCol w="1168400"/>
                <a:gridCol w="1168400"/>
                <a:gridCol w="1168400"/>
                <a:gridCol w="1168400"/>
                <a:gridCol w="1168400"/>
                <a:gridCol w="1168400"/>
              </a:tblGrid>
              <a:tr h="508000">
                <a:tc>
                  <a:txBody>
                    <a:bodyPr/>
                    <a:lstStyle/>
                    <a:p>
                      <a:pPr algn="ctr" rtl="0" fontAlgn="t"/>
                      <a:r>
                        <a:rPr lang="en-GB" sz="1600" b="0" i="0" u="none" strike="noStrike" dirty="0">
                          <a:solidFill>
                            <a:srgbClr val="000000"/>
                          </a:solidFill>
                          <a:effectLst/>
                          <a:latin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GB" sz="1600" b="1" i="0" u="none" strike="noStrike">
                          <a:solidFill>
                            <a:srgbClr val="FFFF00"/>
                          </a:solidFill>
                          <a:effectLst/>
                          <a:latin typeface="Calibri" panose="020F0502020204030204" pitchFamily="34" charset="0"/>
                        </a:rPr>
                        <a:t>Per year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Catastrophic</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Major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Moderate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Low</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1" i="0" u="none" strike="noStrike">
                          <a:solidFill>
                            <a:srgbClr val="FFFF00"/>
                          </a:solidFill>
                          <a:effectLst/>
                          <a:latin typeface="Calibri" panose="020F0502020204030204" pitchFamily="34" charset="0"/>
                        </a:rPr>
                        <a:t>Negligible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r>
              <a:tr h="508000">
                <a:tc>
                  <a:txBody>
                    <a:bodyPr/>
                    <a:lstStyle/>
                    <a:p>
                      <a:pPr algn="ctr" rtl="0" fontAlgn="ctr"/>
                      <a:r>
                        <a:rPr lang="en-GB" sz="1600" b="1" i="0" u="none" strike="noStrike">
                          <a:solidFill>
                            <a:srgbClr val="FFFF00"/>
                          </a:solidFill>
                          <a:effectLst/>
                          <a:latin typeface="Calibri" panose="020F0502020204030204" pitchFamily="34" charset="0"/>
                        </a:rPr>
                        <a:t>Cost [MCHF]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9966"/>
                    </a:solidFill>
                  </a:tcPr>
                </a:tc>
                <a:tc>
                  <a:txBody>
                    <a:bodyPr/>
                    <a:lstStyle/>
                    <a:p>
                      <a:pPr algn="ctr" rtl="0" fontAlgn="ctr"/>
                      <a:r>
                        <a:rPr lang="en-GB" sz="1600" b="0" i="0" u="none" strike="noStrike">
                          <a:solidFill>
                            <a:srgbClr val="00206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&gt;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r>
              <a:tr h="577850">
                <a:tc>
                  <a:txBody>
                    <a:bodyPr/>
                    <a:lstStyle/>
                    <a:p>
                      <a:pPr algn="ctr" rtl="0" fontAlgn="ctr"/>
                      <a:r>
                        <a:rPr lang="en-GB" sz="1600" b="1" i="0" u="none" strike="noStrike">
                          <a:solidFill>
                            <a:srgbClr val="FFFF00"/>
                          </a:solidFill>
                          <a:effectLst/>
                          <a:latin typeface="Calibri" panose="020F0502020204030204" pitchFamily="34" charset="0"/>
                        </a:rPr>
                        <a:t>Downtime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rtl="0" fontAlgn="ctr"/>
                      <a:r>
                        <a:rPr lang="en-GB" sz="1600" b="0" i="0" u="none" strike="noStrike">
                          <a:solidFill>
                            <a:srgbClr val="00206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&gt; 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30-300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Frequent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600" b="0" i="0" u="none" strike="noStrike">
                          <a:solidFill>
                            <a:srgbClr val="002060"/>
                          </a:solidFill>
                          <a:effectLst/>
                          <a:latin typeface="Calibri" panose="020F050202020403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fontAlgn="b"/>
                      <a:r>
                        <a:rPr lang="en-GB" sz="1800" b="1" i="0" u="none" strike="noStrike" dirty="0">
                          <a:solidFill>
                            <a:srgbClr val="FF0000"/>
                          </a:solidFill>
                          <a:effectLst/>
                          <a:latin typeface="Calibri" panose="020F0502020204030204" pitchFamily="34" charset="0"/>
                        </a:rPr>
                        <a:t>4</a:t>
                      </a:r>
                      <a:endParaRPr lang="en-GB"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800" b="0" i="0" u="none" strike="noStrike">
                          <a:solidFill>
                            <a:srgbClr val="00206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800" b="0" i="0" u="none" strike="noStrike">
                          <a:solidFill>
                            <a:srgbClr val="00206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800" b="0" i="0" u="none" strike="noStrike">
                          <a:solidFill>
                            <a:srgbClr val="00206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800" b="0" i="0" u="none" strike="noStrike">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Probable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800" b="0" i="0" u="none" strike="noStrike" dirty="0">
                          <a:solidFill>
                            <a:srgbClr val="00206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800" b="0" i="0" u="none" strike="noStrike" dirty="0">
                          <a:solidFill>
                            <a:srgbClr val="00206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800" b="0" i="0" u="none" strike="noStrike">
                          <a:solidFill>
                            <a:srgbClr val="00206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800" b="0" i="0" u="none" strike="noStrike">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800" b="0" i="0" u="none" strike="noStrike">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Occasional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600" b="0" i="0" u="none" strike="noStrike">
                          <a:solidFill>
                            <a:srgbClr val="002060"/>
                          </a:solidFill>
                          <a:effectLst/>
                          <a:latin typeface="Calibri" panose="020F0502020204030204" pitchFamily="34" charset="0"/>
                        </a:rPr>
                        <a:t>0.01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800" b="0" i="0" u="none" strike="noStrike">
                          <a:solidFill>
                            <a:srgbClr val="00206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800" b="0" i="0" u="none" strike="noStrike" dirty="0">
                          <a:solidFill>
                            <a:srgbClr val="00206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800" b="0" i="0" u="none" strike="noStrike" dirty="0">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800" b="0" i="0" u="none" strike="noStrike">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800" b="0" i="0" u="none" strike="noStrike">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ED3"/>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Remote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800" b="0" i="0" u="none" strike="noStrike">
                          <a:solidFill>
                            <a:srgbClr val="00206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800" b="0" i="0" u="none" strike="noStrike">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800" b="0" i="0" u="none" strike="noStrike">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800" b="0" i="0" u="none" strike="noStrike">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800" b="0" i="0" u="none" strike="noStrike">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FEA"/>
                    </a:solidFill>
                  </a:tcPr>
                </a:tc>
              </a:tr>
              <a:tr h="508000">
                <a:tc>
                  <a:txBody>
                    <a:bodyPr/>
                    <a:lstStyle/>
                    <a:p>
                      <a:pPr algn="ctr" rtl="0" fontAlgn="ctr"/>
                      <a:r>
                        <a:rPr lang="en-GB" sz="1600" b="0" i="0" u="none" strike="noStrike">
                          <a:solidFill>
                            <a:srgbClr val="002060"/>
                          </a:solidFill>
                          <a:effectLst/>
                          <a:latin typeface="Calibri" panose="020F0502020204030204" pitchFamily="34" charset="0"/>
                        </a:rPr>
                        <a:t>Not credible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FEA"/>
                    </a:solidFill>
                  </a:tcPr>
                </a:tc>
                <a:tc>
                  <a:txBody>
                    <a:bodyPr/>
                    <a:lstStyle/>
                    <a:p>
                      <a:pPr algn="ctr" rtl="0" fontAlgn="ctr"/>
                      <a:r>
                        <a:rPr lang="en-GB" sz="1600" b="0" i="0" u="none" strike="noStrike">
                          <a:solidFill>
                            <a:srgbClr val="002060"/>
                          </a:solidFill>
                          <a:effectLst/>
                          <a:latin typeface="Calibri" panose="020F0502020204030204" pitchFamily="34" charset="0"/>
                        </a:rPr>
                        <a:t>0.0001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800" b="0" i="0" u="none" strike="noStrike">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800" b="0" i="0" u="none" strike="noStrike">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800" b="0" i="0" u="none" strike="noStrike">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800" b="0" i="0" u="none" strike="noStrike">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c>
                  <a:txBody>
                    <a:bodyPr/>
                    <a:lstStyle/>
                    <a:p>
                      <a:pPr algn="ctr" rtl="0" fontAlgn="ctr"/>
                      <a:r>
                        <a:rPr lang="en-GB" sz="1800" b="0" i="0" u="none" strike="noStrike" dirty="0">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ED3"/>
                    </a:solidFill>
                  </a:tcPr>
                </a:tc>
              </a:tr>
            </a:tbl>
          </a:graphicData>
        </a:graphic>
      </p:graphicFrame>
      <p:cxnSp>
        <p:nvCxnSpPr>
          <p:cNvPr id="15" name="Straight Connector 14"/>
          <p:cNvCxnSpPr/>
          <p:nvPr/>
        </p:nvCxnSpPr>
        <p:spPr>
          <a:xfrm flipV="1">
            <a:off x="2814638" y="5243513"/>
            <a:ext cx="0" cy="5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16225" y="5237163"/>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979863" y="4746625"/>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145088" y="4224338"/>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18250" y="3733800"/>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83475" y="3219450"/>
            <a:ext cx="0" cy="50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7813" y="5246688"/>
            <a:ext cx="11795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62400" y="4748213"/>
            <a:ext cx="11795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26038" y="4217988"/>
            <a:ext cx="11795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81738" y="3735388"/>
            <a:ext cx="11795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45375" y="3213100"/>
            <a:ext cx="11795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ular Callout 25"/>
          <p:cNvSpPr/>
          <p:nvPr/>
        </p:nvSpPr>
        <p:spPr>
          <a:xfrm>
            <a:off x="3642873" y="3637848"/>
            <a:ext cx="1368190" cy="647778"/>
          </a:xfrm>
          <a:prstGeom prst="wedgeRectCallout">
            <a:avLst>
              <a:gd name="adj1" fmla="val -75103"/>
              <a:gd name="adj2" fmla="val -6677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0000"/>
                </a:solidFill>
              </a:rPr>
              <a:t>D1 failure</a:t>
            </a:r>
            <a:endParaRPr lang="en-GB" sz="2000" dirty="0">
              <a:solidFill>
                <a:srgbClr val="000000"/>
              </a:solidFill>
            </a:endParaRPr>
          </a:p>
        </p:txBody>
      </p:sp>
      <p:sp>
        <p:nvSpPr>
          <p:cNvPr id="27" name="Title 26"/>
          <p:cNvSpPr>
            <a:spLocks noGrp="1"/>
          </p:cNvSpPr>
          <p:nvPr>
            <p:ph type="title" idx="4294967295"/>
          </p:nvPr>
        </p:nvSpPr>
        <p:spPr/>
        <p:txBody>
          <a:bodyPr/>
          <a:lstStyle/>
          <a:p>
            <a:r>
              <a:rPr lang="en-GB" sz="3200" dirty="0" smtClean="0">
                <a:solidFill>
                  <a:srgbClr val="FFFFFF"/>
                </a:solidFill>
                <a:effectLst/>
                <a:latin typeface="Calibri" panose="020F0502020204030204" pitchFamily="34" charset="0"/>
                <a:ea typeface="+mj-ea"/>
                <a:cs typeface="+mj-cs"/>
              </a:rPr>
              <a:t>Protection Integrity</a:t>
            </a:r>
            <a:r>
              <a:rPr lang="en-GB" sz="3200" baseline="0" dirty="0" smtClean="0">
                <a:solidFill>
                  <a:srgbClr val="FFFFFF"/>
                </a:solidFill>
                <a:effectLst/>
                <a:latin typeface="Calibri" panose="020F0502020204030204" pitchFamily="34" charset="0"/>
                <a:ea typeface="+mj-ea"/>
                <a:cs typeface="+mj-cs"/>
              </a:rPr>
              <a:t> Level  </a:t>
            </a:r>
            <a:endParaRPr lang="en-GB" dirty="0"/>
          </a:p>
        </p:txBody>
      </p:sp>
      <p:sp>
        <p:nvSpPr>
          <p:cNvPr id="28" name="Rectangle 27"/>
          <p:cNvSpPr/>
          <p:nvPr/>
        </p:nvSpPr>
        <p:spPr>
          <a:xfrm>
            <a:off x="1709920" y="5909290"/>
            <a:ext cx="6174540" cy="400110"/>
          </a:xfrm>
          <a:prstGeom prst="rect">
            <a:avLst/>
          </a:prstGeom>
        </p:spPr>
        <p:txBody>
          <a:bodyPr wrap="square">
            <a:spAutoFit/>
          </a:bodyPr>
          <a:lstStyle/>
          <a:p>
            <a:pPr lvl="0" algn="ctr"/>
            <a:r>
              <a:rPr lang="en-GB" sz="2000" kern="0" dirty="0" smtClean="0">
                <a:solidFill>
                  <a:srgbClr val="000000"/>
                </a:solidFill>
              </a:rPr>
              <a:t>Protection integrity level</a:t>
            </a:r>
            <a:endParaRPr lang="en-GB" sz="1600" kern="0" dirty="0">
              <a:solidFill>
                <a:srgbClr val="000000"/>
              </a:solidFill>
            </a:endParaRPr>
          </a:p>
        </p:txBody>
      </p:sp>
      <p:cxnSp>
        <p:nvCxnSpPr>
          <p:cNvPr id="29" name="Straight Arrow Connector 28"/>
          <p:cNvCxnSpPr/>
          <p:nvPr/>
        </p:nvCxnSpPr>
        <p:spPr>
          <a:xfrm>
            <a:off x="3642873" y="3284980"/>
            <a:ext cx="4590320"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221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Down Arrow 3"/>
          <p:cNvSpPr/>
          <p:nvPr/>
        </p:nvSpPr>
        <p:spPr>
          <a:xfrm>
            <a:off x="7020340" y="1556741"/>
            <a:ext cx="2024306" cy="44646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2" name="Title 1"/>
          <p:cNvSpPr>
            <a:spLocks noGrp="1"/>
          </p:cNvSpPr>
          <p:nvPr>
            <p:ph type="title"/>
          </p:nvPr>
        </p:nvSpPr>
        <p:spPr>
          <a:xfrm>
            <a:off x="513888" y="0"/>
            <a:ext cx="8738632" cy="762000"/>
          </a:xfrm>
        </p:spPr>
        <p:txBody>
          <a:bodyPr/>
          <a:lstStyle/>
          <a:p>
            <a:pPr algn="ctr"/>
            <a:r>
              <a:rPr lang="en-US" dirty="0" smtClean="0"/>
              <a:t>Steps for building a protection system….</a:t>
            </a:r>
            <a:endParaRPr lang="en-GB" dirty="0"/>
          </a:p>
        </p:txBody>
      </p:sp>
      <p:sp>
        <p:nvSpPr>
          <p:cNvPr id="8" name="Rectangle 3"/>
          <p:cNvSpPr txBox="1">
            <a:spLocks noChangeArrowheads="1"/>
          </p:cNvSpPr>
          <p:nvPr/>
        </p:nvSpPr>
        <p:spPr>
          <a:xfrm>
            <a:off x="216024" y="908720"/>
            <a:ext cx="6516276" cy="5112641"/>
          </a:xfrm>
          <a:prstGeom prst="rect">
            <a:avLst/>
          </a:prstGeom>
          <a:ln>
            <a:solidFill>
              <a:srgbClr val="000000"/>
            </a:solidFill>
          </a:ln>
        </p:spPr>
        <p:txBody>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457200" indent="-457200">
              <a:buFont typeface="+mj-lt"/>
              <a:buAutoNum type="arabicPeriod"/>
            </a:pPr>
            <a:r>
              <a:rPr lang="en-GB" dirty="0" smtClean="0"/>
              <a:t>Understand hazards </a:t>
            </a:r>
            <a:r>
              <a:rPr lang="en-GB" dirty="0" smtClean="0">
                <a:solidFill>
                  <a:srgbClr val="0000FF"/>
                </a:solidFill>
              </a:rPr>
              <a:t>(example: failure of D1)</a:t>
            </a:r>
          </a:p>
          <a:p>
            <a:pPr marL="457200" indent="-457200">
              <a:buFont typeface="+mj-lt"/>
              <a:buAutoNum type="arabicPeriod"/>
            </a:pPr>
            <a:r>
              <a:rPr lang="en-GB" dirty="0" smtClean="0"/>
              <a:t>Estimation of risk and required Protection Integrity Level for the system</a:t>
            </a:r>
          </a:p>
          <a:p>
            <a:pPr marL="457200" indent="-457200">
              <a:buFont typeface="+mj-lt"/>
              <a:buAutoNum type="arabicPeriod"/>
            </a:pPr>
            <a:r>
              <a:rPr lang="en-GB" dirty="0" smtClean="0"/>
              <a:t>(From other lectures) Definition of the concept of the protection system(s) </a:t>
            </a:r>
            <a:r>
              <a:rPr lang="en-GB" dirty="0" smtClean="0">
                <a:solidFill>
                  <a:srgbClr val="0000FF"/>
                </a:solidFill>
              </a:rPr>
              <a:t>(Fast current monitor, beam loss monitors, beam interlock system, beam dumping system)</a:t>
            </a:r>
          </a:p>
          <a:p>
            <a:pPr marL="457200" indent="-457200">
              <a:buFont typeface="+mj-lt"/>
              <a:buAutoNum type="arabicPeriod"/>
            </a:pPr>
            <a:r>
              <a:rPr lang="en-GB" dirty="0" smtClean="0"/>
              <a:t>Development of the protection systems</a:t>
            </a:r>
          </a:p>
          <a:p>
            <a:pPr marL="457200" indent="-457200">
              <a:buFont typeface="+mj-lt"/>
              <a:buAutoNum type="arabicPeriod"/>
            </a:pPr>
            <a:r>
              <a:rPr lang="en-GB" dirty="0" smtClean="0"/>
              <a:t>Fabrication of the system</a:t>
            </a:r>
          </a:p>
          <a:p>
            <a:pPr marL="457200" indent="-457200">
              <a:buFont typeface="+mj-lt"/>
              <a:buAutoNum type="arabicPeriod"/>
            </a:pPr>
            <a:r>
              <a:rPr lang="en-GB" dirty="0" smtClean="0"/>
              <a:t>Extensive tests</a:t>
            </a:r>
          </a:p>
          <a:p>
            <a:pPr marL="457200" indent="-457200">
              <a:buFont typeface="+mj-lt"/>
              <a:buAutoNum type="arabicPeriod"/>
            </a:pPr>
            <a:r>
              <a:rPr lang="en-GB" dirty="0" smtClean="0"/>
              <a:t>Commissioning</a:t>
            </a:r>
          </a:p>
          <a:p>
            <a:pPr marL="457200" indent="-457200">
              <a:buFont typeface="+mj-lt"/>
              <a:buAutoNum type="arabicPeriod"/>
            </a:pPr>
            <a:r>
              <a:rPr lang="en-GB" dirty="0" smtClean="0"/>
              <a:t>Monitoring during operation</a:t>
            </a:r>
            <a:endParaRPr lang="en-GB" dirty="0" smtClean="0">
              <a:solidFill>
                <a:srgbClr val="0000FF"/>
              </a:solidFill>
            </a:endParaRPr>
          </a:p>
          <a:p>
            <a:pPr marL="457200" indent="-457200">
              <a:buFont typeface="+mj-lt"/>
              <a:buAutoNum type="arabicPeriod"/>
            </a:pPr>
            <a:endParaRPr lang="en-GB" dirty="0">
              <a:solidFill>
                <a:srgbClr val="0000FF"/>
              </a:solidFill>
            </a:endParaRPr>
          </a:p>
        </p:txBody>
      </p:sp>
      <p:sp>
        <p:nvSpPr>
          <p:cNvPr id="3" name="Rectangle 2"/>
          <p:cNvSpPr/>
          <p:nvPr/>
        </p:nvSpPr>
        <p:spPr>
          <a:xfrm rot="5400000">
            <a:off x="5745600" y="3234492"/>
            <a:ext cx="4392610" cy="10371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FF00"/>
                </a:solidFill>
              </a:rPr>
              <a:t>Reliability analysis / monitoring</a:t>
            </a:r>
          </a:p>
          <a:p>
            <a:pPr algn="ctr"/>
            <a:r>
              <a:rPr lang="en-GB" dirty="0" smtClean="0">
                <a:solidFill>
                  <a:srgbClr val="FFFF00"/>
                </a:solidFill>
              </a:rPr>
              <a:t>Demonstrate reliability</a:t>
            </a:r>
          </a:p>
        </p:txBody>
      </p:sp>
    </p:spTree>
    <p:extLst>
      <p:ext uri="{BB962C8B-B14F-4D97-AF65-F5344CB8AC3E}">
        <p14:creationId xmlns:p14="http://schemas.microsoft.com/office/powerpoint/2010/main" val="155476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algn="ctr" eaLnBrk="1" hangingPunct="1"/>
            <a:r>
              <a:rPr lang="en-GB" dirty="0" smtClean="0"/>
              <a:t>Importance of Reliability Analyses</a:t>
            </a:r>
            <a:endParaRPr lang="en-GB" dirty="0"/>
          </a:p>
        </p:txBody>
      </p:sp>
      <p:pic>
        <p:nvPicPr>
          <p:cNvPr id="2" name="Picture 1"/>
          <p:cNvPicPr>
            <a:picLocks noChangeAspect="1"/>
          </p:cNvPicPr>
          <p:nvPr/>
        </p:nvPicPr>
        <p:blipFill>
          <a:blip r:embed="rId3"/>
          <a:stretch>
            <a:fillRect/>
          </a:stretch>
        </p:blipFill>
        <p:spPr>
          <a:xfrm>
            <a:off x="132095" y="1268760"/>
            <a:ext cx="8976409" cy="4176464"/>
          </a:xfrm>
          <a:prstGeom prst="rect">
            <a:avLst/>
          </a:prstGeom>
        </p:spPr>
      </p:pic>
      <p:sp>
        <p:nvSpPr>
          <p:cNvPr id="4" name="Rectangle 3"/>
          <p:cNvSpPr txBox="1">
            <a:spLocks noChangeArrowheads="1"/>
          </p:cNvSpPr>
          <p:nvPr/>
        </p:nvSpPr>
        <p:spPr bwMode="auto">
          <a:xfrm>
            <a:off x="323528" y="5589240"/>
            <a:ext cx="8712968" cy="90559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eaLnBrk="1" hangingPunct="1"/>
            <a:r>
              <a:rPr lang="en-GB" sz="2000" kern="0" dirty="0" smtClean="0"/>
              <a:t>The earlier reliability constraints are included in the design, the more effective the resulting measures will be</a:t>
            </a:r>
            <a:endParaRPr lang="en-GB" sz="1600" kern="0" dirty="0" smtClean="0"/>
          </a:p>
        </p:txBody>
      </p:sp>
      <p:sp>
        <p:nvSpPr>
          <p:cNvPr id="6" name="Rectangle 5"/>
          <p:cNvSpPr/>
          <p:nvPr/>
        </p:nvSpPr>
        <p:spPr>
          <a:xfrm>
            <a:off x="1655168" y="6331073"/>
            <a:ext cx="7488832" cy="307777"/>
          </a:xfrm>
          <a:prstGeom prst="rect">
            <a:avLst/>
          </a:prstGeom>
          <a:solidFill>
            <a:schemeClr val="bg1">
              <a:lumMod val="95000"/>
            </a:schemeClr>
          </a:solidFill>
        </p:spPr>
        <p:txBody>
          <a:bodyPr wrap="square">
            <a:spAutoFit/>
          </a:bodyPr>
          <a:lstStyle/>
          <a:p>
            <a:pPr>
              <a:spcBef>
                <a:spcPts val="600"/>
              </a:spcBef>
            </a:pPr>
            <a:r>
              <a:rPr lang="de-DE" sz="1400" dirty="0">
                <a:solidFill>
                  <a:srgbClr val="000066"/>
                </a:solidFill>
                <a:latin typeface="+mj-lt"/>
              </a:rPr>
              <a:t>Prof. Dr. B. Bertsche, Dr. P. Zeiler, T. Herzig, IMA, Universität Stuttgart, CERN Reliability Training, 2016</a:t>
            </a:r>
            <a:endParaRPr lang="en-US" sz="1400" dirty="0" smtClean="0">
              <a:solidFill>
                <a:srgbClr val="000066"/>
              </a:solidFill>
              <a:latin typeface="+mj-lt"/>
              <a:sym typeface="Wingdings 2" panose="05020102010507070707" pitchFamily="18" charset="2"/>
            </a:endParaRPr>
          </a:p>
        </p:txBody>
      </p:sp>
    </p:spTree>
    <p:extLst>
      <p:ext uri="{BB962C8B-B14F-4D97-AF65-F5344CB8AC3E}">
        <p14:creationId xmlns:p14="http://schemas.microsoft.com/office/powerpoint/2010/main" val="41514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9144001" cy="6669450"/>
          </a:xfrm>
          <a:prstGeom prst="rect">
            <a:avLst/>
          </a:prstGeom>
        </p:spPr>
      </p:pic>
    </p:spTree>
    <p:extLst>
      <p:ext uri="{BB962C8B-B14F-4D97-AF65-F5344CB8AC3E}">
        <p14:creationId xmlns:p14="http://schemas.microsoft.com/office/powerpoint/2010/main" val="1710586467"/>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7" name="Rectangle 3"/>
          <p:cNvSpPr>
            <a:spLocks noChangeArrowheads="1"/>
          </p:cNvSpPr>
          <p:nvPr/>
        </p:nvSpPr>
        <p:spPr bwMode="auto">
          <a:xfrm>
            <a:off x="468313" y="2443162"/>
            <a:ext cx="8210550" cy="18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1" hangingPunct="1"/>
            <a:endParaRPr lang="en-GB" sz="4800">
              <a:solidFill>
                <a:schemeClr val="hlink"/>
              </a:solidFill>
              <a:effectLst>
                <a:outerShdw blurRad="38100" dist="38100" dir="2700000" algn="tl">
                  <a:srgbClr val="000000"/>
                </a:outerShdw>
              </a:effectLst>
              <a:latin typeface="Arial" charset="0"/>
            </a:endParaRPr>
          </a:p>
        </p:txBody>
      </p:sp>
      <p:sp>
        <p:nvSpPr>
          <p:cNvPr id="1255428" name="Rectangle 4"/>
          <p:cNvSpPr>
            <a:spLocks noGrp="1" noChangeArrowheads="1"/>
          </p:cNvSpPr>
          <p:nvPr>
            <p:ph type="title" idx="4294967295"/>
          </p:nvPr>
        </p:nvSpPr>
        <p:spPr>
          <a:xfrm>
            <a:off x="242888" y="1974078"/>
            <a:ext cx="8435975" cy="2503917"/>
          </a:xfrm>
          <a:solidFill>
            <a:schemeClr val="bg1">
              <a:lumMod val="95000"/>
            </a:schemeClr>
          </a:solidFill>
        </p:spPr>
        <p:txBody>
          <a:bodyPr/>
          <a:lstStyle/>
          <a:p>
            <a:pPr algn="ctr"/>
            <a:r>
              <a:rPr lang="en-GB" sz="6000" dirty="0" smtClean="0">
                <a:solidFill>
                  <a:srgbClr val="000000"/>
                </a:solidFill>
              </a:rPr>
              <a:t>From D1 hazard to general LHC hazards</a:t>
            </a:r>
            <a:endParaRPr lang="en-GB" sz="6000" noProof="0" dirty="0">
              <a:solidFill>
                <a:srgbClr val="C00000"/>
              </a:solidFill>
            </a:endParaRPr>
          </a:p>
        </p:txBody>
      </p:sp>
    </p:spTree>
    <p:extLst>
      <p:ext uri="{BB962C8B-B14F-4D97-AF65-F5344CB8AC3E}">
        <p14:creationId xmlns:p14="http://schemas.microsoft.com/office/powerpoint/2010/main" val="400745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60" y="0"/>
            <a:ext cx="8460540" cy="762000"/>
          </a:xfrm>
        </p:spPr>
        <p:txBody>
          <a:bodyPr/>
          <a:lstStyle/>
          <a:p>
            <a:r>
              <a:rPr lang="en-GB" dirty="0" smtClean="0"/>
              <a:t>A few questions ….</a:t>
            </a:r>
            <a:endParaRPr lang="en-GB" dirty="0"/>
          </a:p>
        </p:txBody>
      </p:sp>
      <p:sp>
        <p:nvSpPr>
          <p:cNvPr id="3" name="Text Placeholder 2"/>
          <p:cNvSpPr>
            <a:spLocks noGrp="1"/>
          </p:cNvSpPr>
          <p:nvPr>
            <p:ph type="body" idx="4294967295"/>
          </p:nvPr>
        </p:nvSpPr>
        <p:spPr>
          <a:xfrm>
            <a:off x="228600" y="967666"/>
            <a:ext cx="8686800" cy="4909673"/>
          </a:xfrm>
          <a:noFill/>
        </p:spPr>
        <p:txBody>
          <a:bodyPr/>
          <a:lstStyle/>
          <a:p>
            <a:pPr marL="0" indent="0">
              <a:buNone/>
            </a:pPr>
            <a:endParaRPr lang="en-GB" dirty="0" smtClean="0"/>
          </a:p>
          <a:p>
            <a:r>
              <a:rPr lang="en-GB" dirty="0" smtClean="0"/>
              <a:t>Are all relevant hazards considered or are there hazards that are not addressed?</a:t>
            </a:r>
          </a:p>
          <a:p>
            <a:r>
              <a:rPr lang="en-GB" dirty="0" smtClean="0"/>
              <a:t>Are the requirements for a particular protection system correctly specified?</a:t>
            </a:r>
          </a:p>
          <a:p>
            <a:pPr lvl="1"/>
            <a:r>
              <a:rPr lang="en-GB" dirty="0" smtClean="0"/>
              <a:t>Example: fast current monitor for D1</a:t>
            </a:r>
          </a:p>
          <a:p>
            <a:r>
              <a:rPr lang="en-GB" dirty="0" smtClean="0"/>
              <a:t>Does a particular protection system work  (…</a:t>
            </a:r>
            <a:r>
              <a:rPr lang="en-GB" dirty="0"/>
              <a:t> </a:t>
            </a:r>
            <a:r>
              <a:rPr lang="en-GB" sz="1800" dirty="0" smtClean="0">
                <a:solidFill>
                  <a:schemeClr val="accent1">
                    <a:lumMod val="75000"/>
                  </a:schemeClr>
                </a:solidFill>
              </a:rPr>
              <a:t>the fast </a:t>
            </a:r>
            <a:r>
              <a:rPr lang="en-GB" sz="1800" dirty="0">
                <a:solidFill>
                  <a:schemeClr val="accent1">
                    <a:lumMod val="75000"/>
                  </a:schemeClr>
                </a:solidFill>
              </a:rPr>
              <a:t>current </a:t>
            </a:r>
            <a:r>
              <a:rPr lang="en-GB" sz="1800" dirty="0" smtClean="0">
                <a:solidFill>
                  <a:schemeClr val="accent1">
                    <a:lumMod val="75000"/>
                  </a:schemeClr>
                </a:solidFill>
              </a:rPr>
              <a:t>monitor</a:t>
            </a:r>
            <a:r>
              <a:rPr lang="en-GB" dirty="0" smtClean="0"/>
              <a:t>) as specified? </a:t>
            </a:r>
          </a:p>
          <a:p>
            <a:r>
              <a:rPr lang="en-GB" dirty="0" smtClean="0"/>
              <a:t>Is the </a:t>
            </a:r>
            <a:r>
              <a:rPr lang="en-GB" dirty="0"/>
              <a:t>specification </a:t>
            </a:r>
            <a:r>
              <a:rPr lang="en-GB" dirty="0" smtClean="0"/>
              <a:t>for a </a:t>
            </a:r>
            <a:r>
              <a:rPr lang="en-GB" dirty="0"/>
              <a:t>particular protection system adequate</a:t>
            </a:r>
            <a:r>
              <a:rPr lang="en-GB" dirty="0" smtClean="0"/>
              <a:t>?</a:t>
            </a:r>
          </a:p>
          <a:p>
            <a:r>
              <a:rPr lang="en-GB" dirty="0" smtClean="0"/>
              <a:t>Will the protection systems work for the lifetime of the accelerator?</a:t>
            </a:r>
          </a:p>
          <a:p>
            <a:endParaRPr lang="en-GB" dirty="0"/>
          </a:p>
          <a:p>
            <a:pPr marL="0" indent="0">
              <a:buNone/>
            </a:pPr>
            <a:r>
              <a:rPr lang="en-GB" dirty="0" smtClean="0"/>
              <a:t>The methods to address these questions are different…..</a:t>
            </a:r>
          </a:p>
          <a:p>
            <a:endParaRPr lang="en-GB" b="1" dirty="0" smtClean="0"/>
          </a:p>
        </p:txBody>
      </p:sp>
    </p:spTree>
    <p:extLst>
      <p:ext uri="{BB962C8B-B14F-4D97-AF65-F5344CB8AC3E}">
        <p14:creationId xmlns:p14="http://schemas.microsoft.com/office/powerpoint/2010/main" val="385085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descr="http://www.extremetech.com/wp-content/uploads/2015/07/lh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4630"/>
            <a:ext cx="9036620" cy="5861385"/>
          </a:xfrm>
          <a:prstGeom prst="rect">
            <a:avLst/>
          </a:prstGeom>
          <a:solidFill>
            <a:schemeClr val="bg1">
              <a:lumMod val="85000"/>
            </a:schemeClr>
          </a:solidFill>
        </p:spPr>
      </p:pic>
      <p:sp>
        <p:nvSpPr>
          <p:cNvPr id="1255427" name="Rectangle 3"/>
          <p:cNvSpPr>
            <a:spLocks noChangeArrowheads="1"/>
          </p:cNvSpPr>
          <p:nvPr/>
        </p:nvSpPr>
        <p:spPr bwMode="auto">
          <a:xfrm>
            <a:off x="468313" y="2443162"/>
            <a:ext cx="8210550" cy="18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1" hangingPunct="1"/>
            <a:endParaRPr lang="en-GB" sz="4800">
              <a:solidFill>
                <a:schemeClr val="hlink"/>
              </a:solidFill>
              <a:effectLst>
                <a:outerShdw blurRad="38100" dist="38100" dir="2700000" algn="tl">
                  <a:srgbClr val="000000"/>
                </a:outerShdw>
              </a:effectLst>
              <a:latin typeface="Arial" charset="0"/>
            </a:endParaRPr>
          </a:p>
        </p:txBody>
      </p:sp>
      <p:pic>
        <p:nvPicPr>
          <p:cNvPr id="29708" name="Picture 12" descr="http://www.jameco.com/Jameco/content/mosfet-darlington-bipolar-transistors-fig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0" y="5140171"/>
            <a:ext cx="1438350" cy="1485844"/>
          </a:xfrm>
          <a:prstGeom prst="rect">
            <a:avLst/>
          </a:prstGeom>
          <a:noFill/>
          <a:extLst>
            <a:ext uri="{909E8E84-426E-40DD-AFC4-6F175D3DCCD1}">
              <a14:hiddenFill xmlns:a14="http://schemas.microsoft.com/office/drawing/2010/main">
                <a:solidFill>
                  <a:srgbClr val="FFFFFF"/>
                </a:solidFill>
              </a14:hiddenFill>
            </a:ext>
          </a:extLst>
        </p:spPr>
      </p:pic>
      <p:sp>
        <p:nvSpPr>
          <p:cNvPr id="1255428" name="Rectangle 4"/>
          <p:cNvSpPr>
            <a:spLocks noGrp="1" noChangeArrowheads="1"/>
          </p:cNvSpPr>
          <p:nvPr>
            <p:ph type="title" idx="4294967295"/>
          </p:nvPr>
        </p:nvSpPr>
        <p:spPr>
          <a:xfrm>
            <a:off x="0" y="764630"/>
            <a:ext cx="9144000" cy="5832810"/>
          </a:xfrm>
          <a:solidFill>
            <a:schemeClr val="bg1">
              <a:lumMod val="85000"/>
              <a:alpha val="70000"/>
            </a:schemeClr>
          </a:solidFill>
        </p:spPr>
        <p:txBody>
          <a:bodyPr/>
          <a:lstStyle/>
          <a:p>
            <a:pPr algn="ctr"/>
            <a:r>
              <a:rPr lang="en-GB" sz="6000" dirty="0" smtClean="0">
                <a:solidFill>
                  <a:srgbClr val="000000"/>
                </a:solidFill>
              </a:rPr>
              <a:t>From accelerator components to the entire accelerator …. </a:t>
            </a:r>
            <a:r>
              <a:rPr lang="en-GB" sz="6000" dirty="0">
                <a:solidFill>
                  <a:srgbClr val="000000"/>
                </a:solidFill>
              </a:rPr>
              <a:t>a</a:t>
            </a:r>
            <a:r>
              <a:rPr lang="en-GB" sz="6000" dirty="0" smtClean="0">
                <a:solidFill>
                  <a:srgbClr val="000000"/>
                </a:solidFill>
              </a:rPr>
              <a:t>nd back</a:t>
            </a:r>
            <a:endParaRPr lang="en-GB" sz="6000" noProof="0" dirty="0">
              <a:solidFill>
                <a:srgbClr val="C00000"/>
              </a:solidFill>
            </a:endParaRPr>
          </a:p>
        </p:txBody>
      </p:sp>
    </p:spTree>
    <p:extLst>
      <p:ext uri="{BB962C8B-B14F-4D97-AF65-F5344CB8AC3E}">
        <p14:creationId xmlns:p14="http://schemas.microsoft.com/office/powerpoint/2010/main" val="145705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55428"/>
                                        </p:tgtEl>
                                      </p:cBhvr>
                                    </p:animEffect>
                                    <p:set>
                                      <p:cBhvr>
                                        <p:cTn id="7" dur="1" fill="hold">
                                          <p:stCondLst>
                                            <p:cond delay="499"/>
                                          </p:stCondLst>
                                        </p:cTn>
                                        <p:tgtEl>
                                          <p:spTgt spid="12554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54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descr="http://www.extremetech.com/wp-content/uploads/2015/07/lh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30" y="1317368"/>
            <a:ext cx="4143702" cy="2687712"/>
          </a:xfrm>
          <a:prstGeom prst="rect">
            <a:avLst/>
          </a:prstGeom>
          <a:solidFill>
            <a:schemeClr val="bg1">
              <a:lumMod val="85000"/>
            </a:schemeClr>
          </a:solidFill>
          <a:ln>
            <a:solidFill>
              <a:srgbClr val="000000"/>
            </a:solidFill>
          </a:ln>
        </p:spPr>
      </p:pic>
      <p:pic>
        <p:nvPicPr>
          <p:cNvPr id="29708" name="Picture 12" descr="http://www.jameco.com/Jameco/content/mosfet-darlington-bipolar-transistors-fig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580" y="4461384"/>
            <a:ext cx="2016280" cy="208285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cxnSp>
        <p:nvCxnSpPr>
          <p:cNvPr id="3" name="Straight Arrow Connector 2"/>
          <p:cNvCxnSpPr>
            <a:stCxn id="29704" idx="2"/>
            <a:endCxn id="29708" idx="0"/>
          </p:cNvCxnSpPr>
          <p:nvPr/>
        </p:nvCxnSpPr>
        <p:spPr>
          <a:xfrm>
            <a:off x="2539281" y="4005080"/>
            <a:ext cx="16439" cy="456304"/>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7480" y="783693"/>
            <a:ext cx="3491725" cy="461665"/>
          </a:xfrm>
          <a:prstGeom prst="rect">
            <a:avLst/>
          </a:prstGeom>
          <a:solidFill>
            <a:schemeClr val="bg1">
              <a:lumMod val="95000"/>
            </a:schemeClr>
          </a:solidFill>
        </p:spPr>
        <p:txBody>
          <a:bodyPr wrap="none" rtlCol="0">
            <a:spAutoFit/>
          </a:bodyPr>
          <a:lstStyle/>
          <a:p>
            <a:r>
              <a:rPr lang="en-GB" dirty="0" smtClean="0">
                <a:solidFill>
                  <a:srgbClr val="002060"/>
                </a:solidFill>
              </a:rPr>
              <a:t>TOP – DOWN approach</a:t>
            </a:r>
            <a:endParaRPr lang="en-GB" dirty="0">
              <a:solidFill>
                <a:srgbClr val="002060"/>
              </a:solidFill>
            </a:endParaRPr>
          </a:p>
        </p:txBody>
      </p:sp>
      <p:sp>
        <p:nvSpPr>
          <p:cNvPr id="18" name="TextBox 17"/>
          <p:cNvSpPr txBox="1"/>
          <p:nvPr/>
        </p:nvSpPr>
        <p:spPr>
          <a:xfrm>
            <a:off x="4957200" y="795861"/>
            <a:ext cx="3627981" cy="461665"/>
          </a:xfrm>
          <a:prstGeom prst="rect">
            <a:avLst/>
          </a:prstGeom>
          <a:solidFill>
            <a:schemeClr val="bg1">
              <a:lumMod val="95000"/>
            </a:schemeClr>
          </a:solidFill>
        </p:spPr>
        <p:txBody>
          <a:bodyPr wrap="none" rtlCol="0">
            <a:spAutoFit/>
          </a:bodyPr>
          <a:lstStyle/>
          <a:p>
            <a:r>
              <a:rPr lang="en-GB" dirty="0" smtClean="0">
                <a:solidFill>
                  <a:srgbClr val="002060"/>
                </a:solidFill>
              </a:rPr>
              <a:t>BOTTOM </a:t>
            </a:r>
            <a:r>
              <a:rPr lang="en-GB" dirty="0">
                <a:solidFill>
                  <a:srgbClr val="002060"/>
                </a:solidFill>
              </a:rPr>
              <a:t>–</a:t>
            </a:r>
            <a:r>
              <a:rPr lang="en-GB" dirty="0" smtClean="0">
                <a:solidFill>
                  <a:srgbClr val="002060"/>
                </a:solidFill>
              </a:rPr>
              <a:t> UP approach</a:t>
            </a:r>
            <a:endParaRPr lang="en-GB" dirty="0">
              <a:solidFill>
                <a:srgbClr val="002060"/>
              </a:solidFill>
            </a:endParaRPr>
          </a:p>
        </p:txBody>
      </p:sp>
      <p:pic>
        <p:nvPicPr>
          <p:cNvPr id="19" name="Picture 8" descr="http://www.extremetech.com/wp-content/uploads/2015/07/lh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908" y="1312135"/>
            <a:ext cx="4143702" cy="2687712"/>
          </a:xfrm>
          <a:prstGeom prst="rect">
            <a:avLst/>
          </a:prstGeom>
          <a:solidFill>
            <a:schemeClr val="bg1">
              <a:lumMod val="85000"/>
            </a:schemeClr>
          </a:solidFill>
          <a:ln>
            <a:solidFill>
              <a:srgbClr val="000000"/>
            </a:solidFill>
          </a:ln>
        </p:spPr>
      </p:pic>
      <p:pic>
        <p:nvPicPr>
          <p:cNvPr id="20" name="Picture 12" descr="http://www.jameco.com/Jameco/content/mosfet-darlington-bipolar-transistors-fig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058" y="4456151"/>
            <a:ext cx="2016280" cy="208285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cxnSp>
        <p:nvCxnSpPr>
          <p:cNvPr id="21" name="Straight Arrow Connector 20"/>
          <p:cNvCxnSpPr>
            <a:stCxn id="20" idx="0"/>
            <a:endCxn id="19" idx="2"/>
          </p:cNvCxnSpPr>
          <p:nvPr/>
        </p:nvCxnSpPr>
        <p:spPr>
          <a:xfrm flipH="1" flipV="1">
            <a:off x="6892759" y="3999847"/>
            <a:ext cx="16439" cy="456304"/>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05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30" y="0"/>
            <a:ext cx="8676570" cy="762000"/>
          </a:xfrm>
        </p:spPr>
        <p:txBody>
          <a:bodyPr/>
          <a:lstStyle/>
          <a:p>
            <a:pPr algn="ctr"/>
            <a:r>
              <a:rPr lang="en-GB" dirty="0" smtClean="0"/>
              <a:t>Top down                            </a:t>
            </a:r>
            <a:r>
              <a:rPr lang="en-GB" dirty="0"/>
              <a:t>B</a:t>
            </a:r>
            <a:r>
              <a:rPr lang="en-GB" dirty="0" smtClean="0"/>
              <a:t>ottom up (example)</a:t>
            </a:r>
            <a:endParaRPr lang="en-GB" dirty="0"/>
          </a:p>
        </p:txBody>
      </p:sp>
      <p:sp>
        <p:nvSpPr>
          <p:cNvPr id="3" name="Text Placeholder 2"/>
          <p:cNvSpPr>
            <a:spLocks noGrp="1"/>
          </p:cNvSpPr>
          <p:nvPr>
            <p:ph type="body" idx="4294967295"/>
          </p:nvPr>
        </p:nvSpPr>
        <p:spPr>
          <a:xfrm>
            <a:off x="228600" y="1124680"/>
            <a:ext cx="4199380" cy="5399944"/>
          </a:xfrm>
          <a:noFill/>
          <a:ln>
            <a:solidFill>
              <a:srgbClr val="000000"/>
            </a:solidFill>
          </a:ln>
        </p:spPr>
        <p:txBody>
          <a:bodyPr/>
          <a:lstStyle/>
          <a:p>
            <a:pPr marL="0" indent="0">
              <a:buNone/>
            </a:pPr>
            <a:r>
              <a:rPr lang="en-GB" dirty="0" smtClean="0">
                <a:solidFill>
                  <a:srgbClr val="C00000"/>
                </a:solidFill>
              </a:rPr>
              <a:t>Identify hazards </a:t>
            </a:r>
            <a:r>
              <a:rPr lang="en-GB" sz="1800" dirty="0" smtClean="0">
                <a:solidFill>
                  <a:srgbClr val="C00000"/>
                </a:solidFill>
              </a:rPr>
              <a:t> </a:t>
            </a:r>
            <a:endParaRPr lang="en-GB" dirty="0" smtClean="0">
              <a:solidFill>
                <a:srgbClr val="C00000"/>
              </a:solidFill>
            </a:endParaRPr>
          </a:p>
          <a:p>
            <a:r>
              <a:rPr lang="en-GB" sz="1800" dirty="0" smtClean="0"/>
              <a:t>The beam hits equipment (beam deflection towards the vacuum chamber or instrument moving into beam)</a:t>
            </a:r>
          </a:p>
          <a:p>
            <a:r>
              <a:rPr lang="en-GB" sz="1800" dirty="0" smtClean="0"/>
              <a:t>In what phase of operation?</a:t>
            </a:r>
          </a:p>
          <a:p>
            <a:r>
              <a:rPr lang="en-GB" sz="1800" dirty="0" smtClean="0"/>
              <a:t>By what equipment?</a:t>
            </a:r>
          </a:p>
          <a:p>
            <a:r>
              <a:rPr lang="en-GB" sz="1800" dirty="0" smtClean="0"/>
              <a:t>What failures can lead to such situation (HW failure, controls, operation, beam dynamics?)</a:t>
            </a:r>
          </a:p>
          <a:p>
            <a:endParaRPr lang="en-GB" sz="1800" dirty="0" smtClean="0"/>
          </a:p>
          <a:p>
            <a:r>
              <a:rPr lang="en-GB" sz="1800" dirty="0" smtClean="0"/>
              <a:t>How are the hazards addressed?</a:t>
            </a:r>
          </a:p>
          <a:p>
            <a:r>
              <a:rPr lang="en-GB" sz="1800" dirty="0" smtClean="0"/>
              <a:t>Who feels responsible for protection?</a:t>
            </a:r>
          </a:p>
          <a:p>
            <a:r>
              <a:rPr lang="en-GB" sz="1800" dirty="0" smtClean="0"/>
              <a:t>Is there a safety culture in the organisation?</a:t>
            </a:r>
          </a:p>
          <a:p>
            <a:r>
              <a:rPr lang="en-GB" sz="1800" dirty="0" smtClean="0"/>
              <a:t>Includes technical system, operation, management</a:t>
            </a:r>
          </a:p>
          <a:p>
            <a:endParaRPr lang="en-GB" b="1" dirty="0" smtClean="0"/>
          </a:p>
        </p:txBody>
      </p:sp>
      <p:sp>
        <p:nvSpPr>
          <p:cNvPr id="5" name="Text Placeholder 2"/>
          <p:cNvSpPr txBox="1">
            <a:spLocks/>
          </p:cNvSpPr>
          <p:nvPr/>
        </p:nvSpPr>
        <p:spPr bwMode="auto">
          <a:xfrm>
            <a:off x="4716020" y="1130379"/>
            <a:ext cx="4212010" cy="5394245"/>
          </a:xfrm>
          <a:prstGeom prst="rect">
            <a:avLst/>
          </a:prstGeom>
          <a:noFill/>
          <a:ln>
            <a:solidFill>
              <a:srgbClr val="000000"/>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chemeClr val="accent1">
                  <a:lumMod val="50000"/>
                </a:schemeClr>
              </a:buClr>
              <a:buSzPct val="80000"/>
              <a:buFont typeface="Arial" pitchFamily="34" charset="0"/>
              <a:buChar char="•"/>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a:buFont typeface="Arial Unicode MS" pitchFamily="34" charset="-128"/>
              <a:buNone/>
            </a:pPr>
            <a:r>
              <a:rPr lang="en-GB" kern="0" dirty="0" smtClean="0">
                <a:solidFill>
                  <a:srgbClr val="C00000"/>
                </a:solidFill>
              </a:rPr>
              <a:t>Example: reliability of the beam abort system</a:t>
            </a:r>
          </a:p>
          <a:p>
            <a:r>
              <a:rPr lang="en-GB" sz="1800" kern="0" dirty="0" smtClean="0"/>
              <a:t>What components (subsystems) are used?</a:t>
            </a:r>
          </a:p>
          <a:p>
            <a:r>
              <a:rPr lang="en-GB" sz="1800" kern="0" dirty="0" smtClean="0"/>
              <a:t>What are the failure modes of the components?</a:t>
            </a:r>
          </a:p>
          <a:p>
            <a:r>
              <a:rPr lang="en-GB" sz="1800" kern="0" dirty="0" smtClean="0"/>
              <a:t>What is the effect of a component failure on the functioning of the system?</a:t>
            </a:r>
          </a:p>
          <a:p>
            <a:r>
              <a:rPr lang="en-GB" sz="1800" kern="0" dirty="0" smtClean="0"/>
              <a:t>What are the consequences of failures?</a:t>
            </a:r>
          </a:p>
          <a:p>
            <a:r>
              <a:rPr lang="en-GB" sz="1800" kern="0" dirty="0" smtClean="0"/>
              <a:t>How to demonstrate adequate reliability of the beam dumping system?</a:t>
            </a:r>
          </a:p>
          <a:p>
            <a:r>
              <a:rPr lang="en-GB" sz="1800" kern="0" dirty="0" smtClean="0"/>
              <a:t>How to commission the system?</a:t>
            </a:r>
          </a:p>
          <a:p>
            <a:r>
              <a:rPr lang="en-GB" sz="1800" kern="0" dirty="0" smtClean="0"/>
              <a:t>How to ensure keeping high reliability along the years?</a:t>
            </a:r>
          </a:p>
          <a:p>
            <a:endParaRPr lang="en-GB" b="1" kern="0" dirty="0" smtClean="0"/>
          </a:p>
        </p:txBody>
      </p:sp>
    </p:spTree>
    <p:extLst>
      <p:ext uri="{BB962C8B-B14F-4D97-AF65-F5344CB8AC3E}">
        <p14:creationId xmlns:p14="http://schemas.microsoft.com/office/powerpoint/2010/main" val="201356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algn="ctr" eaLnBrk="1" hangingPunct="1"/>
            <a:r>
              <a:rPr lang="en-GB" dirty="0" smtClean="0"/>
              <a:t>Classification of Reliability Methods</a:t>
            </a:r>
            <a:endParaRPr lang="en-GB" dirty="0"/>
          </a:p>
        </p:txBody>
      </p:sp>
      <p:sp>
        <p:nvSpPr>
          <p:cNvPr id="3" name="Rectangle 3"/>
          <p:cNvSpPr txBox="1">
            <a:spLocks noChangeArrowheads="1"/>
          </p:cNvSpPr>
          <p:nvPr/>
        </p:nvSpPr>
        <p:spPr bwMode="auto">
          <a:xfrm>
            <a:off x="251400" y="908720"/>
            <a:ext cx="4212000" cy="5616710"/>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solidFill>
                  <a:srgbClr val="0000FF"/>
                </a:solidFill>
              </a:rPr>
              <a:t>Qualitative methods</a:t>
            </a:r>
            <a:endParaRPr lang="en-GB" sz="1800" dirty="0"/>
          </a:p>
          <a:p>
            <a:r>
              <a:rPr lang="en-GB" sz="2000" dirty="0"/>
              <a:t>Employ methodical, systematic procedures to determine possible faults/failures and their effects</a:t>
            </a:r>
          </a:p>
          <a:p>
            <a:r>
              <a:rPr lang="en-GB" sz="2000" dirty="0" smtClean="0"/>
              <a:t>Provide </a:t>
            </a:r>
            <a:r>
              <a:rPr lang="en-GB" sz="2000" dirty="0"/>
              <a:t>evaluation by way of estimation and classification (</a:t>
            </a:r>
            <a:r>
              <a:rPr lang="en-GB" sz="2000" dirty="0" smtClean="0"/>
              <a:t>not by </a:t>
            </a:r>
            <a:r>
              <a:rPr lang="en-GB" sz="2000" dirty="0"/>
              <a:t>calculation)</a:t>
            </a:r>
          </a:p>
          <a:p>
            <a:pPr marL="0" indent="0">
              <a:buNone/>
            </a:pPr>
            <a:r>
              <a:rPr lang="en-GB" sz="2000" b="1" dirty="0" smtClean="0"/>
              <a:t>Aim: (</a:t>
            </a:r>
            <a:r>
              <a:rPr lang="en-GB" sz="2000" b="1" dirty="0"/>
              <a:t>q</a:t>
            </a:r>
            <a:r>
              <a:rPr lang="en-GB" sz="2000" b="1" dirty="0" smtClean="0"/>
              <a:t>ualitative</a:t>
            </a:r>
            <a:r>
              <a:rPr lang="en-GB" sz="2000" b="1" dirty="0"/>
              <a:t>) </a:t>
            </a:r>
            <a:r>
              <a:rPr lang="en-GB" sz="2000" b="1" dirty="0" smtClean="0"/>
              <a:t>understanding and ranking </a:t>
            </a:r>
            <a:r>
              <a:rPr lang="en-GB" sz="2000" b="1" dirty="0"/>
              <a:t>of weak </a:t>
            </a:r>
            <a:r>
              <a:rPr lang="en-GB" sz="2000" b="1" dirty="0" smtClean="0"/>
              <a:t>points</a:t>
            </a:r>
            <a:endParaRPr lang="en-GB" sz="1800" b="1" kern="0" dirty="0"/>
          </a:p>
          <a:p>
            <a:pPr marL="0" indent="0" eaLnBrk="1" hangingPunct="1">
              <a:buNone/>
            </a:pPr>
            <a:r>
              <a:rPr lang="en-GB" sz="2000" b="1" kern="0" dirty="0" smtClean="0">
                <a:solidFill>
                  <a:srgbClr val="0000FF"/>
                </a:solidFill>
              </a:rPr>
              <a:t>Methods</a:t>
            </a:r>
          </a:p>
          <a:p>
            <a:pPr eaLnBrk="1" hangingPunct="1"/>
            <a:r>
              <a:rPr lang="en-GB" sz="2000" kern="0" dirty="0" smtClean="0"/>
              <a:t>FMEA </a:t>
            </a:r>
            <a:r>
              <a:rPr lang="en-GB" sz="2000" kern="0" dirty="0"/>
              <a:t>(FMECA)</a:t>
            </a:r>
          </a:p>
          <a:p>
            <a:pPr eaLnBrk="1" hangingPunct="1"/>
            <a:r>
              <a:rPr lang="en-GB" sz="2000" kern="0" dirty="0" smtClean="0"/>
              <a:t>Fault </a:t>
            </a:r>
            <a:r>
              <a:rPr lang="en-GB" sz="2000" kern="0" dirty="0"/>
              <a:t>tree analysis</a:t>
            </a:r>
          </a:p>
          <a:p>
            <a:pPr eaLnBrk="1" hangingPunct="1"/>
            <a:r>
              <a:rPr lang="en-GB" sz="2000" kern="0" dirty="0" smtClean="0"/>
              <a:t>Event </a:t>
            </a:r>
            <a:r>
              <a:rPr lang="en-GB" sz="2000" kern="0" dirty="0"/>
              <a:t>tree </a:t>
            </a:r>
            <a:r>
              <a:rPr lang="en-GB" sz="2000" kern="0" dirty="0" smtClean="0"/>
              <a:t>analysis</a:t>
            </a:r>
          </a:p>
          <a:p>
            <a:pPr eaLnBrk="1" hangingPunct="1"/>
            <a:r>
              <a:rPr lang="en-GB" sz="2000" kern="0" dirty="0" smtClean="0"/>
              <a:t>STPA</a:t>
            </a:r>
          </a:p>
          <a:p>
            <a:pPr eaLnBrk="1" hangingPunct="1"/>
            <a:r>
              <a:rPr lang="en-GB" sz="2000" kern="0" dirty="0" smtClean="0"/>
              <a:t>Reliability block diagram</a:t>
            </a:r>
            <a:endParaRPr lang="en-GB" sz="2000" kern="0" dirty="0"/>
          </a:p>
          <a:p>
            <a:pPr eaLnBrk="1" hangingPunct="1"/>
            <a:r>
              <a:rPr lang="en-GB" sz="2000" kern="0" dirty="0" smtClean="0"/>
              <a:t>Check </a:t>
            </a:r>
            <a:r>
              <a:rPr lang="en-GB" sz="2000" kern="0" dirty="0"/>
              <a:t>lists / Design review</a:t>
            </a:r>
          </a:p>
          <a:p>
            <a:pPr lvl="1" eaLnBrk="1" hangingPunct="1"/>
            <a:endParaRPr lang="en-GB" sz="1400" kern="0" dirty="0" smtClean="0"/>
          </a:p>
          <a:p>
            <a:pPr lvl="1" eaLnBrk="1" hangingPunct="1"/>
            <a:endParaRPr lang="en-GB" sz="1400" kern="0" dirty="0" smtClean="0"/>
          </a:p>
        </p:txBody>
      </p:sp>
      <p:sp>
        <p:nvSpPr>
          <p:cNvPr id="5" name="Rectangle 3"/>
          <p:cNvSpPr txBox="1">
            <a:spLocks noChangeArrowheads="1"/>
          </p:cNvSpPr>
          <p:nvPr/>
        </p:nvSpPr>
        <p:spPr bwMode="auto">
          <a:xfrm>
            <a:off x="4788030" y="908720"/>
            <a:ext cx="4212471" cy="5616710"/>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solidFill>
                  <a:srgbClr val="0000FF"/>
                </a:solidFill>
              </a:rPr>
              <a:t>Quantitative methods</a:t>
            </a:r>
            <a:endParaRPr lang="en-GB" sz="1800" kern="0" dirty="0"/>
          </a:p>
          <a:p>
            <a:pPr eaLnBrk="1" hangingPunct="1"/>
            <a:r>
              <a:rPr lang="en-GB" sz="2000" kern="0" dirty="0"/>
              <a:t>Make use of terms and processes from statistics and probability theory</a:t>
            </a:r>
          </a:p>
          <a:p>
            <a:pPr eaLnBrk="1" hangingPunct="1"/>
            <a:r>
              <a:rPr lang="en-GB" sz="2000" kern="0" dirty="0" smtClean="0"/>
              <a:t>Provide </a:t>
            </a:r>
            <a:r>
              <a:rPr lang="en-GB" sz="2000" kern="0" dirty="0"/>
              <a:t>(quantitative) probability values for reliability by way of </a:t>
            </a:r>
            <a:r>
              <a:rPr lang="en-GB" sz="2000" kern="0" dirty="0" smtClean="0"/>
              <a:t>calculation</a:t>
            </a:r>
          </a:p>
          <a:p>
            <a:pPr marL="0" indent="0" eaLnBrk="1" hangingPunct="1">
              <a:buNone/>
            </a:pPr>
            <a:r>
              <a:rPr lang="en-GB" sz="2000" b="1" kern="0" dirty="0" smtClean="0"/>
              <a:t>Aim: Prediction of system reliability</a:t>
            </a:r>
          </a:p>
          <a:p>
            <a:pPr marL="0" indent="0" eaLnBrk="1" hangingPunct="1">
              <a:buNone/>
            </a:pPr>
            <a:endParaRPr lang="en-GB" sz="2000" b="1" kern="0" dirty="0"/>
          </a:p>
          <a:p>
            <a:pPr marL="0" indent="0" eaLnBrk="1" hangingPunct="1">
              <a:buNone/>
            </a:pPr>
            <a:r>
              <a:rPr lang="en-GB" sz="2000" b="1" kern="0" dirty="0" smtClean="0">
                <a:solidFill>
                  <a:srgbClr val="0000FF"/>
                </a:solidFill>
              </a:rPr>
              <a:t>Methods</a:t>
            </a:r>
            <a:endParaRPr lang="en-GB" sz="2000" kern="0" dirty="0">
              <a:solidFill>
                <a:srgbClr val="0000FF"/>
              </a:solidFill>
            </a:endParaRPr>
          </a:p>
          <a:p>
            <a:pPr eaLnBrk="1" hangingPunct="1"/>
            <a:r>
              <a:rPr lang="en-GB" sz="2000" kern="0" dirty="0" smtClean="0"/>
              <a:t>Fault </a:t>
            </a:r>
            <a:r>
              <a:rPr lang="en-GB" sz="2000" kern="0" dirty="0"/>
              <a:t>tree analysis</a:t>
            </a:r>
          </a:p>
          <a:p>
            <a:pPr eaLnBrk="1" hangingPunct="1"/>
            <a:r>
              <a:rPr lang="en-GB" sz="2000" kern="0" dirty="0" smtClean="0"/>
              <a:t>Boolean </a:t>
            </a:r>
            <a:r>
              <a:rPr lang="en-GB" sz="2000" kern="0" dirty="0"/>
              <a:t>system theory</a:t>
            </a:r>
          </a:p>
          <a:p>
            <a:pPr eaLnBrk="1" hangingPunct="1"/>
            <a:r>
              <a:rPr lang="en-GB" sz="2000" kern="0" dirty="0" smtClean="0"/>
              <a:t>Markov's </a:t>
            </a:r>
            <a:r>
              <a:rPr lang="en-GB" sz="2000" kern="0" dirty="0"/>
              <a:t>theory</a:t>
            </a:r>
          </a:p>
          <a:p>
            <a:pPr eaLnBrk="1" hangingPunct="1"/>
            <a:r>
              <a:rPr lang="en-GB" sz="2000" kern="0" dirty="0" smtClean="0"/>
              <a:t>Monte-Carlo </a:t>
            </a:r>
            <a:r>
              <a:rPr lang="en-GB" sz="2000" kern="0" dirty="0"/>
              <a:t>method</a:t>
            </a:r>
          </a:p>
          <a:p>
            <a:pPr marL="0" indent="0" eaLnBrk="1" hangingPunct="1">
              <a:buNone/>
            </a:pPr>
            <a:endParaRPr lang="en-GB" sz="1800" kern="0" dirty="0"/>
          </a:p>
          <a:p>
            <a:pPr lvl="1" eaLnBrk="1" hangingPunct="1"/>
            <a:endParaRPr lang="en-GB" sz="1400" kern="0" dirty="0" smtClean="0"/>
          </a:p>
          <a:p>
            <a:pPr lvl="1" eaLnBrk="1" hangingPunct="1"/>
            <a:endParaRPr lang="en-GB" sz="1400" kern="0" dirty="0"/>
          </a:p>
          <a:p>
            <a:pPr lvl="1" eaLnBrk="1" hangingPunct="1"/>
            <a:endParaRPr lang="en-GB" sz="1400" kern="0" dirty="0" smtClean="0"/>
          </a:p>
        </p:txBody>
      </p:sp>
    </p:spTree>
    <p:extLst>
      <p:ext uri="{BB962C8B-B14F-4D97-AF65-F5344CB8AC3E}">
        <p14:creationId xmlns:p14="http://schemas.microsoft.com/office/powerpoint/2010/main" val="150618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algn="ctr" eaLnBrk="1" hangingPunct="1"/>
            <a:r>
              <a:rPr lang="en-GB" dirty="0" smtClean="0"/>
              <a:t>Exercise 1</a:t>
            </a:r>
            <a:endParaRPr lang="en-GB" dirty="0"/>
          </a:p>
        </p:txBody>
      </p:sp>
    </p:spTree>
    <p:extLst>
      <p:ext uri="{BB962C8B-B14F-4D97-AF65-F5344CB8AC3E}">
        <p14:creationId xmlns:p14="http://schemas.microsoft.com/office/powerpoint/2010/main" val="243823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7" name="Rectangle 3"/>
          <p:cNvSpPr>
            <a:spLocks noChangeArrowheads="1"/>
          </p:cNvSpPr>
          <p:nvPr/>
        </p:nvSpPr>
        <p:spPr bwMode="auto">
          <a:xfrm>
            <a:off x="468313" y="2443162"/>
            <a:ext cx="8210550" cy="18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1" hangingPunct="1"/>
            <a:endParaRPr lang="en-GB" sz="4800">
              <a:solidFill>
                <a:schemeClr val="hlink"/>
              </a:solidFill>
              <a:effectLst>
                <a:outerShdw blurRad="38100" dist="38100" dir="2700000" algn="tl">
                  <a:srgbClr val="000000"/>
                </a:outerShdw>
              </a:effectLst>
              <a:latin typeface="Arial" charset="0"/>
            </a:endParaRPr>
          </a:p>
        </p:txBody>
      </p:sp>
      <p:sp>
        <p:nvSpPr>
          <p:cNvPr id="1255428" name="Rectangle 4"/>
          <p:cNvSpPr>
            <a:spLocks noGrp="1" noChangeArrowheads="1"/>
          </p:cNvSpPr>
          <p:nvPr>
            <p:ph type="title" idx="4294967295"/>
          </p:nvPr>
        </p:nvSpPr>
        <p:spPr>
          <a:xfrm>
            <a:off x="242888" y="1974078"/>
            <a:ext cx="8435975" cy="2503917"/>
          </a:xfrm>
          <a:solidFill>
            <a:schemeClr val="bg1">
              <a:lumMod val="95000"/>
            </a:schemeClr>
          </a:solidFill>
        </p:spPr>
        <p:txBody>
          <a:bodyPr/>
          <a:lstStyle/>
          <a:p>
            <a:pPr algn="ctr"/>
            <a:r>
              <a:rPr lang="en-GB" sz="6000" dirty="0" smtClean="0">
                <a:solidFill>
                  <a:srgbClr val="000000"/>
                </a:solidFill>
              </a:rPr>
              <a:t>Illustration of some methods</a:t>
            </a:r>
            <a:endParaRPr lang="en-GB" sz="6000" noProof="0" dirty="0">
              <a:solidFill>
                <a:srgbClr val="C00000"/>
              </a:solidFill>
            </a:endParaRPr>
          </a:p>
        </p:txBody>
      </p:sp>
    </p:spTree>
    <p:extLst>
      <p:ext uri="{BB962C8B-B14F-4D97-AF65-F5344CB8AC3E}">
        <p14:creationId xmlns:p14="http://schemas.microsoft.com/office/powerpoint/2010/main" val="17211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marL="0" indent="0" eaLnBrk="1" hangingPunct="1">
              <a:buNone/>
            </a:pPr>
            <a:r>
              <a:rPr lang="en-GB" dirty="0"/>
              <a:t>Functional diagram </a:t>
            </a:r>
            <a:r>
              <a:rPr lang="en-GB" dirty="0" smtClean="0"/>
              <a:t>with redundant interlocks</a:t>
            </a:r>
            <a:endParaRPr lang="en-GB" dirty="0"/>
          </a:p>
        </p:txBody>
      </p:sp>
      <p:sp>
        <p:nvSpPr>
          <p:cNvPr id="39" name="Rectangle 3"/>
          <p:cNvSpPr txBox="1">
            <a:spLocks noChangeArrowheads="1"/>
          </p:cNvSpPr>
          <p:nvPr/>
        </p:nvSpPr>
        <p:spPr bwMode="auto">
          <a:xfrm>
            <a:off x="179390" y="829319"/>
            <a:ext cx="8784976" cy="54035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1: provide trigger to dump the beam in case of D1 failure</a:t>
            </a:r>
          </a:p>
        </p:txBody>
      </p:sp>
      <p:sp>
        <p:nvSpPr>
          <p:cNvPr id="32" name="Rectangle 31"/>
          <p:cNvSpPr/>
          <p:nvPr/>
        </p:nvSpPr>
        <p:spPr>
          <a:xfrm>
            <a:off x="1869578" y="5517290"/>
            <a:ext cx="1728192" cy="1015166"/>
          </a:xfrm>
          <a:prstGeom prst="rect">
            <a:avLst/>
          </a:prstGeom>
          <a:solidFill>
            <a:schemeClr val="bg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magnet circuit</a:t>
            </a:r>
            <a:endParaRPr lang="en-GB" sz="2000" dirty="0">
              <a:solidFill>
                <a:srgbClr val="002060"/>
              </a:solidFill>
            </a:endParaRPr>
          </a:p>
        </p:txBody>
      </p:sp>
      <p:grpSp>
        <p:nvGrpSpPr>
          <p:cNvPr id="3" name="Group 2"/>
          <p:cNvGrpSpPr/>
          <p:nvPr/>
        </p:nvGrpSpPr>
        <p:grpSpPr>
          <a:xfrm>
            <a:off x="1871766" y="1484730"/>
            <a:ext cx="4284410" cy="4392610"/>
            <a:chOff x="1871766" y="1484730"/>
            <a:chExt cx="4284410" cy="4392610"/>
          </a:xfrm>
        </p:grpSpPr>
        <p:sp>
          <p:nvSpPr>
            <p:cNvPr id="2" name="Rectangle 1"/>
            <p:cNvSpPr/>
            <p:nvPr/>
          </p:nvSpPr>
          <p:spPr>
            <a:xfrm>
              <a:off x="1871766" y="1484730"/>
              <a:ext cx="1728192" cy="936104"/>
            </a:xfrm>
            <a:prstGeom prst="rect">
              <a:avLst/>
            </a:prstGeom>
            <a:solidFill>
              <a:srgbClr val="00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Interlock system</a:t>
              </a:r>
              <a:endParaRPr lang="en-GB" sz="2000" dirty="0">
                <a:solidFill>
                  <a:srgbClr val="002060"/>
                </a:solidFill>
              </a:endParaRPr>
            </a:p>
          </p:txBody>
        </p:sp>
        <p:sp>
          <p:nvSpPr>
            <p:cNvPr id="27" name="Rectangle 26"/>
            <p:cNvSpPr/>
            <p:nvPr/>
          </p:nvSpPr>
          <p:spPr>
            <a:xfrm>
              <a:off x="4427984" y="1498469"/>
              <a:ext cx="1728192" cy="936104"/>
            </a:xfrm>
            <a:prstGeom prst="rect">
              <a:avLst/>
            </a:prstGeom>
            <a:solidFill>
              <a:schemeClr val="accent2">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C00000"/>
                  </a:solidFill>
                </a:rPr>
                <a:t>Beam </a:t>
              </a:r>
              <a:r>
                <a:rPr lang="en-GB" sz="2000" dirty="0">
                  <a:solidFill>
                    <a:srgbClr val="C00000"/>
                  </a:solidFill>
                </a:rPr>
                <a:t>abort system</a:t>
              </a:r>
            </a:p>
          </p:txBody>
        </p:sp>
        <p:sp>
          <p:nvSpPr>
            <p:cNvPr id="28" name="Rectangle 27"/>
            <p:cNvSpPr/>
            <p:nvPr/>
          </p:nvSpPr>
          <p:spPr>
            <a:xfrm>
              <a:off x="4427984" y="4869792"/>
              <a:ext cx="1728192" cy="10075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Loss Monitors</a:t>
              </a:r>
              <a:endParaRPr lang="en-GB" sz="2000" dirty="0">
                <a:solidFill>
                  <a:srgbClr val="002060"/>
                </a:solidFill>
              </a:endParaRPr>
            </a:p>
          </p:txBody>
        </p:sp>
        <p:cxnSp>
          <p:nvCxnSpPr>
            <p:cNvPr id="29" name="Straight Arrow Connector 28"/>
            <p:cNvCxnSpPr>
              <a:stCxn id="2" idx="3"/>
              <a:endCxn id="27" idx="1"/>
            </p:cNvCxnSpPr>
            <p:nvPr/>
          </p:nvCxnSpPr>
          <p:spPr>
            <a:xfrm>
              <a:off x="3599958" y="1952782"/>
              <a:ext cx="828026" cy="13739"/>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871766" y="4045935"/>
              <a:ext cx="1728192" cy="10151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current monitor</a:t>
              </a:r>
              <a:endParaRPr lang="en-GB" sz="2000" dirty="0">
                <a:solidFill>
                  <a:srgbClr val="002060"/>
                </a:solidFill>
              </a:endParaRPr>
            </a:p>
          </p:txBody>
        </p:sp>
        <p:cxnSp>
          <p:nvCxnSpPr>
            <p:cNvPr id="57" name="Straight Arrow Connector 56"/>
            <p:cNvCxnSpPr>
              <a:stCxn id="40" idx="0"/>
              <a:endCxn id="2" idx="2"/>
            </p:cNvCxnSpPr>
            <p:nvPr/>
          </p:nvCxnSpPr>
          <p:spPr>
            <a:xfrm flipV="1">
              <a:off x="2735862" y="2420834"/>
              <a:ext cx="0" cy="1625101"/>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1"/>
              <a:endCxn id="2" idx="2"/>
            </p:cNvCxnSpPr>
            <p:nvPr/>
          </p:nvCxnSpPr>
          <p:spPr>
            <a:xfrm flipH="1" flipV="1">
              <a:off x="2735862" y="2420834"/>
              <a:ext cx="1692122" cy="2952732"/>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2" idx="0"/>
              <a:endCxn id="40" idx="2"/>
            </p:cNvCxnSpPr>
            <p:nvPr/>
          </p:nvCxnSpPr>
          <p:spPr>
            <a:xfrm flipV="1">
              <a:off x="2733674" y="5061101"/>
              <a:ext cx="2188" cy="456189"/>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415414" y="3016547"/>
            <a:ext cx="1728192" cy="936104"/>
          </a:xfrm>
          <a:prstGeom prst="rect">
            <a:avLst/>
          </a:prstGeom>
          <a:solidFill>
            <a:srgbClr val="00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Interlock system B</a:t>
            </a:r>
            <a:endParaRPr lang="en-GB" sz="2000" dirty="0">
              <a:solidFill>
                <a:srgbClr val="002060"/>
              </a:solidFill>
            </a:endParaRPr>
          </a:p>
        </p:txBody>
      </p:sp>
      <p:cxnSp>
        <p:nvCxnSpPr>
          <p:cNvPr id="15" name="Straight Arrow Connector 14"/>
          <p:cNvCxnSpPr>
            <a:stCxn id="40" idx="0"/>
            <a:endCxn id="14" idx="1"/>
          </p:cNvCxnSpPr>
          <p:nvPr/>
        </p:nvCxnSpPr>
        <p:spPr>
          <a:xfrm flipV="1">
            <a:off x="2735862" y="3484599"/>
            <a:ext cx="1679552" cy="561336"/>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8" idx="0"/>
            <a:endCxn id="14" idx="2"/>
          </p:cNvCxnSpPr>
          <p:nvPr/>
        </p:nvCxnSpPr>
        <p:spPr>
          <a:xfrm flipH="1" flipV="1">
            <a:off x="5279510" y="3952651"/>
            <a:ext cx="12570" cy="917141"/>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0"/>
            <a:endCxn id="27" idx="2"/>
          </p:cNvCxnSpPr>
          <p:nvPr/>
        </p:nvCxnSpPr>
        <p:spPr>
          <a:xfrm flipV="1">
            <a:off x="5279510" y="2434573"/>
            <a:ext cx="12570" cy="581974"/>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76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marL="0" indent="0" eaLnBrk="1" hangingPunct="1">
              <a:buNone/>
            </a:pPr>
            <a:r>
              <a:rPr lang="en-GB" dirty="0"/>
              <a:t>Reliability Block </a:t>
            </a:r>
            <a:r>
              <a:rPr lang="en-GB" dirty="0" smtClean="0"/>
              <a:t>Diagram</a:t>
            </a:r>
            <a:endParaRPr lang="en-GB" dirty="0"/>
          </a:p>
        </p:txBody>
      </p:sp>
      <p:sp>
        <p:nvSpPr>
          <p:cNvPr id="2" name="Rectangle 1"/>
          <p:cNvSpPr/>
          <p:nvPr/>
        </p:nvSpPr>
        <p:spPr>
          <a:xfrm>
            <a:off x="4067930" y="2638434"/>
            <a:ext cx="1512210" cy="936104"/>
          </a:xfrm>
          <a:prstGeom prst="rect">
            <a:avLst/>
          </a:prstGeom>
          <a:solidFill>
            <a:srgbClr val="00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Interlock system A</a:t>
            </a:r>
            <a:endParaRPr lang="en-GB" sz="2000" dirty="0">
              <a:solidFill>
                <a:srgbClr val="002060"/>
              </a:solidFill>
            </a:endParaRPr>
          </a:p>
        </p:txBody>
      </p:sp>
      <p:sp>
        <p:nvSpPr>
          <p:cNvPr id="27" name="Rectangle 26"/>
          <p:cNvSpPr/>
          <p:nvPr/>
        </p:nvSpPr>
        <p:spPr>
          <a:xfrm>
            <a:off x="6201324" y="3573020"/>
            <a:ext cx="1395096" cy="936104"/>
          </a:xfrm>
          <a:prstGeom prst="rect">
            <a:avLst/>
          </a:prstGeom>
          <a:solidFill>
            <a:schemeClr val="accent2">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C00000"/>
                </a:solidFill>
              </a:rPr>
              <a:t>Beam </a:t>
            </a:r>
            <a:r>
              <a:rPr lang="en-GB" sz="2000" dirty="0">
                <a:solidFill>
                  <a:srgbClr val="C00000"/>
                </a:solidFill>
              </a:rPr>
              <a:t>abort system</a:t>
            </a:r>
          </a:p>
        </p:txBody>
      </p:sp>
      <p:sp>
        <p:nvSpPr>
          <p:cNvPr id="28" name="Rectangle 27"/>
          <p:cNvSpPr/>
          <p:nvPr/>
        </p:nvSpPr>
        <p:spPr>
          <a:xfrm>
            <a:off x="1766460" y="4725180"/>
            <a:ext cx="1330994" cy="10075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Loss Monitors</a:t>
            </a:r>
            <a:endParaRPr lang="en-GB" sz="2000" dirty="0">
              <a:solidFill>
                <a:srgbClr val="002060"/>
              </a:solidFill>
            </a:endParaRPr>
          </a:p>
        </p:txBody>
      </p:sp>
      <p:cxnSp>
        <p:nvCxnSpPr>
          <p:cNvPr id="29" name="Straight Arrow Connector 28"/>
          <p:cNvCxnSpPr>
            <a:stCxn id="2" idx="3"/>
            <a:endCxn id="27" idx="1"/>
          </p:cNvCxnSpPr>
          <p:nvPr/>
        </p:nvCxnSpPr>
        <p:spPr>
          <a:xfrm>
            <a:off x="5580140" y="3106486"/>
            <a:ext cx="621184" cy="934586"/>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
          <p:cNvSpPr txBox="1">
            <a:spLocks noChangeArrowheads="1"/>
          </p:cNvSpPr>
          <p:nvPr/>
        </p:nvSpPr>
        <p:spPr bwMode="auto">
          <a:xfrm>
            <a:off x="35496" y="836267"/>
            <a:ext cx="8784976" cy="80544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eaLnBrk="1" hangingPunct="1"/>
            <a:r>
              <a:rPr lang="en-GB" kern="0" dirty="0"/>
              <a:t>W</a:t>
            </a:r>
            <a:r>
              <a:rPr lang="en-GB" kern="0" dirty="0" smtClean="0"/>
              <a:t>hat </a:t>
            </a:r>
            <a:r>
              <a:rPr lang="en-GB" kern="0" dirty="0"/>
              <a:t>is the minimum set of components that allows fulfilling the system </a:t>
            </a:r>
            <a:r>
              <a:rPr lang="en-GB" kern="0" dirty="0" smtClean="0"/>
              <a:t>functionality to dump the beam in case of D1 failure?</a:t>
            </a:r>
            <a:endParaRPr lang="en-GB" kern="0" dirty="0"/>
          </a:p>
        </p:txBody>
      </p:sp>
      <p:sp>
        <p:nvSpPr>
          <p:cNvPr id="40" name="Rectangle 39"/>
          <p:cNvSpPr/>
          <p:nvPr/>
        </p:nvSpPr>
        <p:spPr>
          <a:xfrm>
            <a:off x="1742473" y="2739608"/>
            <a:ext cx="1332185" cy="10151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current monitor</a:t>
            </a:r>
            <a:endParaRPr lang="en-GB" sz="2000" dirty="0">
              <a:solidFill>
                <a:srgbClr val="002060"/>
              </a:solidFill>
            </a:endParaRPr>
          </a:p>
        </p:txBody>
      </p:sp>
      <p:cxnSp>
        <p:nvCxnSpPr>
          <p:cNvPr id="57" name="Straight Arrow Connector 56"/>
          <p:cNvCxnSpPr>
            <a:stCxn id="40" idx="3"/>
            <a:endCxn id="26" idx="2"/>
          </p:cNvCxnSpPr>
          <p:nvPr/>
        </p:nvCxnSpPr>
        <p:spPr>
          <a:xfrm>
            <a:off x="3074658" y="3247191"/>
            <a:ext cx="345182" cy="629150"/>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67930" y="4385236"/>
            <a:ext cx="1512210" cy="936104"/>
          </a:xfrm>
          <a:prstGeom prst="rect">
            <a:avLst/>
          </a:prstGeom>
          <a:solidFill>
            <a:srgbClr val="00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Interlock system B</a:t>
            </a:r>
            <a:endParaRPr lang="en-GB" sz="2000" dirty="0">
              <a:solidFill>
                <a:srgbClr val="002060"/>
              </a:solidFill>
            </a:endParaRPr>
          </a:p>
        </p:txBody>
      </p:sp>
      <p:cxnSp>
        <p:nvCxnSpPr>
          <p:cNvPr id="18" name="Straight Arrow Connector 17"/>
          <p:cNvCxnSpPr>
            <a:stCxn id="26" idx="5"/>
            <a:endCxn id="17" idx="1"/>
          </p:cNvCxnSpPr>
          <p:nvPr/>
        </p:nvCxnSpPr>
        <p:spPr>
          <a:xfrm>
            <a:off x="3604233" y="3942422"/>
            <a:ext cx="463697" cy="910866"/>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8" idx="3"/>
            <a:endCxn id="26" idx="3"/>
          </p:cNvCxnSpPr>
          <p:nvPr/>
        </p:nvCxnSpPr>
        <p:spPr>
          <a:xfrm flipV="1">
            <a:off x="3097454" y="3942422"/>
            <a:ext cx="354023" cy="1286532"/>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3"/>
            <a:endCxn id="27" idx="1"/>
          </p:cNvCxnSpPr>
          <p:nvPr/>
        </p:nvCxnSpPr>
        <p:spPr>
          <a:xfrm flipV="1">
            <a:off x="5580140" y="4041072"/>
            <a:ext cx="621184" cy="812216"/>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0949" y="3675954"/>
            <a:ext cx="1356503" cy="1049226"/>
          </a:xfrm>
          <a:prstGeom prst="rect">
            <a:avLst/>
          </a:prstGeom>
          <a:solidFill>
            <a:schemeClr val="bg1">
              <a:lumMod val="85000"/>
            </a:schemeClr>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magnet circuit</a:t>
            </a:r>
          </a:p>
          <a:p>
            <a:pPr algn="ctr"/>
            <a:r>
              <a:rPr lang="en-GB" sz="2000" dirty="0" smtClean="0">
                <a:solidFill>
                  <a:srgbClr val="002060"/>
                </a:solidFill>
              </a:rPr>
              <a:t>failure</a:t>
            </a:r>
            <a:endParaRPr lang="en-GB" sz="2000" dirty="0">
              <a:solidFill>
                <a:srgbClr val="002060"/>
              </a:solidFill>
            </a:endParaRPr>
          </a:p>
        </p:txBody>
      </p:sp>
      <p:cxnSp>
        <p:nvCxnSpPr>
          <p:cNvPr id="55" name="Straight Arrow Connector 54"/>
          <p:cNvCxnSpPr>
            <a:stCxn id="52" idx="3"/>
            <a:endCxn id="40" idx="1"/>
          </p:cNvCxnSpPr>
          <p:nvPr/>
        </p:nvCxnSpPr>
        <p:spPr>
          <a:xfrm flipV="1">
            <a:off x="1427452" y="3247191"/>
            <a:ext cx="315021" cy="953376"/>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6" idx="7"/>
            <a:endCxn id="2" idx="1"/>
          </p:cNvCxnSpPr>
          <p:nvPr/>
        </p:nvCxnSpPr>
        <p:spPr>
          <a:xfrm flipV="1">
            <a:off x="3604233" y="3106486"/>
            <a:ext cx="463697" cy="703773"/>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419840" y="3782887"/>
            <a:ext cx="216030" cy="186907"/>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8055434" y="3553970"/>
            <a:ext cx="954231" cy="984349"/>
          </a:xfrm>
          <a:prstGeom prst="rect">
            <a:avLst/>
          </a:prstGeom>
          <a:solidFill>
            <a:schemeClr val="accent1">
              <a:lumMod val="50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smtClean="0">
                <a:solidFill>
                  <a:srgbClr val="FFFF00"/>
                </a:solidFill>
              </a:rPr>
              <a:t>BEAM DUMPED</a:t>
            </a:r>
            <a:endParaRPr lang="en-GB" sz="1600" b="1" dirty="0">
              <a:solidFill>
                <a:srgbClr val="FFFF00"/>
              </a:solidFill>
            </a:endParaRPr>
          </a:p>
        </p:txBody>
      </p:sp>
      <p:cxnSp>
        <p:nvCxnSpPr>
          <p:cNvPr id="47" name="Straight Arrow Connector 46"/>
          <p:cNvCxnSpPr>
            <a:stCxn id="27" idx="3"/>
            <a:endCxn id="46" idx="1"/>
          </p:cNvCxnSpPr>
          <p:nvPr/>
        </p:nvCxnSpPr>
        <p:spPr>
          <a:xfrm>
            <a:off x="7596420" y="4041072"/>
            <a:ext cx="459014" cy="5073"/>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2" idx="3"/>
            <a:endCxn id="28" idx="1"/>
          </p:cNvCxnSpPr>
          <p:nvPr/>
        </p:nvCxnSpPr>
        <p:spPr>
          <a:xfrm>
            <a:off x="1427452" y="4200567"/>
            <a:ext cx="339008" cy="1028387"/>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21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0" y="0"/>
            <a:ext cx="9144000" cy="6858000"/>
          </a:xfrm>
          <a:prstGeom prst="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107380" y="5882065"/>
            <a:ext cx="1356503" cy="706930"/>
          </a:xfrm>
          <a:prstGeom prst="rect">
            <a:avLst/>
          </a:prstGeom>
          <a:solidFill>
            <a:schemeClr val="bg1">
              <a:lumMod val="8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2060"/>
                </a:solidFill>
              </a:rPr>
              <a:t>D1 magnet circuit failure</a:t>
            </a:r>
            <a:endParaRPr lang="en-GB" sz="1600" dirty="0">
              <a:solidFill>
                <a:srgbClr val="002060"/>
              </a:solidFill>
            </a:endParaRPr>
          </a:p>
        </p:txBody>
      </p:sp>
      <p:sp>
        <p:nvSpPr>
          <p:cNvPr id="30" name="Rectangle 29"/>
          <p:cNvSpPr/>
          <p:nvPr/>
        </p:nvSpPr>
        <p:spPr>
          <a:xfrm>
            <a:off x="1677299" y="5890510"/>
            <a:ext cx="1356503" cy="706930"/>
          </a:xfrm>
          <a:prstGeom prst="rect">
            <a:avLst/>
          </a:prstGeom>
          <a:solidFill>
            <a:schemeClr val="bg1">
              <a:lumMod val="8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2060"/>
                </a:solidFill>
              </a:rPr>
              <a:t>D1 current monitor failure</a:t>
            </a:r>
            <a:endParaRPr lang="en-GB" sz="1600" dirty="0">
              <a:solidFill>
                <a:srgbClr val="002060"/>
              </a:solidFill>
            </a:endParaRPr>
          </a:p>
        </p:txBody>
      </p:sp>
      <p:sp>
        <p:nvSpPr>
          <p:cNvPr id="31" name="Rectangle 30"/>
          <p:cNvSpPr/>
          <p:nvPr/>
        </p:nvSpPr>
        <p:spPr>
          <a:xfrm>
            <a:off x="3336144" y="5881220"/>
            <a:ext cx="747954" cy="706930"/>
          </a:xfrm>
          <a:prstGeom prst="rect">
            <a:avLst/>
          </a:prstGeom>
          <a:solidFill>
            <a:schemeClr val="bg1">
              <a:lumMod val="8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2060"/>
                </a:solidFill>
              </a:rPr>
              <a:t>BLM failure</a:t>
            </a:r>
            <a:endParaRPr lang="en-GB" sz="1600" dirty="0">
              <a:solidFill>
                <a:srgbClr val="002060"/>
              </a:solidFill>
            </a:endParaRPr>
          </a:p>
        </p:txBody>
      </p:sp>
      <p:grpSp>
        <p:nvGrpSpPr>
          <p:cNvPr id="9" name="Group 8"/>
          <p:cNvGrpSpPr/>
          <p:nvPr/>
        </p:nvGrpSpPr>
        <p:grpSpPr>
          <a:xfrm>
            <a:off x="1906301" y="5106960"/>
            <a:ext cx="914400" cy="914400"/>
            <a:chOff x="4156648" y="4746910"/>
            <a:chExt cx="914400" cy="914400"/>
          </a:xfrm>
        </p:grpSpPr>
        <p:grpSp>
          <p:nvGrpSpPr>
            <p:cNvPr id="64" name="Group 63"/>
            <p:cNvGrpSpPr/>
            <p:nvPr/>
          </p:nvGrpSpPr>
          <p:grpSpPr>
            <a:xfrm>
              <a:off x="4156648" y="4746910"/>
              <a:ext cx="914400" cy="914400"/>
              <a:chOff x="7191926" y="5147958"/>
              <a:chExt cx="914400" cy="914400"/>
            </a:xfrm>
          </p:grpSpPr>
          <p:sp>
            <p:nvSpPr>
              <p:cNvPr id="65" name="Pie 64"/>
              <p:cNvSpPr/>
              <p:nvPr/>
            </p:nvSpPr>
            <p:spPr>
              <a:xfrm rot="10800000">
                <a:off x="7191926" y="5147958"/>
                <a:ext cx="914400" cy="914400"/>
              </a:xfrm>
              <a:prstGeom prst="pie">
                <a:avLst>
                  <a:gd name="adj1" fmla="val 0"/>
                  <a:gd name="adj2" fmla="val 10890446"/>
                </a:avLst>
              </a:prstGeom>
              <a:solidFill>
                <a:srgbClr val="00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6" name="TextBox 65"/>
              <p:cNvSpPr txBox="1"/>
              <p:nvPr/>
            </p:nvSpPr>
            <p:spPr>
              <a:xfrm>
                <a:off x="7364432" y="5235826"/>
                <a:ext cx="569387" cy="369332"/>
              </a:xfrm>
              <a:prstGeom prst="rect">
                <a:avLst/>
              </a:prstGeom>
              <a:noFill/>
            </p:spPr>
            <p:txBody>
              <a:bodyPr wrap="none" rtlCol="0">
                <a:spAutoFit/>
              </a:bodyPr>
              <a:lstStyle/>
              <a:p>
                <a:r>
                  <a:rPr lang="en-GB" sz="1800" dirty="0" smtClean="0">
                    <a:solidFill>
                      <a:srgbClr val="000000"/>
                    </a:solidFill>
                  </a:rPr>
                  <a:t>and</a:t>
                </a:r>
                <a:endParaRPr lang="en-GB" sz="1800" dirty="0">
                  <a:solidFill>
                    <a:srgbClr val="000000"/>
                  </a:solidFill>
                </a:endParaRPr>
              </a:p>
            </p:txBody>
          </p:sp>
        </p:grpSp>
        <p:sp>
          <p:nvSpPr>
            <p:cNvPr id="8" name="Oval 7"/>
            <p:cNvSpPr/>
            <p:nvPr/>
          </p:nvSpPr>
          <p:spPr>
            <a:xfrm>
              <a:off x="4283960" y="5183790"/>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4583680" y="5183531"/>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4860040" y="5185180"/>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1" name="Elbow Connector 10"/>
          <p:cNvCxnSpPr>
            <a:stCxn id="52" idx="0"/>
            <a:endCxn id="8" idx="4"/>
          </p:cNvCxnSpPr>
          <p:nvPr/>
        </p:nvCxnSpPr>
        <p:spPr>
          <a:xfrm rot="5400000" flipH="1" flipV="1">
            <a:off x="1274799" y="5100392"/>
            <a:ext cx="292506" cy="1270841"/>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0" idx="0"/>
            <a:endCxn id="35" idx="4"/>
          </p:cNvCxnSpPr>
          <p:nvPr/>
        </p:nvCxnSpPr>
        <p:spPr>
          <a:xfrm rot="5400000" flipH="1" flipV="1">
            <a:off x="2205267" y="5739584"/>
            <a:ext cx="301210" cy="642"/>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1" idx="0"/>
            <a:endCxn id="36" idx="4"/>
          </p:cNvCxnSpPr>
          <p:nvPr/>
        </p:nvCxnSpPr>
        <p:spPr>
          <a:xfrm rot="16200000" flipV="1">
            <a:off x="3026202" y="5197301"/>
            <a:ext cx="290271" cy="1077568"/>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137178" y="3645032"/>
            <a:ext cx="914400" cy="504068"/>
            <a:chOff x="3487918" y="1916792"/>
            <a:chExt cx="914400" cy="504068"/>
          </a:xfrm>
        </p:grpSpPr>
        <p:sp>
          <p:nvSpPr>
            <p:cNvPr id="59" name="Moon 58"/>
            <p:cNvSpPr/>
            <p:nvPr/>
          </p:nvSpPr>
          <p:spPr>
            <a:xfrm rot="5400000">
              <a:off x="3693084" y="1711626"/>
              <a:ext cx="504068" cy="914400"/>
            </a:xfrm>
            <a:prstGeom prst="moon">
              <a:avLst>
                <a:gd name="adj" fmla="val 78036"/>
              </a:avLst>
            </a:prstGeom>
            <a:solidFill>
              <a:srgbClr val="00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3750090" y="1937753"/>
              <a:ext cx="389850" cy="369332"/>
            </a:xfrm>
            <a:prstGeom prst="rect">
              <a:avLst/>
            </a:prstGeom>
            <a:noFill/>
          </p:spPr>
          <p:txBody>
            <a:bodyPr wrap="none" rtlCol="0">
              <a:spAutoFit/>
            </a:bodyPr>
            <a:lstStyle/>
            <a:p>
              <a:r>
                <a:rPr lang="en-GB" sz="1800" dirty="0" smtClean="0">
                  <a:solidFill>
                    <a:srgbClr val="000000"/>
                  </a:solidFill>
                </a:rPr>
                <a:t>or</a:t>
              </a:r>
              <a:endParaRPr lang="en-GB" sz="1800" dirty="0">
                <a:solidFill>
                  <a:srgbClr val="000000"/>
                </a:solidFill>
              </a:endParaRPr>
            </a:p>
          </p:txBody>
        </p:sp>
        <p:sp>
          <p:nvSpPr>
            <p:cNvPr id="48" name="Oval 47"/>
            <p:cNvSpPr/>
            <p:nvPr/>
          </p:nvSpPr>
          <p:spPr>
            <a:xfrm>
              <a:off x="3673970" y="2312054"/>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4143870" y="2303131"/>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Rectangle 50"/>
          <p:cNvSpPr/>
          <p:nvPr/>
        </p:nvSpPr>
        <p:spPr>
          <a:xfrm>
            <a:off x="1709062" y="4345052"/>
            <a:ext cx="1309014" cy="596158"/>
          </a:xfrm>
          <a:prstGeom prst="rect">
            <a:avLst/>
          </a:prstGeom>
          <a:solidFill>
            <a:schemeClr val="accent2">
              <a:lumMod val="20000"/>
              <a:lumOff val="80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2060"/>
                </a:solidFill>
              </a:rPr>
              <a:t>No detection D1 failure</a:t>
            </a:r>
            <a:endParaRPr lang="en-GB" sz="1600" dirty="0">
              <a:solidFill>
                <a:srgbClr val="002060"/>
              </a:solidFill>
            </a:endParaRPr>
          </a:p>
        </p:txBody>
      </p:sp>
      <p:cxnSp>
        <p:nvCxnSpPr>
          <p:cNvPr id="53" name="Elbow Connector 52"/>
          <p:cNvCxnSpPr>
            <a:stCxn id="65" idx="1"/>
            <a:endCxn id="51" idx="2"/>
          </p:cNvCxnSpPr>
          <p:nvPr/>
        </p:nvCxnSpPr>
        <p:spPr>
          <a:xfrm rot="5400000" flipH="1" flipV="1">
            <a:off x="2280660" y="5024051"/>
            <a:ext cx="165750" cy="68"/>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131800" y="4345052"/>
            <a:ext cx="1542371" cy="596157"/>
          </a:xfrm>
          <a:prstGeom prst="rect">
            <a:avLst/>
          </a:prstGeom>
          <a:solidFill>
            <a:schemeClr val="bg1">
              <a:lumMod val="8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2060"/>
                </a:solidFill>
              </a:rPr>
              <a:t>Beam Interlock A failure</a:t>
            </a:r>
            <a:endParaRPr lang="en-GB" sz="1600" dirty="0">
              <a:solidFill>
                <a:srgbClr val="002060"/>
              </a:solidFill>
            </a:endParaRPr>
          </a:p>
        </p:txBody>
      </p:sp>
      <p:cxnSp>
        <p:nvCxnSpPr>
          <p:cNvPr id="67" name="Elbow Connector 66"/>
          <p:cNvCxnSpPr>
            <a:stCxn id="51" idx="0"/>
            <a:endCxn id="48" idx="5"/>
          </p:cNvCxnSpPr>
          <p:nvPr/>
        </p:nvCxnSpPr>
        <p:spPr>
          <a:xfrm rot="16200000" flipV="1">
            <a:off x="2230045" y="4211527"/>
            <a:ext cx="265734" cy="1315"/>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endCxn id="49" idx="4"/>
          </p:cNvCxnSpPr>
          <p:nvPr/>
        </p:nvCxnSpPr>
        <p:spPr>
          <a:xfrm rot="16200000" flipV="1">
            <a:off x="3415994" y="3477086"/>
            <a:ext cx="267962" cy="1467970"/>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804260" y="2832843"/>
            <a:ext cx="1584220" cy="596157"/>
          </a:xfrm>
          <a:prstGeom prst="rect">
            <a:avLst/>
          </a:prstGeom>
          <a:solidFill>
            <a:schemeClr val="bg1">
              <a:lumMod val="8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2060"/>
                </a:solidFill>
              </a:rPr>
              <a:t>Channel A failure</a:t>
            </a:r>
            <a:endParaRPr lang="en-GB" sz="1600" dirty="0">
              <a:solidFill>
                <a:srgbClr val="002060"/>
              </a:solidFill>
            </a:endParaRPr>
          </a:p>
        </p:txBody>
      </p:sp>
      <p:cxnSp>
        <p:nvCxnSpPr>
          <p:cNvPr id="70" name="Elbow Connector 69"/>
          <p:cNvCxnSpPr>
            <a:stCxn id="59" idx="1"/>
            <a:endCxn id="69" idx="2"/>
          </p:cNvCxnSpPr>
          <p:nvPr/>
        </p:nvCxnSpPr>
        <p:spPr>
          <a:xfrm rot="5400000" flipH="1" flipV="1">
            <a:off x="2487358" y="3536020"/>
            <a:ext cx="216032" cy="1992"/>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4161670" y="2103109"/>
            <a:ext cx="914400" cy="914400"/>
            <a:chOff x="4156648" y="4746910"/>
            <a:chExt cx="914400" cy="914400"/>
          </a:xfrm>
        </p:grpSpPr>
        <p:grpSp>
          <p:nvGrpSpPr>
            <p:cNvPr id="73" name="Group 72"/>
            <p:cNvGrpSpPr/>
            <p:nvPr/>
          </p:nvGrpSpPr>
          <p:grpSpPr>
            <a:xfrm>
              <a:off x="4156648" y="4746910"/>
              <a:ext cx="914400" cy="914400"/>
              <a:chOff x="7191926" y="5147958"/>
              <a:chExt cx="914400" cy="914400"/>
            </a:xfrm>
          </p:grpSpPr>
          <p:sp>
            <p:nvSpPr>
              <p:cNvPr id="77" name="Pie 76"/>
              <p:cNvSpPr/>
              <p:nvPr/>
            </p:nvSpPr>
            <p:spPr>
              <a:xfrm rot="10800000">
                <a:off x="7191926" y="5147958"/>
                <a:ext cx="914400" cy="914400"/>
              </a:xfrm>
              <a:prstGeom prst="pie">
                <a:avLst>
                  <a:gd name="adj1" fmla="val 0"/>
                  <a:gd name="adj2" fmla="val 10890446"/>
                </a:avLst>
              </a:prstGeom>
              <a:solidFill>
                <a:srgbClr val="00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8" name="TextBox 77"/>
              <p:cNvSpPr txBox="1"/>
              <p:nvPr/>
            </p:nvSpPr>
            <p:spPr>
              <a:xfrm>
                <a:off x="7364432" y="5235826"/>
                <a:ext cx="569387" cy="369332"/>
              </a:xfrm>
              <a:prstGeom prst="rect">
                <a:avLst/>
              </a:prstGeom>
              <a:noFill/>
            </p:spPr>
            <p:txBody>
              <a:bodyPr wrap="none" rtlCol="0">
                <a:spAutoFit/>
              </a:bodyPr>
              <a:lstStyle/>
              <a:p>
                <a:r>
                  <a:rPr lang="en-GB" sz="1800" dirty="0" smtClean="0">
                    <a:solidFill>
                      <a:srgbClr val="000000"/>
                    </a:solidFill>
                  </a:rPr>
                  <a:t>and</a:t>
                </a:r>
                <a:endParaRPr lang="en-GB" sz="1800" dirty="0">
                  <a:solidFill>
                    <a:srgbClr val="000000"/>
                  </a:solidFill>
                </a:endParaRPr>
              </a:p>
            </p:txBody>
          </p:sp>
        </p:grpSp>
        <p:sp>
          <p:nvSpPr>
            <p:cNvPr id="74" name="Oval 73"/>
            <p:cNvSpPr/>
            <p:nvPr/>
          </p:nvSpPr>
          <p:spPr>
            <a:xfrm>
              <a:off x="4283960" y="5183790"/>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4583680" y="5183531"/>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4860040" y="5185180"/>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9" name="Rectangle 78"/>
          <p:cNvSpPr/>
          <p:nvPr/>
        </p:nvSpPr>
        <p:spPr>
          <a:xfrm>
            <a:off x="6277130" y="2826954"/>
            <a:ext cx="1584220" cy="596157"/>
          </a:xfrm>
          <a:prstGeom prst="rect">
            <a:avLst/>
          </a:prstGeom>
          <a:solidFill>
            <a:schemeClr val="bg1">
              <a:lumMod val="8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2060"/>
                </a:solidFill>
              </a:rPr>
              <a:t>Channel B </a:t>
            </a:r>
          </a:p>
          <a:p>
            <a:pPr algn="ctr"/>
            <a:r>
              <a:rPr lang="en-GB" sz="1600" dirty="0" smtClean="0">
                <a:solidFill>
                  <a:srgbClr val="002060"/>
                </a:solidFill>
              </a:rPr>
              <a:t>failure</a:t>
            </a:r>
            <a:endParaRPr lang="en-GB" sz="1600" dirty="0">
              <a:solidFill>
                <a:srgbClr val="002060"/>
              </a:solidFill>
            </a:endParaRPr>
          </a:p>
        </p:txBody>
      </p:sp>
      <p:cxnSp>
        <p:nvCxnSpPr>
          <p:cNvPr id="80" name="Elbow Connector 79"/>
          <p:cNvCxnSpPr>
            <a:stCxn id="79" idx="0"/>
            <a:endCxn id="76" idx="4"/>
          </p:cNvCxnSpPr>
          <p:nvPr/>
        </p:nvCxnSpPr>
        <p:spPr>
          <a:xfrm rot="16200000" flipV="1">
            <a:off x="5858653" y="1616367"/>
            <a:ext cx="239856" cy="2181318"/>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69" idx="0"/>
            <a:endCxn id="74" idx="5"/>
          </p:cNvCxnSpPr>
          <p:nvPr/>
        </p:nvCxnSpPr>
        <p:spPr>
          <a:xfrm rot="5400000" flipH="1" flipV="1">
            <a:off x="3335273" y="1840110"/>
            <a:ext cx="253830" cy="1731636"/>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5393550" y="651994"/>
            <a:ext cx="914400" cy="504068"/>
            <a:chOff x="3487918" y="1916792"/>
            <a:chExt cx="914400" cy="504068"/>
          </a:xfrm>
        </p:grpSpPr>
        <p:sp>
          <p:nvSpPr>
            <p:cNvPr id="83" name="Moon 82"/>
            <p:cNvSpPr/>
            <p:nvPr/>
          </p:nvSpPr>
          <p:spPr>
            <a:xfrm rot="5400000">
              <a:off x="3693084" y="1711626"/>
              <a:ext cx="504068" cy="914400"/>
            </a:xfrm>
            <a:prstGeom prst="moon">
              <a:avLst>
                <a:gd name="adj" fmla="val 78036"/>
              </a:avLst>
            </a:prstGeom>
            <a:solidFill>
              <a:srgbClr val="00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3750090" y="1937753"/>
              <a:ext cx="389850" cy="369332"/>
            </a:xfrm>
            <a:prstGeom prst="rect">
              <a:avLst/>
            </a:prstGeom>
            <a:noFill/>
          </p:spPr>
          <p:txBody>
            <a:bodyPr wrap="none" rtlCol="0">
              <a:spAutoFit/>
            </a:bodyPr>
            <a:lstStyle/>
            <a:p>
              <a:r>
                <a:rPr lang="en-GB" sz="1800" dirty="0" smtClean="0">
                  <a:solidFill>
                    <a:srgbClr val="000000"/>
                  </a:solidFill>
                </a:rPr>
                <a:t>or</a:t>
              </a:r>
              <a:endParaRPr lang="en-GB" sz="1800" dirty="0">
                <a:solidFill>
                  <a:srgbClr val="000000"/>
                </a:solidFill>
              </a:endParaRPr>
            </a:p>
          </p:txBody>
        </p:sp>
        <p:sp>
          <p:nvSpPr>
            <p:cNvPr id="85" name="Oval 84"/>
            <p:cNvSpPr/>
            <p:nvPr/>
          </p:nvSpPr>
          <p:spPr>
            <a:xfrm>
              <a:off x="3673970" y="2312054"/>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4143870" y="2303131"/>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7" name="Rectangle 86"/>
          <p:cNvSpPr/>
          <p:nvPr/>
        </p:nvSpPr>
        <p:spPr>
          <a:xfrm>
            <a:off x="3827515" y="1341202"/>
            <a:ext cx="1584220" cy="596157"/>
          </a:xfrm>
          <a:prstGeom prst="rect">
            <a:avLst/>
          </a:prstGeom>
          <a:solidFill>
            <a:schemeClr val="bg1">
              <a:lumMod val="8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2060"/>
                </a:solidFill>
              </a:rPr>
              <a:t>Missed failure detection</a:t>
            </a:r>
            <a:endParaRPr lang="en-GB" sz="1600" dirty="0">
              <a:solidFill>
                <a:srgbClr val="002060"/>
              </a:solidFill>
            </a:endParaRPr>
          </a:p>
        </p:txBody>
      </p:sp>
      <p:cxnSp>
        <p:nvCxnSpPr>
          <p:cNvPr id="88" name="Elbow Connector 87"/>
          <p:cNvCxnSpPr>
            <a:stCxn id="77" idx="1"/>
            <a:endCxn id="87" idx="2"/>
          </p:cNvCxnSpPr>
          <p:nvPr/>
        </p:nvCxnSpPr>
        <p:spPr>
          <a:xfrm rot="5400000" flipH="1" flipV="1">
            <a:off x="4536372" y="2019857"/>
            <a:ext cx="165750" cy="755"/>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6516270" y="1349007"/>
            <a:ext cx="1584220" cy="596157"/>
          </a:xfrm>
          <a:prstGeom prst="rect">
            <a:avLst/>
          </a:prstGeom>
          <a:solidFill>
            <a:schemeClr val="bg1">
              <a:lumMod val="8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2060"/>
                </a:solidFill>
              </a:rPr>
              <a:t>Beam </a:t>
            </a:r>
            <a:r>
              <a:rPr lang="en-GB" sz="1600" dirty="0">
                <a:solidFill>
                  <a:srgbClr val="002060"/>
                </a:solidFill>
              </a:rPr>
              <a:t>abort </a:t>
            </a:r>
            <a:r>
              <a:rPr lang="en-GB" sz="1600" dirty="0" smtClean="0">
                <a:solidFill>
                  <a:srgbClr val="002060"/>
                </a:solidFill>
              </a:rPr>
              <a:t>failure</a:t>
            </a:r>
            <a:endParaRPr lang="en-GB" sz="1600" dirty="0">
              <a:solidFill>
                <a:srgbClr val="002060"/>
              </a:solidFill>
            </a:endParaRPr>
          </a:p>
        </p:txBody>
      </p:sp>
      <p:cxnSp>
        <p:nvCxnSpPr>
          <p:cNvPr id="91" name="Elbow Connector 90"/>
          <p:cNvCxnSpPr>
            <a:stCxn id="87" idx="0"/>
            <a:endCxn id="85" idx="3"/>
          </p:cNvCxnSpPr>
          <p:nvPr/>
        </p:nvCxnSpPr>
        <p:spPr>
          <a:xfrm rot="5400000" flipH="1" flipV="1">
            <a:off x="4975500" y="730405"/>
            <a:ext cx="254922" cy="966672"/>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90" idx="0"/>
            <a:endCxn id="86" idx="4"/>
          </p:cNvCxnSpPr>
          <p:nvPr/>
        </p:nvCxnSpPr>
        <p:spPr>
          <a:xfrm rot="16200000" flipV="1">
            <a:off x="6557894" y="598521"/>
            <a:ext cx="264955" cy="1236018"/>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4506445" y="23215"/>
            <a:ext cx="2685972" cy="426505"/>
          </a:xfrm>
          <a:prstGeom prst="rect">
            <a:avLst/>
          </a:prstGeom>
          <a:solidFill>
            <a:srgbClr val="FF000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FFFF00"/>
                </a:solidFill>
              </a:rPr>
              <a:t>BEAM NOT DUMPED</a:t>
            </a:r>
            <a:endParaRPr lang="en-GB" sz="1600" b="1" dirty="0">
              <a:solidFill>
                <a:srgbClr val="FFFF00"/>
              </a:solidFill>
            </a:endParaRPr>
          </a:p>
        </p:txBody>
      </p:sp>
      <p:cxnSp>
        <p:nvCxnSpPr>
          <p:cNvPr id="103" name="Elbow Connector 102"/>
          <p:cNvCxnSpPr>
            <a:stCxn id="84" idx="0"/>
            <a:endCxn id="97" idx="2"/>
          </p:cNvCxnSpPr>
          <p:nvPr/>
        </p:nvCxnSpPr>
        <p:spPr>
          <a:xfrm rot="16200000" flipV="1">
            <a:off x="5738422" y="560730"/>
            <a:ext cx="223235" cy="1216"/>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015747" y="5902143"/>
            <a:ext cx="1356503" cy="706930"/>
          </a:xfrm>
          <a:prstGeom prst="rect">
            <a:avLst/>
          </a:prstGeom>
          <a:solidFill>
            <a:schemeClr val="bg1">
              <a:lumMod val="8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2060"/>
                </a:solidFill>
              </a:rPr>
              <a:t>D1 magnet circuit failure</a:t>
            </a:r>
            <a:endParaRPr lang="en-GB" sz="1600" dirty="0">
              <a:solidFill>
                <a:srgbClr val="002060"/>
              </a:solidFill>
            </a:endParaRPr>
          </a:p>
        </p:txBody>
      </p:sp>
      <p:sp>
        <p:nvSpPr>
          <p:cNvPr id="54" name="Rectangle 53"/>
          <p:cNvSpPr/>
          <p:nvPr/>
        </p:nvSpPr>
        <p:spPr>
          <a:xfrm>
            <a:off x="6599967" y="5910588"/>
            <a:ext cx="1356503" cy="706930"/>
          </a:xfrm>
          <a:prstGeom prst="rect">
            <a:avLst/>
          </a:prstGeom>
          <a:solidFill>
            <a:schemeClr val="bg1">
              <a:lumMod val="8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2060"/>
                </a:solidFill>
              </a:rPr>
              <a:t>D1 current monitor failure</a:t>
            </a:r>
            <a:endParaRPr lang="en-GB" sz="1600" dirty="0">
              <a:solidFill>
                <a:srgbClr val="002060"/>
              </a:solidFill>
            </a:endParaRPr>
          </a:p>
        </p:txBody>
      </p:sp>
      <p:sp>
        <p:nvSpPr>
          <p:cNvPr id="55" name="Rectangle 54"/>
          <p:cNvSpPr/>
          <p:nvPr/>
        </p:nvSpPr>
        <p:spPr>
          <a:xfrm>
            <a:off x="8172500" y="5901298"/>
            <a:ext cx="912756" cy="706930"/>
          </a:xfrm>
          <a:prstGeom prst="rect">
            <a:avLst/>
          </a:prstGeom>
          <a:solidFill>
            <a:schemeClr val="bg1">
              <a:lumMod val="8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2060"/>
                </a:solidFill>
              </a:rPr>
              <a:t>BLM failure</a:t>
            </a:r>
            <a:endParaRPr lang="en-GB" sz="1600" dirty="0">
              <a:solidFill>
                <a:srgbClr val="002060"/>
              </a:solidFill>
            </a:endParaRPr>
          </a:p>
        </p:txBody>
      </p:sp>
      <p:grpSp>
        <p:nvGrpSpPr>
          <p:cNvPr id="57" name="Group 56"/>
          <p:cNvGrpSpPr/>
          <p:nvPr/>
        </p:nvGrpSpPr>
        <p:grpSpPr>
          <a:xfrm>
            <a:off x="6826040" y="5127038"/>
            <a:ext cx="914400" cy="914400"/>
            <a:chOff x="4156648" y="4746910"/>
            <a:chExt cx="914400" cy="914400"/>
          </a:xfrm>
        </p:grpSpPr>
        <p:grpSp>
          <p:nvGrpSpPr>
            <p:cNvPr id="58" name="Group 57"/>
            <p:cNvGrpSpPr/>
            <p:nvPr/>
          </p:nvGrpSpPr>
          <p:grpSpPr>
            <a:xfrm>
              <a:off x="4156648" y="4746910"/>
              <a:ext cx="914400" cy="914400"/>
              <a:chOff x="7191926" y="5147958"/>
              <a:chExt cx="914400" cy="914400"/>
            </a:xfrm>
          </p:grpSpPr>
          <p:sp>
            <p:nvSpPr>
              <p:cNvPr id="63" name="Pie 62"/>
              <p:cNvSpPr/>
              <p:nvPr/>
            </p:nvSpPr>
            <p:spPr>
              <a:xfrm rot="10800000">
                <a:off x="7191926" y="5147958"/>
                <a:ext cx="914400" cy="914400"/>
              </a:xfrm>
              <a:prstGeom prst="pie">
                <a:avLst>
                  <a:gd name="adj1" fmla="val 0"/>
                  <a:gd name="adj2" fmla="val 10890446"/>
                </a:avLst>
              </a:prstGeom>
              <a:solidFill>
                <a:srgbClr val="00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1" name="TextBox 70"/>
              <p:cNvSpPr txBox="1"/>
              <p:nvPr/>
            </p:nvSpPr>
            <p:spPr>
              <a:xfrm>
                <a:off x="7364432" y="5235826"/>
                <a:ext cx="569387" cy="369332"/>
              </a:xfrm>
              <a:prstGeom prst="rect">
                <a:avLst/>
              </a:prstGeom>
              <a:noFill/>
            </p:spPr>
            <p:txBody>
              <a:bodyPr wrap="none" rtlCol="0">
                <a:spAutoFit/>
              </a:bodyPr>
              <a:lstStyle/>
              <a:p>
                <a:r>
                  <a:rPr lang="en-GB" sz="1800" dirty="0" smtClean="0">
                    <a:solidFill>
                      <a:srgbClr val="000000"/>
                    </a:solidFill>
                  </a:rPr>
                  <a:t>and</a:t>
                </a:r>
                <a:endParaRPr lang="en-GB" sz="1800" dirty="0">
                  <a:solidFill>
                    <a:srgbClr val="000000"/>
                  </a:solidFill>
                </a:endParaRPr>
              </a:p>
            </p:txBody>
          </p:sp>
        </p:grpSp>
        <p:sp>
          <p:nvSpPr>
            <p:cNvPr id="60" name="Oval 59"/>
            <p:cNvSpPr/>
            <p:nvPr/>
          </p:nvSpPr>
          <p:spPr>
            <a:xfrm>
              <a:off x="4283960" y="5183790"/>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4583680" y="5183531"/>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4860040" y="5185180"/>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89" name="Elbow Connector 88"/>
          <p:cNvCxnSpPr>
            <a:stCxn id="50" idx="0"/>
            <a:endCxn id="60" idx="4"/>
          </p:cNvCxnSpPr>
          <p:nvPr/>
        </p:nvCxnSpPr>
        <p:spPr>
          <a:xfrm rot="5400000" flipH="1" flipV="1">
            <a:off x="6188852" y="5114784"/>
            <a:ext cx="292506" cy="1282213"/>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54" idx="0"/>
            <a:endCxn id="61" idx="4"/>
          </p:cNvCxnSpPr>
          <p:nvPr/>
        </p:nvCxnSpPr>
        <p:spPr>
          <a:xfrm rot="16200000" flipV="1">
            <a:off x="7126471" y="5758839"/>
            <a:ext cx="301210" cy="2287"/>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55" idx="0"/>
            <a:endCxn id="62" idx="4"/>
          </p:cNvCxnSpPr>
          <p:nvPr/>
        </p:nvCxnSpPr>
        <p:spPr>
          <a:xfrm rot="16200000" flipV="1">
            <a:off x="7945450" y="5217870"/>
            <a:ext cx="290271" cy="1076586"/>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6634889" y="4365130"/>
            <a:ext cx="1296181" cy="596158"/>
          </a:xfrm>
          <a:prstGeom prst="rect">
            <a:avLst/>
          </a:prstGeom>
          <a:solidFill>
            <a:schemeClr val="accent2">
              <a:lumMod val="20000"/>
              <a:lumOff val="80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2060"/>
                </a:solidFill>
              </a:rPr>
              <a:t>No detection D1 failure</a:t>
            </a:r>
            <a:endParaRPr lang="en-GB" sz="1600" dirty="0">
              <a:solidFill>
                <a:srgbClr val="002060"/>
              </a:solidFill>
            </a:endParaRPr>
          </a:p>
        </p:txBody>
      </p:sp>
      <p:cxnSp>
        <p:nvCxnSpPr>
          <p:cNvPr id="96" name="Elbow Connector 95"/>
          <p:cNvCxnSpPr>
            <a:stCxn id="63" idx="1"/>
            <a:endCxn id="95" idx="2"/>
          </p:cNvCxnSpPr>
          <p:nvPr/>
        </p:nvCxnSpPr>
        <p:spPr>
          <a:xfrm rot="16200000" flipV="1">
            <a:off x="7200235" y="5044033"/>
            <a:ext cx="165750" cy="260"/>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5148080" y="4365130"/>
            <a:ext cx="1440200" cy="596157"/>
          </a:xfrm>
          <a:prstGeom prst="rect">
            <a:avLst/>
          </a:prstGeom>
          <a:solidFill>
            <a:schemeClr val="bg1">
              <a:lumMod val="8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2060"/>
                </a:solidFill>
              </a:rPr>
              <a:t>Beam Interlock failure</a:t>
            </a:r>
            <a:endParaRPr lang="en-GB" sz="1600" dirty="0">
              <a:solidFill>
                <a:srgbClr val="002060"/>
              </a:solidFill>
            </a:endParaRPr>
          </a:p>
        </p:txBody>
      </p:sp>
      <p:grpSp>
        <p:nvGrpSpPr>
          <p:cNvPr id="99" name="Group 98"/>
          <p:cNvGrpSpPr/>
          <p:nvPr/>
        </p:nvGrpSpPr>
        <p:grpSpPr>
          <a:xfrm>
            <a:off x="6609490" y="3645030"/>
            <a:ext cx="914400" cy="504068"/>
            <a:chOff x="3487918" y="1916792"/>
            <a:chExt cx="914400" cy="504068"/>
          </a:xfrm>
        </p:grpSpPr>
        <p:sp>
          <p:nvSpPr>
            <p:cNvPr id="100" name="Moon 99"/>
            <p:cNvSpPr/>
            <p:nvPr/>
          </p:nvSpPr>
          <p:spPr>
            <a:xfrm rot="5400000">
              <a:off x="3693084" y="1711626"/>
              <a:ext cx="504068" cy="914400"/>
            </a:xfrm>
            <a:prstGeom prst="moon">
              <a:avLst>
                <a:gd name="adj" fmla="val 78036"/>
              </a:avLst>
            </a:prstGeom>
            <a:solidFill>
              <a:srgbClr val="00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Box 100"/>
            <p:cNvSpPr txBox="1"/>
            <p:nvPr/>
          </p:nvSpPr>
          <p:spPr>
            <a:xfrm>
              <a:off x="3750090" y="1937753"/>
              <a:ext cx="389850" cy="369332"/>
            </a:xfrm>
            <a:prstGeom prst="rect">
              <a:avLst/>
            </a:prstGeom>
            <a:noFill/>
          </p:spPr>
          <p:txBody>
            <a:bodyPr wrap="none" rtlCol="0">
              <a:spAutoFit/>
            </a:bodyPr>
            <a:lstStyle/>
            <a:p>
              <a:r>
                <a:rPr lang="en-GB" sz="1800" dirty="0" smtClean="0">
                  <a:solidFill>
                    <a:srgbClr val="000000"/>
                  </a:solidFill>
                </a:rPr>
                <a:t>or</a:t>
              </a:r>
              <a:endParaRPr lang="en-GB" sz="1800" dirty="0">
                <a:solidFill>
                  <a:srgbClr val="000000"/>
                </a:solidFill>
              </a:endParaRPr>
            </a:p>
          </p:txBody>
        </p:sp>
        <p:sp>
          <p:nvSpPr>
            <p:cNvPr id="102" name="Oval 101"/>
            <p:cNvSpPr/>
            <p:nvPr/>
          </p:nvSpPr>
          <p:spPr>
            <a:xfrm>
              <a:off x="3673970" y="2312054"/>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4143870" y="2303131"/>
              <a:ext cx="45719" cy="45719"/>
            </a:xfrm>
            <a:prstGeom prst="ellipse">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6" name="Elbow Connector 105"/>
          <p:cNvCxnSpPr>
            <a:stCxn id="98" idx="0"/>
            <a:endCxn id="102" idx="4"/>
          </p:cNvCxnSpPr>
          <p:nvPr/>
        </p:nvCxnSpPr>
        <p:spPr>
          <a:xfrm rot="5400000" flipH="1" flipV="1">
            <a:off x="6203732" y="3750460"/>
            <a:ext cx="279119" cy="950222"/>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95" idx="0"/>
            <a:endCxn id="104" idx="4"/>
          </p:cNvCxnSpPr>
          <p:nvPr/>
        </p:nvCxnSpPr>
        <p:spPr>
          <a:xfrm rot="5400000" flipH="1" flipV="1">
            <a:off x="7141620" y="4218448"/>
            <a:ext cx="288042" cy="5322"/>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100" idx="1"/>
            <a:endCxn id="79" idx="2"/>
          </p:cNvCxnSpPr>
          <p:nvPr/>
        </p:nvCxnSpPr>
        <p:spPr>
          <a:xfrm rot="5400000" flipH="1" flipV="1">
            <a:off x="6957006" y="3532796"/>
            <a:ext cx="221919" cy="2550"/>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3"/>
          <p:cNvSpPr txBox="1">
            <a:spLocks noChangeArrowheads="1"/>
          </p:cNvSpPr>
          <p:nvPr/>
        </p:nvSpPr>
        <p:spPr bwMode="auto">
          <a:xfrm>
            <a:off x="36240" y="37846"/>
            <a:ext cx="3449257" cy="2065264"/>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eaLnBrk="1" hangingPunct="1"/>
            <a:r>
              <a:rPr lang="en-GB" sz="2000" kern="0" dirty="0" smtClean="0">
                <a:solidFill>
                  <a:srgbClr val="002060"/>
                </a:solidFill>
              </a:rPr>
              <a:t>What </a:t>
            </a:r>
            <a:r>
              <a:rPr lang="en-GB" sz="2000" kern="0" dirty="0">
                <a:solidFill>
                  <a:srgbClr val="002060"/>
                </a:solidFill>
              </a:rPr>
              <a:t>are the combinations of failures that lead to a system failure</a:t>
            </a:r>
            <a:r>
              <a:rPr lang="en-GB" sz="2000" kern="0" dirty="0" smtClean="0">
                <a:solidFill>
                  <a:srgbClr val="002060"/>
                </a:solidFill>
              </a:rPr>
              <a:t>?</a:t>
            </a:r>
          </a:p>
          <a:p>
            <a:pPr eaLnBrk="1" hangingPunct="1"/>
            <a:r>
              <a:rPr lang="en-GB" sz="2000" kern="0" dirty="0">
                <a:solidFill>
                  <a:srgbClr val="002060"/>
                </a:solidFill>
              </a:rPr>
              <a:t>Boolean Algebra allows calculating system reliability from component </a:t>
            </a:r>
            <a:r>
              <a:rPr lang="en-GB" sz="2000" kern="0" dirty="0" smtClean="0">
                <a:solidFill>
                  <a:srgbClr val="002060"/>
                </a:solidFill>
              </a:rPr>
              <a:t>reliability</a:t>
            </a:r>
            <a:endParaRPr lang="en-GB" sz="2000" kern="0" dirty="0">
              <a:solidFill>
                <a:srgbClr val="002060"/>
              </a:solidFill>
            </a:endParaRPr>
          </a:p>
        </p:txBody>
      </p:sp>
      <p:sp>
        <p:nvSpPr>
          <p:cNvPr id="111" name="Title 2"/>
          <p:cNvSpPr txBox="1">
            <a:spLocks/>
          </p:cNvSpPr>
          <p:nvPr/>
        </p:nvSpPr>
        <p:spPr bwMode="auto">
          <a:xfrm>
            <a:off x="7253072" y="0"/>
            <a:ext cx="1890928" cy="762000"/>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800">
                <a:solidFill>
                  <a:schemeClr val="bg1"/>
                </a:solidFill>
                <a:latin typeface="Calibri" pitchFamily="34" charset="0"/>
              </a:defRPr>
            </a:lvl2pPr>
            <a:lvl3pPr algn="r" rtl="0" eaLnBrk="0" fontAlgn="base" hangingPunct="0">
              <a:spcBef>
                <a:spcPct val="0"/>
              </a:spcBef>
              <a:spcAft>
                <a:spcPct val="0"/>
              </a:spcAft>
              <a:defRPr sz="3800">
                <a:solidFill>
                  <a:schemeClr val="bg1"/>
                </a:solidFill>
                <a:latin typeface="Calibri" pitchFamily="34" charset="0"/>
              </a:defRPr>
            </a:lvl3pPr>
            <a:lvl4pPr algn="r" rtl="0" eaLnBrk="0" fontAlgn="base" hangingPunct="0">
              <a:spcBef>
                <a:spcPct val="0"/>
              </a:spcBef>
              <a:spcAft>
                <a:spcPct val="0"/>
              </a:spcAft>
              <a:defRPr sz="3800">
                <a:solidFill>
                  <a:schemeClr val="bg1"/>
                </a:solidFill>
                <a:latin typeface="Calibri" pitchFamily="34" charset="0"/>
              </a:defRPr>
            </a:lvl4pPr>
            <a:lvl5pPr algn="r" rtl="0" eaLnBrk="0" fontAlgn="base" hangingPunct="0">
              <a:spcBef>
                <a:spcPct val="0"/>
              </a:spcBef>
              <a:spcAft>
                <a:spcPct val="0"/>
              </a:spcAft>
              <a:defRPr sz="3800">
                <a:solidFill>
                  <a:schemeClr val="bg1"/>
                </a:solidFill>
                <a:latin typeface="Calibri" pitchFamily="34" charset="0"/>
              </a:defRPr>
            </a:lvl5pPr>
            <a:lvl6pPr marL="457200" algn="r" rtl="0" eaLnBrk="0" fontAlgn="base" hangingPunct="0">
              <a:spcBef>
                <a:spcPct val="0"/>
              </a:spcBef>
              <a:spcAft>
                <a:spcPct val="0"/>
              </a:spcAft>
              <a:defRPr sz="3800">
                <a:solidFill>
                  <a:schemeClr val="bg1"/>
                </a:solidFill>
                <a:latin typeface="Calibri" pitchFamily="34" charset="0"/>
              </a:defRPr>
            </a:lvl6pPr>
            <a:lvl7pPr marL="914400" algn="r" rtl="0" eaLnBrk="0" fontAlgn="base" hangingPunct="0">
              <a:spcBef>
                <a:spcPct val="0"/>
              </a:spcBef>
              <a:spcAft>
                <a:spcPct val="0"/>
              </a:spcAft>
              <a:defRPr sz="3800">
                <a:solidFill>
                  <a:schemeClr val="bg1"/>
                </a:solidFill>
                <a:latin typeface="Calibri" pitchFamily="34" charset="0"/>
              </a:defRPr>
            </a:lvl7pPr>
            <a:lvl8pPr marL="1371600" algn="r" rtl="0" eaLnBrk="0" fontAlgn="base" hangingPunct="0">
              <a:spcBef>
                <a:spcPct val="0"/>
              </a:spcBef>
              <a:spcAft>
                <a:spcPct val="0"/>
              </a:spcAft>
              <a:defRPr sz="3800">
                <a:solidFill>
                  <a:schemeClr val="bg1"/>
                </a:solidFill>
                <a:latin typeface="Calibri" pitchFamily="34" charset="0"/>
              </a:defRPr>
            </a:lvl8pPr>
            <a:lvl9pPr marL="1828800" algn="r" rtl="0" eaLnBrk="0" fontAlgn="base" hangingPunct="0">
              <a:spcBef>
                <a:spcPct val="0"/>
              </a:spcBef>
              <a:spcAft>
                <a:spcPct val="0"/>
              </a:spcAft>
              <a:defRPr sz="3800">
                <a:solidFill>
                  <a:schemeClr val="bg1"/>
                </a:solidFill>
                <a:latin typeface="Calibri" pitchFamily="34" charset="0"/>
              </a:defRPr>
            </a:lvl9pPr>
          </a:lstStyle>
          <a:p>
            <a:pPr eaLnBrk="1" hangingPunct="1"/>
            <a:r>
              <a:rPr lang="en-GB" kern="0" dirty="0" smtClean="0"/>
              <a:t>Fault Tree</a:t>
            </a:r>
            <a:endParaRPr lang="en-GB" kern="0" dirty="0"/>
          </a:p>
        </p:txBody>
      </p:sp>
    </p:spTree>
    <p:extLst>
      <p:ext uri="{BB962C8B-B14F-4D97-AF65-F5344CB8AC3E}">
        <p14:creationId xmlns:p14="http://schemas.microsoft.com/office/powerpoint/2010/main" val="65481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7" name="Rectangle 3"/>
          <p:cNvSpPr>
            <a:spLocks noChangeArrowheads="1"/>
          </p:cNvSpPr>
          <p:nvPr/>
        </p:nvSpPr>
        <p:spPr bwMode="auto">
          <a:xfrm>
            <a:off x="468313" y="2443162"/>
            <a:ext cx="8210550" cy="18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1" hangingPunct="1"/>
            <a:endParaRPr lang="en-GB" sz="4800">
              <a:solidFill>
                <a:schemeClr val="hlink"/>
              </a:solidFill>
              <a:effectLst>
                <a:outerShdw blurRad="38100" dist="38100" dir="2700000" algn="tl">
                  <a:srgbClr val="000000"/>
                </a:outerShdw>
              </a:effectLst>
              <a:latin typeface="Arial" charset="0"/>
            </a:endParaRPr>
          </a:p>
        </p:txBody>
      </p:sp>
      <p:sp>
        <p:nvSpPr>
          <p:cNvPr id="1255428" name="Rectangle 4"/>
          <p:cNvSpPr>
            <a:spLocks noGrp="1" noChangeArrowheads="1"/>
          </p:cNvSpPr>
          <p:nvPr>
            <p:ph type="title" idx="4294967295"/>
          </p:nvPr>
        </p:nvSpPr>
        <p:spPr>
          <a:xfrm>
            <a:off x="242888" y="1974078"/>
            <a:ext cx="8435975" cy="2503917"/>
          </a:xfrm>
          <a:solidFill>
            <a:schemeClr val="bg1">
              <a:lumMod val="95000"/>
            </a:schemeClr>
          </a:solidFill>
        </p:spPr>
        <p:txBody>
          <a:bodyPr/>
          <a:lstStyle/>
          <a:p>
            <a:pPr algn="ctr"/>
            <a:r>
              <a:rPr lang="en-GB" sz="6000" dirty="0" smtClean="0">
                <a:solidFill>
                  <a:srgbClr val="000000"/>
                </a:solidFill>
              </a:rPr>
              <a:t>Other functions</a:t>
            </a:r>
            <a:endParaRPr lang="en-GB" sz="6000" noProof="0" dirty="0">
              <a:solidFill>
                <a:srgbClr val="C00000"/>
              </a:solidFill>
            </a:endParaRPr>
          </a:p>
        </p:txBody>
      </p:sp>
    </p:spTree>
    <p:extLst>
      <p:ext uri="{BB962C8B-B14F-4D97-AF65-F5344CB8AC3E}">
        <p14:creationId xmlns:p14="http://schemas.microsoft.com/office/powerpoint/2010/main" val="363472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marL="0" indent="0" eaLnBrk="1" hangingPunct="1">
              <a:buNone/>
            </a:pPr>
            <a:r>
              <a:rPr lang="en-GB" dirty="0"/>
              <a:t>Functional diagram for protection from D1 failure</a:t>
            </a:r>
          </a:p>
        </p:txBody>
      </p:sp>
      <p:sp>
        <p:nvSpPr>
          <p:cNvPr id="2" name="Rectangle 1"/>
          <p:cNvSpPr/>
          <p:nvPr/>
        </p:nvSpPr>
        <p:spPr>
          <a:xfrm>
            <a:off x="899490" y="2004580"/>
            <a:ext cx="1728192" cy="936104"/>
          </a:xfrm>
          <a:prstGeom prst="rect">
            <a:avLst/>
          </a:prstGeom>
          <a:solidFill>
            <a:srgbClr val="00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Interlock system A</a:t>
            </a:r>
            <a:endParaRPr lang="en-GB" sz="2000" dirty="0">
              <a:solidFill>
                <a:srgbClr val="002060"/>
              </a:solidFill>
            </a:endParaRPr>
          </a:p>
        </p:txBody>
      </p:sp>
      <p:sp>
        <p:nvSpPr>
          <p:cNvPr id="27" name="Rectangle 26"/>
          <p:cNvSpPr/>
          <p:nvPr/>
        </p:nvSpPr>
        <p:spPr>
          <a:xfrm>
            <a:off x="5137825" y="2004580"/>
            <a:ext cx="1728192" cy="936104"/>
          </a:xfrm>
          <a:prstGeom prst="rect">
            <a:avLst/>
          </a:prstGeom>
          <a:solidFill>
            <a:schemeClr val="accent2">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C00000"/>
                </a:solidFill>
              </a:rPr>
              <a:t>Beam </a:t>
            </a:r>
            <a:r>
              <a:rPr lang="en-GB" sz="2000" dirty="0">
                <a:solidFill>
                  <a:srgbClr val="C00000"/>
                </a:solidFill>
              </a:rPr>
              <a:t>abort system</a:t>
            </a:r>
          </a:p>
        </p:txBody>
      </p:sp>
      <p:sp>
        <p:nvSpPr>
          <p:cNvPr id="28" name="Rectangle 27"/>
          <p:cNvSpPr/>
          <p:nvPr/>
        </p:nvSpPr>
        <p:spPr>
          <a:xfrm>
            <a:off x="3923958" y="4876818"/>
            <a:ext cx="1728192" cy="10075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Loss Monitors</a:t>
            </a:r>
            <a:endParaRPr lang="en-GB" sz="2000" dirty="0">
              <a:solidFill>
                <a:srgbClr val="002060"/>
              </a:solidFill>
            </a:endParaRPr>
          </a:p>
        </p:txBody>
      </p:sp>
      <p:cxnSp>
        <p:nvCxnSpPr>
          <p:cNvPr id="29" name="Straight Arrow Connector 28"/>
          <p:cNvCxnSpPr>
            <a:stCxn id="2" idx="3"/>
            <a:endCxn id="27" idx="1"/>
          </p:cNvCxnSpPr>
          <p:nvPr/>
        </p:nvCxnSpPr>
        <p:spPr>
          <a:xfrm>
            <a:off x="2627682" y="2472632"/>
            <a:ext cx="2510143" cy="0"/>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908235" y="4286094"/>
            <a:ext cx="1728192" cy="10151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current monitor</a:t>
            </a:r>
            <a:endParaRPr lang="en-GB" sz="2000" dirty="0">
              <a:solidFill>
                <a:srgbClr val="002060"/>
              </a:solidFill>
            </a:endParaRPr>
          </a:p>
        </p:txBody>
      </p:sp>
      <p:cxnSp>
        <p:nvCxnSpPr>
          <p:cNvPr id="57" name="Straight Arrow Connector 56"/>
          <p:cNvCxnSpPr>
            <a:stCxn id="40" idx="0"/>
            <a:endCxn id="2" idx="2"/>
          </p:cNvCxnSpPr>
          <p:nvPr/>
        </p:nvCxnSpPr>
        <p:spPr>
          <a:xfrm flipH="1" flipV="1">
            <a:off x="1763586" y="2940684"/>
            <a:ext cx="8745" cy="1345410"/>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1"/>
            <a:endCxn id="2" idx="2"/>
          </p:cNvCxnSpPr>
          <p:nvPr/>
        </p:nvCxnSpPr>
        <p:spPr>
          <a:xfrm flipH="1" flipV="1">
            <a:off x="1763586" y="2940684"/>
            <a:ext cx="2160372" cy="2439908"/>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00009" y="2924956"/>
            <a:ext cx="1728192" cy="936104"/>
          </a:xfrm>
          <a:prstGeom prst="rect">
            <a:avLst/>
          </a:prstGeom>
          <a:solidFill>
            <a:srgbClr val="00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Interlock system B</a:t>
            </a:r>
            <a:endParaRPr lang="en-GB" sz="2000" dirty="0">
              <a:solidFill>
                <a:srgbClr val="002060"/>
              </a:solidFill>
            </a:endParaRPr>
          </a:p>
        </p:txBody>
      </p:sp>
      <p:cxnSp>
        <p:nvCxnSpPr>
          <p:cNvPr id="18" name="Straight Arrow Connector 17"/>
          <p:cNvCxnSpPr>
            <a:stCxn id="40" idx="0"/>
            <a:endCxn id="17" idx="2"/>
          </p:cNvCxnSpPr>
          <p:nvPr/>
        </p:nvCxnSpPr>
        <p:spPr>
          <a:xfrm flipV="1">
            <a:off x="1772331" y="3861060"/>
            <a:ext cx="1891774" cy="425034"/>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8" idx="1"/>
            <a:endCxn id="17" idx="2"/>
          </p:cNvCxnSpPr>
          <p:nvPr/>
        </p:nvCxnSpPr>
        <p:spPr>
          <a:xfrm flipH="1" flipV="1">
            <a:off x="3664105" y="3861060"/>
            <a:ext cx="259853" cy="1519532"/>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3"/>
            <a:endCxn id="27" idx="1"/>
          </p:cNvCxnSpPr>
          <p:nvPr/>
        </p:nvCxnSpPr>
        <p:spPr>
          <a:xfrm flipV="1">
            <a:off x="4528201" y="2472632"/>
            <a:ext cx="609624" cy="920376"/>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908235" y="5582484"/>
            <a:ext cx="1728192" cy="1015166"/>
          </a:xfrm>
          <a:prstGeom prst="rect">
            <a:avLst/>
          </a:prstGeom>
          <a:solidFill>
            <a:schemeClr val="bg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magnet circuit</a:t>
            </a:r>
            <a:endParaRPr lang="en-GB" sz="2000" dirty="0">
              <a:solidFill>
                <a:srgbClr val="002060"/>
              </a:solidFill>
            </a:endParaRPr>
          </a:p>
        </p:txBody>
      </p:sp>
      <p:cxnSp>
        <p:nvCxnSpPr>
          <p:cNvPr id="42" name="Straight Arrow Connector 41"/>
          <p:cNvCxnSpPr>
            <a:stCxn id="41" idx="0"/>
            <a:endCxn id="40" idx="2"/>
          </p:cNvCxnSpPr>
          <p:nvPr/>
        </p:nvCxnSpPr>
        <p:spPr>
          <a:xfrm flipV="1">
            <a:off x="1772331" y="5301260"/>
            <a:ext cx="0" cy="281224"/>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3"/>
          <p:cNvSpPr txBox="1">
            <a:spLocks noChangeArrowheads="1"/>
          </p:cNvSpPr>
          <p:nvPr/>
        </p:nvSpPr>
        <p:spPr bwMode="auto">
          <a:xfrm>
            <a:off x="185894" y="829319"/>
            <a:ext cx="8778471" cy="540357"/>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1: provide trigger to dump the beam in case of D1 failure</a:t>
            </a:r>
          </a:p>
        </p:txBody>
      </p:sp>
      <p:sp>
        <p:nvSpPr>
          <p:cNvPr id="19" name="Rectangle 3"/>
          <p:cNvSpPr txBox="1">
            <a:spLocks noChangeArrowheads="1"/>
          </p:cNvSpPr>
          <p:nvPr/>
        </p:nvSpPr>
        <p:spPr bwMode="auto">
          <a:xfrm>
            <a:off x="185895" y="1369285"/>
            <a:ext cx="8778471" cy="540357"/>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2:                              ?????????????</a:t>
            </a:r>
          </a:p>
        </p:txBody>
      </p:sp>
    </p:spTree>
    <p:extLst>
      <p:ext uri="{BB962C8B-B14F-4D97-AF65-F5344CB8AC3E}">
        <p14:creationId xmlns:p14="http://schemas.microsoft.com/office/powerpoint/2010/main" val="56665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marL="0" indent="0" eaLnBrk="1" hangingPunct="1">
              <a:buNone/>
            </a:pPr>
            <a:r>
              <a:rPr lang="en-GB" dirty="0"/>
              <a:t>Functional diagram for protection from D1 failure</a:t>
            </a:r>
          </a:p>
        </p:txBody>
      </p:sp>
      <p:sp>
        <p:nvSpPr>
          <p:cNvPr id="2" name="Rectangle 1"/>
          <p:cNvSpPr/>
          <p:nvPr/>
        </p:nvSpPr>
        <p:spPr>
          <a:xfrm>
            <a:off x="899490" y="2004580"/>
            <a:ext cx="1728192" cy="936104"/>
          </a:xfrm>
          <a:prstGeom prst="rect">
            <a:avLst/>
          </a:prstGeom>
          <a:solidFill>
            <a:srgbClr val="00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Interlock system A</a:t>
            </a:r>
            <a:endParaRPr lang="en-GB" sz="2000" dirty="0">
              <a:solidFill>
                <a:srgbClr val="002060"/>
              </a:solidFill>
            </a:endParaRPr>
          </a:p>
        </p:txBody>
      </p:sp>
      <p:sp>
        <p:nvSpPr>
          <p:cNvPr id="27" name="Rectangle 26"/>
          <p:cNvSpPr/>
          <p:nvPr/>
        </p:nvSpPr>
        <p:spPr>
          <a:xfrm>
            <a:off x="5137825" y="2004580"/>
            <a:ext cx="1728192" cy="936104"/>
          </a:xfrm>
          <a:prstGeom prst="rect">
            <a:avLst/>
          </a:prstGeom>
          <a:solidFill>
            <a:schemeClr val="accent2">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C00000"/>
                </a:solidFill>
              </a:rPr>
              <a:t>Beam </a:t>
            </a:r>
            <a:r>
              <a:rPr lang="en-GB" sz="2000" dirty="0">
                <a:solidFill>
                  <a:srgbClr val="C00000"/>
                </a:solidFill>
              </a:rPr>
              <a:t>abort system</a:t>
            </a:r>
          </a:p>
        </p:txBody>
      </p:sp>
      <p:sp>
        <p:nvSpPr>
          <p:cNvPr id="28" name="Rectangle 27"/>
          <p:cNvSpPr/>
          <p:nvPr/>
        </p:nvSpPr>
        <p:spPr>
          <a:xfrm>
            <a:off x="3923958" y="4876818"/>
            <a:ext cx="1728192" cy="10075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Loss Monitors</a:t>
            </a:r>
            <a:endParaRPr lang="en-GB" sz="2000" dirty="0">
              <a:solidFill>
                <a:srgbClr val="002060"/>
              </a:solidFill>
            </a:endParaRPr>
          </a:p>
        </p:txBody>
      </p:sp>
      <p:cxnSp>
        <p:nvCxnSpPr>
          <p:cNvPr id="29" name="Straight Arrow Connector 28"/>
          <p:cNvCxnSpPr>
            <a:stCxn id="2" idx="3"/>
            <a:endCxn id="27" idx="1"/>
          </p:cNvCxnSpPr>
          <p:nvPr/>
        </p:nvCxnSpPr>
        <p:spPr>
          <a:xfrm>
            <a:off x="2627682" y="2472632"/>
            <a:ext cx="2510143" cy="0"/>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908235" y="4286094"/>
            <a:ext cx="1728192" cy="10151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current monitor</a:t>
            </a:r>
            <a:endParaRPr lang="en-GB" sz="2000" dirty="0">
              <a:solidFill>
                <a:srgbClr val="002060"/>
              </a:solidFill>
            </a:endParaRPr>
          </a:p>
        </p:txBody>
      </p:sp>
      <p:cxnSp>
        <p:nvCxnSpPr>
          <p:cNvPr id="57" name="Straight Arrow Connector 56"/>
          <p:cNvCxnSpPr>
            <a:stCxn id="40" idx="0"/>
            <a:endCxn id="2" idx="2"/>
          </p:cNvCxnSpPr>
          <p:nvPr/>
        </p:nvCxnSpPr>
        <p:spPr>
          <a:xfrm flipH="1" flipV="1">
            <a:off x="1763586" y="2940684"/>
            <a:ext cx="8745" cy="1345410"/>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1"/>
            <a:endCxn id="2" idx="2"/>
          </p:cNvCxnSpPr>
          <p:nvPr/>
        </p:nvCxnSpPr>
        <p:spPr>
          <a:xfrm flipH="1" flipV="1">
            <a:off x="1763586" y="2940684"/>
            <a:ext cx="2160372" cy="2439908"/>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00009" y="2924956"/>
            <a:ext cx="1728192" cy="936104"/>
          </a:xfrm>
          <a:prstGeom prst="rect">
            <a:avLst/>
          </a:prstGeom>
          <a:solidFill>
            <a:srgbClr val="00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Beam Interlock system B</a:t>
            </a:r>
            <a:endParaRPr lang="en-GB" sz="2000" dirty="0">
              <a:solidFill>
                <a:srgbClr val="002060"/>
              </a:solidFill>
            </a:endParaRPr>
          </a:p>
        </p:txBody>
      </p:sp>
      <p:cxnSp>
        <p:nvCxnSpPr>
          <p:cNvPr id="18" name="Straight Arrow Connector 17"/>
          <p:cNvCxnSpPr>
            <a:stCxn id="40" idx="0"/>
            <a:endCxn id="17" idx="2"/>
          </p:cNvCxnSpPr>
          <p:nvPr/>
        </p:nvCxnSpPr>
        <p:spPr>
          <a:xfrm flipV="1">
            <a:off x="1772331" y="3861060"/>
            <a:ext cx="1891774" cy="425034"/>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8" idx="1"/>
            <a:endCxn id="17" idx="2"/>
          </p:cNvCxnSpPr>
          <p:nvPr/>
        </p:nvCxnSpPr>
        <p:spPr>
          <a:xfrm flipH="1" flipV="1">
            <a:off x="3664105" y="3861060"/>
            <a:ext cx="259853" cy="1519532"/>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3"/>
            <a:endCxn id="27" idx="1"/>
          </p:cNvCxnSpPr>
          <p:nvPr/>
        </p:nvCxnSpPr>
        <p:spPr>
          <a:xfrm flipV="1">
            <a:off x="4528201" y="2472632"/>
            <a:ext cx="609624" cy="920376"/>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908235" y="5582484"/>
            <a:ext cx="1728192" cy="1015166"/>
          </a:xfrm>
          <a:prstGeom prst="rect">
            <a:avLst/>
          </a:prstGeom>
          <a:solidFill>
            <a:schemeClr val="bg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D1 magnet circuit</a:t>
            </a:r>
            <a:endParaRPr lang="en-GB" sz="2000" dirty="0">
              <a:solidFill>
                <a:srgbClr val="002060"/>
              </a:solidFill>
            </a:endParaRPr>
          </a:p>
        </p:txBody>
      </p:sp>
      <p:cxnSp>
        <p:nvCxnSpPr>
          <p:cNvPr id="42" name="Straight Arrow Connector 41"/>
          <p:cNvCxnSpPr>
            <a:stCxn id="41" idx="0"/>
            <a:endCxn id="40" idx="2"/>
          </p:cNvCxnSpPr>
          <p:nvPr/>
        </p:nvCxnSpPr>
        <p:spPr>
          <a:xfrm flipV="1">
            <a:off x="1772331" y="5301260"/>
            <a:ext cx="0" cy="281224"/>
          </a:xfrm>
          <a:prstGeom prst="straightConnector1">
            <a:avLst/>
          </a:prstGeom>
          <a:ln w="19050">
            <a:solidFill>
              <a:schemeClr val="accent4">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3"/>
          <p:cNvSpPr txBox="1">
            <a:spLocks noChangeArrowheads="1"/>
          </p:cNvSpPr>
          <p:nvPr/>
        </p:nvSpPr>
        <p:spPr bwMode="auto">
          <a:xfrm>
            <a:off x="185894" y="829319"/>
            <a:ext cx="8778471" cy="540357"/>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1: provide trigger to dump the beam in case of D1 failure</a:t>
            </a:r>
          </a:p>
        </p:txBody>
      </p:sp>
      <p:sp>
        <p:nvSpPr>
          <p:cNvPr id="19" name="Rectangle 3"/>
          <p:cNvSpPr txBox="1">
            <a:spLocks noChangeArrowheads="1"/>
          </p:cNvSpPr>
          <p:nvPr/>
        </p:nvSpPr>
        <p:spPr bwMode="auto">
          <a:xfrm>
            <a:off x="185895" y="1369285"/>
            <a:ext cx="8778471" cy="540357"/>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2: </a:t>
            </a:r>
            <a:r>
              <a:rPr lang="en-GB" b="1" kern="0" dirty="0" smtClean="0"/>
              <a:t>do not trigger a beam abort if D1 magnet circuit is ok</a:t>
            </a:r>
          </a:p>
        </p:txBody>
      </p:sp>
    </p:spTree>
    <p:extLst>
      <p:ext uri="{BB962C8B-B14F-4D97-AF65-F5344CB8AC3E}">
        <p14:creationId xmlns:p14="http://schemas.microsoft.com/office/powerpoint/2010/main" val="16171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marL="0" indent="0" eaLnBrk="1" hangingPunct="1">
              <a:buNone/>
            </a:pPr>
            <a:r>
              <a:rPr lang="en-GB" dirty="0" smtClean="0"/>
              <a:t>Function 2</a:t>
            </a:r>
            <a:endParaRPr lang="en-GB" dirty="0"/>
          </a:p>
        </p:txBody>
      </p:sp>
      <p:sp>
        <p:nvSpPr>
          <p:cNvPr id="43" name="Rectangle 3"/>
          <p:cNvSpPr txBox="1">
            <a:spLocks noChangeArrowheads="1"/>
          </p:cNvSpPr>
          <p:nvPr/>
        </p:nvSpPr>
        <p:spPr bwMode="auto">
          <a:xfrm>
            <a:off x="185894" y="1916790"/>
            <a:ext cx="8778471" cy="424859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endParaRPr lang="en-GB" kern="0" dirty="0" smtClean="0"/>
          </a:p>
          <a:p>
            <a:pPr eaLnBrk="1" hangingPunct="1"/>
            <a:r>
              <a:rPr lang="en-GB" kern="0" dirty="0" smtClean="0"/>
              <a:t>In case of failure of the D1 current monitor without prior D1 magnet circuit failure </a:t>
            </a:r>
            <a:r>
              <a:rPr lang="en-GB" sz="2000" kern="0" dirty="0" smtClean="0">
                <a:solidFill>
                  <a:srgbClr val="0000FF"/>
                </a:solidFill>
              </a:rPr>
              <a:t>(false positive, false alarm or false beam abort)</a:t>
            </a:r>
          </a:p>
          <a:p>
            <a:pPr lvl="1" eaLnBrk="1" hangingPunct="1">
              <a:buFont typeface="Arial" panose="020B0604020202020204" pitchFamily="34" charset="0"/>
              <a:buChar char="•"/>
            </a:pPr>
            <a:r>
              <a:rPr lang="en-GB" kern="0" dirty="0" smtClean="0"/>
              <a:t>Beams will be dumped</a:t>
            </a:r>
          </a:p>
          <a:p>
            <a:pPr lvl="1" eaLnBrk="1" hangingPunct="1">
              <a:buFont typeface="Arial" panose="020B0604020202020204" pitchFamily="34" charset="0"/>
              <a:buChar char="•"/>
            </a:pPr>
            <a:r>
              <a:rPr lang="en-GB" kern="0" dirty="0" smtClean="0"/>
              <a:t>Downtime of a few hours</a:t>
            </a:r>
          </a:p>
          <a:p>
            <a:pPr eaLnBrk="1" hangingPunct="1"/>
            <a:r>
              <a:rPr lang="en-GB" kern="0" dirty="0" smtClean="0"/>
              <a:t>If this happens rarely it is acceptable … but for a large accelerator there are several thousand interlock channels that could lead to a false beam dump</a:t>
            </a:r>
          </a:p>
          <a:p>
            <a:pPr eaLnBrk="1" hangingPunct="1"/>
            <a:r>
              <a:rPr lang="en-GB" kern="0" dirty="0" smtClean="0"/>
              <a:t>Every single channel should consider the risk of “False Beam Aborts” and minimise the probability</a:t>
            </a:r>
          </a:p>
          <a:p>
            <a:pPr eaLnBrk="1" hangingPunct="1"/>
            <a:endParaRPr lang="en-GB" kern="0" dirty="0" smtClean="0"/>
          </a:p>
          <a:p>
            <a:pPr eaLnBrk="1" hangingPunct="1">
              <a:buFont typeface="Arial" panose="020B0604020202020204" pitchFamily="34" charset="0"/>
              <a:buChar char="•"/>
            </a:pPr>
            <a:endParaRPr lang="en-GB" kern="0" dirty="0" smtClean="0"/>
          </a:p>
          <a:p>
            <a:pPr lvl="1" eaLnBrk="1" hangingPunct="1">
              <a:buFont typeface="Arial" panose="020B0604020202020204" pitchFamily="34" charset="0"/>
              <a:buChar char="•"/>
            </a:pPr>
            <a:endParaRPr lang="en-GB" kern="0" dirty="0" smtClean="0"/>
          </a:p>
          <a:p>
            <a:pPr marL="0" indent="0" eaLnBrk="1" hangingPunct="1">
              <a:buNone/>
            </a:pPr>
            <a:endParaRPr lang="en-GB" kern="0" dirty="0"/>
          </a:p>
          <a:p>
            <a:pPr marL="0" indent="0" eaLnBrk="1" hangingPunct="1">
              <a:buNone/>
            </a:pPr>
            <a:endParaRPr lang="en-GB" kern="0" dirty="0"/>
          </a:p>
        </p:txBody>
      </p:sp>
      <p:sp>
        <p:nvSpPr>
          <p:cNvPr id="4" name="Rectangle 3"/>
          <p:cNvSpPr txBox="1">
            <a:spLocks noChangeArrowheads="1"/>
          </p:cNvSpPr>
          <p:nvPr/>
        </p:nvSpPr>
        <p:spPr bwMode="auto">
          <a:xfrm>
            <a:off x="185894" y="829319"/>
            <a:ext cx="8778471" cy="540357"/>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1: provide trigger to dump the beam in case of D1 failure</a:t>
            </a:r>
          </a:p>
        </p:txBody>
      </p:sp>
      <p:sp>
        <p:nvSpPr>
          <p:cNvPr id="5" name="Rectangle 3"/>
          <p:cNvSpPr txBox="1">
            <a:spLocks noChangeArrowheads="1"/>
          </p:cNvSpPr>
          <p:nvPr/>
        </p:nvSpPr>
        <p:spPr bwMode="auto">
          <a:xfrm>
            <a:off x="185895" y="1369285"/>
            <a:ext cx="8778471" cy="540357"/>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2: </a:t>
            </a:r>
            <a:r>
              <a:rPr lang="en-GB" b="1" kern="0" dirty="0" smtClean="0"/>
              <a:t>do not trigger a beam abort if D1 magnet circuit is ok</a:t>
            </a:r>
          </a:p>
        </p:txBody>
      </p:sp>
    </p:spTree>
    <p:extLst>
      <p:ext uri="{BB962C8B-B14F-4D97-AF65-F5344CB8AC3E}">
        <p14:creationId xmlns:p14="http://schemas.microsoft.com/office/powerpoint/2010/main" val="307969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marL="0" indent="0" eaLnBrk="1" hangingPunct="1">
              <a:buNone/>
            </a:pPr>
            <a:r>
              <a:rPr lang="en-GB" dirty="0"/>
              <a:t>Functional diagram for protection from D1 failure</a:t>
            </a:r>
          </a:p>
        </p:txBody>
      </p:sp>
      <p:sp>
        <p:nvSpPr>
          <p:cNvPr id="43" name="Rectangle 3"/>
          <p:cNvSpPr txBox="1">
            <a:spLocks noChangeArrowheads="1"/>
          </p:cNvSpPr>
          <p:nvPr/>
        </p:nvSpPr>
        <p:spPr bwMode="auto">
          <a:xfrm>
            <a:off x="185894" y="829319"/>
            <a:ext cx="8778471" cy="540357"/>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1: provide trigger to dump the beam in case of D1 failure</a:t>
            </a:r>
          </a:p>
        </p:txBody>
      </p:sp>
      <p:sp>
        <p:nvSpPr>
          <p:cNvPr id="19" name="Rectangle 3"/>
          <p:cNvSpPr txBox="1">
            <a:spLocks noChangeArrowheads="1"/>
          </p:cNvSpPr>
          <p:nvPr/>
        </p:nvSpPr>
        <p:spPr bwMode="auto">
          <a:xfrm>
            <a:off x="185895" y="1369285"/>
            <a:ext cx="8778471" cy="540357"/>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2: do not trigger a beam dump if the D1 magnet circuit is ok</a:t>
            </a:r>
          </a:p>
        </p:txBody>
      </p:sp>
      <p:pic>
        <p:nvPicPr>
          <p:cNvPr id="3" name="Picture 2"/>
          <p:cNvPicPr>
            <a:picLocks noChangeAspect="1"/>
          </p:cNvPicPr>
          <p:nvPr/>
        </p:nvPicPr>
        <p:blipFill>
          <a:blip r:embed="rId3"/>
          <a:stretch>
            <a:fillRect/>
          </a:stretch>
        </p:blipFill>
        <p:spPr>
          <a:xfrm>
            <a:off x="467430" y="2852920"/>
            <a:ext cx="4290840" cy="3351878"/>
          </a:xfrm>
          <a:prstGeom prst="rect">
            <a:avLst/>
          </a:prstGeom>
          <a:ln>
            <a:solidFill>
              <a:srgbClr val="000000"/>
            </a:solidFill>
          </a:ln>
        </p:spPr>
      </p:pic>
      <p:sp>
        <p:nvSpPr>
          <p:cNvPr id="20" name="Rectangle 3"/>
          <p:cNvSpPr txBox="1">
            <a:spLocks noChangeArrowheads="1"/>
          </p:cNvSpPr>
          <p:nvPr/>
        </p:nvSpPr>
        <p:spPr bwMode="auto">
          <a:xfrm>
            <a:off x="182484" y="1909642"/>
            <a:ext cx="8778471" cy="540357"/>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a:t>Function </a:t>
            </a:r>
            <a:r>
              <a:rPr lang="en-GB" kern="0" dirty="0" smtClean="0"/>
              <a:t>3:                              </a:t>
            </a:r>
            <a:r>
              <a:rPr lang="en-GB" kern="0" dirty="0"/>
              <a:t>?????????????</a:t>
            </a:r>
          </a:p>
        </p:txBody>
      </p:sp>
      <p:sp>
        <p:nvSpPr>
          <p:cNvPr id="22" name="Rectangle 3"/>
          <p:cNvSpPr txBox="1">
            <a:spLocks noChangeArrowheads="1"/>
          </p:cNvSpPr>
          <p:nvPr/>
        </p:nvSpPr>
        <p:spPr bwMode="auto">
          <a:xfrm>
            <a:off x="5580140" y="3212970"/>
            <a:ext cx="3168440" cy="1512210"/>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Assume that the beam is suddenly dumped </a:t>
            </a:r>
          </a:p>
          <a:p>
            <a:pPr marL="0" indent="0" eaLnBrk="1" hangingPunct="1">
              <a:buNone/>
            </a:pPr>
            <a:r>
              <a:rPr lang="en-GB" kern="0" dirty="0"/>
              <a:t> </a:t>
            </a:r>
            <a:r>
              <a:rPr lang="en-GB" kern="0" dirty="0" smtClean="0"/>
              <a:t>   …. </a:t>
            </a:r>
            <a:r>
              <a:rPr lang="en-GB" kern="0" dirty="0"/>
              <a:t>w</a:t>
            </a:r>
            <a:r>
              <a:rPr lang="en-GB" kern="0" dirty="0" smtClean="0"/>
              <a:t>hat to do then? </a:t>
            </a:r>
            <a:endParaRPr lang="en-GB" kern="0" dirty="0"/>
          </a:p>
        </p:txBody>
      </p:sp>
    </p:spTree>
    <p:extLst>
      <p:ext uri="{BB962C8B-B14F-4D97-AF65-F5344CB8AC3E}">
        <p14:creationId xmlns:p14="http://schemas.microsoft.com/office/powerpoint/2010/main" val="334539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marL="0" indent="0" eaLnBrk="1" hangingPunct="1">
              <a:buNone/>
            </a:pPr>
            <a:r>
              <a:rPr lang="en-GB" dirty="0"/>
              <a:t>Functional diagram for protection from D1 failure</a:t>
            </a:r>
          </a:p>
        </p:txBody>
      </p:sp>
      <p:sp>
        <p:nvSpPr>
          <p:cNvPr id="43" name="Rectangle 3"/>
          <p:cNvSpPr txBox="1">
            <a:spLocks noChangeArrowheads="1"/>
          </p:cNvSpPr>
          <p:nvPr/>
        </p:nvSpPr>
        <p:spPr bwMode="auto">
          <a:xfrm>
            <a:off x="185894" y="829319"/>
            <a:ext cx="8778471" cy="540357"/>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1: provide trigger to dump the beam in case of D1 failure</a:t>
            </a:r>
          </a:p>
        </p:txBody>
      </p:sp>
      <p:sp>
        <p:nvSpPr>
          <p:cNvPr id="19" name="Rectangle 3"/>
          <p:cNvSpPr txBox="1">
            <a:spLocks noChangeArrowheads="1"/>
          </p:cNvSpPr>
          <p:nvPr/>
        </p:nvSpPr>
        <p:spPr bwMode="auto">
          <a:xfrm>
            <a:off x="185895" y="1369285"/>
            <a:ext cx="8778471" cy="540357"/>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t>Function 2: do not trigger a beam dump if the D1 magnet circuit is ok</a:t>
            </a:r>
          </a:p>
        </p:txBody>
      </p:sp>
      <p:pic>
        <p:nvPicPr>
          <p:cNvPr id="3" name="Picture 2"/>
          <p:cNvPicPr>
            <a:picLocks noChangeAspect="1"/>
          </p:cNvPicPr>
          <p:nvPr/>
        </p:nvPicPr>
        <p:blipFill>
          <a:blip r:embed="rId3"/>
          <a:stretch>
            <a:fillRect/>
          </a:stretch>
        </p:blipFill>
        <p:spPr>
          <a:xfrm>
            <a:off x="467430" y="2852920"/>
            <a:ext cx="4290840" cy="3351878"/>
          </a:xfrm>
          <a:prstGeom prst="rect">
            <a:avLst/>
          </a:prstGeom>
          <a:ln>
            <a:solidFill>
              <a:srgbClr val="000000"/>
            </a:solidFill>
          </a:ln>
        </p:spPr>
      </p:pic>
      <p:sp>
        <p:nvSpPr>
          <p:cNvPr id="20" name="Rectangle 3"/>
          <p:cNvSpPr txBox="1">
            <a:spLocks noChangeArrowheads="1"/>
          </p:cNvSpPr>
          <p:nvPr/>
        </p:nvSpPr>
        <p:spPr bwMode="auto">
          <a:xfrm>
            <a:off x="182484" y="1909642"/>
            <a:ext cx="8778471" cy="540357"/>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b="1" kern="0" dirty="0"/>
              <a:t>Function </a:t>
            </a:r>
            <a:r>
              <a:rPr lang="en-GB" b="1" kern="0" dirty="0" smtClean="0"/>
              <a:t>3: provide data that allows to understand what happened</a:t>
            </a:r>
            <a:endParaRPr lang="en-GB" b="1" kern="0" dirty="0"/>
          </a:p>
        </p:txBody>
      </p:sp>
      <p:sp>
        <p:nvSpPr>
          <p:cNvPr id="22" name="Rectangle 3"/>
          <p:cNvSpPr txBox="1">
            <a:spLocks noChangeArrowheads="1"/>
          </p:cNvSpPr>
          <p:nvPr/>
        </p:nvSpPr>
        <p:spPr bwMode="auto">
          <a:xfrm>
            <a:off x="5580140" y="4692588"/>
            <a:ext cx="3168440" cy="1512210"/>
          </a:xfrm>
          <a:prstGeom prst="rect">
            <a:avLst/>
          </a:prstGeom>
          <a:solidFill>
            <a:schemeClr val="bg1"/>
          </a:solidFill>
          <a:ln>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kern="0" dirty="0" smtClean="0">
                <a:solidFill>
                  <a:schemeClr val="accent1">
                    <a:lumMod val="75000"/>
                  </a:schemeClr>
                </a:solidFill>
              </a:rPr>
              <a:t>Post Mortem analysis using transient recording across the systems</a:t>
            </a:r>
            <a:endParaRPr lang="en-GB" kern="0" dirty="0">
              <a:solidFill>
                <a:schemeClr val="accent1">
                  <a:lumMod val="75000"/>
                </a:schemeClr>
              </a:solidFill>
            </a:endParaRPr>
          </a:p>
        </p:txBody>
      </p:sp>
      <p:pic>
        <p:nvPicPr>
          <p:cNvPr id="29698" name="Picture 2" descr="http://simlabs.submitinme.com/wp-content/uploads/2012/04/SEO-Report-Analys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80" y="2672613"/>
            <a:ext cx="2256125" cy="188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4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7380" y="980660"/>
            <a:ext cx="5616780" cy="547276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539440" y="2143325"/>
            <a:ext cx="1523535" cy="1173881"/>
          </a:xfrm>
          <a:prstGeom prst="ellipse">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lang="en-GB" sz="1800" dirty="0" smtClean="0">
                <a:solidFill>
                  <a:srgbClr val="FFFF00"/>
                </a:solidFill>
              </a:rPr>
              <a:t>Power converters</a:t>
            </a:r>
            <a:endParaRPr lang="en-GB" sz="1800" dirty="0">
              <a:solidFill>
                <a:srgbClr val="FFFF00"/>
              </a:solidFill>
            </a:endParaRPr>
          </a:p>
        </p:txBody>
      </p:sp>
      <p:sp>
        <p:nvSpPr>
          <p:cNvPr id="5" name="Oval 4"/>
          <p:cNvSpPr/>
          <p:nvPr/>
        </p:nvSpPr>
        <p:spPr>
          <a:xfrm>
            <a:off x="1924766" y="2233882"/>
            <a:ext cx="1457966" cy="1055792"/>
          </a:xfrm>
          <a:prstGeom prst="ellipse">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lang="en-GB" sz="1800" dirty="0" smtClean="0">
                <a:solidFill>
                  <a:srgbClr val="FFFF00"/>
                </a:solidFill>
              </a:rPr>
              <a:t>Vacuum system</a:t>
            </a:r>
            <a:endParaRPr lang="en-GB" sz="1800" dirty="0">
              <a:solidFill>
                <a:srgbClr val="FFFF00"/>
              </a:solidFill>
            </a:endParaRPr>
          </a:p>
        </p:txBody>
      </p:sp>
      <p:sp>
        <p:nvSpPr>
          <p:cNvPr id="6" name="Oval 5"/>
          <p:cNvSpPr/>
          <p:nvPr/>
        </p:nvSpPr>
        <p:spPr>
          <a:xfrm>
            <a:off x="3123478" y="1328026"/>
            <a:ext cx="1471125" cy="1152160"/>
          </a:xfrm>
          <a:prstGeom prst="ellipse">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lang="en-GB" sz="1800" dirty="0" smtClean="0">
                <a:solidFill>
                  <a:srgbClr val="FFFF00"/>
                </a:solidFill>
              </a:rPr>
              <a:t>RF system</a:t>
            </a:r>
            <a:endParaRPr lang="en-GB" sz="1800" dirty="0">
              <a:solidFill>
                <a:srgbClr val="FFFF00"/>
              </a:solidFill>
            </a:endParaRPr>
          </a:p>
        </p:txBody>
      </p:sp>
      <p:sp>
        <p:nvSpPr>
          <p:cNvPr id="7" name="Oval 6"/>
          <p:cNvSpPr/>
          <p:nvPr/>
        </p:nvSpPr>
        <p:spPr>
          <a:xfrm>
            <a:off x="3323884" y="2344539"/>
            <a:ext cx="1533985" cy="1080150"/>
          </a:xfrm>
          <a:prstGeom prst="ellipse">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lang="en-GB" sz="1800" dirty="0" smtClean="0">
                <a:solidFill>
                  <a:srgbClr val="FFFF00"/>
                </a:solidFill>
              </a:rPr>
              <a:t>Magnet system</a:t>
            </a:r>
            <a:endParaRPr lang="en-GB" sz="1800" dirty="0">
              <a:solidFill>
                <a:srgbClr val="FFFF00"/>
              </a:solidFill>
            </a:endParaRPr>
          </a:p>
        </p:txBody>
      </p:sp>
      <p:sp>
        <p:nvSpPr>
          <p:cNvPr id="8" name="Oval 7"/>
          <p:cNvSpPr/>
          <p:nvPr/>
        </p:nvSpPr>
        <p:spPr>
          <a:xfrm>
            <a:off x="559821" y="3260848"/>
            <a:ext cx="1703560" cy="1296180"/>
          </a:xfrm>
          <a:prstGeom prst="ellipse">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lang="en-GB" sz="1800" dirty="0" smtClean="0">
                <a:solidFill>
                  <a:srgbClr val="FFFF00"/>
                </a:solidFill>
              </a:rPr>
              <a:t>Beam </a:t>
            </a:r>
            <a:r>
              <a:rPr lang="en-GB" sz="1800" dirty="0" err="1" smtClean="0">
                <a:solidFill>
                  <a:srgbClr val="FFFF00"/>
                </a:solidFill>
              </a:rPr>
              <a:t>Instrumen</a:t>
            </a:r>
            <a:r>
              <a:rPr lang="en-GB" sz="1800" dirty="0" smtClean="0">
                <a:solidFill>
                  <a:srgbClr val="FFFF00"/>
                </a:solidFill>
              </a:rPr>
              <a:t>- </a:t>
            </a:r>
            <a:r>
              <a:rPr lang="en-GB" sz="1800" dirty="0" err="1" smtClean="0">
                <a:solidFill>
                  <a:srgbClr val="FFFF00"/>
                </a:solidFill>
              </a:rPr>
              <a:t>tation</a:t>
            </a:r>
            <a:endParaRPr lang="en-GB" sz="1800" dirty="0">
              <a:solidFill>
                <a:srgbClr val="FFFF00"/>
              </a:solidFill>
            </a:endParaRPr>
          </a:p>
        </p:txBody>
      </p:sp>
      <p:sp>
        <p:nvSpPr>
          <p:cNvPr id="9" name="Oval 8"/>
          <p:cNvSpPr/>
          <p:nvPr/>
        </p:nvSpPr>
        <p:spPr>
          <a:xfrm>
            <a:off x="1701131" y="4167856"/>
            <a:ext cx="1398880" cy="1080150"/>
          </a:xfrm>
          <a:prstGeom prst="ellipse">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lang="en-GB" sz="1800" dirty="0" smtClean="0">
                <a:solidFill>
                  <a:srgbClr val="FFFF00"/>
                </a:solidFill>
              </a:rPr>
              <a:t>Controls</a:t>
            </a:r>
            <a:endParaRPr lang="en-GB" sz="1800" dirty="0">
              <a:solidFill>
                <a:srgbClr val="FFFF00"/>
              </a:solidFill>
            </a:endParaRPr>
          </a:p>
        </p:txBody>
      </p:sp>
      <p:sp>
        <p:nvSpPr>
          <p:cNvPr id="10" name="Oval 9"/>
          <p:cNvSpPr/>
          <p:nvPr/>
        </p:nvSpPr>
        <p:spPr>
          <a:xfrm>
            <a:off x="1666377" y="1218337"/>
            <a:ext cx="1542900" cy="1117523"/>
          </a:xfrm>
          <a:prstGeom prst="ellipse">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lang="en-GB" sz="1800" dirty="0" smtClean="0">
                <a:solidFill>
                  <a:srgbClr val="FFFF00"/>
                </a:solidFill>
              </a:rPr>
              <a:t>Injection / Extraction</a:t>
            </a:r>
            <a:endParaRPr lang="en-GB" sz="1800" dirty="0">
              <a:solidFill>
                <a:srgbClr val="FFFF00"/>
              </a:solidFill>
            </a:endParaRPr>
          </a:p>
        </p:txBody>
      </p:sp>
      <p:sp>
        <p:nvSpPr>
          <p:cNvPr id="11" name="Oval 10"/>
          <p:cNvSpPr/>
          <p:nvPr/>
        </p:nvSpPr>
        <p:spPr>
          <a:xfrm>
            <a:off x="3382732" y="3352551"/>
            <a:ext cx="1398880" cy="1080150"/>
          </a:xfrm>
          <a:prstGeom prst="ellipse">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lang="en-GB" sz="1800" dirty="0" smtClean="0">
                <a:solidFill>
                  <a:srgbClr val="FFFF00"/>
                </a:solidFill>
              </a:rPr>
              <a:t>Technical services</a:t>
            </a:r>
            <a:endParaRPr lang="en-GB" sz="1800" dirty="0">
              <a:solidFill>
                <a:srgbClr val="FFFF00"/>
              </a:solidFill>
            </a:endParaRPr>
          </a:p>
        </p:txBody>
      </p:sp>
      <p:sp>
        <p:nvSpPr>
          <p:cNvPr id="13" name="Oval 12"/>
          <p:cNvSpPr/>
          <p:nvPr/>
        </p:nvSpPr>
        <p:spPr>
          <a:xfrm>
            <a:off x="2166580" y="3214042"/>
            <a:ext cx="1398880" cy="1080150"/>
          </a:xfrm>
          <a:prstGeom prst="ellipse">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lang="en-GB" sz="1800" dirty="0" smtClean="0">
                <a:solidFill>
                  <a:srgbClr val="FFFF00"/>
                </a:solidFill>
              </a:rPr>
              <a:t>Access system</a:t>
            </a:r>
            <a:endParaRPr lang="en-GB" sz="1800" dirty="0">
              <a:solidFill>
                <a:srgbClr val="FFFF00"/>
              </a:solidFill>
            </a:endParaRPr>
          </a:p>
        </p:txBody>
      </p:sp>
      <p:sp>
        <p:nvSpPr>
          <p:cNvPr id="14" name="Title 13"/>
          <p:cNvSpPr>
            <a:spLocks noGrp="1"/>
          </p:cNvSpPr>
          <p:nvPr>
            <p:ph type="title" idx="4294967295"/>
          </p:nvPr>
        </p:nvSpPr>
        <p:spPr/>
        <p:txBody>
          <a:bodyPr/>
          <a:lstStyle/>
          <a:p>
            <a:r>
              <a:rPr lang="en-GB" dirty="0" smtClean="0"/>
              <a:t>Accelerator</a:t>
            </a:r>
            <a:r>
              <a:rPr lang="en-GB" baseline="0" dirty="0" smtClean="0"/>
              <a:t> and Machine</a:t>
            </a:r>
            <a:r>
              <a:rPr lang="en-GB" dirty="0" smtClean="0"/>
              <a:t> </a:t>
            </a:r>
            <a:r>
              <a:rPr lang="en-GB" baseline="0" dirty="0" smtClean="0"/>
              <a:t>Protection Systems</a:t>
            </a:r>
            <a:endParaRPr lang="en-GB" dirty="0"/>
          </a:p>
        </p:txBody>
      </p:sp>
      <p:sp>
        <p:nvSpPr>
          <p:cNvPr id="15" name="Text Placeholder 14"/>
          <p:cNvSpPr>
            <a:spLocks noGrp="1"/>
          </p:cNvSpPr>
          <p:nvPr>
            <p:ph type="body" idx="4294967295"/>
          </p:nvPr>
        </p:nvSpPr>
        <p:spPr>
          <a:xfrm>
            <a:off x="6082822" y="1486134"/>
            <a:ext cx="2903481" cy="1741233"/>
          </a:xfrm>
          <a:noFill/>
          <a:ln>
            <a:solidFill>
              <a:srgbClr val="002060"/>
            </a:solidFill>
          </a:ln>
        </p:spPr>
        <p:txBody>
          <a:bodyPr/>
          <a:lstStyle/>
          <a:p>
            <a:pPr marL="0" indent="0">
              <a:buNone/>
            </a:pPr>
            <a:r>
              <a:rPr lang="en-GB" sz="2000" dirty="0" smtClean="0"/>
              <a:t>If the accelerator operates with beam below damage limit</a:t>
            </a:r>
          </a:p>
          <a:p>
            <a:pPr>
              <a:tabLst>
                <a:tab pos="266700" algn="l"/>
              </a:tabLst>
            </a:pPr>
            <a:r>
              <a:rPr lang="en-GB" sz="2000" dirty="0" smtClean="0"/>
              <a:t>No beam protection system needed</a:t>
            </a:r>
          </a:p>
          <a:p>
            <a:pPr marL="0" indent="0">
              <a:buNone/>
              <a:tabLst>
                <a:tab pos="266700" algn="l"/>
              </a:tabLst>
            </a:pPr>
            <a:r>
              <a:rPr lang="en-GB" sz="2000" dirty="0" smtClean="0"/>
              <a:t> </a:t>
            </a:r>
          </a:p>
          <a:p>
            <a:pPr>
              <a:tabLst>
                <a:tab pos="266700" algn="l"/>
              </a:tabLst>
            </a:pPr>
            <a:endParaRPr lang="en-GB" sz="2000" dirty="0" smtClean="0"/>
          </a:p>
          <a:p>
            <a:pPr marL="0" indent="0">
              <a:buNone/>
              <a:tabLst>
                <a:tab pos="266700" algn="l"/>
              </a:tabLst>
            </a:pPr>
            <a:r>
              <a:rPr lang="en-GB" sz="2000" dirty="0" smtClean="0"/>
              <a:t> </a:t>
            </a:r>
            <a:r>
              <a:rPr lang="en-GB" sz="2000" dirty="0"/>
              <a:t>	</a:t>
            </a:r>
          </a:p>
        </p:txBody>
      </p:sp>
      <p:grpSp>
        <p:nvGrpSpPr>
          <p:cNvPr id="22" name="Group 21"/>
          <p:cNvGrpSpPr/>
          <p:nvPr/>
        </p:nvGrpSpPr>
        <p:grpSpPr>
          <a:xfrm>
            <a:off x="411915" y="1216543"/>
            <a:ext cx="8586069" cy="5008556"/>
            <a:chOff x="411915" y="1216543"/>
            <a:chExt cx="8586069" cy="5008556"/>
          </a:xfrm>
        </p:grpSpPr>
        <p:sp>
          <p:nvSpPr>
            <p:cNvPr id="17" name="Oval 16"/>
            <p:cNvSpPr/>
            <p:nvPr/>
          </p:nvSpPr>
          <p:spPr>
            <a:xfrm>
              <a:off x="3917525" y="4383693"/>
              <a:ext cx="1471125" cy="1152160"/>
            </a:xfrm>
            <a:prstGeom prst="ellipse">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lang="en-GB" sz="1800" dirty="0" smtClean="0">
                  <a:solidFill>
                    <a:srgbClr val="FFFF00"/>
                  </a:solidFill>
                </a:rPr>
                <a:t>Beam loss monitor system</a:t>
              </a:r>
              <a:endParaRPr lang="en-GB" sz="1800" dirty="0">
                <a:solidFill>
                  <a:srgbClr val="FFFF00"/>
                </a:solidFill>
              </a:endParaRPr>
            </a:p>
          </p:txBody>
        </p:sp>
        <p:sp>
          <p:nvSpPr>
            <p:cNvPr id="18" name="Oval 17"/>
            <p:cNvSpPr/>
            <p:nvPr/>
          </p:nvSpPr>
          <p:spPr>
            <a:xfrm>
              <a:off x="411915" y="1216543"/>
              <a:ext cx="1377151" cy="1000026"/>
            </a:xfrm>
            <a:prstGeom prst="ellipse">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lang="en-GB" sz="1800" dirty="0" smtClean="0">
                  <a:solidFill>
                    <a:srgbClr val="FFFF00"/>
                  </a:solidFill>
                </a:rPr>
                <a:t>Interlock system</a:t>
              </a:r>
              <a:endParaRPr lang="en-GB" sz="1800" dirty="0">
                <a:solidFill>
                  <a:srgbClr val="FFFF00"/>
                </a:solidFill>
              </a:endParaRPr>
            </a:p>
          </p:txBody>
        </p:sp>
        <p:sp>
          <p:nvSpPr>
            <p:cNvPr id="19" name="Oval 18"/>
            <p:cNvSpPr/>
            <p:nvPr/>
          </p:nvSpPr>
          <p:spPr>
            <a:xfrm>
              <a:off x="558141" y="4772855"/>
              <a:ext cx="1377151" cy="1000026"/>
            </a:xfrm>
            <a:prstGeom prst="ellipse">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lang="en-GB" sz="1800" dirty="0" smtClean="0">
                  <a:solidFill>
                    <a:srgbClr val="FFFF00"/>
                  </a:solidFill>
                </a:rPr>
                <a:t>Beam abort system</a:t>
              </a:r>
              <a:endParaRPr lang="en-GB" sz="1800" dirty="0">
                <a:solidFill>
                  <a:srgbClr val="FFFF00"/>
                </a:solidFill>
              </a:endParaRPr>
            </a:p>
          </p:txBody>
        </p:sp>
        <p:sp>
          <p:nvSpPr>
            <p:cNvPr id="20" name="Oval 19"/>
            <p:cNvSpPr/>
            <p:nvPr/>
          </p:nvSpPr>
          <p:spPr>
            <a:xfrm>
              <a:off x="2565021" y="5125125"/>
              <a:ext cx="1662588" cy="1099974"/>
            </a:xfrm>
            <a:prstGeom prst="ellipse">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lang="en-GB" sz="1800" dirty="0" smtClean="0">
                  <a:solidFill>
                    <a:srgbClr val="FFFF00"/>
                  </a:solidFill>
                </a:rPr>
                <a:t>Collimation + Beam absorbers </a:t>
              </a:r>
              <a:endParaRPr lang="en-GB" sz="1800" dirty="0">
                <a:solidFill>
                  <a:srgbClr val="FFFF00"/>
                </a:solidFill>
              </a:endParaRPr>
            </a:p>
          </p:txBody>
        </p:sp>
        <p:sp>
          <p:nvSpPr>
            <p:cNvPr id="21" name="Text Placeholder 14"/>
            <p:cNvSpPr txBox="1">
              <a:spLocks/>
            </p:cNvSpPr>
            <p:nvPr/>
          </p:nvSpPr>
          <p:spPr bwMode="auto">
            <a:xfrm>
              <a:off x="6094503" y="3818015"/>
              <a:ext cx="2903481" cy="2283515"/>
            </a:xfrm>
            <a:prstGeom prst="rect">
              <a:avLst/>
            </a:prstGeom>
            <a:noFill/>
            <a:ln>
              <a:solidFill>
                <a:srgbClr val="002060"/>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chemeClr val="accent1">
                    <a:lumMod val="50000"/>
                  </a:schemeClr>
                </a:buClr>
                <a:buSzPct val="80000"/>
                <a:buFont typeface="Arial" pitchFamily="34" charset="0"/>
                <a:buChar char="•"/>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a:buFont typeface="Arial Unicode MS" pitchFamily="34" charset="-128"/>
                <a:buNone/>
                <a:tabLst>
                  <a:tab pos="266700" algn="l"/>
                </a:tabLst>
              </a:pPr>
              <a:r>
                <a:rPr lang="en-GB" sz="2000" kern="0" dirty="0" smtClean="0"/>
                <a:t>In case of beam with risk of damage</a:t>
              </a:r>
            </a:p>
            <a:p>
              <a:pPr>
                <a:tabLst>
                  <a:tab pos="266700" algn="l"/>
                </a:tabLst>
              </a:pPr>
              <a:r>
                <a:rPr lang="en-GB" sz="2000" kern="0" dirty="0" smtClean="0"/>
                <a:t>Beam protection system needed</a:t>
              </a:r>
            </a:p>
            <a:p>
              <a:pPr marL="0" indent="0">
                <a:buFont typeface="Arial Unicode MS" pitchFamily="34" charset="-128"/>
                <a:buNone/>
                <a:tabLst>
                  <a:tab pos="266700" algn="l"/>
                </a:tabLst>
              </a:pPr>
              <a:r>
                <a:rPr lang="en-GB" sz="2000" kern="0" dirty="0" smtClean="0"/>
                <a:t> </a:t>
              </a:r>
            </a:p>
            <a:p>
              <a:pPr>
                <a:tabLst>
                  <a:tab pos="266700" algn="l"/>
                </a:tabLst>
              </a:pPr>
              <a:endParaRPr lang="en-GB" sz="2000" kern="0" dirty="0" smtClean="0"/>
            </a:p>
            <a:p>
              <a:pPr marL="0" indent="0">
                <a:buFont typeface="Arial Unicode MS" pitchFamily="34" charset="-128"/>
                <a:buNone/>
                <a:tabLst>
                  <a:tab pos="266700" algn="l"/>
                </a:tabLst>
              </a:pPr>
              <a:r>
                <a:rPr lang="en-GB" sz="2000" kern="0" dirty="0" smtClean="0"/>
                <a:t> 	</a:t>
              </a:r>
              <a:endParaRPr lang="en-GB" sz="2000" kern="0" dirty="0"/>
            </a:p>
          </p:txBody>
        </p:sp>
      </p:grpSp>
    </p:spTree>
    <p:extLst>
      <p:ext uri="{BB962C8B-B14F-4D97-AF65-F5344CB8AC3E}">
        <p14:creationId xmlns:p14="http://schemas.microsoft.com/office/powerpoint/2010/main" val="351793550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P3 of machine protection</a:t>
            </a:r>
            <a:endParaRPr lang="en-GB" noProof="0" dirty="0"/>
          </a:p>
        </p:txBody>
      </p:sp>
      <p:sp>
        <p:nvSpPr>
          <p:cNvPr id="3" name="Content Placeholder 2"/>
          <p:cNvSpPr>
            <a:spLocks noGrp="1"/>
          </p:cNvSpPr>
          <p:nvPr>
            <p:ph idx="1"/>
          </p:nvPr>
        </p:nvSpPr>
        <p:spPr>
          <a:xfrm>
            <a:off x="1763610" y="2182807"/>
            <a:ext cx="5328740" cy="1972234"/>
          </a:xfrm>
          <a:ln>
            <a:solidFill>
              <a:schemeClr val="accent1">
                <a:lumMod val="50000"/>
              </a:schemeClr>
            </a:solidFill>
          </a:ln>
        </p:spPr>
        <p:txBody>
          <a:bodyPr/>
          <a:lstStyle/>
          <a:p>
            <a:r>
              <a:rPr lang="en-GB" sz="3600" noProof="0" dirty="0" smtClean="0"/>
              <a:t>Protect the Equipment</a:t>
            </a:r>
          </a:p>
          <a:p>
            <a:r>
              <a:rPr lang="en-GB" sz="3600" dirty="0" smtClean="0"/>
              <a:t>Protect the Beam</a:t>
            </a:r>
          </a:p>
          <a:p>
            <a:r>
              <a:rPr lang="en-GB" sz="3600" noProof="0" dirty="0" smtClean="0"/>
              <a:t>Provide the Evidence</a:t>
            </a:r>
          </a:p>
        </p:txBody>
      </p:sp>
    </p:spTree>
    <p:extLst>
      <p:ext uri="{BB962C8B-B14F-4D97-AF65-F5344CB8AC3E}">
        <p14:creationId xmlns:p14="http://schemas.microsoft.com/office/powerpoint/2010/main" val="1615620312"/>
      </p:ext>
    </p:extLst>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7" name="Rectangle 3"/>
          <p:cNvSpPr>
            <a:spLocks noChangeArrowheads="1"/>
          </p:cNvSpPr>
          <p:nvPr/>
        </p:nvSpPr>
        <p:spPr bwMode="auto">
          <a:xfrm>
            <a:off x="468313" y="2443162"/>
            <a:ext cx="8210550" cy="18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1" hangingPunct="1"/>
            <a:endParaRPr lang="en-GB" sz="4800">
              <a:solidFill>
                <a:schemeClr val="hlink"/>
              </a:solidFill>
              <a:effectLst>
                <a:outerShdw blurRad="38100" dist="38100" dir="2700000" algn="tl">
                  <a:srgbClr val="000000"/>
                </a:outerShdw>
              </a:effectLst>
              <a:latin typeface="Arial" charset="0"/>
            </a:endParaRPr>
          </a:p>
        </p:txBody>
      </p:sp>
      <p:sp>
        <p:nvSpPr>
          <p:cNvPr id="1255428" name="Rectangle 4"/>
          <p:cNvSpPr>
            <a:spLocks noGrp="1" noChangeArrowheads="1"/>
          </p:cNvSpPr>
          <p:nvPr>
            <p:ph type="title" idx="4294967295"/>
          </p:nvPr>
        </p:nvSpPr>
        <p:spPr>
          <a:xfrm>
            <a:off x="242888" y="1974078"/>
            <a:ext cx="8435975" cy="2503917"/>
          </a:xfrm>
          <a:solidFill>
            <a:schemeClr val="bg1">
              <a:lumMod val="95000"/>
            </a:schemeClr>
          </a:solidFill>
        </p:spPr>
        <p:txBody>
          <a:bodyPr/>
          <a:lstStyle/>
          <a:p>
            <a:r>
              <a:rPr lang="en-GB" sz="6000" noProof="0" dirty="0" smtClean="0">
                <a:solidFill>
                  <a:srgbClr val="000000"/>
                </a:solidFill>
              </a:rPr>
              <a:t>Novel approach in safety</a:t>
            </a:r>
            <a:br>
              <a:rPr lang="en-GB" sz="6000" noProof="0" dirty="0" smtClean="0">
                <a:solidFill>
                  <a:srgbClr val="000000"/>
                </a:solidFill>
              </a:rPr>
            </a:br>
            <a:r>
              <a:rPr lang="en-GB" sz="2800" dirty="0" smtClean="0">
                <a:solidFill>
                  <a:srgbClr val="000000"/>
                </a:solidFill>
              </a:rPr>
              <a:t>Nancy </a:t>
            </a:r>
            <a:r>
              <a:rPr lang="en-GB" sz="2800" dirty="0" err="1" smtClean="0">
                <a:solidFill>
                  <a:srgbClr val="000000"/>
                </a:solidFill>
              </a:rPr>
              <a:t>Leveson</a:t>
            </a:r>
            <a:r>
              <a:rPr lang="en-GB" sz="2800" dirty="0" smtClean="0">
                <a:solidFill>
                  <a:srgbClr val="000000"/>
                </a:solidFill>
              </a:rPr>
              <a:t/>
            </a:r>
            <a:br>
              <a:rPr lang="en-GB" sz="2800" dirty="0" smtClean="0">
                <a:solidFill>
                  <a:srgbClr val="000000"/>
                </a:solidFill>
              </a:rPr>
            </a:br>
            <a:r>
              <a:rPr lang="en-GB" sz="2800" dirty="0" smtClean="0">
                <a:solidFill>
                  <a:srgbClr val="000000"/>
                </a:solidFill>
              </a:rPr>
              <a:t>John Thomas</a:t>
            </a:r>
            <a:endParaRPr lang="en-GB" noProof="0" dirty="0">
              <a:solidFill>
                <a:srgbClr val="C00000"/>
              </a:solidFill>
            </a:endParaRPr>
          </a:p>
        </p:txBody>
      </p:sp>
    </p:spTree>
    <p:extLst>
      <p:ext uri="{BB962C8B-B14F-4D97-AF65-F5344CB8AC3E}">
        <p14:creationId xmlns:p14="http://schemas.microsoft.com/office/powerpoint/2010/main" val="16986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1450" y="854821"/>
            <a:ext cx="7633060" cy="5723033"/>
          </a:xfrm>
          <a:prstGeom prst="rect">
            <a:avLst/>
          </a:prstGeom>
          <a:ln>
            <a:solidFill>
              <a:srgbClr val="000000"/>
            </a:solidFill>
          </a:ln>
        </p:spPr>
      </p:pic>
      <p:sp>
        <p:nvSpPr>
          <p:cNvPr id="3" name="Title 2"/>
          <p:cNvSpPr>
            <a:spLocks noGrp="1"/>
          </p:cNvSpPr>
          <p:nvPr>
            <p:ph type="title" idx="4294967295"/>
          </p:nvPr>
        </p:nvSpPr>
        <p:spPr/>
        <p:txBody>
          <a:bodyPr/>
          <a:lstStyle/>
          <a:p>
            <a:r>
              <a:rPr lang="en-GB" dirty="0" smtClean="0"/>
              <a:t>System approach to safety</a:t>
            </a:r>
            <a:r>
              <a:rPr lang="en-GB" baseline="0" dirty="0" smtClean="0"/>
              <a:t> engineering</a:t>
            </a:r>
            <a:endParaRPr lang="en-GB" dirty="0"/>
          </a:p>
        </p:txBody>
      </p:sp>
    </p:spTree>
    <p:extLst>
      <p:ext uri="{BB962C8B-B14F-4D97-AF65-F5344CB8AC3E}">
        <p14:creationId xmlns:p14="http://schemas.microsoft.com/office/powerpoint/2010/main" val="559467824"/>
      </p:ext>
    </p:extLst>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9440" y="846139"/>
            <a:ext cx="7789127" cy="5679292"/>
          </a:xfrm>
          <a:prstGeom prst="rect">
            <a:avLst/>
          </a:prstGeom>
          <a:ln>
            <a:solidFill>
              <a:srgbClr val="000000"/>
            </a:solidFill>
          </a:ln>
        </p:spPr>
      </p:pic>
      <p:sp>
        <p:nvSpPr>
          <p:cNvPr id="4" name="Title 3"/>
          <p:cNvSpPr>
            <a:spLocks noGrp="1"/>
          </p:cNvSpPr>
          <p:nvPr>
            <p:ph type="title" idx="4294967295"/>
          </p:nvPr>
        </p:nvSpPr>
        <p:spPr/>
        <p:txBody>
          <a:bodyPr/>
          <a:lstStyle/>
          <a:p>
            <a:r>
              <a:rPr lang="en-GB" dirty="0" smtClean="0"/>
              <a:t>STAMP and STPA</a:t>
            </a:r>
            <a:endParaRPr lang="en-GB" dirty="0"/>
          </a:p>
        </p:txBody>
      </p:sp>
    </p:spTree>
    <p:extLst>
      <p:ext uri="{BB962C8B-B14F-4D97-AF65-F5344CB8AC3E}">
        <p14:creationId xmlns:p14="http://schemas.microsoft.com/office/powerpoint/2010/main" val="244737974"/>
      </p:ext>
    </p:extLst>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algn="ctr" eaLnBrk="1" hangingPunct="1"/>
            <a:r>
              <a:rPr lang="en-GB" dirty="0" smtClean="0"/>
              <a:t>Comments</a:t>
            </a:r>
            <a:endParaRPr lang="en-GB" dirty="0"/>
          </a:p>
        </p:txBody>
      </p:sp>
      <p:sp>
        <p:nvSpPr>
          <p:cNvPr id="3" name="TextBox 2"/>
          <p:cNvSpPr txBox="1"/>
          <p:nvPr/>
        </p:nvSpPr>
        <p:spPr>
          <a:xfrm>
            <a:off x="2915770" y="1124680"/>
            <a:ext cx="5976830" cy="5262979"/>
          </a:xfrm>
          <a:prstGeom prst="rect">
            <a:avLst/>
          </a:prstGeom>
          <a:noFill/>
          <a:ln>
            <a:solidFill>
              <a:srgbClr val="C00000"/>
            </a:solidFill>
          </a:ln>
        </p:spPr>
        <p:txBody>
          <a:bodyPr wrap="square" rtlCol="0">
            <a:spAutoFit/>
          </a:bodyPr>
          <a:lstStyle/>
          <a:p>
            <a:pPr marL="342900" indent="-342900">
              <a:buFont typeface="Arial" panose="020B0604020202020204" pitchFamily="34" charset="0"/>
              <a:buChar char="•"/>
            </a:pPr>
            <a:r>
              <a:rPr lang="en-GB" dirty="0" smtClean="0">
                <a:solidFill>
                  <a:srgbClr val="002060"/>
                </a:solidFill>
                <a:latin typeface="+mn-lt"/>
              </a:rPr>
              <a:t>Traditional methods do not sufficiently address the role of humans, of the organisation, and of the safety culture in the organisation</a:t>
            </a:r>
          </a:p>
          <a:p>
            <a:pPr marL="342900" indent="-342900">
              <a:buFont typeface="Arial" panose="020B0604020202020204" pitchFamily="34" charset="0"/>
              <a:buChar char="•"/>
            </a:pPr>
            <a:endParaRPr lang="en-GB" dirty="0" smtClean="0">
              <a:solidFill>
                <a:srgbClr val="002060"/>
              </a:solidFill>
              <a:latin typeface="+mn-lt"/>
            </a:endParaRPr>
          </a:p>
          <a:p>
            <a:pPr marL="342900" indent="-342900">
              <a:buFont typeface="Arial" panose="020B0604020202020204" pitchFamily="34" charset="0"/>
              <a:buChar char="•"/>
            </a:pPr>
            <a:r>
              <a:rPr lang="en-GB" dirty="0" smtClean="0">
                <a:solidFill>
                  <a:srgbClr val="002060"/>
                </a:solidFill>
                <a:latin typeface="+mn-lt"/>
              </a:rPr>
              <a:t>Traditional methods have difficulties to address hazards related to software</a:t>
            </a:r>
          </a:p>
          <a:p>
            <a:pPr marL="342900" indent="-342900">
              <a:buFont typeface="Arial" panose="020B0604020202020204" pitchFamily="34" charset="0"/>
              <a:buChar char="•"/>
            </a:pPr>
            <a:endParaRPr lang="en-GB" dirty="0">
              <a:solidFill>
                <a:srgbClr val="002060"/>
              </a:solidFill>
              <a:latin typeface="+mn-lt"/>
            </a:endParaRPr>
          </a:p>
          <a:p>
            <a:pPr marL="342900" indent="-342900">
              <a:buFont typeface="Arial" panose="020B0604020202020204" pitchFamily="34" charset="0"/>
              <a:buChar char="•"/>
            </a:pPr>
            <a:r>
              <a:rPr lang="en-GB" dirty="0" smtClean="0">
                <a:solidFill>
                  <a:srgbClr val="002060"/>
                </a:solidFill>
                <a:latin typeface="+mn-lt"/>
              </a:rPr>
              <a:t>STAMP / STPA offer a different view to safety in complex systems … and can detect additional failure mechanisms</a:t>
            </a:r>
          </a:p>
          <a:p>
            <a:pPr marL="342900" indent="-342900">
              <a:buFont typeface="Arial" panose="020B0604020202020204" pitchFamily="34" charset="0"/>
              <a:buChar char="•"/>
            </a:pPr>
            <a:endParaRPr lang="en-GB" dirty="0">
              <a:solidFill>
                <a:srgbClr val="002060"/>
              </a:solidFill>
              <a:latin typeface="+mn-lt"/>
            </a:endParaRPr>
          </a:p>
          <a:p>
            <a:pPr marL="342900" indent="-342900">
              <a:buFont typeface="Arial" panose="020B0604020202020204" pitchFamily="34" charset="0"/>
              <a:buChar char="•"/>
            </a:pPr>
            <a:r>
              <a:rPr lang="en-GB" dirty="0" smtClean="0">
                <a:solidFill>
                  <a:srgbClr val="002060"/>
                </a:solidFill>
                <a:latin typeface="+mn-lt"/>
              </a:rPr>
              <a:t>In my view, traditional methods and this novel method are complementary</a:t>
            </a:r>
          </a:p>
        </p:txBody>
      </p:sp>
      <p:pic>
        <p:nvPicPr>
          <p:cNvPr id="29698" name="Picture 2" descr="http://www.sanjeev.net/murphys-laws/gilbs-laws-of-unreliability-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25" y="2132820"/>
            <a:ext cx="2574164" cy="33721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8826" y="5085230"/>
            <a:ext cx="2574164" cy="576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42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7" name="Rectangle 3"/>
          <p:cNvSpPr>
            <a:spLocks noChangeArrowheads="1"/>
          </p:cNvSpPr>
          <p:nvPr/>
        </p:nvSpPr>
        <p:spPr bwMode="auto">
          <a:xfrm>
            <a:off x="468313" y="2443162"/>
            <a:ext cx="8210550" cy="18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1" hangingPunct="1"/>
            <a:endParaRPr lang="en-GB" sz="4800">
              <a:solidFill>
                <a:schemeClr val="hlink"/>
              </a:solidFill>
              <a:effectLst>
                <a:outerShdw blurRad="38100" dist="38100" dir="2700000" algn="tl">
                  <a:srgbClr val="000000"/>
                </a:outerShdw>
              </a:effectLst>
              <a:latin typeface="Arial" charset="0"/>
            </a:endParaRPr>
          </a:p>
        </p:txBody>
      </p:sp>
      <p:sp>
        <p:nvSpPr>
          <p:cNvPr id="1255428" name="Rectangle 4"/>
          <p:cNvSpPr>
            <a:spLocks noGrp="1" noChangeArrowheads="1"/>
          </p:cNvSpPr>
          <p:nvPr>
            <p:ph type="title" idx="4294967295"/>
          </p:nvPr>
        </p:nvSpPr>
        <p:spPr>
          <a:xfrm>
            <a:off x="242888" y="1974078"/>
            <a:ext cx="8435975" cy="2503917"/>
          </a:xfrm>
          <a:solidFill>
            <a:schemeClr val="bg1">
              <a:lumMod val="95000"/>
            </a:schemeClr>
          </a:solidFill>
        </p:spPr>
        <p:txBody>
          <a:bodyPr/>
          <a:lstStyle/>
          <a:p>
            <a:pPr algn="ctr"/>
            <a:r>
              <a:rPr lang="en-GB" sz="6000" dirty="0" smtClean="0">
                <a:solidFill>
                  <a:srgbClr val="000000"/>
                </a:solidFill>
              </a:rPr>
              <a:t>Design for </a:t>
            </a:r>
            <a:r>
              <a:rPr lang="en-GB" sz="6000" dirty="0">
                <a:solidFill>
                  <a:srgbClr val="00B050"/>
                </a:solidFill>
              </a:rPr>
              <a:t>highly reliable </a:t>
            </a:r>
            <a:r>
              <a:rPr lang="en-GB" sz="6000" dirty="0" smtClean="0">
                <a:solidFill>
                  <a:srgbClr val="000000"/>
                </a:solidFill>
              </a:rPr>
              <a:t>protection systems</a:t>
            </a:r>
            <a:endParaRPr lang="en-GB" sz="6000" noProof="0" dirty="0">
              <a:solidFill>
                <a:srgbClr val="C00000"/>
              </a:solidFill>
            </a:endParaRPr>
          </a:p>
        </p:txBody>
      </p:sp>
    </p:spTree>
    <p:extLst>
      <p:ext uri="{BB962C8B-B14F-4D97-AF65-F5344CB8AC3E}">
        <p14:creationId xmlns:p14="http://schemas.microsoft.com/office/powerpoint/2010/main" val="4853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539440" y="0"/>
            <a:ext cx="8604560" cy="762000"/>
          </a:xfrm>
        </p:spPr>
        <p:txBody>
          <a:bodyPr/>
          <a:lstStyle/>
          <a:p>
            <a:pPr algn="ctr" eaLnBrk="1" hangingPunct="1"/>
            <a:r>
              <a:rPr lang="en-GB" sz="3600" dirty="0" smtClean="0"/>
              <a:t>Example: Beam Loss Monitors at LHC</a:t>
            </a:r>
          </a:p>
        </p:txBody>
      </p:sp>
      <p:sp>
        <p:nvSpPr>
          <p:cNvPr id="141315" name="Rectangle 3"/>
          <p:cNvSpPr>
            <a:spLocks noGrp="1" noChangeArrowheads="1"/>
          </p:cNvSpPr>
          <p:nvPr>
            <p:ph type="body" idx="1"/>
          </p:nvPr>
        </p:nvSpPr>
        <p:spPr>
          <a:xfrm>
            <a:off x="228600" y="764704"/>
            <a:ext cx="8686800" cy="5760726"/>
          </a:xfrm>
        </p:spPr>
        <p:txBody>
          <a:bodyPr/>
          <a:lstStyle/>
          <a:p>
            <a:pPr eaLnBrk="1" hangingPunct="1"/>
            <a:r>
              <a:rPr lang="en-GB" dirty="0" smtClean="0"/>
              <a:t>In total, there are about 4000 Beam Loss Monitors installed around the LHC accelerator, plus the electronics and read out systems</a:t>
            </a:r>
          </a:p>
          <a:p>
            <a:pPr eaLnBrk="1" hangingPunct="1"/>
            <a:r>
              <a:rPr lang="en-GB" dirty="0" smtClean="0"/>
              <a:t>If one single monitor measures too high beam loss - &gt; beam dump</a:t>
            </a:r>
          </a:p>
          <a:p>
            <a:pPr eaLnBrk="1" hangingPunct="1"/>
            <a:r>
              <a:rPr lang="en-GB" dirty="0" smtClean="0"/>
              <a:t>If part of the hardware of one single monitor fails…..</a:t>
            </a:r>
          </a:p>
          <a:p>
            <a:pPr lvl="1" eaLnBrk="1" hangingPunct="1"/>
            <a:r>
              <a:rPr lang="en-GB" dirty="0" smtClean="0"/>
              <a:t>Redundancy in the electronics ensures that many failures do not have an effect on the operation of the monitor</a:t>
            </a:r>
          </a:p>
          <a:p>
            <a:pPr lvl="1" eaLnBrk="1" hangingPunct="1"/>
            <a:r>
              <a:rPr lang="en-GB" dirty="0" smtClean="0"/>
              <a:t>If a monitor completely fails (…is not capable to detect unacceptable beam losses) =&gt; beam dump =&gt; repair</a:t>
            </a:r>
          </a:p>
          <a:p>
            <a:pPr lvl="1" eaLnBrk="1" hangingPunct="1"/>
            <a:r>
              <a:rPr lang="en-GB" dirty="0" smtClean="0"/>
              <a:t>During the repair time, the LHC is not operating. The Mean Time To Repair (MTTR) can be determined.</a:t>
            </a:r>
            <a:endParaRPr lang="en-GB" dirty="0"/>
          </a:p>
          <a:p>
            <a:pPr lvl="1" eaLnBrk="1" hangingPunct="1"/>
            <a:r>
              <a:rPr lang="en-GB" dirty="0" smtClean="0"/>
              <a:t>Loss of availability depends on MTTF and MTTR</a:t>
            </a:r>
          </a:p>
        </p:txBody>
      </p:sp>
    </p:spTree>
    <p:extLst>
      <p:ext uri="{BB962C8B-B14F-4D97-AF65-F5344CB8AC3E}">
        <p14:creationId xmlns:p14="http://schemas.microsoft.com/office/powerpoint/2010/main" val="415458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algn="ctr" eaLnBrk="1" hangingPunct="1"/>
            <a:r>
              <a:rPr lang="en-GB" dirty="0" smtClean="0"/>
              <a:t>Time to repair</a:t>
            </a:r>
            <a:endParaRPr lang="en-GB" dirty="0"/>
          </a:p>
        </p:txBody>
      </p:sp>
      <p:pic>
        <p:nvPicPr>
          <p:cNvPr id="4" name="Picture 2" descr="D:\erogova\Desktop\2CV120_1.tif"/>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84860" y="2009859"/>
            <a:ext cx="1897613" cy="14413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02557" y="1291485"/>
            <a:ext cx="8709949" cy="0"/>
          </a:xfrm>
          <a:prstGeom prst="straightConnector1">
            <a:avLst/>
          </a:prstGeom>
          <a:noFill/>
          <a:ln w="31750" cap="flat" cmpd="sng" algn="ctr">
            <a:solidFill>
              <a:srgbClr val="FF0000"/>
            </a:solidFill>
            <a:prstDash val="solid"/>
            <a:headEnd type="triangle"/>
            <a:tailEnd type="triangle"/>
          </a:ln>
          <a:effectLst>
            <a:glow rad="63500">
              <a:srgbClr val="4F81BD">
                <a:tint val="30000"/>
                <a:shade val="95000"/>
                <a:satMod val="300000"/>
                <a:alpha val="50000"/>
              </a:srgbClr>
            </a:glow>
          </a:effectLst>
        </p:spPr>
      </p:cxnSp>
      <p:sp>
        <p:nvSpPr>
          <p:cNvPr id="6" name="TextBox 5"/>
          <p:cNvSpPr txBox="1"/>
          <p:nvPr/>
        </p:nvSpPr>
        <p:spPr>
          <a:xfrm>
            <a:off x="3175007" y="836712"/>
            <a:ext cx="3017620" cy="461665"/>
          </a:xfrm>
          <a:prstGeom prst="rect">
            <a:avLst/>
          </a:prstGeom>
          <a:noFill/>
        </p:spPr>
        <p:txBody>
          <a:bodyPr wrap="square" rtlCol="0">
            <a:spAutoFit/>
          </a:bodyPr>
          <a:lstStyle/>
          <a:p>
            <a:pPr algn="ctr" fontAlgn="auto">
              <a:spcBef>
                <a:spcPts val="0"/>
              </a:spcBef>
              <a:spcAft>
                <a:spcPts val="0"/>
              </a:spcAft>
            </a:pPr>
            <a:r>
              <a:rPr lang="en-GB" b="1" dirty="0">
                <a:solidFill>
                  <a:srgbClr val="FF0000"/>
                </a:solidFill>
                <a:latin typeface="Arial"/>
              </a:rPr>
              <a:t>Failure </a:t>
            </a:r>
            <a:r>
              <a:rPr lang="en-GB" b="1" dirty="0" smtClean="0">
                <a:solidFill>
                  <a:srgbClr val="FF0000"/>
                </a:solidFill>
                <a:latin typeface="Arial"/>
              </a:rPr>
              <a:t>Duration</a:t>
            </a:r>
            <a:endParaRPr lang="en-GB" b="1" dirty="0">
              <a:solidFill>
                <a:srgbClr val="FF0000"/>
              </a:solidFill>
              <a:latin typeface="Arial"/>
            </a:endParaRPr>
          </a:p>
        </p:txBody>
      </p:sp>
      <p:cxnSp>
        <p:nvCxnSpPr>
          <p:cNvPr id="7" name="Straight Arrow Connector 6"/>
          <p:cNvCxnSpPr/>
          <p:nvPr/>
        </p:nvCxnSpPr>
        <p:spPr>
          <a:xfrm>
            <a:off x="202557" y="1542268"/>
            <a:ext cx="1973484" cy="0"/>
          </a:xfrm>
          <a:prstGeom prst="straightConnector1">
            <a:avLst/>
          </a:prstGeom>
          <a:noFill/>
          <a:ln w="31750" cap="flat" cmpd="sng" algn="ctr">
            <a:solidFill>
              <a:srgbClr val="0055A0">
                <a:lumMod val="50000"/>
              </a:srgbClr>
            </a:solidFill>
            <a:prstDash val="solid"/>
            <a:headEnd type="triangle"/>
            <a:tailEnd type="triangle"/>
          </a:ln>
          <a:effectLst>
            <a:glow rad="63500">
              <a:srgbClr val="4F81BD">
                <a:tint val="30000"/>
                <a:shade val="95000"/>
                <a:satMod val="300000"/>
                <a:alpha val="50000"/>
              </a:srgbClr>
            </a:glow>
          </a:effectLst>
        </p:spPr>
      </p:cxnSp>
      <p:cxnSp>
        <p:nvCxnSpPr>
          <p:cNvPr id="8" name="Straight Arrow Connector 7"/>
          <p:cNvCxnSpPr/>
          <p:nvPr/>
        </p:nvCxnSpPr>
        <p:spPr>
          <a:xfrm flipV="1">
            <a:off x="2338422" y="2279759"/>
            <a:ext cx="1861595" cy="2"/>
          </a:xfrm>
          <a:prstGeom prst="straightConnector1">
            <a:avLst/>
          </a:prstGeom>
          <a:noFill/>
          <a:ln w="31750" cap="flat" cmpd="sng" algn="ctr">
            <a:solidFill>
              <a:srgbClr val="0055A0"/>
            </a:solidFill>
            <a:prstDash val="solid"/>
            <a:headEnd type="triangle"/>
            <a:tailEnd type="triangle"/>
          </a:ln>
          <a:effectLst>
            <a:glow rad="63500">
              <a:srgbClr val="4F81BD">
                <a:tint val="30000"/>
                <a:shade val="95000"/>
                <a:satMod val="300000"/>
                <a:alpha val="50000"/>
              </a:srgbClr>
            </a:glow>
          </a:effectLst>
        </p:spPr>
      </p:cxnSp>
      <p:cxnSp>
        <p:nvCxnSpPr>
          <p:cNvPr id="9" name="Straight Arrow Connector 8"/>
          <p:cNvCxnSpPr/>
          <p:nvPr/>
        </p:nvCxnSpPr>
        <p:spPr>
          <a:xfrm>
            <a:off x="4594368" y="3073983"/>
            <a:ext cx="1966646" cy="0"/>
          </a:xfrm>
          <a:prstGeom prst="straightConnector1">
            <a:avLst/>
          </a:prstGeom>
          <a:noFill/>
          <a:ln w="31750" cap="flat" cmpd="sng" algn="ctr">
            <a:solidFill>
              <a:srgbClr val="0055A0">
                <a:lumMod val="40000"/>
                <a:lumOff val="60000"/>
              </a:srgbClr>
            </a:solidFill>
            <a:prstDash val="solid"/>
            <a:headEnd type="triangle"/>
            <a:tailEnd type="triangle"/>
          </a:ln>
          <a:effectLst>
            <a:glow rad="63500">
              <a:srgbClr val="4F81BD">
                <a:tint val="30000"/>
                <a:shade val="95000"/>
                <a:satMod val="300000"/>
                <a:alpha val="50000"/>
              </a:srgbClr>
            </a:glow>
          </a:effectLst>
        </p:spPr>
      </p:cxnSp>
      <p:cxnSp>
        <p:nvCxnSpPr>
          <p:cNvPr id="10" name="Straight Arrow Connector 9"/>
          <p:cNvCxnSpPr/>
          <p:nvPr/>
        </p:nvCxnSpPr>
        <p:spPr>
          <a:xfrm>
            <a:off x="6889992" y="3827378"/>
            <a:ext cx="1908336" cy="0"/>
          </a:xfrm>
          <a:prstGeom prst="straightConnector1">
            <a:avLst/>
          </a:prstGeom>
          <a:noFill/>
          <a:ln w="31750" cap="flat" cmpd="sng" algn="ctr">
            <a:solidFill>
              <a:srgbClr val="0055A0">
                <a:lumMod val="20000"/>
                <a:lumOff val="80000"/>
              </a:srgbClr>
            </a:solidFill>
            <a:prstDash val="solid"/>
            <a:headEnd type="triangle"/>
            <a:tailEnd type="triangle"/>
          </a:ln>
          <a:effectLst>
            <a:glow rad="63500">
              <a:srgbClr val="4F81BD">
                <a:tint val="30000"/>
                <a:shade val="95000"/>
                <a:satMod val="300000"/>
                <a:alpha val="50000"/>
              </a:srgbClr>
            </a:glow>
          </a:effectLst>
        </p:spPr>
      </p:cxnSp>
      <p:sp>
        <p:nvSpPr>
          <p:cNvPr id="11" name="TextBox 10"/>
          <p:cNvSpPr txBox="1"/>
          <p:nvPr/>
        </p:nvSpPr>
        <p:spPr>
          <a:xfrm>
            <a:off x="251400" y="1622001"/>
            <a:ext cx="1791532" cy="400110"/>
          </a:xfrm>
          <a:prstGeom prst="rect">
            <a:avLst/>
          </a:prstGeom>
          <a:noFill/>
        </p:spPr>
        <p:txBody>
          <a:bodyPr wrap="square" rtlCol="0">
            <a:spAutoFit/>
          </a:bodyPr>
          <a:lstStyle/>
          <a:p>
            <a:pPr algn="ctr" fontAlgn="auto">
              <a:spcBef>
                <a:spcPts val="0"/>
              </a:spcBef>
              <a:spcAft>
                <a:spcPts val="0"/>
              </a:spcAft>
            </a:pPr>
            <a:r>
              <a:rPr lang="en-GB" sz="2000" b="1" dirty="0" smtClean="0">
                <a:solidFill>
                  <a:srgbClr val="0055A0">
                    <a:lumMod val="75000"/>
                  </a:srgbClr>
                </a:solidFill>
                <a:latin typeface="Arial"/>
              </a:rPr>
              <a:t>Identification</a:t>
            </a:r>
            <a:endParaRPr lang="en-GB" sz="2000" b="1" dirty="0">
              <a:solidFill>
                <a:srgbClr val="0055A0">
                  <a:lumMod val="75000"/>
                </a:srgbClr>
              </a:solidFill>
              <a:latin typeface="Arial"/>
            </a:endParaRPr>
          </a:p>
        </p:txBody>
      </p:sp>
      <p:sp>
        <p:nvSpPr>
          <p:cNvPr id="12" name="TextBox 11"/>
          <p:cNvSpPr txBox="1"/>
          <p:nvPr/>
        </p:nvSpPr>
        <p:spPr>
          <a:xfrm>
            <a:off x="2502396" y="2405057"/>
            <a:ext cx="1533645" cy="707886"/>
          </a:xfrm>
          <a:prstGeom prst="rect">
            <a:avLst/>
          </a:prstGeom>
          <a:noFill/>
        </p:spPr>
        <p:txBody>
          <a:bodyPr wrap="square" rtlCol="0">
            <a:spAutoFit/>
          </a:bodyPr>
          <a:lstStyle/>
          <a:p>
            <a:pPr algn="ctr" fontAlgn="auto">
              <a:spcBef>
                <a:spcPts val="0"/>
              </a:spcBef>
              <a:spcAft>
                <a:spcPts val="0"/>
              </a:spcAft>
            </a:pPr>
            <a:r>
              <a:rPr lang="en-GB" sz="2000" b="1" dirty="0" smtClean="0">
                <a:solidFill>
                  <a:srgbClr val="0055A0"/>
                </a:solidFill>
                <a:latin typeface="Arial"/>
              </a:rPr>
              <a:t>Diagnostics</a:t>
            </a:r>
            <a:endParaRPr lang="en-GB" sz="2000" b="1" dirty="0">
              <a:solidFill>
                <a:srgbClr val="0055A0"/>
              </a:solidFill>
              <a:latin typeface="Arial"/>
            </a:endParaRPr>
          </a:p>
        </p:txBody>
      </p:sp>
      <p:sp>
        <p:nvSpPr>
          <p:cNvPr id="13" name="TextBox 12"/>
          <p:cNvSpPr txBox="1"/>
          <p:nvPr/>
        </p:nvSpPr>
        <p:spPr>
          <a:xfrm>
            <a:off x="7060698" y="3926652"/>
            <a:ext cx="1533645" cy="400110"/>
          </a:xfrm>
          <a:prstGeom prst="rect">
            <a:avLst/>
          </a:prstGeom>
          <a:noFill/>
        </p:spPr>
        <p:txBody>
          <a:bodyPr wrap="square" rtlCol="0">
            <a:spAutoFit/>
          </a:bodyPr>
          <a:lstStyle/>
          <a:p>
            <a:pPr algn="ctr" fontAlgn="auto">
              <a:spcBef>
                <a:spcPts val="0"/>
              </a:spcBef>
              <a:spcAft>
                <a:spcPts val="0"/>
              </a:spcAft>
            </a:pPr>
            <a:r>
              <a:rPr lang="en-GB" sz="2000" b="1" dirty="0" smtClean="0">
                <a:solidFill>
                  <a:srgbClr val="0055A0">
                    <a:lumMod val="20000"/>
                    <a:lumOff val="80000"/>
                  </a:srgbClr>
                </a:solidFill>
                <a:latin typeface="Arial"/>
              </a:rPr>
              <a:t>Repair</a:t>
            </a:r>
            <a:endParaRPr lang="en-GB" sz="2000" b="1" dirty="0">
              <a:solidFill>
                <a:srgbClr val="0055A0">
                  <a:lumMod val="20000"/>
                  <a:lumOff val="80000"/>
                </a:srgbClr>
              </a:solidFill>
              <a:latin typeface="Arial"/>
            </a:endParaRPr>
          </a:p>
        </p:txBody>
      </p:sp>
      <p:sp>
        <p:nvSpPr>
          <p:cNvPr id="14" name="TextBox 13"/>
          <p:cNvSpPr txBox="1"/>
          <p:nvPr/>
        </p:nvSpPr>
        <p:spPr>
          <a:xfrm>
            <a:off x="4736090" y="3175466"/>
            <a:ext cx="1533645" cy="400110"/>
          </a:xfrm>
          <a:prstGeom prst="rect">
            <a:avLst/>
          </a:prstGeom>
          <a:noFill/>
        </p:spPr>
        <p:txBody>
          <a:bodyPr wrap="square" rtlCol="0">
            <a:spAutoFit/>
          </a:bodyPr>
          <a:lstStyle/>
          <a:p>
            <a:pPr algn="ctr" fontAlgn="auto">
              <a:spcBef>
                <a:spcPts val="0"/>
              </a:spcBef>
              <a:spcAft>
                <a:spcPts val="0"/>
              </a:spcAft>
            </a:pPr>
            <a:r>
              <a:rPr lang="en-GB" sz="2000" b="1" dirty="0" smtClean="0">
                <a:solidFill>
                  <a:srgbClr val="0055A0">
                    <a:lumMod val="40000"/>
                    <a:lumOff val="60000"/>
                  </a:srgbClr>
                </a:solidFill>
                <a:latin typeface="Arial"/>
              </a:rPr>
              <a:t>Logistics</a:t>
            </a:r>
            <a:endParaRPr lang="en-GB" sz="2000" b="1" dirty="0">
              <a:solidFill>
                <a:srgbClr val="0055A0">
                  <a:lumMod val="40000"/>
                  <a:lumOff val="60000"/>
                </a:srgbClr>
              </a:solidFill>
              <a:latin typeface="Arial"/>
            </a:endParaRPr>
          </a:p>
        </p:txBody>
      </p:sp>
      <p:pic>
        <p:nvPicPr>
          <p:cNvPr id="15" name="Picture 14"/>
          <p:cNvPicPr>
            <a:picLocks noChangeAspect="1"/>
          </p:cNvPicPr>
          <p:nvPr/>
        </p:nvPicPr>
        <p:blipFill>
          <a:blip r:embed="rId4"/>
          <a:stretch>
            <a:fillRect/>
          </a:stretch>
        </p:blipFill>
        <p:spPr>
          <a:xfrm>
            <a:off x="6942580" y="4291562"/>
            <a:ext cx="1815739" cy="1369748"/>
          </a:xfrm>
          <a:prstGeom prst="rect">
            <a:avLst/>
          </a:prstGeom>
        </p:spPr>
      </p:pic>
      <p:pic>
        <p:nvPicPr>
          <p:cNvPr id="16" name="Picture 15"/>
          <p:cNvPicPr>
            <a:picLocks noChangeAspect="1"/>
          </p:cNvPicPr>
          <p:nvPr/>
        </p:nvPicPr>
        <p:blipFill>
          <a:blip r:embed="rId5"/>
          <a:stretch>
            <a:fillRect/>
          </a:stretch>
        </p:blipFill>
        <p:spPr>
          <a:xfrm>
            <a:off x="2368783" y="2813037"/>
            <a:ext cx="1742596" cy="1119842"/>
          </a:xfrm>
          <a:prstGeom prst="rect">
            <a:avLst/>
          </a:prstGeom>
        </p:spPr>
      </p:pic>
      <p:sp>
        <p:nvSpPr>
          <p:cNvPr id="17" name="5-Point Star 16"/>
          <p:cNvSpPr/>
          <p:nvPr/>
        </p:nvSpPr>
        <p:spPr>
          <a:xfrm>
            <a:off x="607895" y="2581995"/>
            <a:ext cx="179408" cy="133920"/>
          </a:xfrm>
          <a:prstGeom prst="star5">
            <a:avLst/>
          </a:prstGeom>
          <a:solidFill>
            <a:srgbClr val="FF0000"/>
          </a:solidFill>
          <a:ln w="9525" cap="flat" cmpd="sng" algn="ctr">
            <a:solidFill>
              <a:srgbClr val="4F81BD">
                <a:shade val="60000"/>
                <a:satMod val="300000"/>
              </a:srgbClr>
            </a:solidFill>
            <a:prstDash val="solid"/>
          </a:ln>
          <a:effectLst>
            <a:glow rad="70000">
              <a:srgbClr val="4F81BD">
                <a:tint val="30000"/>
                <a:shade val="95000"/>
                <a:satMod val="300000"/>
                <a:alpha val="5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pic>
        <p:nvPicPr>
          <p:cNvPr id="18" name="Picture 17"/>
          <p:cNvPicPr>
            <a:picLocks noChangeAspect="1"/>
          </p:cNvPicPr>
          <p:nvPr/>
        </p:nvPicPr>
        <p:blipFill>
          <a:blip r:embed="rId6"/>
          <a:stretch>
            <a:fillRect/>
          </a:stretch>
        </p:blipFill>
        <p:spPr>
          <a:xfrm>
            <a:off x="4570543" y="3620856"/>
            <a:ext cx="1909308" cy="1431981"/>
          </a:xfrm>
          <a:prstGeom prst="rect">
            <a:avLst/>
          </a:prstGeom>
        </p:spPr>
      </p:pic>
      <p:sp>
        <p:nvSpPr>
          <p:cNvPr id="19" name="Rectangle 18"/>
          <p:cNvSpPr/>
          <p:nvPr/>
        </p:nvSpPr>
        <p:spPr>
          <a:xfrm>
            <a:off x="543357" y="5729774"/>
            <a:ext cx="8280920" cy="646331"/>
          </a:xfrm>
          <a:prstGeom prst="rect">
            <a:avLst/>
          </a:prstGeom>
        </p:spPr>
        <p:txBody>
          <a:bodyPr wrap="square">
            <a:spAutoFit/>
          </a:bodyPr>
          <a:lstStyle/>
          <a:p>
            <a:pPr marL="0" indent="0">
              <a:buNone/>
            </a:pPr>
            <a:r>
              <a:rPr lang="en-US" b="1" dirty="0">
                <a:solidFill>
                  <a:srgbClr val="002060"/>
                </a:solidFill>
              </a:rPr>
              <a:t>Mean Time to </a:t>
            </a:r>
            <a:r>
              <a:rPr lang="en-US" b="1" dirty="0" smtClean="0">
                <a:solidFill>
                  <a:srgbClr val="002060"/>
                </a:solidFill>
              </a:rPr>
              <a:t>Repair (MTTR)</a:t>
            </a:r>
            <a:r>
              <a:rPr lang="en-US" dirty="0" smtClean="0">
                <a:solidFill>
                  <a:srgbClr val="002060"/>
                </a:solidFill>
              </a:rPr>
              <a:t>: </a:t>
            </a:r>
            <a:r>
              <a:rPr lang="en-GB" dirty="0">
                <a:solidFill>
                  <a:srgbClr val="000066"/>
                </a:solidFill>
              </a:rPr>
              <a:t>the average time required to repair a failed component or device</a:t>
            </a:r>
            <a:r>
              <a:rPr lang="en-GB" dirty="0" smtClean="0">
                <a:solidFill>
                  <a:srgbClr val="000066"/>
                </a:solidFill>
              </a:rPr>
              <a:t>.</a:t>
            </a:r>
            <a:endParaRPr lang="en-US" dirty="0" smtClean="0">
              <a:solidFill>
                <a:srgbClr val="000066"/>
              </a:solidFill>
            </a:endParaRPr>
          </a:p>
        </p:txBody>
      </p:sp>
      <p:sp>
        <p:nvSpPr>
          <p:cNvPr id="2" name="Rectangle 1"/>
          <p:cNvSpPr/>
          <p:nvPr/>
        </p:nvSpPr>
        <p:spPr>
          <a:xfrm>
            <a:off x="107380" y="1412720"/>
            <a:ext cx="2068661" cy="216285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287309" y="2128706"/>
            <a:ext cx="2068661" cy="216285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519619" y="2916198"/>
            <a:ext cx="2068661" cy="216285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809830" y="3575576"/>
            <a:ext cx="2068661" cy="216285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394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7" grpId="0" animBg="1"/>
      <p:bldP spid="1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algn="ctr" eaLnBrk="1" hangingPunct="1"/>
            <a:r>
              <a:rPr lang="en-GB" dirty="0" smtClean="0"/>
              <a:t>Exercise 2</a:t>
            </a:r>
            <a:endParaRPr lang="en-GB" dirty="0"/>
          </a:p>
        </p:txBody>
      </p:sp>
    </p:spTree>
    <p:extLst>
      <p:ext uri="{BB962C8B-B14F-4D97-AF65-F5344CB8AC3E}">
        <p14:creationId xmlns:p14="http://schemas.microsoft.com/office/powerpoint/2010/main" val="34955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7" name="Rectangle 3"/>
          <p:cNvSpPr>
            <a:spLocks noChangeArrowheads="1"/>
          </p:cNvSpPr>
          <p:nvPr/>
        </p:nvSpPr>
        <p:spPr bwMode="auto">
          <a:xfrm>
            <a:off x="468313" y="2443162"/>
            <a:ext cx="8210550" cy="18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1" hangingPunct="1"/>
            <a:endParaRPr lang="en-GB" sz="4800">
              <a:solidFill>
                <a:schemeClr val="hlink"/>
              </a:solidFill>
              <a:effectLst>
                <a:outerShdw blurRad="38100" dist="38100" dir="2700000" algn="tl">
                  <a:srgbClr val="000000"/>
                </a:outerShdw>
              </a:effectLst>
              <a:latin typeface="Arial" charset="0"/>
            </a:endParaRPr>
          </a:p>
        </p:txBody>
      </p:sp>
      <p:sp>
        <p:nvSpPr>
          <p:cNvPr id="1255428" name="Rectangle 4"/>
          <p:cNvSpPr>
            <a:spLocks noGrp="1" noChangeArrowheads="1"/>
          </p:cNvSpPr>
          <p:nvPr>
            <p:ph type="title" idx="4294967295"/>
          </p:nvPr>
        </p:nvSpPr>
        <p:spPr>
          <a:xfrm>
            <a:off x="242888" y="1974078"/>
            <a:ext cx="8435975" cy="2503917"/>
          </a:xfrm>
          <a:solidFill>
            <a:schemeClr val="bg1">
              <a:lumMod val="95000"/>
            </a:schemeClr>
          </a:solidFill>
        </p:spPr>
        <p:txBody>
          <a:bodyPr/>
          <a:lstStyle/>
          <a:p>
            <a:pPr algn="ctr"/>
            <a:r>
              <a:rPr lang="en-GB" sz="6000" dirty="0" smtClean="0">
                <a:solidFill>
                  <a:srgbClr val="000000"/>
                </a:solidFill>
              </a:rPr>
              <a:t>Some recommendations </a:t>
            </a:r>
            <a:r>
              <a:rPr lang="en-GB" sz="4000" dirty="0" smtClean="0">
                <a:solidFill>
                  <a:srgbClr val="000000"/>
                </a:solidFill>
              </a:rPr>
              <a:t>(from my experience)</a:t>
            </a:r>
            <a:endParaRPr lang="en-GB" sz="4000" noProof="0" dirty="0">
              <a:solidFill>
                <a:srgbClr val="C00000"/>
              </a:solidFill>
            </a:endParaRPr>
          </a:p>
        </p:txBody>
      </p:sp>
    </p:spTree>
    <p:extLst>
      <p:ext uri="{BB962C8B-B14F-4D97-AF65-F5344CB8AC3E}">
        <p14:creationId xmlns:p14="http://schemas.microsoft.com/office/powerpoint/2010/main" val="21150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p:txBody>
          <a:bodyPr/>
          <a:lstStyle/>
          <a:p>
            <a:r>
              <a:rPr lang="en-GB" dirty="0" smtClean="0"/>
              <a:t>Availability and reliability: Accelerator</a:t>
            </a:r>
            <a:r>
              <a:rPr lang="en-GB" baseline="0" dirty="0" smtClean="0"/>
              <a:t> and MPS</a:t>
            </a:r>
            <a:endParaRPr lang="en-GB" dirty="0"/>
          </a:p>
        </p:txBody>
      </p:sp>
      <p:sp>
        <p:nvSpPr>
          <p:cNvPr id="15" name="Text Placeholder 14"/>
          <p:cNvSpPr>
            <a:spLocks noGrp="1"/>
          </p:cNvSpPr>
          <p:nvPr>
            <p:ph type="body" idx="4294967295"/>
          </p:nvPr>
        </p:nvSpPr>
        <p:spPr>
          <a:xfrm>
            <a:off x="467430" y="967666"/>
            <a:ext cx="8569190" cy="5433133"/>
          </a:xfrm>
          <a:noFill/>
        </p:spPr>
        <p:txBody>
          <a:bodyPr/>
          <a:lstStyle/>
          <a:p>
            <a:pPr marL="457200" indent="-457200">
              <a:buFont typeface="+mj-lt"/>
              <a:buAutoNum type="arabicPeriod"/>
            </a:pPr>
            <a:r>
              <a:rPr lang="en-GB" dirty="0" smtClean="0">
                <a:solidFill>
                  <a:srgbClr val="0000FF"/>
                </a:solidFill>
              </a:rPr>
              <a:t>If the accelerator operates with beam that is below damage limit</a:t>
            </a:r>
          </a:p>
          <a:p>
            <a:pPr lvl="1">
              <a:tabLst>
                <a:tab pos="266700" algn="l"/>
              </a:tabLst>
            </a:pPr>
            <a:r>
              <a:rPr lang="en-GB" dirty="0" smtClean="0"/>
              <a:t>No protection needed</a:t>
            </a:r>
          </a:p>
          <a:p>
            <a:pPr lvl="1">
              <a:tabLst>
                <a:tab pos="266700" algn="l"/>
              </a:tabLst>
            </a:pPr>
            <a:r>
              <a:rPr lang="en-GB" dirty="0" smtClean="0"/>
              <a:t>Accelerator will operate with a certain availability </a:t>
            </a:r>
            <a:r>
              <a:rPr lang="en-GB" b="1" dirty="0" smtClean="0"/>
              <a:t>(A1)</a:t>
            </a:r>
          </a:p>
          <a:p>
            <a:pPr lvl="1">
              <a:tabLst>
                <a:tab pos="266700" algn="l"/>
              </a:tabLst>
            </a:pPr>
            <a:endParaRPr lang="en-GB" dirty="0" smtClean="0"/>
          </a:p>
          <a:p>
            <a:pPr marL="457200" indent="-457200">
              <a:buFont typeface="+mj-lt"/>
              <a:buAutoNum type="arabicPeriod"/>
              <a:tabLst>
                <a:tab pos="266700" algn="l"/>
              </a:tabLst>
            </a:pPr>
            <a:r>
              <a:rPr lang="en-GB" dirty="0" smtClean="0">
                <a:solidFill>
                  <a:srgbClr val="0000FF"/>
                </a:solidFill>
              </a:rPr>
              <a:t>In case of beam above damage limit and operation </a:t>
            </a:r>
            <a:r>
              <a:rPr lang="en-GB" b="1" dirty="0" smtClean="0">
                <a:solidFill>
                  <a:srgbClr val="C00000"/>
                </a:solidFill>
              </a:rPr>
              <a:t>without protection systems</a:t>
            </a:r>
          </a:p>
          <a:p>
            <a:pPr lvl="1">
              <a:tabLst>
                <a:tab pos="266700" algn="l"/>
              </a:tabLst>
            </a:pPr>
            <a:r>
              <a:rPr lang="en-GB" dirty="0" smtClean="0"/>
              <a:t>In case of failure, equipment will be damaged and </a:t>
            </a:r>
            <a:r>
              <a:rPr lang="en-GB" dirty="0"/>
              <a:t>availability </a:t>
            </a:r>
            <a:r>
              <a:rPr lang="en-GB" dirty="0" smtClean="0"/>
              <a:t>decreases, possibly dramatically </a:t>
            </a:r>
            <a:r>
              <a:rPr lang="en-GB" b="1" dirty="0" smtClean="0"/>
              <a:t>(A2)</a:t>
            </a:r>
          </a:p>
          <a:p>
            <a:pPr lvl="1">
              <a:tabLst>
                <a:tab pos="266700" algn="l"/>
              </a:tabLst>
            </a:pPr>
            <a:r>
              <a:rPr lang="en-GB" dirty="0" smtClean="0"/>
              <a:t>Protection is required to </a:t>
            </a:r>
            <a:r>
              <a:rPr lang="en-GB" dirty="0"/>
              <a:t>increase </a:t>
            </a:r>
            <a:r>
              <a:rPr lang="en-GB" dirty="0" smtClean="0"/>
              <a:t>availability and to prevent repair cost</a:t>
            </a:r>
          </a:p>
          <a:p>
            <a:pPr lvl="1">
              <a:tabLst>
                <a:tab pos="266700" algn="l"/>
              </a:tabLst>
            </a:pPr>
            <a:endParaRPr lang="en-GB" dirty="0" smtClean="0"/>
          </a:p>
          <a:p>
            <a:pPr marL="457200" indent="-457200">
              <a:buFont typeface="+mj-lt"/>
              <a:buAutoNum type="arabicPeriod"/>
              <a:tabLst>
                <a:tab pos="266700" algn="l"/>
              </a:tabLst>
            </a:pPr>
            <a:r>
              <a:rPr lang="en-GB" dirty="0">
                <a:solidFill>
                  <a:srgbClr val="0000FF"/>
                </a:solidFill>
              </a:rPr>
              <a:t>In case of </a:t>
            </a:r>
            <a:r>
              <a:rPr lang="en-GB" dirty="0" smtClean="0">
                <a:solidFill>
                  <a:srgbClr val="0000FF"/>
                </a:solidFill>
              </a:rPr>
              <a:t>operation with beam </a:t>
            </a:r>
            <a:r>
              <a:rPr lang="en-GB" dirty="0">
                <a:solidFill>
                  <a:srgbClr val="0000FF"/>
                </a:solidFill>
              </a:rPr>
              <a:t>above damage limit </a:t>
            </a:r>
            <a:r>
              <a:rPr lang="en-GB" b="1" dirty="0">
                <a:solidFill>
                  <a:srgbClr val="C00000"/>
                </a:solidFill>
              </a:rPr>
              <a:t>with protection </a:t>
            </a:r>
            <a:r>
              <a:rPr lang="en-GB" b="1" dirty="0" smtClean="0">
                <a:solidFill>
                  <a:srgbClr val="C00000"/>
                </a:solidFill>
              </a:rPr>
              <a:t>systems</a:t>
            </a:r>
            <a:endParaRPr lang="en-GB" b="1" dirty="0">
              <a:solidFill>
                <a:srgbClr val="C00000"/>
              </a:solidFill>
            </a:endParaRPr>
          </a:p>
          <a:p>
            <a:pPr lvl="1">
              <a:tabLst>
                <a:tab pos="266700" algn="l"/>
              </a:tabLst>
            </a:pPr>
            <a:r>
              <a:rPr lang="en-GB" dirty="0" smtClean="0"/>
              <a:t>In </a:t>
            </a:r>
            <a:r>
              <a:rPr lang="en-GB" dirty="0"/>
              <a:t>case of failure, the protection </a:t>
            </a:r>
            <a:r>
              <a:rPr lang="en-GB" dirty="0" smtClean="0"/>
              <a:t>systems </a:t>
            </a:r>
            <a:r>
              <a:rPr lang="en-GB" dirty="0"/>
              <a:t>will </a:t>
            </a:r>
            <a:r>
              <a:rPr lang="en-GB" dirty="0" smtClean="0"/>
              <a:t>prevent damage</a:t>
            </a:r>
            <a:endParaRPr lang="en-GB" dirty="0"/>
          </a:p>
          <a:p>
            <a:pPr marL="0" indent="0">
              <a:buNone/>
              <a:tabLst>
                <a:tab pos="266700" algn="l"/>
              </a:tabLst>
            </a:pPr>
            <a:endParaRPr lang="en-GB" dirty="0" smtClean="0"/>
          </a:p>
          <a:p>
            <a:pPr marL="0" indent="0">
              <a:buNone/>
              <a:tabLst>
                <a:tab pos="266700" algn="l"/>
              </a:tabLst>
            </a:pPr>
            <a:endParaRPr lang="en-GB" dirty="0"/>
          </a:p>
        </p:txBody>
      </p:sp>
    </p:spTree>
    <p:extLst>
      <p:ext uri="{BB962C8B-B14F-4D97-AF65-F5344CB8AC3E}">
        <p14:creationId xmlns:p14="http://schemas.microsoft.com/office/powerpoint/2010/main" val="3953436806"/>
      </p:ext>
    </p:extLst>
  </p:cSld>
  <p:clrMapOvr>
    <a:masterClrMapping/>
  </p:clrMapOvr>
  <p:transition spd="med">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p:cNvSpPr/>
          <p:nvPr/>
        </p:nvSpPr>
        <p:spPr>
          <a:xfrm>
            <a:off x="3131800" y="3140960"/>
            <a:ext cx="4032560" cy="27363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314" name="Rectangle 2"/>
          <p:cNvSpPr>
            <a:spLocks noGrp="1" noChangeArrowheads="1"/>
          </p:cNvSpPr>
          <p:nvPr>
            <p:ph type="title"/>
          </p:nvPr>
        </p:nvSpPr>
        <p:spPr/>
        <p:txBody>
          <a:bodyPr/>
          <a:lstStyle/>
          <a:p>
            <a:pPr algn="ctr" eaLnBrk="1" hangingPunct="1"/>
            <a:r>
              <a:rPr lang="en-GB" dirty="0" smtClean="0"/>
              <a:t>General architecture of protection system</a:t>
            </a:r>
          </a:p>
        </p:txBody>
      </p:sp>
      <p:sp>
        <p:nvSpPr>
          <p:cNvPr id="5" name="TextBox 4"/>
          <p:cNvSpPr txBox="1"/>
          <p:nvPr/>
        </p:nvSpPr>
        <p:spPr>
          <a:xfrm>
            <a:off x="251400" y="908720"/>
            <a:ext cx="8618103" cy="1754326"/>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solidFill>
                  <a:srgbClr val="000066"/>
                </a:solidFill>
                <a:latin typeface="+mn-lt"/>
              </a:rPr>
              <a:t>Controlled removal </a:t>
            </a:r>
            <a:r>
              <a:rPr lang="en-GB" sz="2400" dirty="0" smtClean="0">
                <a:solidFill>
                  <a:srgbClr val="000066"/>
                </a:solidFill>
                <a:latin typeface="+mn-lt"/>
              </a:rPr>
              <a:t>of beams in case of failures:</a:t>
            </a:r>
          </a:p>
          <a:p>
            <a:pPr marL="800100" lvl="1" indent="-342900">
              <a:buClr>
                <a:srgbClr val="3366FF"/>
              </a:buClr>
              <a:buFont typeface="Arial" panose="020B0604020202020204" pitchFamily="34" charset="0"/>
              <a:buChar char="•"/>
            </a:pPr>
            <a:r>
              <a:rPr lang="en-GB" sz="2000" dirty="0" smtClean="0">
                <a:solidFill>
                  <a:schemeClr val="accent1">
                    <a:lumMod val="75000"/>
                  </a:schemeClr>
                </a:solidFill>
                <a:latin typeface="+mn-lt"/>
              </a:rPr>
              <a:t>Circular accelerators (e.g. LHC): Beam dump </a:t>
            </a:r>
            <a:r>
              <a:rPr lang="en-GB" sz="2000" dirty="0">
                <a:solidFill>
                  <a:schemeClr val="accent1">
                    <a:lumMod val="75000"/>
                  </a:schemeClr>
                </a:solidFill>
                <a:latin typeface="+mn-lt"/>
              </a:rPr>
              <a:t>(100 </a:t>
            </a:r>
            <a:r>
              <a:rPr lang="el-GR" sz="2000" dirty="0">
                <a:solidFill>
                  <a:schemeClr val="accent1">
                    <a:lumMod val="75000"/>
                  </a:schemeClr>
                </a:solidFill>
                <a:latin typeface="+mn-lt"/>
              </a:rPr>
              <a:t>μ</a:t>
            </a:r>
            <a:r>
              <a:rPr lang="en-GB" sz="2000" dirty="0">
                <a:solidFill>
                  <a:schemeClr val="accent1">
                    <a:lumMod val="75000"/>
                  </a:schemeClr>
                </a:solidFill>
                <a:latin typeface="+mn-lt"/>
              </a:rPr>
              <a:t>s – </a:t>
            </a:r>
            <a:r>
              <a:rPr lang="en-GB" sz="2000" dirty="0" smtClean="0">
                <a:solidFill>
                  <a:schemeClr val="accent1">
                    <a:lumMod val="75000"/>
                  </a:schemeClr>
                </a:solidFill>
                <a:latin typeface="+mn-lt"/>
              </a:rPr>
              <a:t> 1 ms)</a:t>
            </a:r>
          </a:p>
          <a:p>
            <a:pPr marL="800100" lvl="1" indent="-342900">
              <a:buClr>
                <a:srgbClr val="3366FF"/>
              </a:buClr>
              <a:buFont typeface="Arial" panose="020B0604020202020204" pitchFamily="34" charset="0"/>
              <a:buChar char="•"/>
            </a:pPr>
            <a:r>
              <a:rPr lang="en-GB" sz="2000" dirty="0" smtClean="0">
                <a:solidFill>
                  <a:schemeClr val="accent1">
                    <a:lumMod val="75000"/>
                  </a:schemeClr>
                </a:solidFill>
                <a:latin typeface="+mn-lt"/>
              </a:rPr>
              <a:t>Linear accelerators (Linac4, ESS): Beam stop </a:t>
            </a:r>
            <a:r>
              <a:rPr lang="en-GB" sz="2000" dirty="0">
                <a:solidFill>
                  <a:schemeClr val="accent1">
                    <a:lumMod val="75000"/>
                  </a:schemeClr>
                </a:solidFill>
                <a:latin typeface="+mn-lt"/>
              </a:rPr>
              <a:t>(</a:t>
            </a:r>
            <a:r>
              <a:rPr lang="en-GB" sz="2000" dirty="0" smtClean="0">
                <a:solidFill>
                  <a:schemeClr val="accent1">
                    <a:lumMod val="75000"/>
                  </a:schemeClr>
                </a:solidFill>
                <a:latin typeface="+mn-lt"/>
              </a:rPr>
              <a:t>1-10 </a:t>
            </a:r>
            <a:r>
              <a:rPr lang="el-GR" sz="2000" dirty="0">
                <a:solidFill>
                  <a:schemeClr val="accent1">
                    <a:lumMod val="75000"/>
                  </a:schemeClr>
                </a:solidFill>
                <a:latin typeface="+mn-lt"/>
              </a:rPr>
              <a:t>μ</a:t>
            </a:r>
            <a:r>
              <a:rPr lang="en-GB" sz="2000" dirty="0" smtClean="0">
                <a:solidFill>
                  <a:schemeClr val="accent1">
                    <a:lumMod val="75000"/>
                  </a:schemeClr>
                </a:solidFill>
                <a:latin typeface="+mn-lt"/>
              </a:rPr>
              <a:t>s)</a:t>
            </a:r>
          </a:p>
          <a:p>
            <a:pPr marL="800100" lvl="1" indent="-342900">
              <a:buClr>
                <a:srgbClr val="3366FF"/>
              </a:buClr>
              <a:buFont typeface="Arial" panose="020B0604020202020204" pitchFamily="34" charset="0"/>
              <a:buChar char="•"/>
            </a:pPr>
            <a:endParaRPr lang="en-GB" sz="2000" dirty="0" smtClean="0">
              <a:solidFill>
                <a:schemeClr val="accent1">
                  <a:lumMod val="75000"/>
                </a:schemeClr>
              </a:solidFill>
              <a:latin typeface="+mn-lt"/>
            </a:endParaRPr>
          </a:p>
          <a:p>
            <a:pPr marL="342900" indent="-342900">
              <a:buClr>
                <a:srgbClr val="1F1A5C"/>
              </a:buClr>
              <a:buFont typeface="Arial" panose="020B0604020202020204" pitchFamily="34" charset="0"/>
              <a:buChar char="•"/>
            </a:pPr>
            <a:r>
              <a:rPr lang="en-GB" sz="2400" kern="0" dirty="0" smtClean="0">
                <a:solidFill>
                  <a:srgbClr val="002060"/>
                </a:solidFill>
                <a:latin typeface="+mn-lt"/>
              </a:rPr>
              <a:t>Choosing </a:t>
            </a:r>
            <a:r>
              <a:rPr lang="en-GB" sz="2400" kern="0" dirty="0">
                <a:solidFill>
                  <a:srgbClr val="002060"/>
                </a:solidFill>
                <a:latin typeface="+mn-lt"/>
              </a:rPr>
              <a:t>a</a:t>
            </a:r>
            <a:r>
              <a:rPr lang="en-GB" sz="2400" kern="0" dirty="0" smtClean="0">
                <a:solidFill>
                  <a:srgbClr val="002060"/>
                </a:solidFill>
                <a:latin typeface="+mn-lt"/>
              </a:rPr>
              <a:t> </a:t>
            </a:r>
            <a:r>
              <a:rPr lang="en-GB" sz="2400" b="1" kern="0" dirty="0" smtClean="0">
                <a:solidFill>
                  <a:srgbClr val="002060"/>
                </a:solidFill>
                <a:latin typeface="+mn-lt"/>
              </a:rPr>
              <a:t>suitable MPS </a:t>
            </a:r>
            <a:r>
              <a:rPr lang="en-GB" sz="2400" b="1" kern="0" dirty="0">
                <a:solidFill>
                  <a:srgbClr val="002060"/>
                </a:solidFill>
                <a:latin typeface="+mn-lt"/>
              </a:rPr>
              <a:t>interlock </a:t>
            </a:r>
            <a:r>
              <a:rPr lang="en-GB" sz="2400" b="1" kern="0" dirty="0" smtClean="0">
                <a:solidFill>
                  <a:srgbClr val="002060"/>
                </a:solidFill>
                <a:latin typeface="+mn-lt"/>
              </a:rPr>
              <a:t>architecture</a:t>
            </a:r>
            <a:endParaRPr lang="en-GB" sz="2400" kern="0" dirty="0">
              <a:solidFill>
                <a:schemeClr val="accent1">
                  <a:lumMod val="75000"/>
                </a:schemeClr>
              </a:solidFill>
              <a:latin typeface="+mn-lt"/>
            </a:endParaRPr>
          </a:p>
        </p:txBody>
      </p:sp>
      <p:sp>
        <p:nvSpPr>
          <p:cNvPr id="6" name="TextBox 5"/>
          <p:cNvSpPr txBox="1"/>
          <p:nvPr/>
        </p:nvSpPr>
        <p:spPr>
          <a:xfrm>
            <a:off x="251400" y="6037233"/>
            <a:ext cx="8713088" cy="400110"/>
          </a:xfrm>
          <a:prstGeom prst="rect">
            <a:avLst/>
          </a:prstGeom>
          <a:solidFill>
            <a:schemeClr val="accent5">
              <a:lumMod val="20000"/>
              <a:lumOff val="80000"/>
            </a:schemeClr>
          </a:solidFill>
        </p:spPr>
        <p:txBody>
          <a:bodyPr wrap="square" rtlCol="0">
            <a:spAutoFit/>
          </a:bodyPr>
          <a:lstStyle/>
          <a:p>
            <a:r>
              <a:rPr lang="en-GB" sz="2000" dirty="0"/>
              <a:t>LHC</a:t>
            </a:r>
            <a:r>
              <a:rPr lang="en-GB" sz="2000" dirty="0" smtClean="0"/>
              <a:t>:  Several </a:t>
            </a:r>
            <a:r>
              <a:rPr lang="en-GB" sz="2000" dirty="0"/>
              <a:t>10 </a:t>
            </a:r>
            <a:r>
              <a:rPr lang="en-GB" sz="2000" dirty="0" smtClean="0"/>
              <a:t>thousand sensors </a:t>
            </a:r>
            <a:r>
              <a:rPr lang="en-GB" sz="2000" dirty="0" smtClean="0">
                <a:sym typeface="Wingdings" panose="05000000000000000000" pitchFamily="2" charset="2"/>
              </a:rPr>
              <a:t> complex    Several km  distributed</a:t>
            </a:r>
            <a:endParaRPr lang="en-GB" sz="2000" dirty="0"/>
          </a:p>
        </p:txBody>
      </p:sp>
      <p:sp>
        <p:nvSpPr>
          <p:cNvPr id="4" name="Rectangle 5"/>
          <p:cNvSpPr>
            <a:spLocks noChangeArrowheads="1"/>
          </p:cNvSpPr>
          <p:nvPr/>
        </p:nvSpPr>
        <p:spPr bwMode="auto">
          <a:xfrm>
            <a:off x="192088" y="3424238"/>
            <a:ext cx="1352550" cy="2090737"/>
          </a:xfrm>
          <a:prstGeom prst="rect">
            <a:avLst/>
          </a:prstGeom>
          <a:solidFill>
            <a:srgbClr val="7E64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6"/>
          <p:cNvSpPr>
            <a:spLocks noChangeArrowheads="1"/>
          </p:cNvSpPr>
          <p:nvPr/>
        </p:nvSpPr>
        <p:spPr bwMode="auto">
          <a:xfrm>
            <a:off x="192088" y="3424238"/>
            <a:ext cx="1352550" cy="2090737"/>
          </a:xfrm>
          <a:prstGeom prst="rect">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332" name="Freeform 49"/>
          <p:cNvSpPr>
            <a:spLocks/>
          </p:cNvSpPr>
          <p:nvPr/>
        </p:nvSpPr>
        <p:spPr bwMode="auto">
          <a:xfrm>
            <a:off x="5462588" y="4489450"/>
            <a:ext cx="41275" cy="82550"/>
          </a:xfrm>
          <a:custGeom>
            <a:avLst/>
            <a:gdLst>
              <a:gd name="T0" fmla="*/ 0 w 26"/>
              <a:gd name="T1" fmla="*/ 0 h 52"/>
              <a:gd name="T2" fmla="*/ 26 w 26"/>
              <a:gd name="T3" fmla="*/ 26 h 52"/>
              <a:gd name="T4" fmla="*/ 0 w 26"/>
              <a:gd name="T5" fmla="*/ 52 h 52"/>
              <a:gd name="T6" fmla="*/ 0 w 26"/>
              <a:gd name="T7" fmla="*/ 0 h 52"/>
            </a:gdLst>
            <a:ahLst/>
            <a:cxnLst>
              <a:cxn ang="0">
                <a:pos x="T0" y="T1"/>
              </a:cxn>
              <a:cxn ang="0">
                <a:pos x="T2" y="T3"/>
              </a:cxn>
              <a:cxn ang="0">
                <a:pos x="T4" y="T5"/>
              </a:cxn>
              <a:cxn ang="0">
                <a:pos x="T6" y="T7"/>
              </a:cxn>
            </a:cxnLst>
            <a:rect l="0" t="0" r="r" b="b"/>
            <a:pathLst>
              <a:path w="26" h="52">
                <a:moveTo>
                  <a:pt x="0" y="0"/>
                </a:moveTo>
                <a:lnTo>
                  <a:pt x="26" y="26"/>
                </a:lnTo>
                <a:lnTo>
                  <a:pt x="0" y="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354" name="Rectangle 71"/>
          <p:cNvSpPr>
            <a:spLocks noChangeArrowheads="1"/>
          </p:cNvSpPr>
          <p:nvPr/>
        </p:nvSpPr>
        <p:spPr bwMode="auto">
          <a:xfrm>
            <a:off x="304800" y="3736975"/>
            <a:ext cx="669925" cy="1474787"/>
          </a:xfrm>
          <a:prstGeom prst="rect">
            <a:avLst/>
          </a:prstGeom>
          <a:solidFill>
            <a:srgbClr val="DDD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355" name="Rectangle 72"/>
          <p:cNvSpPr>
            <a:spLocks noChangeArrowheads="1"/>
          </p:cNvSpPr>
          <p:nvPr/>
        </p:nvSpPr>
        <p:spPr bwMode="auto">
          <a:xfrm>
            <a:off x="304800" y="3736975"/>
            <a:ext cx="669925" cy="1474787"/>
          </a:xfrm>
          <a:prstGeom prst="rect">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356" name="Rectangle 73"/>
          <p:cNvSpPr>
            <a:spLocks noChangeArrowheads="1"/>
          </p:cNvSpPr>
          <p:nvPr/>
        </p:nvSpPr>
        <p:spPr bwMode="auto">
          <a:xfrm rot="16200000">
            <a:off x="417513" y="4805363"/>
            <a:ext cx="2349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57" name="Rectangle 74"/>
          <p:cNvSpPr>
            <a:spLocks noChangeArrowheads="1"/>
          </p:cNvSpPr>
          <p:nvPr/>
        </p:nvSpPr>
        <p:spPr bwMode="auto">
          <a:xfrm rot="16200000">
            <a:off x="420688" y="4684713"/>
            <a:ext cx="2270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58" name="Rectangle 75"/>
          <p:cNvSpPr>
            <a:spLocks noChangeArrowheads="1"/>
          </p:cNvSpPr>
          <p:nvPr/>
        </p:nvSpPr>
        <p:spPr bwMode="auto">
          <a:xfrm rot="16200000">
            <a:off x="420688" y="4575175"/>
            <a:ext cx="2270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59" name="Rectangle 76"/>
          <p:cNvSpPr>
            <a:spLocks noChangeArrowheads="1"/>
          </p:cNvSpPr>
          <p:nvPr/>
        </p:nvSpPr>
        <p:spPr bwMode="auto">
          <a:xfrm rot="16200000">
            <a:off x="427038" y="4470400"/>
            <a:ext cx="2143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60" name="Rectangle 77"/>
          <p:cNvSpPr>
            <a:spLocks noChangeArrowheads="1"/>
          </p:cNvSpPr>
          <p:nvPr/>
        </p:nvSpPr>
        <p:spPr bwMode="auto">
          <a:xfrm rot="16200000">
            <a:off x="433388" y="4379913"/>
            <a:ext cx="2016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61" name="Rectangle 78"/>
          <p:cNvSpPr>
            <a:spLocks noChangeArrowheads="1"/>
          </p:cNvSpPr>
          <p:nvPr/>
        </p:nvSpPr>
        <p:spPr bwMode="auto">
          <a:xfrm rot="16200000">
            <a:off x="427038" y="4281488"/>
            <a:ext cx="2143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62" name="Rectangle 79"/>
          <p:cNvSpPr>
            <a:spLocks noChangeArrowheads="1"/>
          </p:cNvSpPr>
          <p:nvPr/>
        </p:nvSpPr>
        <p:spPr bwMode="auto">
          <a:xfrm rot="16200000">
            <a:off x="420688" y="4178300"/>
            <a:ext cx="2270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63" name="Rectangle 80"/>
          <p:cNvSpPr>
            <a:spLocks noChangeArrowheads="1"/>
          </p:cNvSpPr>
          <p:nvPr/>
        </p:nvSpPr>
        <p:spPr bwMode="auto">
          <a:xfrm rot="16200000">
            <a:off x="417513" y="4057650"/>
            <a:ext cx="2349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64" name="Rectangle 81"/>
          <p:cNvSpPr>
            <a:spLocks noChangeArrowheads="1"/>
          </p:cNvSpPr>
          <p:nvPr/>
        </p:nvSpPr>
        <p:spPr bwMode="auto">
          <a:xfrm rot="16200000">
            <a:off x="427038" y="3949700"/>
            <a:ext cx="2143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65" name="Rectangle 82"/>
          <p:cNvSpPr>
            <a:spLocks noChangeArrowheads="1"/>
          </p:cNvSpPr>
          <p:nvPr/>
        </p:nvSpPr>
        <p:spPr bwMode="auto">
          <a:xfrm rot="16200000">
            <a:off x="407988" y="3827463"/>
            <a:ext cx="2540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66" name="Rectangle 83"/>
          <p:cNvSpPr>
            <a:spLocks noChangeArrowheads="1"/>
          </p:cNvSpPr>
          <p:nvPr/>
        </p:nvSpPr>
        <p:spPr bwMode="auto">
          <a:xfrm rot="16200000">
            <a:off x="420688" y="3703638"/>
            <a:ext cx="2270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67" name="Rectangle 84"/>
          <p:cNvSpPr>
            <a:spLocks noChangeArrowheads="1"/>
          </p:cNvSpPr>
          <p:nvPr/>
        </p:nvSpPr>
        <p:spPr bwMode="auto">
          <a:xfrm rot="16200000">
            <a:off x="454025" y="3625850"/>
            <a:ext cx="1619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68" name="Rectangle 85"/>
          <p:cNvSpPr>
            <a:spLocks noChangeArrowheads="1"/>
          </p:cNvSpPr>
          <p:nvPr/>
        </p:nvSpPr>
        <p:spPr bwMode="auto">
          <a:xfrm rot="16200000">
            <a:off x="681038" y="4730750"/>
            <a:ext cx="2143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69" name="Rectangle 86"/>
          <p:cNvSpPr>
            <a:spLocks noChangeArrowheads="1"/>
          </p:cNvSpPr>
          <p:nvPr/>
        </p:nvSpPr>
        <p:spPr bwMode="auto">
          <a:xfrm rot="16200000">
            <a:off x="661988" y="4606925"/>
            <a:ext cx="2540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Q</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70" name="Rectangle 87"/>
          <p:cNvSpPr>
            <a:spLocks noChangeArrowheads="1"/>
          </p:cNvSpPr>
          <p:nvPr/>
        </p:nvSpPr>
        <p:spPr bwMode="auto">
          <a:xfrm rot="16200000">
            <a:off x="665163" y="4473575"/>
            <a:ext cx="2476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U</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71" name="Rectangle 88"/>
          <p:cNvSpPr>
            <a:spLocks noChangeArrowheads="1"/>
          </p:cNvSpPr>
          <p:nvPr/>
        </p:nvSpPr>
        <p:spPr bwMode="auto">
          <a:xfrm rot="16200000">
            <a:off x="708025" y="4379913"/>
            <a:ext cx="1619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72" name="Rectangle 89"/>
          <p:cNvSpPr>
            <a:spLocks noChangeArrowheads="1"/>
          </p:cNvSpPr>
          <p:nvPr/>
        </p:nvSpPr>
        <p:spPr bwMode="auto">
          <a:xfrm rot="16200000">
            <a:off x="677863" y="4297363"/>
            <a:ext cx="22066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73" name="Rectangle 90"/>
          <p:cNvSpPr>
            <a:spLocks noChangeArrowheads="1"/>
          </p:cNvSpPr>
          <p:nvPr/>
        </p:nvSpPr>
        <p:spPr bwMode="auto">
          <a:xfrm rot="16200000">
            <a:off x="642938" y="4159250"/>
            <a:ext cx="2921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74" name="Rectangle 91"/>
          <p:cNvSpPr>
            <a:spLocks noChangeArrowheads="1"/>
          </p:cNvSpPr>
          <p:nvPr/>
        </p:nvSpPr>
        <p:spPr bwMode="auto">
          <a:xfrm rot="16200000">
            <a:off x="681038" y="4014788"/>
            <a:ext cx="2143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75" name="Rectangle 92"/>
          <p:cNvSpPr>
            <a:spLocks noChangeArrowheads="1"/>
          </p:cNvSpPr>
          <p:nvPr/>
        </p:nvSpPr>
        <p:spPr bwMode="auto">
          <a:xfrm rot="16200000">
            <a:off x="665163" y="3902075"/>
            <a:ext cx="2476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76" name="Rectangle 93"/>
          <p:cNvSpPr>
            <a:spLocks noChangeArrowheads="1"/>
          </p:cNvSpPr>
          <p:nvPr/>
        </p:nvSpPr>
        <p:spPr bwMode="auto">
          <a:xfrm rot="16200000">
            <a:off x="681038" y="3781425"/>
            <a:ext cx="2143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77" name="Rectangle 94"/>
          <p:cNvSpPr>
            <a:spLocks noChangeArrowheads="1"/>
          </p:cNvSpPr>
          <p:nvPr/>
        </p:nvSpPr>
        <p:spPr bwMode="auto">
          <a:xfrm>
            <a:off x="1085850" y="3752850"/>
            <a:ext cx="336550" cy="1474787"/>
          </a:xfrm>
          <a:prstGeom prst="rect">
            <a:avLst/>
          </a:prstGeom>
          <a:solidFill>
            <a:srgbClr val="DDD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378" name="Rectangle 95"/>
          <p:cNvSpPr>
            <a:spLocks noChangeArrowheads="1"/>
          </p:cNvSpPr>
          <p:nvPr/>
        </p:nvSpPr>
        <p:spPr bwMode="auto">
          <a:xfrm>
            <a:off x="1085850" y="3752850"/>
            <a:ext cx="336550" cy="1474787"/>
          </a:xfrm>
          <a:prstGeom prst="rect">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379" name="Rectangle 96"/>
          <p:cNvSpPr>
            <a:spLocks noChangeArrowheads="1"/>
          </p:cNvSpPr>
          <p:nvPr/>
        </p:nvSpPr>
        <p:spPr bwMode="auto">
          <a:xfrm rot="16200000">
            <a:off x="1162050" y="4470400"/>
            <a:ext cx="2270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80" name="Rectangle 97"/>
          <p:cNvSpPr>
            <a:spLocks noChangeArrowheads="1"/>
          </p:cNvSpPr>
          <p:nvPr/>
        </p:nvSpPr>
        <p:spPr bwMode="auto">
          <a:xfrm rot="16200000">
            <a:off x="1168400" y="4365625"/>
            <a:ext cx="2143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81" name="Rectangle 98"/>
          <p:cNvSpPr>
            <a:spLocks noChangeArrowheads="1"/>
          </p:cNvSpPr>
          <p:nvPr/>
        </p:nvSpPr>
        <p:spPr bwMode="auto">
          <a:xfrm rot="16200000">
            <a:off x="1158875" y="4252913"/>
            <a:ext cx="2349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382" name="Rectangle 99"/>
          <p:cNvSpPr>
            <a:spLocks noChangeArrowheads="1"/>
          </p:cNvSpPr>
          <p:nvPr/>
        </p:nvSpPr>
        <p:spPr bwMode="auto">
          <a:xfrm rot="16200000">
            <a:off x="1130300" y="4106863"/>
            <a:ext cx="2921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1843087" y="3574455"/>
            <a:ext cx="1201867" cy="367934"/>
          </a:xfrm>
          <a:prstGeom prst="rect">
            <a:avLst/>
          </a:prstGeom>
          <a:solidFill>
            <a:srgbClr val="FFCCC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0000"/>
                </a:solidFill>
              </a:rPr>
              <a:t>Sensor 1</a:t>
            </a:r>
            <a:endParaRPr lang="en-GB" sz="2000" dirty="0">
              <a:solidFill>
                <a:srgbClr val="000000"/>
              </a:solidFill>
            </a:endParaRPr>
          </a:p>
        </p:txBody>
      </p:sp>
      <p:sp>
        <p:nvSpPr>
          <p:cNvPr id="110" name="Rectangle 109"/>
          <p:cNvSpPr/>
          <p:nvPr/>
        </p:nvSpPr>
        <p:spPr>
          <a:xfrm>
            <a:off x="1839188" y="4288898"/>
            <a:ext cx="1201867" cy="367934"/>
          </a:xfrm>
          <a:prstGeom prst="rect">
            <a:avLst/>
          </a:prstGeom>
          <a:solidFill>
            <a:srgbClr val="FFCCC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0000"/>
                </a:solidFill>
              </a:rPr>
              <a:t>Sensor 2</a:t>
            </a:r>
            <a:endParaRPr lang="en-GB" sz="2000" dirty="0">
              <a:solidFill>
                <a:srgbClr val="000000"/>
              </a:solidFill>
            </a:endParaRPr>
          </a:p>
        </p:txBody>
      </p:sp>
      <p:sp>
        <p:nvSpPr>
          <p:cNvPr id="111" name="Rectangle 110"/>
          <p:cNvSpPr/>
          <p:nvPr/>
        </p:nvSpPr>
        <p:spPr>
          <a:xfrm>
            <a:off x="1843087" y="4944650"/>
            <a:ext cx="1201867" cy="367934"/>
          </a:xfrm>
          <a:prstGeom prst="rect">
            <a:avLst/>
          </a:prstGeom>
          <a:solidFill>
            <a:srgbClr val="FFCCC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0000"/>
                </a:solidFill>
              </a:rPr>
              <a:t>Sensor N</a:t>
            </a:r>
            <a:endParaRPr lang="en-GB" sz="2000" dirty="0">
              <a:solidFill>
                <a:srgbClr val="000000"/>
              </a:solidFill>
            </a:endParaRPr>
          </a:p>
        </p:txBody>
      </p:sp>
      <p:cxnSp>
        <p:nvCxnSpPr>
          <p:cNvPr id="141391" name="Elbow Connector 141390"/>
          <p:cNvCxnSpPr>
            <a:stCxn id="7" idx="3"/>
            <a:endCxn id="2" idx="1"/>
          </p:cNvCxnSpPr>
          <p:nvPr/>
        </p:nvCxnSpPr>
        <p:spPr>
          <a:xfrm flipV="1">
            <a:off x="1544638" y="3758422"/>
            <a:ext cx="298449" cy="711185"/>
          </a:xfrm>
          <a:prstGeom prst="bentConnector3">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7" idx="3"/>
            <a:endCxn id="110" idx="1"/>
          </p:cNvCxnSpPr>
          <p:nvPr/>
        </p:nvCxnSpPr>
        <p:spPr>
          <a:xfrm>
            <a:off x="1544638" y="4469607"/>
            <a:ext cx="294550" cy="3258"/>
          </a:xfrm>
          <a:prstGeom prst="bentConnector3">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7" idx="3"/>
            <a:endCxn id="111" idx="1"/>
          </p:cNvCxnSpPr>
          <p:nvPr/>
        </p:nvCxnSpPr>
        <p:spPr>
          <a:xfrm>
            <a:off x="1544638" y="4469607"/>
            <a:ext cx="298449" cy="659010"/>
          </a:xfrm>
          <a:prstGeom prst="bentConnector3">
            <a:avLst>
              <a:gd name="adj1" fmla="val 50000"/>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5321504" y="4048543"/>
            <a:ext cx="1563527" cy="862820"/>
          </a:xfrm>
          <a:prstGeom prst="rect">
            <a:avLst/>
          </a:prstGeom>
          <a:solidFill>
            <a:schemeClr val="accent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0000"/>
                </a:solidFill>
              </a:rPr>
              <a:t>Signal </a:t>
            </a:r>
          </a:p>
          <a:p>
            <a:pPr algn="ctr"/>
            <a:r>
              <a:rPr lang="en-GB" sz="2000" dirty="0" smtClean="0">
                <a:solidFill>
                  <a:srgbClr val="000000"/>
                </a:solidFill>
              </a:rPr>
              <a:t>transmission</a:t>
            </a:r>
            <a:endParaRPr lang="en-GB" sz="2000" dirty="0">
              <a:solidFill>
                <a:srgbClr val="000000"/>
              </a:solidFill>
            </a:endParaRPr>
          </a:p>
        </p:txBody>
      </p:sp>
      <p:cxnSp>
        <p:nvCxnSpPr>
          <p:cNvPr id="148" name="Elbow Connector 147"/>
          <p:cNvCxnSpPr>
            <a:stCxn id="139" idx="3"/>
          </p:cNvCxnSpPr>
          <p:nvPr/>
        </p:nvCxnSpPr>
        <p:spPr>
          <a:xfrm flipV="1">
            <a:off x="6885031" y="3616270"/>
            <a:ext cx="707982" cy="863683"/>
          </a:xfrm>
          <a:prstGeom prst="bentConnector3">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Elbow Connector 150"/>
          <p:cNvCxnSpPr>
            <a:stCxn id="139" idx="3"/>
            <a:endCxn id="158" idx="1"/>
          </p:cNvCxnSpPr>
          <p:nvPr/>
        </p:nvCxnSpPr>
        <p:spPr>
          <a:xfrm flipV="1">
            <a:off x="6885031" y="4478948"/>
            <a:ext cx="747819" cy="1005"/>
          </a:xfrm>
          <a:prstGeom prst="bentConnector3">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Elbow Connector 153"/>
          <p:cNvCxnSpPr>
            <a:stCxn id="139" idx="3"/>
          </p:cNvCxnSpPr>
          <p:nvPr/>
        </p:nvCxnSpPr>
        <p:spPr>
          <a:xfrm>
            <a:off x="6885031" y="4479953"/>
            <a:ext cx="707982" cy="834942"/>
          </a:xfrm>
          <a:prstGeom prst="bentConnector3">
            <a:avLst>
              <a:gd name="adj1" fmla="val 50000"/>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7602968" y="3456130"/>
            <a:ext cx="1432513" cy="367934"/>
          </a:xfrm>
          <a:prstGeom prst="rect">
            <a:avLst/>
          </a:prstGeom>
          <a:solidFill>
            <a:srgbClr val="00CC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0000"/>
                </a:solidFill>
              </a:rPr>
              <a:t>Actuator 1</a:t>
            </a:r>
            <a:endParaRPr lang="en-GB" sz="2000" dirty="0">
              <a:solidFill>
                <a:srgbClr val="000000"/>
              </a:solidFill>
            </a:endParaRPr>
          </a:p>
        </p:txBody>
      </p:sp>
      <p:sp>
        <p:nvSpPr>
          <p:cNvPr id="158" name="Rectangle 157"/>
          <p:cNvSpPr/>
          <p:nvPr/>
        </p:nvSpPr>
        <p:spPr>
          <a:xfrm>
            <a:off x="7632850" y="4294981"/>
            <a:ext cx="1432513" cy="367934"/>
          </a:xfrm>
          <a:prstGeom prst="rect">
            <a:avLst/>
          </a:prstGeom>
          <a:solidFill>
            <a:srgbClr val="00CC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0000"/>
                </a:solidFill>
              </a:rPr>
              <a:t>Actuator 2</a:t>
            </a:r>
            <a:endParaRPr lang="en-GB" sz="2000" dirty="0">
              <a:solidFill>
                <a:srgbClr val="000000"/>
              </a:solidFill>
            </a:endParaRPr>
          </a:p>
        </p:txBody>
      </p:sp>
      <p:sp>
        <p:nvSpPr>
          <p:cNvPr id="159" name="Rectangle 158"/>
          <p:cNvSpPr/>
          <p:nvPr/>
        </p:nvSpPr>
        <p:spPr>
          <a:xfrm>
            <a:off x="7617547" y="5141742"/>
            <a:ext cx="1432513" cy="367934"/>
          </a:xfrm>
          <a:prstGeom prst="rect">
            <a:avLst/>
          </a:prstGeom>
          <a:solidFill>
            <a:srgbClr val="00CC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0000"/>
                </a:solidFill>
              </a:rPr>
              <a:t>Actuator N</a:t>
            </a:r>
            <a:endParaRPr lang="en-GB" sz="2000" dirty="0">
              <a:solidFill>
                <a:srgbClr val="000000"/>
              </a:solidFill>
            </a:endParaRPr>
          </a:p>
        </p:txBody>
      </p:sp>
      <p:cxnSp>
        <p:nvCxnSpPr>
          <p:cNvPr id="161" name="Elbow Connector 160"/>
          <p:cNvCxnSpPr/>
          <p:nvPr/>
        </p:nvCxnSpPr>
        <p:spPr>
          <a:xfrm flipV="1">
            <a:off x="1544638" y="3775007"/>
            <a:ext cx="298449" cy="711185"/>
          </a:xfrm>
          <a:prstGeom prst="bentConnector3">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Elbow Connector 161"/>
          <p:cNvCxnSpPr/>
          <p:nvPr/>
        </p:nvCxnSpPr>
        <p:spPr>
          <a:xfrm>
            <a:off x="1544638" y="4486192"/>
            <a:ext cx="294550" cy="3258"/>
          </a:xfrm>
          <a:prstGeom prst="bentConnector3">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Elbow Connector 162"/>
          <p:cNvCxnSpPr/>
          <p:nvPr/>
        </p:nvCxnSpPr>
        <p:spPr>
          <a:xfrm>
            <a:off x="1544638" y="4486192"/>
            <a:ext cx="298449" cy="659010"/>
          </a:xfrm>
          <a:prstGeom prst="bentConnector3">
            <a:avLst>
              <a:gd name="adj1" fmla="val 50000"/>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Elbow Connector 163"/>
          <p:cNvCxnSpPr>
            <a:stCxn id="2" idx="3"/>
            <a:endCxn id="168" idx="1"/>
          </p:cNvCxnSpPr>
          <p:nvPr/>
        </p:nvCxnSpPr>
        <p:spPr>
          <a:xfrm>
            <a:off x="3044954" y="3758422"/>
            <a:ext cx="441559" cy="720682"/>
          </a:xfrm>
          <a:prstGeom prst="bentConnector3">
            <a:avLst>
              <a:gd name="adj1" fmla="val 50000"/>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Elbow Connector 165"/>
          <p:cNvCxnSpPr>
            <a:stCxn id="111" idx="3"/>
            <a:endCxn id="168" idx="1"/>
          </p:cNvCxnSpPr>
          <p:nvPr/>
        </p:nvCxnSpPr>
        <p:spPr>
          <a:xfrm flipV="1">
            <a:off x="3044954" y="4479104"/>
            <a:ext cx="441559" cy="649513"/>
          </a:xfrm>
          <a:prstGeom prst="bentConnector3">
            <a:avLst>
              <a:gd name="adj1" fmla="val 50000"/>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Elbow Connector 166"/>
          <p:cNvCxnSpPr>
            <a:stCxn id="168" idx="3"/>
            <a:endCxn id="139" idx="1"/>
          </p:cNvCxnSpPr>
          <p:nvPr/>
        </p:nvCxnSpPr>
        <p:spPr>
          <a:xfrm>
            <a:off x="5050040" y="4479104"/>
            <a:ext cx="271464" cy="849"/>
          </a:xfrm>
          <a:prstGeom prst="bentConnector3">
            <a:avLst>
              <a:gd name="adj1" fmla="val 50000"/>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3486513" y="4130584"/>
            <a:ext cx="1563527" cy="697039"/>
          </a:xfrm>
          <a:prstGeom prst="rect">
            <a:avLst/>
          </a:prstGeom>
          <a:solidFill>
            <a:srgbClr val="FFCC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0000"/>
                </a:solidFill>
              </a:rPr>
              <a:t>Local electronics</a:t>
            </a:r>
            <a:endParaRPr lang="en-GB" sz="2000" dirty="0">
              <a:solidFill>
                <a:srgbClr val="000000"/>
              </a:solidFill>
            </a:endParaRPr>
          </a:p>
        </p:txBody>
      </p:sp>
      <p:cxnSp>
        <p:nvCxnSpPr>
          <p:cNvPr id="182" name="Elbow Connector 181"/>
          <p:cNvCxnSpPr>
            <a:stCxn id="110" idx="3"/>
            <a:endCxn id="168" idx="1"/>
          </p:cNvCxnSpPr>
          <p:nvPr/>
        </p:nvCxnSpPr>
        <p:spPr>
          <a:xfrm>
            <a:off x="3041055" y="4472865"/>
            <a:ext cx="445458" cy="6239"/>
          </a:xfrm>
          <a:prstGeom prst="bentConnector3">
            <a:avLst>
              <a:gd name="adj1" fmla="val 50000"/>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4940674" y="3159435"/>
            <a:ext cx="2223686" cy="369332"/>
          </a:xfrm>
          <a:prstGeom prst="rect">
            <a:avLst/>
          </a:prstGeom>
          <a:noFill/>
        </p:spPr>
        <p:txBody>
          <a:bodyPr wrap="none" rtlCol="0">
            <a:spAutoFit/>
          </a:bodyPr>
          <a:lstStyle/>
          <a:p>
            <a:r>
              <a:rPr lang="en-GB" sz="1800" dirty="0" smtClean="0"/>
              <a:t>Rule based process</a:t>
            </a:r>
            <a:endParaRPr lang="en-GB" sz="1800" dirty="0"/>
          </a:p>
        </p:txBody>
      </p:sp>
    </p:spTree>
    <p:extLst>
      <p:ext uri="{BB962C8B-B14F-4D97-AF65-F5344CB8AC3E}">
        <p14:creationId xmlns:p14="http://schemas.microsoft.com/office/powerpoint/2010/main" val="262455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algn="ctr" eaLnBrk="1" hangingPunct="1"/>
            <a:r>
              <a:rPr lang="en-GB" dirty="0" smtClean="0"/>
              <a:t>Some recommendations…</a:t>
            </a:r>
            <a:endParaRPr lang="en-GB" dirty="0"/>
          </a:p>
        </p:txBody>
      </p:sp>
      <p:sp>
        <p:nvSpPr>
          <p:cNvPr id="3" name="Rectangle 3"/>
          <p:cNvSpPr txBox="1">
            <a:spLocks noChangeArrowheads="1"/>
          </p:cNvSpPr>
          <p:nvPr/>
        </p:nvSpPr>
        <p:spPr>
          <a:xfrm>
            <a:off x="178604" y="1196690"/>
            <a:ext cx="8015808" cy="4824512"/>
          </a:xfrm>
          <a:prstGeom prst="rect">
            <a:avLst/>
          </a:prstGeom>
        </p:spPr>
        <p:txBody>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eaLnBrk="1" hangingPunct="1">
              <a:buClr>
                <a:srgbClr val="000066"/>
              </a:buClr>
              <a:buFont typeface="Arial" panose="020B0604020202020204" pitchFamily="34" charset="0"/>
              <a:buChar char="•"/>
            </a:pPr>
            <a:r>
              <a:rPr lang="en-GB" b="1" kern="0" dirty="0" smtClean="0">
                <a:solidFill>
                  <a:srgbClr val="000066"/>
                </a:solidFill>
              </a:rPr>
              <a:t>Failsafe</a:t>
            </a:r>
            <a:r>
              <a:rPr lang="en-GB" kern="0" dirty="0" smtClean="0"/>
              <a:t> design</a:t>
            </a:r>
          </a:p>
          <a:p>
            <a:pPr lvl="1" eaLnBrk="1" hangingPunct="1">
              <a:buFont typeface="Arial" pitchFamily="34" charset="0"/>
              <a:buChar char="•"/>
            </a:pPr>
            <a:r>
              <a:rPr lang="en-GB" kern="0" dirty="0" smtClean="0"/>
              <a:t>Avoid single point of failure</a:t>
            </a:r>
          </a:p>
          <a:p>
            <a:pPr lvl="1" eaLnBrk="1" hangingPunct="1">
              <a:buFont typeface="Arial" pitchFamily="34" charset="0"/>
              <a:buChar char="•"/>
            </a:pPr>
            <a:r>
              <a:rPr lang="en-GB" kern="0" dirty="0" smtClean="0"/>
              <a:t>Detect int</a:t>
            </a:r>
            <a:r>
              <a:rPr lang="en-GB" kern="0" dirty="0" smtClean="0">
                <a:solidFill>
                  <a:schemeClr val="accent1">
                    <a:lumMod val="75000"/>
                  </a:schemeClr>
                </a:solidFill>
              </a:rPr>
              <a:t>ernal</a:t>
            </a:r>
            <a:r>
              <a:rPr lang="en-GB" kern="0" dirty="0" smtClean="0"/>
              <a:t> faults</a:t>
            </a:r>
          </a:p>
          <a:p>
            <a:pPr marL="457200" lvl="1" indent="0" eaLnBrk="1" hangingPunct="1"/>
            <a:r>
              <a:rPr lang="en-GB" kern="0" dirty="0" smtClean="0"/>
              <a:t> </a:t>
            </a:r>
          </a:p>
          <a:p>
            <a:pPr eaLnBrk="1" hangingPunct="1">
              <a:buFont typeface="Arial" panose="020B0604020202020204" pitchFamily="34" charset="0"/>
              <a:buChar char="•"/>
            </a:pPr>
            <a:r>
              <a:rPr lang="en-GB" kern="0" dirty="0" smtClean="0">
                <a:solidFill>
                  <a:srgbClr val="000066"/>
                </a:solidFill>
              </a:rPr>
              <a:t>Detection of internal MPS failures leads to </a:t>
            </a:r>
            <a:r>
              <a:rPr lang="en-GB" b="1" kern="0" dirty="0" smtClean="0">
                <a:solidFill>
                  <a:srgbClr val="000066"/>
                </a:solidFill>
              </a:rPr>
              <a:t>preventive accelerator shutdown</a:t>
            </a:r>
            <a:r>
              <a:rPr lang="en-GB" kern="0" dirty="0" smtClean="0">
                <a:solidFill>
                  <a:srgbClr val="000066"/>
                </a:solidFill>
              </a:rPr>
              <a:t> (‘false’ beam aborts)</a:t>
            </a:r>
          </a:p>
          <a:p>
            <a:pPr lvl="1" eaLnBrk="1" hangingPunct="1">
              <a:buFont typeface="Arial" panose="020B0604020202020204" pitchFamily="34" charset="0"/>
              <a:buChar char="•"/>
            </a:pPr>
            <a:r>
              <a:rPr lang="en-GB" b="1" kern="0" dirty="0" smtClean="0">
                <a:solidFill>
                  <a:schemeClr val="accent1">
                    <a:lumMod val="75000"/>
                  </a:schemeClr>
                </a:solidFill>
              </a:rPr>
              <a:t>MPS preserve availability </a:t>
            </a:r>
            <a:r>
              <a:rPr lang="en-GB" kern="0" dirty="0" smtClean="0">
                <a:solidFill>
                  <a:schemeClr val="accent1">
                    <a:lumMod val="75000"/>
                  </a:schemeClr>
                </a:solidFill>
              </a:rPr>
              <a:t>by preventing damage to equipment</a:t>
            </a:r>
          </a:p>
          <a:p>
            <a:pPr lvl="1" eaLnBrk="1" hangingPunct="1">
              <a:buFont typeface="Arial" panose="020B0604020202020204" pitchFamily="34" charset="0"/>
              <a:buChar char="•"/>
            </a:pPr>
            <a:r>
              <a:rPr lang="en-GB" b="1" kern="0" dirty="0" smtClean="0">
                <a:solidFill>
                  <a:schemeClr val="accent1">
                    <a:lumMod val="75000"/>
                  </a:schemeClr>
                </a:solidFill>
              </a:rPr>
              <a:t>MPS affect availability </a:t>
            </a:r>
            <a:r>
              <a:rPr lang="en-GB" kern="0" dirty="0" smtClean="0">
                <a:solidFill>
                  <a:schemeClr val="accent1">
                    <a:lumMod val="75000"/>
                  </a:schemeClr>
                </a:solidFill>
              </a:rPr>
              <a:t>due to possible internal failures, in particular for slow cycling accelerators (takes time to restart operation)</a:t>
            </a:r>
          </a:p>
          <a:p>
            <a:pPr lvl="1" eaLnBrk="1" hangingPunct="1">
              <a:buFont typeface="Arial" panose="020B0604020202020204" pitchFamily="34" charset="0"/>
              <a:buChar char="•"/>
            </a:pPr>
            <a:endParaRPr lang="en-GB" kern="0" dirty="0" smtClean="0">
              <a:solidFill>
                <a:srgbClr val="000066"/>
              </a:solidFill>
            </a:endParaRPr>
          </a:p>
          <a:p>
            <a:pPr eaLnBrk="1" hangingPunct="1">
              <a:buFont typeface="Arial" panose="020B0604020202020204" pitchFamily="34" charset="0"/>
              <a:buChar char="•"/>
            </a:pPr>
            <a:r>
              <a:rPr lang="en-GB" kern="0" dirty="0" smtClean="0">
                <a:solidFill>
                  <a:srgbClr val="000066"/>
                </a:solidFill>
              </a:rPr>
              <a:t>Finding a </a:t>
            </a:r>
            <a:r>
              <a:rPr lang="en-GB" b="1" kern="0" dirty="0" smtClean="0">
                <a:solidFill>
                  <a:srgbClr val="000066"/>
                </a:solidFill>
              </a:rPr>
              <a:t>good balance between protection and availability </a:t>
            </a:r>
            <a:r>
              <a:rPr lang="en-GB" kern="0" dirty="0" smtClean="0">
                <a:solidFill>
                  <a:srgbClr val="000066"/>
                </a:solidFill>
              </a:rPr>
              <a:t>is challenging, but crucial for efficient operation</a:t>
            </a:r>
          </a:p>
          <a:p>
            <a:pPr lvl="1" eaLnBrk="1" hangingPunct="1">
              <a:buFont typeface="Arial" panose="020B0604020202020204" pitchFamily="34" charset="0"/>
              <a:buChar char="•"/>
            </a:pPr>
            <a:r>
              <a:rPr lang="en-GB" kern="0" dirty="0" smtClean="0"/>
              <a:t>Can be significant overhead  </a:t>
            </a:r>
            <a:endParaRPr lang="en-GB" kern="0" dirty="0"/>
          </a:p>
          <a:p>
            <a:pPr lvl="1" eaLnBrk="1" hangingPunct="1">
              <a:buFont typeface="Arial" panose="020B0604020202020204" pitchFamily="34" charset="0"/>
              <a:buChar char="•"/>
            </a:pPr>
            <a:endParaRPr lang="en-GB" kern="0" dirty="0" smtClean="0">
              <a:solidFill>
                <a:srgbClr val="000066"/>
              </a:solidFill>
            </a:endParaRPr>
          </a:p>
          <a:p>
            <a:pPr lvl="1" eaLnBrk="1" hangingPunct="1">
              <a:buFont typeface="Arial" panose="020B0604020202020204" pitchFamily="34" charset="0"/>
              <a:buChar char="•"/>
            </a:pPr>
            <a:endParaRPr lang="en-GB" kern="0" dirty="0">
              <a:solidFill>
                <a:srgbClr val="C00000"/>
              </a:solidFill>
            </a:endParaRPr>
          </a:p>
        </p:txBody>
      </p:sp>
      <p:grpSp>
        <p:nvGrpSpPr>
          <p:cNvPr id="4" name="Group 3"/>
          <p:cNvGrpSpPr/>
          <p:nvPr/>
        </p:nvGrpSpPr>
        <p:grpSpPr>
          <a:xfrm>
            <a:off x="5237913" y="908720"/>
            <a:ext cx="3222519" cy="1728192"/>
            <a:chOff x="4966666" y="1105580"/>
            <a:chExt cx="2989710" cy="1603340"/>
          </a:xfrm>
        </p:grpSpPr>
        <p:sp>
          <p:nvSpPr>
            <p:cNvPr id="5" name="Oval 4"/>
            <p:cNvSpPr/>
            <p:nvPr/>
          </p:nvSpPr>
          <p:spPr>
            <a:xfrm rot="16200000">
              <a:off x="4966666" y="1850714"/>
              <a:ext cx="246802" cy="246802"/>
            </a:xfrm>
            <a:prstGeom prst="ellipse">
              <a:avLst/>
            </a:prstGeom>
            <a:solidFill>
              <a:srgbClr val="1F497D">
                <a:lumMod val="60000"/>
                <a:lumOff val="40000"/>
              </a:srgbClr>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6" name="Straight Connector 5"/>
            <p:cNvCxnSpPr/>
            <p:nvPr/>
          </p:nvCxnSpPr>
          <p:spPr>
            <a:xfrm rot="16200000">
              <a:off x="4841659" y="1968515"/>
              <a:ext cx="1234008" cy="0"/>
            </a:xfrm>
            <a:prstGeom prst="line">
              <a:avLst/>
            </a:prstGeom>
            <a:noFill/>
            <a:ln w="9525" cap="flat" cmpd="sng" algn="ctr">
              <a:solidFill>
                <a:srgbClr val="4F81BD">
                  <a:shade val="95000"/>
                  <a:satMod val="105000"/>
                </a:srgbClr>
              </a:solidFill>
              <a:prstDash val="solid"/>
            </a:ln>
            <a:effectLst/>
          </p:spPr>
        </p:cxnSp>
        <p:cxnSp>
          <p:nvCxnSpPr>
            <p:cNvPr id="7" name="Straight Connector 6"/>
            <p:cNvCxnSpPr/>
            <p:nvPr/>
          </p:nvCxnSpPr>
          <p:spPr>
            <a:xfrm rot="16200000">
              <a:off x="5960228" y="849945"/>
              <a:ext cx="0" cy="1003131"/>
            </a:xfrm>
            <a:prstGeom prst="line">
              <a:avLst/>
            </a:prstGeom>
            <a:noFill/>
            <a:ln w="9525" cap="flat" cmpd="sng" algn="ctr">
              <a:solidFill>
                <a:srgbClr val="4F81BD">
                  <a:shade val="95000"/>
                  <a:satMod val="105000"/>
                </a:srgbClr>
              </a:solidFill>
              <a:prstDash val="solid"/>
            </a:ln>
            <a:effectLst/>
          </p:spPr>
        </p:cxnSp>
        <p:cxnSp>
          <p:nvCxnSpPr>
            <p:cNvPr id="8" name="Straight Connector 7"/>
            <p:cNvCxnSpPr/>
            <p:nvPr/>
          </p:nvCxnSpPr>
          <p:spPr>
            <a:xfrm rot="16200000">
              <a:off x="5960228" y="2083953"/>
              <a:ext cx="0" cy="1003131"/>
            </a:xfrm>
            <a:prstGeom prst="line">
              <a:avLst/>
            </a:prstGeom>
            <a:noFill/>
            <a:ln w="9525" cap="flat" cmpd="sng" algn="ctr">
              <a:solidFill>
                <a:srgbClr val="4F81BD">
                  <a:shade val="95000"/>
                  <a:satMod val="105000"/>
                </a:srgbClr>
              </a:solidFill>
              <a:prstDash val="solid"/>
            </a:ln>
            <a:effectLst/>
          </p:spPr>
        </p:cxnSp>
        <p:cxnSp>
          <p:nvCxnSpPr>
            <p:cNvPr id="9" name="Straight Connector 8"/>
            <p:cNvCxnSpPr/>
            <p:nvPr/>
          </p:nvCxnSpPr>
          <p:spPr>
            <a:xfrm rot="16200000">
              <a:off x="7505148" y="1529453"/>
              <a:ext cx="0" cy="878124"/>
            </a:xfrm>
            <a:prstGeom prst="line">
              <a:avLst/>
            </a:prstGeom>
            <a:noFill/>
            <a:ln w="9525" cap="flat" cmpd="sng" algn="ctr">
              <a:solidFill>
                <a:srgbClr val="4F81BD">
                  <a:shade val="95000"/>
                  <a:satMod val="105000"/>
                </a:srgbClr>
              </a:solidFill>
              <a:prstDash val="solid"/>
            </a:ln>
            <a:effectLst/>
          </p:spPr>
        </p:cxnSp>
        <p:cxnSp>
          <p:nvCxnSpPr>
            <p:cNvPr id="10" name="Straight Connector 9"/>
            <p:cNvCxnSpPr/>
            <p:nvPr/>
          </p:nvCxnSpPr>
          <p:spPr>
            <a:xfrm rot="16200000">
              <a:off x="6762334" y="2284978"/>
              <a:ext cx="0" cy="601080"/>
            </a:xfrm>
            <a:prstGeom prst="line">
              <a:avLst/>
            </a:prstGeom>
            <a:noFill/>
            <a:ln w="9525" cap="flat" cmpd="sng" algn="ctr">
              <a:solidFill>
                <a:srgbClr val="4F81BD">
                  <a:shade val="95000"/>
                  <a:satMod val="105000"/>
                </a:srgbClr>
              </a:solidFill>
              <a:prstDash val="solid"/>
            </a:ln>
            <a:effectLst/>
          </p:spPr>
        </p:cxnSp>
        <p:cxnSp>
          <p:nvCxnSpPr>
            <p:cNvPr id="11" name="Straight Connector 10"/>
            <p:cNvCxnSpPr/>
            <p:nvPr/>
          </p:nvCxnSpPr>
          <p:spPr>
            <a:xfrm rot="16200000">
              <a:off x="6763940" y="1666369"/>
              <a:ext cx="0" cy="604292"/>
            </a:xfrm>
            <a:prstGeom prst="line">
              <a:avLst/>
            </a:prstGeom>
            <a:noFill/>
            <a:ln w="9525" cap="flat" cmpd="sng" algn="ctr">
              <a:solidFill>
                <a:srgbClr val="4F81BD">
                  <a:shade val="95000"/>
                  <a:satMod val="105000"/>
                </a:srgbClr>
              </a:solidFill>
              <a:prstDash val="solid"/>
            </a:ln>
            <a:effectLst/>
          </p:spPr>
        </p:cxnSp>
        <p:cxnSp>
          <p:nvCxnSpPr>
            <p:cNvPr id="12" name="Straight Connector 11"/>
            <p:cNvCxnSpPr/>
            <p:nvPr/>
          </p:nvCxnSpPr>
          <p:spPr>
            <a:xfrm rot="16200000">
              <a:off x="6638933" y="1174371"/>
              <a:ext cx="0" cy="354279"/>
            </a:xfrm>
            <a:prstGeom prst="line">
              <a:avLst/>
            </a:prstGeom>
            <a:noFill/>
            <a:ln w="9525" cap="flat" cmpd="sng" algn="ctr">
              <a:solidFill>
                <a:srgbClr val="4F81BD">
                  <a:shade val="95000"/>
                  <a:satMod val="105000"/>
                </a:srgbClr>
              </a:solidFill>
              <a:prstDash val="solid"/>
            </a:ln>
            <a:effectLst/>
          </p:spPr>
        </p:cxnSp>
        <p:cxnSp>
          <p:nvCxnSpPr>
            <p:cNvPr id="13" name="Straight Connector 12"/>
            <p:cNvCxnSpPr/>
            <p:nvPr/>
          </p:nvCxnSpPr>
          <p:spPr>
            <a:xfrm rot="16200000">
              <a:off x="7247975" y="2400417"/>
              <a:ext cx="0" cy="370203"/>
            </a:xfrm>
            <a:prstGeom prst="line">
              <a:avLst/>
            </a:prstGeom>
            <a:noFill/>
            <a:ln w="9525" cap="flat" cmpd="sng" algn="ctr">
              <a:solidFill>
                <a:srgbClr val="4F81BD">
                  <a:shade val="95000"/>
                  <a:satMod val="105000"/>
                </a:srgbClr>
              </a:solidFill>
              <a:prstDash val="solid"/>
            </a:ln>
            <a:effectLst/>
          </p:spPr>
        </p:cxnSp>
        <p:cxnSp>
          <p:nvCxnSpPr>
            <p:cNvPr id="14" name="Straight Connector 13"/>
            <p:cNvCxnSpPr/>
            <p:nvPr/>
          </p:nvCxnSpPr>
          <p:spPr>
            <a:xfrm rot="16200000">
              <a:off x="7124575" y="1043008"/>
              <a:ext cx="0" cy="617004"/>
            </a:xfrm>
            <a:prstGeom prst="line">
              <a:avLst/>
            </a:prstGeom>
            <a:noFill/>
            <a:ln w="9525" cap="flat" cmpd="sng" algn="ctr">
              <a:solidFill>
                <a:srgbClr val="4F81BD">
                  <a:shade val="95000"/>
                  <a:satMod val="105000"/>
                </a:srgbClr>
              </a:solidFill>
              <a:prstDash val="solid"/>
            </a:ln>
            <a:effectLst/>
          </p:spPr>
        </p:cxnSp>
        <p:cxnSp>
          <p:nvCxnSpPr>
            <p:cNvPr id="15" name="Straight Connector 14"/>
            <p:cNvCxnSpPr/>
            <p:nvPr/>
          </p:nvCxnSpPr>
          <p:spPr>
            <a:xfrm rot="16200000">
              <a:off x="6816073" y="1968515"/>
              <a:ext cx="1234008" cy="0"/>
            </a:xfrm>
            <a:prstGeom prst="line">
              <a:avLst/>
            </a:prstGeom>
            <a:noFill/>
            <a:ln w="9525" cap="flat" cmpd="sng" algn="ctr">
              <a:solidFill>
                <a:srgbClr val="4F81BD">
                  <a:shade val="95000"/>
                  <a:satMod val="105000"/>
                </a:srgbClr>
              </a:solidFill>
              <a:prstDash val="solid"/>
            </a:ln>
            <a:effectLst/>
          </p:spPr>
        </p:cxnSp>
        <p:sp>
          <p:nvSpPr>
            <p:cNvPr id="16" name="Oval 15"/>
            <p:cNvSpPr/>
            <p:nvPr/>
          </p:nvSpPr>
          <p:spPr>
            <a:xfrm rot="16200000">
              <a:off x="7709574" y="1845114"/>
              <a:ext cx="246802" cy="246802"/>
            </a:xfrm>
            <a:prstGeom prst="ellipse">
              <a:avLst/>
            </a:prstGeom>
            <a:solidFill>
              <a:srgbClr val="7030A0"/>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Rounded Rectangle 16"/>
            <p:cNvSpPr/>
            <p:nvPr/>
          </p:nvSpPr>
          <p:spPr>
            <a:xfrm rot="16200000">
              <a:off x="6339999" y="2462118"/>
              <a:ext cx="246802" cy="246802"/>
            </a:xfrm>
            <a:prstGeom prst="roundRect">
              <a:avLst/>
            </a:prstGeom>
            <a:solidFill>
              <a:srgbClr val="1F497D">
                <a:lumMod val="20000"/>
                <a:lumOff val="80000"/>
              </a:srgbClr>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18" name="Straight Connector 17"/>
            <p:cNvCxnSpPr>
              <a:stCxn id="5" idx="4"/>
            </p:cNvCxnSpPr>
            <p:nvPr/>
          </p:nvCxnSpPr>
          <p:spPr>
            <a:xfrm rot="16200000">
              <a:off x="5838433" y="1349149"/>
              <a:ext cx="0" cy="1249932"/>
            </a:xfrm>
            <a:prstGeom prst="line">
              <a:avLst/>
            </a:prstGeom>
            <a:noFill/>
            <a:ln w="9525" cap="flat" cmpd="sng" algn="ctr">
              <a:solidFill>
                <a:srgbClr val="4F81BD">
                  <a:shade val="95000"/>
                  <a:satMod val="105000"/>
                </a:srgbClr>
              </a:solidFill>
              <a:prstDash val="solid"/>
            </a:ln>
            <a:effectLst/>
          </p:spPr>
        </p:cxnSp>
        <p:sp>
          <p:nvSpPr>
            <p:cNvPr id="19" name="Rounded Rectangle 18"/>
            <p:cNvSpPr/>
            <p:nvPr/>
          </p:nvSpPr>
          <p:spPr>
            <a:xfrm rot="16200000">
              <a:off x="6339999" y="1845114"/>
              <a:ext cx="246802" cy="246802"/>
            </a:xfrm>
            <a:prstGeom prst="roundRect">
              <a:avLst/>
            </a:prstGeom>
            <a:solidFill>
              <a:srgbClr val="1F497D">
                <a:lumMod val="20000"/>
                <a:lumOff val="80000"/>
              </a:srgbClr>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 name="Rounded Rectangle 19"/>
            <p:cNvSpPr/>
            <p:nvPr/>
          </p:nvSpPr>
          <p:spPr>
            <a:xfrm rot="16200000">
              <a:off x="6339999" y="1228109"/>
              <a:ext cx="246802" cy="246802"/>
            </a:xfrm>
            <a:prstGeom prst="roundRect">
              <a:avLst/>
            </a:prstGeom>
            <a:solidFill>
              <a:srgbClr val="1F497D">
                <a:lumMod val="20000"/>
                <a:lumOff val="80000"/>
              </a:srgbClr>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1" name="TextBox 20"/>
            <p:cNvSpPr txBox="1"/>
            <p:nvPr/>
          </p:nvSpPr>
          <p:spPr>
            <a:xfrm>
              <a:off x="5724128" y="1105580"/>
              <a:ext cx="432048" cy="523220"/>
            </a:xfrm>
            <a:prstGeom prst="rect">
              <a:avLst/>
            </a:prstGeom>
            <a:noFill/>
          </p:spPr>
          <p:txBody>
            <a:bodyPr wrap="square" rtlCol="0">
              <a:spAutoFit/>
            </a:bodyPr>
            <a:lstStyle/>
            <a:p>
              <a:r>
                <a:rPr lang="en-GB" sz="2800" b="1" dirty="0" smtClean="0">
                  <a:solidFill>
                    <a:schemeClr val="accent6"/>
                  </a:solidFill>
                </a:rPr>
                <a:t>X</a:t>
              </a:r>
              <a:endParaRPr lang="en-GB" sz="2800" b="1" dirty="0">
                <a:solidFill>
                  <a:schemeClr val="accent6"/>
                </a:solidFill>
              </a:endParaRPr>
            </a:p>
          </p:txBody>
        </p:sp>
        <p:sp>
          <p:nvSpPr>
            <p:cNvPr id="22" name="TextBox 21"/>
            <p:cNvSpPr txBox="1"/>
            <p:nvPr/>
          </p:nvSpPr>
          <p:spPr>
            <a:xfrm>
              <a:off x="5724128" y="1700808"/>
              <a:ext cx="432048" cy="523220"/>
            </a:xfrm>
            <a:prstGeom prst="rect">
              <a:avLst/>
            </a:prstGeom>
            <a:noFill/>
          </p:spPr>
          <p:txBody>
            <a:bodyPr wrap="square" rtlCol="0">
              <a:spAutoFit/>
            </a:bodyPr>
            <a:lstStyle/>
            <a:p>
              <a:r>
                <a:rPr lang="en-GB" sz="2800" b="1" dirty="0" smtClean="0">
                  <a:solidFill>
                    <a:schemeClr val="accent6"/>
                  </a:solidFill>
                </a:rPr>
                <a:t>X</a:t>
              </a:r>
              <a:endParaRPr lang="en-GB" sz="2800" b="1" dirty="0">
                <a:solidFill>
                  <a:schemeClr val="accent6"/>
                </a:solidFill>
              </a:endParaRPr>
            </a:p>
          </p:txBody>
        </p:sp>
        <p:cxnSp>
          <p:nvCxnSpPr>
            <p:cNvPr id="23" name="Straight Arrow Connector 22"/>
            <p:cNvCxnSpPr/>
            <p:nvPr/>
          </p:nvCxnSpPr>
          <p:spPr>
            <a:xfrm>
              <a:off x="5724128" y="2462117"/>
              <a:ext cx="432048" cy="0"/>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961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539440" y="0"/>
            <a:ext cx="8604560" cy="762000"/>
          </a:xfrm>
        </p:spPr>
        <p:txBody>
          <a:bodyPr/>
          <a:lstStyle/>
          <a:p>
            <a:pPr algn="ctr" eaLnBrk="1" hangingPunct="1"/>
            <a:r>
              <a:rPr lang="en-GB" dirty="0" smtClean="0"/>
              <a:t>…during design and development</a:t>
            </a:r>
          </a:p>
        </p:txBody>
      </p:sp>
      <p:sp>
        <p:nvSpPr>
          <p:cNvPr id="141315" name="Rectangle 3"/>
          <p:cNvSpPr>
            <a:spLocks noGrp="1" noChangeArrowheads="1"/>
          </p:cNvSpPr>
          <p:nvPr>
            <p:ph type="body" idx="1"/>
          </p:nvPr>
        </p:nvSpPr>
        <p:spPr>
          <a:xfrm>
            <a:off x="228600" y="908650"/>
            <a:ext cx="8686800" cy="5616780"/>
          </a:xfrm>
        </p:spPr>
        <p:txBody>
          <a:bodyPr/>
          <a:lstStyle/>
          <a:p>
            <a:pPr lvl="0" eaLnBrk="1" hangingPunct="1">
              <a:defRPr/>
            </a:pPr>
            <a:r>
              <a:rPr lang="en-GB" sz="2400" dirty="0" smtClean="0">
                <a:solidFill>
                  <a:srgbClr val="C00000"/>
                </a:solidFill>
                <a:effectLst/>
                <a:latin typeface="+mn-lt"/>
                <a:ea typeface="+mn-ea"/>
                <a:cs typeface="+mn-cs"/>
              </a:rPr>
              <a:t>Consider</a:t>
            </a:r>
            <a:r>
              <a:rPr lang="en-GB" sz="2400" dirty="0" smtClean="0">
                <a:solidFill>
                  <a:srgbClr val="062F67"/>
                </a:solidFill>
                <a:effectLst/>
                <a:latin typeface="+mn-lt"/>
                <a:ea typeface="+mn-ea"/>
                <a:cs typeface="+mn-cs"/>
              </a:rPr>
              <a:t> the </a:t>
            </a:r>
            <a:r>
              <a:rPr lang="en-GB" sz="2400" dirty="0" smtClean="0">
                <a:solidFill>
                  <a:srgbClr val="C00000"/>
                </a:solidFill>
                <a:effectLst/>
                <a:latin typeface="+mn-lt"/>
                <a:ea typeface="+mn-ea"/>
                <a:cs typeface="+mn-cs"/>
              </a:rPr>
              <a:t>operational phase </a:t>
            </a:r>
            <a:r>
              <a:rPr lang="en-GB" sz="2400" dirty="0" smtClean="0">
                <a:solidFill>
                  <a:srgbClr val="062F67"/>
                </a:solidFill>
                <a:effectLst/>
                <a:latin typeface="+mn-lt"/>
                <a:ea typeface="+mn-ea"/>
                <a:cs typeface="+mn-cs"/>
              </a:rPr>
              <a:t>of the accelerator during the </a:t>
            </a:r>
            <a:r>
              <a:rPr lang="en-GB" dirty="0"/>
              <a:t>design …. </a:t>
            </a:r>
            <a:endParaRPr lang="en-GB" dirty="0" smtClean="0"/>
          </a:p>
          <a:p>
            <a:pPr lvl="1" eaLnBrk="1" hangingPunct="1">
              <a:defRPr/>
            </a:pPr>
            <a:r>
              <a:rPr lang="en-GB" dirty="0"/>
              <a:t>m</a:t>
            </a:r>
            <a:r>
              <a:rPr lang="en-GB" dirty="0" smtClean="0"/>
              <a:t>aintenance </a:t>
            </a:r>
            <a:r>
              <a:rPr lang="en-GB" dirty="0"/>
              <a:t>and operability </a:t>
            </a:r>
            <a:r>
              <a:rPr lang="en-GB" dirty="0" smtClean="0"/>
              <a:t>to </a:t>
            </a:r>
            <a:r>
              <a:rPr lang="en-GB" dirty="0"/>
              <a:t>be considered from early design </a:t>
            </a:r>
            <a:r>
              <a:rPr lang="en-GB" dirty="0" smtClean="0"/>
              <a:t>phases</a:t>
            </a:r>
          </a:p>
          <a:p>
            <a:pPr lvl="1" eaLnBrk="1" hangingPunct="1">
              <a:defRPr/>
            </a:pPr>
            <a:r>
              <a:rPr lang="en-GB" dirty="0" smtClean="0"/>
              <a:t>system </a:t>
            </a:r>
            <a:r>
              <a:rPr lang="en-GB" dirty="0"/>
              <a:t>architectures can strongly influence </a:t>
            </a:r>
            <a:r>
              <a:rPr lang="en-GB" dirty="0" smtClean="0"/>
              <a:t>maintainability</a:t>
            </a:r>
          </a:p>
          <a:p>
            <a:pPr lvl="1" eaLnBrk="1" hangingPunct="1">
              <a:defRPr/>
            </a:pPr>
            <a:r>
              <a:rPr lang="en-GB" dirty="0" smtClean="0"/>
              <a:t>modular design helps </a:t>
            </a:r>
            <a:r>
              <a:rPr lang="en-GB" dirty="0"/>
              <a:t>optimizing maintenance tasks and </a:t>
            </a:r>
            <a:r>
              <a:rPr lang="en-GB" dirty="0" smtClean="0"/>
              <a:t>commissioning</a:t>
            </a:r>
            <a:endParaRPr lang="en-GB" sz="2000" dirty="0" smtClean="0">
              <a:effectLst/>
            </a:endParaRPr>
          </a:p>
          <a:p>
            <a:pPr marL="342900" marR="0" lvl="0" indent="-342900" algn="l" defTabSz="914400" rtl="0" eaLnBrk="1" fontAlgn="base" latinLnBrk="0" hangingPunct="1">
              <a:lnSpc>
                <a:spcPct val="100000"/>
              </a:lnSpc>
              <a:spcBef>
                <a:spcPct val="20000"/>
              </a:spcBef>
              <a:spcAft>
                <a:spcPct val="0"/>
              </a:spcAft>
              <a:buClr>
                <a:srgbClr val="000099"/>
              </a:buClr>
              <a:buSzPct val="80000"/>
              <a:buFont typeface="Arial Unicode MS" pitchFamily="34" charset="-128"/>
              <a:buChar char="●"/>
              <a:tabLst/>
              <a:defRPr/>
            </a:pPr>
            <a:r>
              <a:rPr lang="en-GB" sz="2400" dirty="0" smtClean="0">
                <a:solidFill>
                  <a:srgbClr val="C00000"/>
                </a:solidFill>
                <a:effectLst/>
                <a:latin typeface="+mn-lt"/>
                <a:ea typeface="+mn-ea"/>
                <a:cs typeface="+mn-cs"/>
              </a:rPr>
              <a:t>Avoid</a:t>
            </a:r>
            <a:r>
              <a:rPr lang="en-GB" sz="2400" dirty="0" smtClean="0">
                <a:solidFill>
                  <a:srgbClr val="062F67"/>
                </a:solidFill>
                <a:effectLst/>
                <a:latin typeface="+mn-lt"/>
                <a:ea typeface="+mn-ea"/>
                <a:cs typeface="+mn-cs"/>
              </a:rPr>
              <a:t> (unnecessary) </a:t>
            </a:r>
            <a:r>
              <a:rPr lang="en-GB" sz="2400" dirty="0" smtClean="0">
                <a:solidFill>
                  <a:srgbClr val="C00000"/>
                </a:solidFill>
                <a:effectLst/>
                <a:latin typeface="+mn-lt"/>
                <a:ea typeface="+mn-ea"/>
                <a:cs typeface="+mn-cs"/>
              </a:rPr>
              <a:t>complexity</a:t>
            </a:r>
            <a:r>
              <a:rPr lang="en-GB" sz="2400" dirty="0" smtClean="0">
                <a:solidFill>
                  <a:srgbClr val="062F67"/>
                </a:solidFill>
                <a:effectLst/>
                <a:latin typeface="+mn-lt"/>
                <a:ea typeface="+mn-ea"/>
                <a:cs typeface="+mn-cs"/>
              </a:rPr>
              <a:t> for protection systems </a:t>
            </a:r>
          </a:p>
          <a:p>
            <a:pPr eaLnBrk="1" hangingPunct="1"/>
            <a:r>
              <a:rPr lang="en-GB" dirty="0" smtClean="0">
                <a:solidFill>
                  <a:srgbClr val="C00000"/>
                </a:solidFill>
              </a:rPr>
              <a:t>Calculate </a:t>
            </a:r>
            <a:r>
              <a:rPr lang="en-GB" dirty="0" smtClean="0"/>
              <a:t>safety / availability / reliability </a:t>
            </a:r>
          </a:p>
          <a:p>
            <a:pPr lvl="1" eaLnBrk="1" hangingPunct="1">
              <a:buFont typeface="Arial" pitchFamily="34" charset="0"/>
              <a:buChar char="•"/>
            </a:pPr>
            <a:r>
              <a:rPr lang="en-GB" dirty="0"/>
              <a:t>u</a:t>
            </a:r>
            <a:r>
              <a:rPr lang="en-GB" dirty="0" smtClean="0"/>
              <a:t>se established methods to analyse systems and predict failure rate</a:t>
            </a:r>
          </a:p>
          <a:p>
            <a:pPr lvl="1" eaLnBrk="1" hangingPunct="1"/>
            <a:r>
              <a:rPr lang="en-GB" dirty="0"/>
              <a:t>reliability analyses provide the means for spare part </a:t>
            </a:r>
            <a:r>
              <a:rPr lang="en-GB" dirty="0" smtClean="0"/>
              <a:t>management</a:t>
            </a:r>
          </a:p>
          <a:p>
            <a:pPr lvl="0" eaLnBrk="1" hangingPunct="1"/>
            <a:r>
              <a:rPr lang="en-GB" dirty="0" smtClean="0">
                <a:solidFill>
                  <a:srgbClr val="C00000"/>
                </a:solidFill>
              </a:rPr>
              <a:t>Comprehensive </a:t>
            </a:r>
            <a:r>
              <a:rPr lang="en-GB" dirty="0">
                <a:solidFill>
                  <a:srgbClr val="C00000"/>
                </a:solidFill>
              </a:rPr>
              <a:t>diagnostics </a:t>
            </a:r>
            <a:r>
              <a:rPr lang="en-GB" dirty="0" smtClean="0"/>
              <a:t>to identify root causes of failure </a:t>
            </a:r>
          </a:p>
          <a:p>
            <a:pPr lvl="0" eaLnBrk="1" hangingPunct="1"/>
            <a:r>
              <a:rPr lang="en-GB" dirty="0"/>
              <a:t>Critical processes not by software (no operating system)</a:t>
            </a:r>
          </a:p>
          <a:p>
            <a:pPr lvl="1" eaLnBrk="1" hangingPunct="1">
              <a:buClr>
                <a:srgbClr val="339966">
                  <a:lumMod val="50000"/>
                </a:srgbClr>
              </a:buClr>
            </a:pPr>
            <a:r>
              <a:rPr lang="en-GB" dirty="0"/>
              <a:t>No remote changes of most critical </a:t>
            </a:r>
            <a:r>
              <a:rPr lang="en-GB" dirty="0" smtClean="0"/>
              <a:t>parameters</a:t>
            </a:r>
          </a:p>
          <a:p>
            <a:pPr lvl="0" eaLnBrk="1" hangingPunct="1"/>
            <a:r>
              <a:rPr lang="en-GB" dirty="0" smtClean="0">
                <a:solidFill>
                  <a:srgbClr val="C00000"/>
                </a:solidFill>
              </a:rPr>
              <a:t>Review</a:t>
            </a:r>
            <a:r>
              <a:rPr lang="en-GB" dirty="0" smtClean="0"/>
              <a:t> of the system with outside experts</a:t>
            </a:r>
          </a:p>
        </p:txBody>
      </p:sp>
    </p:spTree>
    <p:extLst>
      <p:ext uri="{BB962C8B-B14F-4D97-AF65-F5344CB8AC3E}">
        <p14:creationId xmlns:p14="http://schemas.microsoft.com/office/powerpoint/2010/main" val="147836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23410" y="0"/>
            <a:ext cx="8820590" cy="762000"/>
          </a:xfrm>
        </p:spPr>
        <p:txBody>
          <a:bodyPr/>
          <a:lstStyle/>
          <a:p>
            <a:pPr algn="ctr" eaLnBrk="1" hangingPunct="1"/>
            <a:r>
              <a:rPr lang="en-GB" dirty="0" smtClean="0"/>
              <a:t>…from development to operation</a:t>
            </a:r>
          </a:p>
        </p:txBody>
      </p:sp>
      <p:sp>
        <p:nvSpPr>
          <p:cNvPr id="141315" name="Rectangle 3"/>
          <p:cNvSpPr>
            <a:spLocks noGrp="1" noChangeArrowheads="1"/>
          </p:cNvSpPr>
          <p:nvPr>
            <p:ph type="body" idx="1"/>
          </p:nvPr>
        </p:nvSpPr>
        <p:spPr>
          <a:xfrm>
            <a:off x="228600" y="908650"/>
            <a:ext cx="8686800" cy="5498366"/>
          </a:xfrm>
        </p:spPr>
        <p:txBody>
          <a:bodyPr/>
          <a:lstStyle/>
          <a:p>
            <a:pPr eaLnBrk="1" hangingPunct="1"/>
            <a:r>
              <a:rPr lang="en-GB" dirty="0">
                <a:solidFill>
                  <a:srgbClr val="C00000"/>
                </a:solidFill>
              </a:rPr>
              <a:t>Test benches </a:t>
            </a:r>
            <a:r>
              <a:rPr lang="en-GB" dirty="0"/>
              <a:t>for electronic systems should be part of the system development</a:t>
            </a:r>
          </a:p>
          <a:p>
            <a:pPr lvl="1" eaLnBrk="1" hangingPunct="1"/>
            <a:r>
              <a:rPr lang="en-GB" dirty="0" smtClean="0"/>
              <a:t>careful </a:t>
            </a:r>
            <a:r>
              <a:rPr lang="en-GB" dirty="0"/>
              <a:t>testing in conditions similar to real operation</a:t>
            </a:r>
          </a:p>
          <a:p>
            <a:pPr lvl="1" eaLnBrk="1" hangingPunct="1"/>
            <a:r>
              <a:rPr lang="en-GB" dirty="0" smtClean="0"/>
              <a:t>our </a:t>
            </a:r>
            <a:r>
              <a:rPr lang="en-GB" dirty="0"/>
              <a:t>experience: most </a:t>
            </a:r>
            <a:r>
              <a:rPr lang="en-GB" dirty="0">
                <a:solidFill>
                  <a:srgbClr val="C00000"/>
                </a:solidFill>
              </a:rPr>
              <a:t>failures</a:t>
            </a:r>
            <a:r>
              <a:rPr lang="en-GB" dirty="0"/>
              <a:t> are due to </a:t>
            </a:r>
            <a:r>
              <a:rPr lang="en-GB" dirty="0">
                <a:solidFill>
                  <a:srgbClr val="C00000"/>
                </a:solidFill>
              </a:rPr>
              <a:t>power supplies</a:t>
            </a:r>
            <a:r>
              <a:rPr lang="en-GB" dirty="0"/>
              <a:t>, </a:t>
            </a:r>
            <a:r>
              <a:rPr lang="en-GB" dirty="0">
                <a:solidFill>
                  <a:srgbClr val="C00000"/>
                </a:solidFill>
              </a:rPr>
              <a:t>mechanical parts </a:t>
            </a:r>
            <a:r>
              <a:rPr lang="en-GB" dirty="0"/>
              <a:t>and </a:t>
            </a:r>
            <a:r>
              <a:rPr lang="en-GB" dirty="0">
                <a:solidFill>
                  <a:srgbClr val="C00000"/>
                </a:solidFill>
              </a:rPr>
              <a:t>connectors</a:t>
            </a:r>
          </a:p>
          <a:p>
            <a:pPr eaLnBrk="1" hangingPunct="1"/>
            <a:r>
              <a:rPr lang="en-GB" dirty="0" smtClean="0"/>
              <a:t>The </a:t>
            </a:r>
            <a:r>
              <a:rPr lang="en-GB" dirty="0" smtClean="0">
                <a:solidFill>
                  <a:srgbClr val="C00000"/>
                </a:solidFill>
              </a:rPr>
              <a:t>accurate execution of each protection function</a:t>
            </a:r>
            <a:r>
              <a:rPr lang="en-GB" dirty="0" smtClean="0"/>
              <a:t> must be explicitly </a:t>
            </a:r>
            <a:r>
              <a:rPr lang="en-GB" dirty="0" smtClean="0">
                <a:solidFill>
                  <a:srgbClr val="C00000"/>
                </a:solidFill>
              </a:rPr>
              <a:t>tested during commissioning</a:t>
            </a:r>
            <a:endParaRPr lang="en-GB" dirty="0" smtClean="0"/>
          </a:p>
          <a:p>
            <a:pPr eaLnBrk="1" hangingPunct="1"/>
            <a:r>
              <a:rPr lang="en-GB" dirty="0" smtClean="0"/>
              <a:t>Reliable </a:t>
            </a:r>
            <a:r>
              <a:rPr lang="en-GB" dirty="0"/>
              <a:t>protection </a:t>
            </a:r>
            <a:r>
              <a:rPr lang="en-GB" dirty="0" smtClean="0"/>
              <a:t>does </a:t>
            </a:r>
            <a:r>
              <a:rPr lang="en-GB" dirty="0"/>
              <a:t>not end with the development </a:t>
            </a:r>
            <a:r>
              <a:rPr lang="en-GB" dirty="0" smtClean="0"/>
              <a:t>phase </a:t>
            </a:r>
          </a:p>
          <a:p>
            <a:pPr lvl="1" eaLnBrk="1" hangingPunct="1"/>
            <a:r>
              <a:rPr lang="en-GB" dirty="0" smtClean="0">
                <a:solidFill>
                  <a:srgbClr val="C00000"/>
                </a:solidFill>
              </a:rPr>
              <a:t>Documentation </a:t>
            </a:r>
            <a:r>
              <a:rPr lang="en-GB" dirty="0">
                <a:solidFill>
                  <a:srgbClr val="C00000"/>
                </a:solidFill>
              </a:rPr>
              <a:t>for installation, maintenance and operation </a:t>
            </a:r>
            <a:r>
              <a:rPr lang="en-GB" dirty="0"/>
              <a:t>of the </a:t>
            </a:r>
            <a:r>
              <a:rPr lang="en-GB" dirty="0" smtClean="0"/>
              <a:t>protection systems is required</a:t>
            </a:r>
          </a:p>
          <a:p>
            <a:pPr eaLnBrk="1" hangingPunct="1"/>
            <a:r>
              <a:rPr lang="en-GB" dirty="0" smtClean="0">
                <a:solidFill>
                  <a:srgbClr val="C00000"/>
                </a:solidFill>
              </a:rPr>
              <a:t>Requirements </a:t>
            </a:r>
            <a:r>
              <a:rPr lang="en-GB" dirty="0"/>
              <a:t>are established </a:t>
            </a:r>
            <a:r>
              <a:rPr lang="en-GB" dirty="0">
                <a:solidFill>
                  <a:srgbClr val="C00000"/>
                </a:solidFill>
              </a:rPr>
              <a:t>for </a:t>
            </a:r>
            <a:r>
              <a:rPr lang="en-GB" dirty="0" smtClean="0">
                <a:solidFill>
                  <a:srgbClr val="C00000"/>
                </a:solidFill>
              </a:rPr>
              <a:t>test intervals </a:t>
            </a:r>
            <a:r>
              <a:rPr lang="en-GB" dirty="0"/>
              <a:t>of each </a:t>
            </a:r>
            <a:r>
              <a:rPr lang="en-GB" dirty="0" smtClean="0"/>
              <a:t>function</a:t>
            </a:r>
          </a:p>
          <a:p>
            <a:pPr eaLnBrk="1" hangingPunct="1"/>
            <a:r>
              <a:rPr lang="en-GB" dirty="0" smtClean="0"/>
              <a:t>Monitor system during operation</a:t>
            </a:r>
          </a:p>
          <a:p>
            <a:pPr lvl="1" eaLnBrk="1" hangingPunct="1"/>
            <a:r>
              <a:rPr lang="en-GB" dirty="0" smtClean="0"/>
              <a:t>for every beam abort, understand if system worked correctly, e.g. if redundant signal path worked)</a:t>
            </a:r>
          </a:p>
          <a:p>
            <a:pPr eaLnBrk="1" hangingPunct="1"/>
            <a:r>
              <a:rPr lang="en-GB" dirty="0" smtClean="0">
                <a:solidFill>
                  <a:srgbClr val="C00000"/>
                </a:solidFill>
              </a:rPr>
              <a:t>Learn</a:t>
            </a:r>
            <a:r>
              <a:rPr lang="en-GB" dirty="0" smtClean="0"/>
              <a:t> from </a:t>
            </a:r>
            <a:r>
              <a:rPr lang="en-GB" dirty="0" smtClean="0">
                <a:solidFill>
                  <a:srgbClr val="C00000"/>
                </a:solidFill>
              </a:rPr>
              <a:t>near</a:t>
            </a:r>
            <a:r>
              <a:rPr lang="en-GB" dirty="0" smtClean="0"/>
              <a:t> </a:t>
            </a:r>
            <a:r>
              <a:rPr lang="en-GB" dirty="0" smtClean="0">
                <a:solidFill>
                  <a:srgbClr val="C00000"/>
                </a:solidFill>
              </a:rPr>
              <a:t>misses</a:t>
            </a:r>
          </a:p>
          <a:p>
            <a:pPr eaLnBrk="1" hangingPunct="1"/>
            <a:endParaRPr lang="en-GB" dirty="0" smtClean="0"/>
          </a:p>
        </p:txBody>
      </p:sp>
    </p:spTree>
    <p:extLst>
      <p:ext uri="{BB962C8B-B14F-4D97-AF65-F5344CB8AC3E}">
        <p14:creationId xmlns:p14="http://schemas.microsoft.com/office/powerpoint/2010/main" val="385987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7" name="Rectangle 3"/>
          <p:cNvSpPr>
            <a:spLocks noChangeArrowheads="1"/>
          </p:cNvSpPr>
          <p:nvPr/>
        </p:nvSpPr>
        <p:spPr bwMode="auto">
          <a:xfrm>
            <a:off x="468313" y="2443162"/>
            <a:ext cx="8210550" cy="18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1" hangingPunct="1"/>
            <a:endParaRPr lang="en-GB" sz="4800">
              <a:solidFill>
                <a:schemeClr val="hlink"/>
              </a:solidFill>
              <a:effectLst>
                <a:outerShdw blurRad="38100" dist="38100" dir="2700000" algn="tl">
                  <a:srgbClr val="000000"/>
                </a:outerShdw>
              </a:effectLst>
              <a:latin typeface="Arial" charset="0"/>
            </a:endParaRPr>
          </a:p>
        </p:txBody>
      </p:sp>
      <p:sp>
        <p:nvSpPr>
          <p:cNvPr id="1255428" name="Rectangle 4"/>
          <p:cNvSpPr>
            <a:spLocks noGrp="1" noChangeArrowheads="1"/>
          </p:cNvSpPr>
          <p:nvPr>
            <p:ph type="title" idx="4294967295"/>
          </p:nvPr>
        </p:nvSpPr>
        <p:spPr>
          <a:xfrm>
            <a:off x="242888" y="1974078"/>
            <a:ext cx="8435975" cy="2503917"/>
          </a:xfrm>
          <a:solidFill>
            <a:schemeClr val="bg1">
              <a:lumMod val="95000"/>
            </a:schemeClr>
          </a:solidFill>
        </p:spPr>
        <p:txBody>
          <a:bodyPr/>
          <a:lstStyle/>
          <a:p>
            <a:pPr algn="ctr"/>
            <a:r>
              <a:rPr lang="en-GB" sz="6000" dirty="0" smtClean="0">
                <a:solidFill>
                  <a:srgbClr val="000000"/>
                </a:solidFill>
              </a:rPr>
              <a:t>Comments on failures</a:t>
            </a:r>
            <a:endParaRPr lang="en-GB" sz="4000" noProof="0" dirty="0">
              <a:solidFill>
                <a:srgbClr val="C00000"/>
              </a:solidFill>
            </a:endParaRPr>
          </a:p>
        </p:txBody>
      </p:sp>
    </p:spTree>
    <p:extLst>
      <p:ext uri="{BB962C8B-B14F-4D97-AF65-F5344CB8AC3E}">
        <p14:creationId xmlns:p14="http://schemas.microsoft.com/office/powerpoint/2010/main" val="14429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algn="ctr" eaLnBrk="1" hangingPunct="1"/>
            <a:r>
              <a:rPr lang="en-GB" dirty="0" smtClean="0"/>
              <a:t>Failure Rate and Bathtub Curve</a:t>
            </a:r>
            <a:endParaRPr lang="en-GB" dirty="0"/>
          </a:p>
        </p:txBody>
      </p:sp>
      <p:pic>
        <p:nvPicPr>
          <p:cNvPr id="3" name="Picture 2"/>
          <p:cNvPicPr>
            <a:picLocks noChangeAspect="1"/>
          </p:cNvPicPr>
          <p:nvPr/>
        </p:nvPicPr>
        <p:blipFill>
          <a:blip r:embed="rId4"/>
          <a:stretch>
            <a:fillRect/>
          </a:stretch>
        </p:blipFill>
        <p:spPr>
          <a:xfrm>
            <a:off x="1331640" y="1556792"/>
            <a:ext cx="6275342" cy="3216938"/>
          </a:xfrm>
          <a:prstGeom prst="rect">
            <a:avLst/>
          </a:prstGeom>
          <a:ln>
            <a:solidFill>
              <a:srgbClr val="000000"/>
            </a:solidFill>
          </a:ln>
        </p:spPr>
      </p:pic>
      <p:grpSp>
        <p:nvGrpSpPr>
          <p:cNvPr id="6" name="Group 22"/>
          <p:cNvGrpSpPr>
            <a:grpSpLocks/>
          </p:cNvGrpSpPr>
          <p:nvPr/>
        </p:nvGrpSpPr>
        <p:grpSpPr bwMode="auto">
          <a:xfrm>
            <a:off x="2483902" y="836712"/>
            <a:ext cx="3816155" cy="840501"/>
            <a:chOff x="23" y="1400"/>
            <a:chExt cx="3092" cy="678"/>
          </a:xfrm>
        </p:grpSpPr>
        <p:graphicFrame>
          <p:nvGraphicFramePr>
            <p:cNvPr id="7" name="Object 4"/>
            <p:cNvGraphicFramePr>
              <a:graphicFrameLocks noChangeAspect="1"/>
            </p:cNvGraphicFramePr>
            <p:nvPr>
              <p:extLst/>
            </p:nvPr>
          </p:nvGraphicFramePr>
          <p:xfrm>
            <a:off x="23" y="1400"/>
            <a:ext cx="3075" cy="453"/>
          </p:xfrm>
          <a:graphic>
            <a:graphicData uri="http://schemas.openxmlformats.org/presentationml/2006/ole">
              <mc:AlternateContent xmlns:mc="http://schemas.openxmlformats.org/markup-compatibility/2006">
                <mc:Choice xmlns:v="urn:schemas-microsoft-com:vml" Requires="v">
                  <p:oleObj spid="_x0000_s28754" name="Equation" r:id="rId5" imgW="2819160" imgH="419040" progId="Equation.3">
                    <p:embed/>
                  </p:oleObj>
                </mc:Choice>
                <mc:Fallback>
                  <p:oleObj name="Equation" r:id="rId5" imgW="2819160" imgH="419040" progId="Equation.3">
                    <p:embed/>
                    <p:pic>
                      <p:nvPicPr>
                        <p:cNvPr id="0" name=""/>
                        <p:cNvPicPr>
                          <a:picLocks noChangeAspect="1" noChangeArrowheads="1"/>
                        </p:cNvPicPr>
                        <p:nvPr/>
                      </p:nvPicPr>
                      <p:blipFill>
                        <a:blip r:embed="rId6"/>
                        <a:srcRect/>
                        <a:stretch>
                          <a:fillRect/>
                        </a:stretch>
                      </p:blipFill>
                      <p:spPr bwMode="auto">
                        <a:xfrm>
                          <a:off x="23" y="1400"/>
                          <a:ext cx="3075" cy="45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Text Box 20"/>
            <p:cNvSpPr txBox="1">
              <a:spLocks noChangeArrowheads="1"/>
            </p:cNvSpPr>
            <p:nvPr/>
          </p:nvSpPr>
          <p:spPr bwMode="auto">
            <a:xfrm>
              <a:off x="2609" y="1855"/>
              <a:ext cx="50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lIns="0" tIns="0" rIns="0" bIns="0">
              <a:spAutoFit/>
            </a:bodyPr>
            <a:lstStyle>
              <a:lvl1pPr eaLnBrk="0" hangingPunct="0">
                <a:defRPr>
                  <a:solidFill>
                    <a:schemeClr val="tx1"/>
                  </a:solidFill>
                  <a:latin typeface="Bosch Office Sans" pitchFamily="18" charset="0"/>
                </a:defRPr>
              </a:lvl1pPr>
              <a:lvl2pPr marL="742950" indent="-285750" eaLnBrk="0" hangingPunct="0">
                <a:defRPr>
                  <a:solidFill>
                    <a:schemeClr val="tx1"/>
                  </a:solidFill>
                  <a:latin typeface="Bosch Office Sans" pitchFamily="18" charset="0"/>
                </a:defRPr>
              </a:lvl2pPr>
              <a:lvl3pPr marL="1143000" indent="-228600" eaLnBrk="0" hangingPunct="0">
                <a:defRPr>
                  <a:solidFill>
                    <a:schemeClr val="tx1"/>
                  </a:solidFill>
                  <a:latin typeface="Bosch Office Sans" pitchFamily="18" charset="0"/>
                </a:defRPr>
              </a:lvl3pPr>
              <a:lvl4pPr marL="1600200" indent="-228600" eaLnBrk="0" hangingPunct="0">
                <a:defRPr>
                  <a:solidFill>
                    <a:schemeClr val="tx1"/>
                  </a:solidFill>
                  <a:latin typeface="Bosch Office Sans" pitchFamily="18" charset="0"/>
                </a:defRPr>
              </a:lvl4pPr>
              <a:lvl5pPr marL="2057400" indent="-228600" eaLnBrk="0" hangingPunct="0">
                <a:defRPr>
                  <a:solidFill>
                    <a:schemeClr val="tx1"/>
                  </a:solidFill>
                  <a:latin typeface="Bosch Office Sans" pitchFamily="18" charset="0"/>
                </a:defRPr>
              </a:lvl5pPr>
              <a:lvl6pPr marL="2514600" indent="-228600" eaLnBrk="0" fontAlgn="base" hangingPunct="0">
                <a:spcBef>
                  <a:spcPct val="0"/>
                </a:spcBef>
                <a:spcAft>
                  <a:spcPct val="0"/>
                </a:spcAft>
                <a:defRPr>
                  <a:solidFill>
                    <a:schemeClr val="tx1"/>
                  </a:solidFill>
                  <a:latin typeface="Bosch Office Sans" pitchFamily="18" charset="0"/>
                </a:defRPr>
              </a:lvl6pPr>
              <a:lvl7pPr marL="2971800" indent="-228600" eaLnBrk="0" fontAlgn="base" hangingPunct="0">
                <a:spcBef>
                  <a:spcPct val="0"/>
                </a:spcBef>
                <a:spcAft>
                  <a:spcPct val="0"/>
                </a:spcAft>
                <a:defRPr>
                  <a:solidFill>
                    <a:schemeClr val="tx1"/>
                  </a:solidFill>
                  <a:latin typeface="Bosch Office Sans" pitchFamily="18" charset="0"/>
                </a:defRPr>
              </a:lvl7pPr>
              <a:lvl8pPr marL="3429000" indent="-228600" eaLnBrk="0" fontAlgn="base" hangingPunct="0">
                <a:spcBef>
                  <a:spcPct val="0"/>
                </a:spcBef>
                <a:spcAft>
                  <a:spcPct val="0"/>
                </a:spcAft>
                <a:defRPr>
                  <a:solidFill>
                    <a:schemeClr val="tx1"/>
                  </a:solidFill>
                  <a:latin typeface="Bosch Office Sans" pitchFamily="18" charset="0"/>
                </a:defRPr>
              </a:lvl8pPr>
              <a:lvl9pPr marL="3886200" indent="-228600" eaLnBrk="0" fontAlgn="base" hangingPunct="0">
                <a:spcBef>
                  <a:spcPct val="0"/>
                </a:spcBef>
                <a:spcAft>
                  <a:spcPct val="0"/>
                </a:spcAft>
                <a:defRPr>
                  <a:solidFill>
                    <a:schemeClr val="tx1"/>
                  </a:solidFill>
                  <a:latin typeface="Bosch Office Sans" pitchFamily="18" charset="0"/>
                </a:defRPr>
              </a:lvl9pPr>
            </a:lstStyle>
            <a:p>
              <a:pPr>
                <a:spcBef>
                  <a:spcPct val="50000"/>
                </a:spcBef>
              </a:pPr>
              <a:endParaRPr lang="de-DE" altLang="de-DE">
                <a:latin typeface="+mj-lt"/>
              </a:endParaRPr>
            </a:p>
          </p:txBody>
        </p:sp>
      </p:grpSp>
      <p:sp>
        <p:nvSpPr>
          <p:cNvPr id="14" name="Rectangle 3"/>
          <p:cNvSpPr txBox="1">
            <a:spLocks noChangeArrowheads="1"/>
          </p:cNvSpPr>
          <p:nvPr/>
        </p:nvSpPr>
        <p:spPr bwMode="auto">
          <a:xfrm>
            <a:off x="467544" y="4797152"/>
            <a:ext cx="8424936" cy="149242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eaLnBrk="1" hangingPunct="1"/>
            <a:r>
              <a:rPr lang="en-GB" sz="2000" kern="0" dirty="0" smtClean="0"/>
              <a:t>In practice, it is often assumed that failures occur randomly, i.e. they are described by an exponential density function </a:t>
            </a:r>
            <a:r>
              <a:rPr lang="en-GB" sz="2000" kern="0" dirty="0" smtClean="0">
                <a:sym typeface="Wingdings" panose="05000000000000000000" pitchFamily="2" charset="2"/>
              </a:rPr>
              <a:t> </a:t>
            </a:r>
            <a:r>
              <a:rPr lang="en-GB" sz="2000" b="1" kern="0" dirty="0" smtClean="0">
                <a:sym typeface="Wingdings" panose="05000000000000000000" pitchFamily="2" charset="2"/>
              </a:rPr>
              <a:t>constant failure rate </a:t>
            </a:r>
            <a:r>
              <a:rPr lang="el-GR" sz="2000" b="1" kern="0" dirty="0" smtClean="0">
                <a:latin typeface="Calibri" panose="020F0502020204030204" pitchFamily="34" charset="0"/>
                <a:sym typeface="Wingdings" panose="05000000000000000000" pitchFamily="2" charset="2"/>
              </a:rPr>
              <a:t>λ</a:t>
            </a:r>
            <a:endParaRPr lang="en-GB" sz="2000" b="1" kern="0" dirty="0" smtClean="0">
              <a:latin typeface="Calibri" panose="020F0502020204030204" pitchFamily="34" charset="0"/>
              <a:sym typeface="Wingdings" panose="05000000000000000000" pitchFamily="2" charset="2"/>
            </a:endParaRPr>
          </a:p>
          <a:p>
            <a:pPr eaLnBrk="1" hangingPunct="1"/>
            <a:r>
              <a:rPr lang="en-GB" sz="2000" kern="0" dirty="0" smtClean="0">
                <a:latin typeface="Calibri" panose="020F0502020204030204" pitchFamily="34" charset="0"/>
                <a:sym typeface="Wingdings" panose="05000000000000000000" pitchFamily="2" charset="2"/>
              </a:rPr>
              <a:t>Only in the latter case Mean Time Between Failures (MTBF) = 1/</a:t>
            </a:r>
            <a:r>
              <a:rPr lang="el-GR" sz="2000" kern="0" dirty="0" smtClean="0">
                <a:latin typeface="Calibri" panose="020F0502020204030204" pitchFamily="34" charset="0"/>
                <a:sym typeface="Wingdings" panose="05000000000000000000" pitchFamily="2" charset="2"/>
              </a:rPr>
              <a:t>λ</a:t>
            </a:r>
            <a:endParaRPr lang="en-GB" sz="2000" kern="0" dirty="0" smtClean="0">
              <a:sym typeface="Wingdings" panose="05000000000000000000" pitchFamily="2" charset="2"/>
            </a:endParaRPr>
          </a:p>
          <a:p>
            <a:pPr eaLnBrk="1" hangingPunct="1"/>
            <a:r>
              <a:rPr lang="en-GB" sz="2000" kern="0" dirty="0" smtClean="0">
                <a:sym typeface="Wingdings" panose="05000000000000000000" pitchFamily="2" charset="2"/>
              </a:rPr>
              <a:t>Clearly a </a:t>
            </a:r>
            <a:r>
              <a:rPr lang="en-GB" sz="2000" b="1" kern="0" dirty="0" smtClean="0">
                <a:sym typeface="Wingdings" panose="05000000000000000000" pitchFamily="2" charset="2"/>
              </a:rPr>
              <a:t>simplification </a:t>
            </a:r>
            <a:r>
              <a:rPr lang="en-GB" sz="2000" kern="0" dirty="0" smtClean="0">
                <a:sym typeface="Wingdings" panose="05000000000000000000" pitchFamily="2" charset="2"/>
              </a:rPr>
              <a:t>in some cases, in particular for aging……</a:t>
            </a:r>
            <a:endParaRPr lang="en-GB" sz="1600" kern="0" dirty="0" smtClean="0"/>
          </a:p>
        </p:txBody>
      </p:sp>
      <p:sp>
        <p:nvSpPr>
          <p:cNvPr id="9" name="Rectangle 8"/>
          <p:cNvSpPr/>
          <p:nvPr/>
        </p:nvSpPr>
        <p:spPr>
          <a:xfrm>
            <a:off x="1547664" y="6289575"/>
            <a:ext cx="8927923" cy="307777"/>
          </a:xfrm>
          <a:prstGeom prst="rect">
            <a:avLst/>
          </a:prstGeom>
        </p:spPr>
        <p:txBody>
          <a:bodyPr wrap="square">
            <a:spAutoFit/>
          </a:bodyPr>
          <a:lstStyle/>
          <a:p>
            <a:pPr>
              <a:spcBef>
                <a:spcPts val="600"/>
              </a:spcBef>
            </a:pPr>
            <a:r>
              <a:rPr lang="de-DE" sz="1400" dirty="0">
                <a:solidFill>
                  <a:srgbClr val="000066"/>
                </a:solidFill>
                <a:latin typeface="+mj-lt"/>
              </a:rPr>
              <a:t>Prof. Dr. B. Bertsche, Dr. P. Zeiler, T. Herzig, IMA, Universität Stuttgart, CERN Reliability Training, 2016</a:t>
            </a:r>
            <a:endParaRPr lang="en-US" sz="1400" dirty="0" smtClean="0">
              <a:solidFill>
                <a:srgbClr val="000066"/>
              </a:solidFill>
              <a:latin typeface="+mj-lt"/>
              <a:sym typeface="Wingdings 2" panose="05020102010507070707" pitchFamily="18" charset="2"/>
            </a:endParaRPr>
          </a:p>
        </p:txBody>
      </p:sp>
    </p:spTree>
    <p:extLst>
      <p:ext uri="{BB962C8B-B14F-4D97-AF65-F5344CB8AC3E}">
        <p14:creationId xmlns:p14="http://schemas.microsoft.com/office/powerpoint/2010/main" val="186776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idx="4294967295"/>
          </p:nvPr>
        </p:nvSpPr>
        <p:spPr/>
        <p:txBody>
          <a:bodyPr/>
          <a:lstStyle/>
          <a:p>
            <a:pPr algn="ctr" eaLnBrk="1" hangingPunct="1"/>
            <a:r>
              <a:rPr lang="en-GB" dirty="0" smtClean="0"/>
              <a:t>Failure Rate Estimates</a:t>
            </a:r>
            <a:endParaRPr lang="en-GB" dirty="0"/>
          </a:p>
        </p:txBody>
      </p:sp>
      <p:sp>
        <p:nvSpPr>
          <p:cNvPr id="3" name="Rectangle 3"/>
          <p:cNvSpPr txBox="1">
            <a:spLocks noChangeArrowheads="1"/>
          </p:cNvSpPr>
          <p:nvPr/>
        </p:nvSpPr>
        <p:spPr bwMode="auto">
          <a:xfrm>
            <a:off x="431539" y="908720"/>
            <a:ext cx="8424936" cy="460857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eaLnBrk="1" hangingPunct="1"/>
            <a:r>
              <a:rPr lang="en-GB" kern="0" dirty="0" smtClean="0"/>
              <a:t>Tests of components</a:t>
            </a:r>
          </a:p>
          <a:p>
            <a:pPr lvl="1" eaLnBrk="1" hangingPunct="1"/>
            <a:r>
              <a:rPr lang="en-GB" kern="0" dirty="0"/>
              <a:t>Large number of samples to be tested / long time for testing</a:t>
            </a:r>
          </a:p>
          <a:p>
            <a:pPr lvl="1" eaLnBrk="1" hangingPunct="1"/>
            <a:r>
              <a:rPr lang="en-GB" kern="0" dirty="0" smtClean="0"/>
              <a:t>May be </a:t>
            </a:r>
            <a:r>
              <a:rPr lang="en-GB" kern="0" dirty="0"/>
              <a:t>impractical in some cases</a:t>
            </a:r>
          </a:p>
          <a:p>
            <a:pPr lvl="1" eaLnBrk="1" hangingPunct="1"/>
            <a:r>
              <a:rPr lang="en-GB" kern="0" dirty="0"/>
              <a:t>Accelerated lifetime tests (if applicable</a:t>
            </a:r>
            <a:r>
              <a:rPr lang="en-GB" kern="0" dirty="0" smtClean="0"/>
              <a:t>)</a:t>
            </a:r>
            <a:endParaRPr lang="en-GB" sz="1400" kern="0" dirty="0"/>
          </a:p>
          <a:p>
            <a:pPr eaLnBrk="1" hangingPunct="1"/>
            <a:r>
              <a:rPr lang="en-GB" kern="0" dirty="0" smtClean="0"/>
              <a:t>Experts’ estimates</a:t>
            </a:r>
          </a:p>
          <a:p>
            <a:pPr lvl="1" eaLnBrk="1" hangingPunct="1"/>
            <a:r>
              <a:rPr lang="en-GB" kern="0" dirty="0"/>
              <a:t>L</a:t>
            </a:r>
            <a:r>
              <a:rPr lang="en-GB" kern="0" dirty="0" smtClean="0"/>
              <a:t>arge uncertainties on boundary conditions</a:t>
            </a:r>
          </a:p>
          <a:p>
            <a:pPr lvl="1" eaLnBrk="1" hangingPunct="1"/>
            <a:r>
              <a:rPr lang="en-GB" kern="0" dirty="0" smtClean="0"/>
              <a:t>Good approximation for known technologies</a:t>
            </a:r>
            <a:endParaRPr lang="en-GB" kern="0" dirty="0"/>
          </a:p>
          <a:p>
            <a:pPr lvl="1" eaLnBrk="1" hangingPunct="1"/>
            <a:r>
              <a:rPr lang="en-GB" kern="0" dirty="0" smtClean="0"/>
              <a:t>Good for preliminary estimates</a:t>
            </a:r>
            <a:endParaRPr lang="en-GB" sz="1400" kern="0" dirty="0"/>
          </a:p>
          <a:p>
            <a:pPr eaLnBrk="1" hangingPunct="1"/>
            <a:r>
              <a:rPr lang="en-GB" kern="0" dirty="0" smtClean="0"/>
              <a:t>Using Standards (Military Handbooks)</a:t>
            </a:r>
            <a:endParaRPr lang="en-GB" sz="1400" kern="0" dirty="0"/>
          </a:p>
          <a:p>
            <a:pPr lvl="1" eaLnBrk="1" hangingPunct="1"/>
            <a:r>
              <a:rPr lang="en-GB" kern="0" dirty="0" smtClean="0"/>
              <a:t>Very systematic approach</a:t>
            </a:r>
          </a:p>
          <a:p>
            <a:pPr lvl="1" eaLnBrk="1" hangingPunct="1"/>
            <a:r>
              <a:rPr lang="en-GB" kern="0" dirty="0" smtClean="0"/>
              <a:t>Uncertainties </a:t>
            </a:r>
            <a:r>
              <a:rPr lang="en-GB" kern="0" dirty="0"/>
              <a:t>on boundary </a:t>
            </a:r>
            <a:r>
              <a:rPr lang="en-GB" kern="0" dirty="0" smtClean="0"/>
              <a:t>conditions can be addressed</a:t>
            </a:r>
            <a:endParaRPr lang="en-GB" kern="0" dirty="0"/>
          </a:p>
          <a:p>
            <a:pPr lvl="1" eaLnBrk="1" hangingPunct="1"/>
            <a:r>
              <a:rPr lang="en-GB" kern="0" dirty="0" smtClean="0"/>
              <a:t>Difficult to follow technology advancements (e.g. electronics) </a:t>
            </a:r>
            <a:endParaRPr lang="en-GB" kern="0" dirty="0"/>
          </a:p>
          <a:p>
            <a:pPr lvl="1" eaLnBrk="1" hangingPunct="1"/>
            <a:endParaRPr lang="en-GB" sz="1400" kern="0" dirty="0" smtClean="0"/>
          </a:p>
          <a:p>
            <a:pPr lvl="1" eaLnBrk="1" hangingPunct="1"/>
            <a:endParaRPr lang="en-GB" sz="1400" kern="0" dirty="0" smtClean="0"/>
          </a:p>
        </p:txBody>
      </p:sp>
      <p:sp>
        <p:nvSpPr>
          <p:cNvPr id="4" name="Rectangle 3"/>
          <p:cNvSpPr txBox="1">
            <a:spLocks noChangeArrowheads="1"/>
          </p:cNvSpPr>
          <p:nvPr/>
        </p:nvSpPr>
        <p:spPr bwMode="auto">
          <a:xfrm>
            <a:off x="727725" y="5589300"/>
            <a:ext cx="7684212" cy="54035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0000"/>
              <a:buFont typeface="Arial Unicode MS" pitchFamily="34" charset="-128"/>
              <a:buChar char="●"/>
              <a:defRPr sz="2400">
                <a:solidFill>
                  <a:srgbClr val="062F67"/>
                </a:solidFill>
                <a:latin typeface="+mn-lt"/>
                <a:ea typeface="+mn-ea"/>
                <a:cs typeface="+mn-cs"/>
              </a:defRPr>
            </a:lvl1pPr>
            <a:lvl2pPr marL="914400" indent="-457200" algn="l" rtl="0" eaLnBrk="0" fontAlgn="base" hangingPunct="0">
              <a:spcBef>
                <a:spcPct val="20000"/>
              </a:spcBef>
              <a:spcAft>
                <a:spcPct val="0"/>
              </a:spcAft>
              <a:buClr>
                <a:srgbClr val="6699FF"/>
              </a:buClr>
              <a:buSzPct val="80000"/>
              <a:buFont typeface="+mj-lt"/>
              <a:defRPr sz="2000">
                <a:solidFill>
                  <a:srgbClr val="008000"/>
                </a:solidFill>
                <a:latin typeface="+mn-lt"/>
              </a:defRPr>
            </a:lvl2pPr>
            <a:lvl3pPr marL="1143000" indent="-228600" algn="l" rtl="0" eaLnBrk="0" fontAlgn="base" hangingPunct="0">
              <a:spcBef>
                <a:spcPct val="20000"/>
              </a:spcBef>
              <a:spcAft>
                <a:spcPct val="0"/>
              </a:spcAft>
              <a:buClr>
                <a:srgbClr val="6699FF"/>
              </a:buClr>
              <a:buFont typeface="Franklin Gothic Medium" pitchFamily="34" charset="0"/>
              <a:defRPr sz="2000">
                <a:solidFill>
                  <a:srgbClr val="6666FF"/>
                </a:solidFill>
                <a:latin typeface="+mn-lt"/>
              </a:defRPr>
            </a:lvl3pPr>
            <a:lvl4pPr marL="1600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4pPr>
            <a:lvl5pPr marL="20574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5pPr>
            <a:lvl6pPr marL="25146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6pPr>
            <a:lvl7pPr marL="29718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7pPr>
            <a:lvl8pPr marL="34290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8pPr>
            <a:lvl9pPr marL="3886200" indent="-228600" algn="l" rtl="0" eaLnBrk="0" fontAlgn="base" hangingPunct="0">
              <a:spcBef>
                <a:spcPct val="20000"/>
              </a:spcBef>
              <a:spcAft>
                <a:spcPct val="0"/>
              </a:spcAft>
              <a:buClr>
                <a:srgbClr val="6699FF"/>
              </a:buClr>
              <a:buFont typeface="Franklin Gothic Medium" pitchFamily="34" charset="0"/>
              <a:buChar char="–"/>
              <a:defRPr sz="2000">
                <a:solidFill>
                  <a:srgbClr val="6666FF"/>
                </a:solidFill>
                <a:latin typeface="+mn-lt"/>
              </a:defRPr>
            </a:lvl9pPr>
          </a:lstStyle>
          <a:p>
            <a:pPr marL="0" indent="0" eaLnBrk="1" hangingPunct="1">
              <a:buNone/>
            </a:pPr>
            <a:r>
              <a:rPr lang="en-GB" sz="2000" kern="0" dirty="0" smtClean="0"/>
              <a:t>IMPORTANT: The power of these methods is not in the accuracy of failure rate estimates, but in the possibility to compare architectures and show the sensitivity of system performance on reliability figures</a:t>
            </a:r>
            <a:endParaRPr lang="en-GB" sz="1600" kern="0" dirty="0" smtClean="0"/>
          </a:p>
        </p:txBody>
      </p:sp>
    </p:spTree>
    <p:extLst>
      <p:ext uri="{BB962C8B-B14F-4D97-AF65-F5344CB8AC3E}">
        <p14:creationId xmlns:p14="http://schemas.microsoft.com/office/powerpoint/2010/main" val="232724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7" name="Rectangle 3"/>
          <p:cNvSpPr>
            <a:spLocks noChangeArrowheads="1"/>
          </p:cNvSpPr>
          <p:nvPr/>
        </p:nvSpPr>
        <p:spPr bwMode="auto">
          <a:xfrm>
            <a:off x="468313" y="2443162"/>
            <a:ext cx="8210550" cy="18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1" hangingPunct="1"/>
            <a:endParaRPr lang="en-GB" sz="4800">
              <a:solidFill>
                <a:schemeClr val="hlink"/>
              </a:solidFill>
              <a:effectLst>
                <a:outerShdw blurRad="38100" dist="38100" dir="2700000" algn="tl">
                  <a:srgbClr val="000000"/>
                </a:outerShdw>
              </a:effectLst>
              <a:latin typeface="Arial" charset="0"/>
            </a:endParaRPr>
          </a:p>
        </p:txBody>
      </p:sp>
      <p:sp>
        <p:nvSpPr>
          <p:cNvPr id="1255428" name="Rectangle 4"/>
          <p:cNvSpPr>
            <a:spLocks noGrp="1" noChangeArrowheads="1"/>
          </p:cNvSpPr>
          <p:nvPr>
            <p:ph type="title" idx="4294967295"/>
          </p:nvPr>
        </p:nvSpPr>
        <p:spPr>
          <a:xfrm>
            <a:off x="242888" y="1974078"/>
            <a:ext cx="8435975" cy="2503917"/>
          </a:xfrm>
          <a:solidFill>
            <a:schemeClr val="bg1">
              <a:lumMod val="95000"/>
            </a:schemeClr>
          </a:solidFill>
        </p:spPr>
        <p:txBody>
          <a:bodyPr/>
          <a:lstStyle/>
          <a:p>
            <a:pPr algn="ctr"/>
            <a:r>
              <a:rPr lang="en-GB" sz="6000" dirty="0" smtClean="0">
                <a:solidFill>
                  <a:srgbClr val="000000"/>
                </a:solidFill>
              </a:rPr>
              <a:t>Example for using redundancy</a:t>
            </a:r>
            <a:endParaRPr lang="en-GB" sz="5400" noProof="0" dirty="0">
              <a:solidFill>
                <a:srgbClr val="C00000"/>
              </a:solidFill>
            </a:endParaRPr>
          </a:p>
        </p:txBody>
      </p:sp>
    </p:spTree>
    <p:extLst>
      <p:ext uri="{BB962C8B-B14F-4D97-AF65-F5344CB8AC3E}">
        <p14:creationId xmlns:p14="http://schemas.microsoft.com/office/powerpoint/2010/main" val="358612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8061" y="3960202"/>
            <a:ext cx="4349261" cy="92612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SYSTEM X</a:t>
            </a:r>
            <a:endParaRPr lang="en-GB" dirty="0"/>
          </a:p>
        </p:txBody>
      </p:sp>
      <p:sp>
        <p:nvSpPr>
          <p:cNvPr id="3" name="Rectangle 2"/>
          <p:cNvSpPr/>
          <p:nvPr/>
        </p:nvSpPr>
        <p:spPr>
          <a:xfrm>
            <a:off x="3938952" y="1992921"/>
            <a:ext cx="1207477" cy="7854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PS1</a:t>
            </a:r>
            <a:endParaRPr lang="en-GB" dirty="0"/>
          </a:p>
        </p:txBody>
      </p:sp>
      <p:cxnSp>
        <p:nvCxnSpPr>
          <p:cNvPr id="5" name="Elbow Connector 4"/>
          <p:cNvCxnSpPr>
            <a:stCxn id="3" idx="2"/>
            <a:endCxn id="2" idx="0"/>
          </p:cNvCxnSpPr>
          <p:nvPr/>
        </p:nvCxnSpPr>
        <p:spPr>
          <a:xfrm rot="16200000" flipH="1">
            <a:off x="3951774" y="3369283"/>
            <a:ext cx="1181835" cy="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pPr algn="ctr"/>
            <a:r>
              <a:rPr lang="en-GB" sz="3600" dirty="0" smtClean="0"/>
              <a:t>Powering critical equipment</a:t>
            </a:r>
            <a:endParaRPr lang="en-GB" sz="3600" dirty="0"/>
          </a:p>
        </p:txBody>
      </p:sp>
    </p:spTree>
    <p:extLst>
      <p:ext uri="{BB962C8B-B14F-4D97-AF65-F5344CB8AC3E}">
        <p14:creationId xmlns:p14="http://schemas.microsoft.com/office/powerpoint/2010/main" val="373814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8061" y="3960202"/>
            <a:ext cx="4349261" cy="926123"/>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SYSTEM X</a:t>
            </a:r>
            <a:endParaRPr lang="en-GB" dirty="0"/>
          </a:p>
        </p:txBody>
      </p:sp>
      <p:sp>
        <p:nvSpPr>
          <p:cNvPr id="3" name="Rectangle 2"/>
          <p:cNvSpPr/>
          <p:nvPr/>
        </p:nvSpPr>
        <p:spPr>
          <a:xfrm>
            <a:off x="3938952" y="1992921"/>
            <a:ext cx="1207477" cy="785446"/>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PS1</a:t>
            </a:r>
            <a:endParaRPr lang="en-GB" dirty="0"/>
          </a:p>
        </p:txBody>
      </p:sp>
      <p:cxnSp>
        <p:nvCxnSpPr>
          <p:cNvPr id="5" name="Elbow Connector 4"/>
          <p:cNvCxnSpPr>
            <a:stCxn id="3" idx="2"/>
            <a:endCxn id="2" idx="0"/>
          </p:cNvCxnSpPr>
          <p:nvPr/>
        </p:nvCxnSpPr>
        <p:spPr>
          <a:xfrm rot="16200000" flipH="1">
            <a:off x="3951774" y="3369283"/>
            <a:ext cx="1181835" cy="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98122" y="5121459"/>
            <a:ext cx="3527056" cy="1015663"/>
          </a:xfrm>
          <a:prstGeom prst="rect">
            <a:avLst/>
          </a:prstGeom>
          <a:noFill/>
        </p:spPr>
        <p:txBody>
          <a:bodyPr wrap="none" rtlCol="0">
            <a:spAutoFit/>
          </a:bodyPr>
          <a:lstStyle/>
          <a:p>
            <a:r>
              <a:rPr lang="en-GB" sz="2000" dirty="0" smtClean="0">
                <a:solidFill>
                  <a:srgbClr val="000000"/>
                </a:solidFill>
              </a:rPr>
              <a:t>MTBF = 20 years</a:t>
            </a:r>
          </a:p>
          <a:p>
            <a:r>
              <a:rPr lang="en-GB" sz="2000" dirty="0" smtClean="0">
                <a:solidFill>
                  <a:srgbClr val="000000"/>
                </a:solidFill>
              </a:rPr>
              <a:t>Time for operation = 20 years</a:t>
            </a:r>
          </a:p>
          <a:p>
            <a:r>
              <a:rPr lang="en-GB" sz="2000" dirty="0" smtClean="0">
                <a:solidFill>
                  <a:srgbClr val="000000"/>
                </a:solidFill>
              </a:rPr>
              <a:t>Probability of failure = 58%</a:t>
            </a:r>
            <a:endParaRPr lang="en-GB" sz="2000" dirty="0">
              <a:solidFill>
                <a:srgbClr val="000000"/>
              </a:solidFill>
            </a:endParaRPr>
          </a:p>
        </p:txBody>
      </p:sp>
      <p:sp>
        <p:nvSpPr>
          <p:cNvPr id="8" name="Title 7"/>
          <p:cNvSpPr>
            <a:spLocks noGrp="1"/>
          </p:cNvSpPr>
          <p:nvPr>
            <p:ph type="title"/>
          </p:nvPr>
        </p:nvSpPr>
        <p:spPr/>
        <p:txBody>
          <a:bodyPr/>
          <a:lstStyle/>
          <a:p>
            <a:pPr algn="ctr"/>
            <a:r>
              <a:rPr lang="en-GB" sz="3600" dirty="0" smtClean="0"/>
              <a:t>Powering critical equipment</a:t>
            </a:r>
            <a:endParaRPr lang="en-GB" sz="3600" dirty="0"/>
          </a:p>
        </p:txBody>
      </p:sp>
    </p:spTree>
    <p:extLst>
      <p:ext uri="{BB962C8B-B14F-4D97-AF65-F5344CB8AC3E}">
        <p14:creationId xmlns:p14="http://schemas.microsoft.com/office/powerpoint/2010/main" val="2659439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p:txBody>
          <a:bodyPr/>
          <a:lstStyle/>
          <a:p>
            <a:r>
              <a:rPr lang="en-GB" dirty="0" smtClean="0"/>
              <a:t>Failures of the </a:t>
            </a:r>
            <a:r>
              <a:rPr lang="en-GB" baseline="0" dirty="0" smtClean="0"/>
              <a:t>MPS</a:t>
            </a:r>
            <a:endParaRPr lang="en-GB" dirty="0"/>
          </a:p>
        </p:txBody>
      </p:sp>
      <p:sp>
        <p:nvSpPr>
          <p:cNvPr id="15" name="Text Placeholder 14"/>
          <p:cNvSpPr>
            <a:spLocks noGrp="1"/>
          </p:cNvSpPr>
          <p:nvPr>
            <p:ph type="body" idx="4294967295"/>
          </p:nvPr>
        </p:nvSpPr>
        <p:spPr>
          <a:xfrm>
            <a:off x="467430" y="967667"/>
            <a:ext cx="8569190" cy="4045554"/>
          </a:xfrm>
          <a:noFill/>
        </p:spPr>
        <p:txBody>
          <a:bodyPr/>
          <a:lstStyle/>
          <a:p>
            <a:pPr marL="0" indent="0">
              <a:buNone/>
              <a:tabLst>
                <a:tab pos="266700" algn="l"/>
              </a:tabLst>
            </a:pPr>
            <a:r>
              <a:rPr lang="en-GB" dirty="0" smtClean="0"/>
              <a:t>The protection systems (as all technical systems) will also suffer from failures</a:t>
            </a:r>
          </a:p>
          <a:p>
            <a:pPr marL="457200" lvl="1" indent="0">
              <a:buNone/>
              <a:tabLst>
                <a:tab pos="266700" algn="l"/>
              </a:tabLst>
            </a:pPr>
            <a:endParaRPr lang="en-GB" dirty="0"/>
          </a:p>
          <a:p>
            <a:pPr marL="0" indent="0">
              <a:buNone/>
              <a:tabLst>
                <a:tab pos="266700" algn="l"/>
              </a:tabLst>
            </a:pPr>
            <a:r>
              <a:rPr lang="en-GB" b="1" dirty="0" smtClean="0">
                <a:solidFill>
                  <a:srgbClr val="C00000"/>
                </a:solidFill>
              </a:rPr>
              <a:t>Unsafe failures: </a:t>
            </a:r>
          </a:p>
          <a:p>
            <a:pPr>
              <a:tabLst>
                <a:tab pos="266700" algn="l"/>
              </a:tabLst>
            </a:pPr>
            <a:r>
              <a:rPr lang="en-GB" dirty="0" smtClean="0">
                <a:solidFill>
                  <a:srgbClr val="C00000"/>
                </a:solidFill>
              </a:rPr>
              <a:t>Protection system does not correctly respond to a dangerous situation</a:t>
            </a:r>
          </a:p>
          <a:p>
            <a:pPr>
              <a:tabLst>
                <a:tab pos="266700" algn="l"/>
              </a:tabLst>
            </a:pPr>
            <a:r>
              <a:rPr lang="en-GB" sz="2400" dirty="0" smtClean="0">
                <a:solidFill>
                  <a:srgbClr val="C00000"/>
                </a:solidFill>
              </a:rPr>
              <a:t>Not acceptable – need to have very high reliability (about 100% availability)  </a:t>
            </a:r>
          </a:p>
          <a:p>
            <a:pPr>
              <a:tabLst>
                <a:tab pos="266700" algn="l"/>
              </a:tabLst>
            </a:pPr>
            <a:endParaRPr lang="en-GB" sz="2400" dirty="0" smtClean="0">
              <a:solidFill>
                <a:srgbClr val="C00000"/>
              </a:solidFill>
            </a:endParaRPr>
          </a:p>
          <a:p>
            <a:pPr marL="0" indent="0">
              <a:buNone/>
              <a:tabLst>
                <a:tab pos="266700" algn="l"/>
              </a:tabLst>
            </a:pPr>
            <a:r>
              <a:rPr lang="en-GB" b="1" dirty="0" smtClean="0">
                <a:solidFill>
                  <a:schemeClr val="accent1">
                    <a:lumMod val="75000"/>
                  </a:schemeClr>
                </a:solidFill>
              </a:rPr>
              <a:t>Safe failures: </a:t>
            </a:r>
          </a:p>
          <a:p>
            <a:pPr>
              <a:tabLst>
                <a:tab pos="266700" algn="l"/>
              </a:tabLst>
            </a:pPr>
            <a:r>
              <a:rPr lang="en-GB" dirty="0" smtClean="0">
                <a:solidFill>
                  <a:schemeClr val="accent1">
                    <a:lumMod val="75000"/>
                  </a:schemeClr>
                </a:solidFill>
              </a:rPr>
              <a:t>Protection system brings machine into a safe state (e.g. beam dump), but reduces availability</a:t>
            </a:r>
          </a:p>
          <a:p>
            <a:pPr>
              <a:tabLst>
                <a:tab pos="266700" algn="l"/>
              </a:tabLst>
            </a:pPr>
            <a:r>
              <a:rPr lang="en-GB" dirty="0" smtClean="0">
                <a:solidFill>
                  <a:schemeClr val="accent1">
                    <a:lumMod val="75000"/>
                  </a:schemeClr>
                </a:solidFill>
              </a:rPr>
              <a:t>The protection system will reduce the availability from </a:t>
            </a:r>
            <a:r>
              <a:rPr lang="en-GB" b="1" dirty="0" smtClean="0">
                <a:solidFill>
                  <a:schemeClr val="accent1">
                    <a:lumMod val="75000"/>
                  </a:schemeClr>
                </a:solidFill>
              </a:rPr>
              <a:t>A1 to A3</a:t>
            </a:r>
          </a:p>
        </p:txBody>
      </p:sp>
    </p:spTree>
    <p:extLst>
      <p:ext uri="{BB962C8B-B14F-4D97-AF65-F5344CB8AC3E}">
        <p14:creationId xmlns:p14="http://schemas.microsoft.com/office/powerpoint/2010/main" val="3366015961"/>
      </p:ext>
    </p:extLst>
  </p:cSld>
  <p:clrMapOvr>
    <a:masterClrMapping/>
  </p:clrMapOvr>
  <p:transition spd="med">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eaLnBrk="1" hangingPunct="1"/>
            <a:r>
              <a:rPr lang="en-GB" sz="3600" dirty="0" smtClean="0"/>
              <a:t>Redundant Powering</a:t>
            </a:r>
          </a:p>
        </p:txBody>
      </p:sp>
      <p:sp>
        <p:nvSpPr>
          <p:cNvPr id="2" name="Rectangle 1"/>
          <p:cNvSpPr/>
          <p:nvPr/>
        </p:nvSpPr>
        <p:spPr>
          <a:xfrm>
            <a:off x="2368061" y="3960202"/>
            <a:ext cx="4349261" cy="92612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SYSTEM X</a:t>
            </a:r>
            <a:endParaRPr lang="en-GB" dirty="0"/>
          </a:p>
        </p:txBody>
      </p:sp>
      <p:sp>
        <p:nvSpPr>
          <p:cNvPr id="3" name="Rectangle 2"/>
          <p:cNvSpPr/>
          <p:nvPr/>
        </p:nvSpPr>
        <p:spPr>
          <a:xfrm>
            <a:off x="2368061" y="1992922"/>
            <a:ext cx="1207477" cy="7854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PS1</a:t>
            </a:r>
            <a:endParaRPr lang="en-GB" dirty="0"/>
          </a:p>
        </p:txBody>
      </p:sp>
      <p:sp>
        <p:nvSpPr>
          <p:cNvPr id="6" name="Rectangle 5"/>
          <p:cNvSpPr/>
          <p:nvPr/>
        </p:nvSpPr>
        <p:spPr>
          <a:xfrm>
            <a:off x="5509846" y="1992923"/>
            <a:ext cx="1207477" cy="7854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PS2</a:t>
            </a:r>
            <a:endParaRPr lang="en-GB" dirty="0"/>
          </a:p>
        </p:txBody>
      </p:sp>
      <p:cxnSp>
        <p:nvCxnSpPr>
          <p:cNvPr id="5" name="Elbow Connector 4"/>
          <p:cNvCxnSpPr>
            <a:stCxn id="3" idx="2"/>
            <a:endCxn id="2" idx="0"/>
          </p:cNvCxnSpPr>
          <p:nvPr/>
        </p:nvCxnSpPr>
        <p:spPr>
          <a:xfrm rot="16200000" flipH="1">
            <a:off x="3166329" y="2583839"/>
            <a:ext cx="1181834" cy="157089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2"/>
            <a:endCxn id="2" idx="0"/>
          </p:cNvCxnSpPr>
          <p:nvPr/>
        </p:nvCxnSpPr>
        <p:spPr>
          <a:xfrm rot="5400000">
            <a:off x="4737223" y="2583839"/>
            <a:ext cx="1181833" cy="157089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995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eaLnBrk="1" hangingPunct="1"/>
            <a:r>
              <a:rPr lang="en-GB" sz="3600" dirty="0"/>
              <a:t>Redundant Powering</a:t>
            </a:r>
            <a:endParaRPr lang="en-GB" sz="3600" dirty="0" smtClean="0"/>
          </a:p>
        </p:txBody>
      </p:sp>
      <p:sp>
        <p:nvSpPr>
          <p:cNvPr id="2" name="Rectangle 1"/>
          <p:cNvSpPr/>
          <p:nvPr/>
        </p:nvSpPr>
        <p:spPr>
          <a:xfrm>
            <a:off x="2368061" y="3960202"/>
            <a:ext cx="4349261" cy="92612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SYSTEM X</a:t>
            </a:r>
            <a:endParaRPr lang="en-GB" dirty="0"/>
          </a:p>
        </p:txBody>
      </p:sp>
      <p:sp>
        <p:nvSpPr>
          <p:cNvPr id="3" name="Rectangle 2"/>
          <p:cNvSpPr/>
          <p:nvPr/>
        </p:nvSpPr>
        <p:spPr>
          <a:xfrm>
            <a:off x="2368061" y="1992922"/>
            <a:ext cx="1207477" cy="7854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PS1</a:t>
            </a:r>
            <a:endParaRPr lang="en-GB" dirty="0"/>
          </a:p>
        </p:txBody>
      </p:sp>
      <p:sp>
        <p:nvSpPr>
          <p:cNvPr id="6" name="Rectangle 5"/>
          <p:cNvSpPr/>
          <p:nvPr/>
        </p:nvSpPr>
        <p:spPr>
          <a:xfrm>
            <a:off x="5509846" y="1992923"/>
            <a:ext cx="1207477" cy="785446"/>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PS2</a:t>
            </a:r>
            <a:endParaRPr lang="en-GB" dirty="0"/>
          </a:p>
        </p:txBody>
      </p:sp>
      <p:cxnSp>
        <p:nvCxnSpPr>
          <p:cNvPr id="5" name="Elbow Connector 4"/>
          <p:cNvCxnSpPr>
            <a:stCxn id="3" idx="2"/>
            <a:endCxn id="2" idx="0"/>
          </p:cNvCxnSpPr>
          <p:nvPr/>
        </p:nvCxnSpPr>
        <p:spPr>
          <a:xfrm rot="16200000" flipH="1">
            <a:off x="3166329" y="2583839"/>
            <a:ext cx="1181834" cy="157089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2"/>
            <a:endCxn id="2" idx="0"/>
          </p:cNvCxnSpPr>
          <p:nvPr/>
        </p:nvCxnSpPr>
        <p:spPr>
          <a:xfrm rot="5400000">
            <a:off x="4737223" y="2583839"/>
            <a:ext cx="1181833" cy="157089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00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eaLnBrk="1" hangingPunct="1"/>
            <a:r>
              <a:rPr lang="en-GB" sz="3600" dirty="0"/>
              <a:t>Redundant Powering</a:t>
            </a:r>
            <a:endParaRPr lang="en-GB" sz="3600" dirty="0" smtClean="0"/>
          </a:p>
        </p:txBody>
      </p:sp>
      <p:sp>
        <p:nvSpPr>
          <p:cNvPr id="2" name="Rectangle 1"/>
          <p:cNvSpPr/>
          <p:nvPr/>
        </p:nvSpPr>
        <p:spPr>
          <a:xfrm>
            <a:off x="2368061" y="3960202"/>
            <a:ext cx="4349261" cy="92612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SYSTEM X</a:t>
            </a:r>
            <a:endParaRPr lang="en-GB" dirty="0"/>
          </a:p>
        </p:txBody>
      </p:sp>
      <p:sp>
        <p:nvSpPr>
          <p:cNvPr id="3" name="Rectangle 2"/>
          <p:cNvSpPr/>
          <p:nvPr/>
        </p:nvSpPr>
        <p:spPr>
          <a:xfrm>
            <a:off x="2368061" y="1992922"/>
            <a:ext cx="1207477" cy="785446"/>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PS1</a:t>
            </a:r>
            <a:endParaRPr lang="en-GB" dirty="0"/>
          </a:p>
        </p:txBody>
      </p:sp>
      <p:sp>
        <p:nvSpPr>
          <p:cNvPr id="6" name="Rectangle 5"/>
          <p:cNvSpPr/>
          <p:nvPr/>
        </p:nvSpPr>
        <p:spPr>
          <a:xfrm>
            <a:off x="5509846" y="1992923"/>
            <a:ext cx="1207477" cy="7854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PS2</a:t>
            </a:r>
            <a:endParaRPr lang="en-GB" dirty="0"/>
          </a:p>
        </p:txBody>
      </p:sp>
      <p:cxnSp>
        <p:nvCxnSpPr>
          <p:cNvPr id="5" name="Elbow Connector 4"/>
          <p:cNvCxnSpPr>
            <a:stCxn id="3" idx="2"/>
            <a:endCxn id="2" idx="0"/>
          </p:cNvCxnSpPr>
          <p:nvPr/>
        </p:nvCxnSpPr>
        <p:spPr>
          <a:xfrm rot="16200000" flipH="1">
            <a:off x="3166329" y="2583839"/>
            <a:ext cx="1181834" cy="157089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2"/>
            <a:endCxn id="2" idx="0"/>
          </p:cNvCxnSpPr>
          <p:nvPr/>
        </p:nvCxnSpPr>
        <p:spPr>
          <a:xfrm rot="5400000">
            <a:off x="4737223" y="2583839"/>
            <a:ext cx="1181833" cy="157089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993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eaLnBrk="1" hangingPunct="1"/>
            <a:r>
              <a:rPr lang="en-GB" sz="3600" dirty="0"/>
              <a:t>Redundant Powering</a:t>
            </a:r>
            <a:endParaRPr lang="en-GB" sz="3600" dirty="0" smtClean="0"/>
          </a:p>
        </p:txBody>
      </p:sp>
      <p:sp>
        <p:nvSpPr>
          <p:cNvPr id="2" name="Rectangle 1"/>
          <p:cNvSpPr/>
          <p:nvPr/>
        </p:nvSpPr>
        <p:spPr>
          <a:xfrm>
            <a:off x="2368061" y="3960202"/>
            <a:ext cx="4349261" cy="926123"/>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SYSTEM X</a:t>
            </a:r>
            <a:endParaRPr lang="en-GB" dirty="0"/>
          </a:p>
        </p:txBody>
      </p:sp>
      <p:sp>
        <p:nvSpPr>
          <p:cNvPr id="3" name="Rectangle 2"/>
          <p:cNvSpPr/>
          <p:nvPr/>
        </p:nvSpPr>
        <p:spPr>
          <a:xfrm>
            <a:off x="2368061" y="1992922"/>
            <a:ext cx="1207477" cy="785446"/>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PS1</a:t>
            </a:r>
            <a:endParaRPr lang="en-GB" dirty="0"/>
          </a:p>
        </p:txBody>
      </p:sp>
      <p:sp>
        <p:nvSpPr>
          <p:cNvPr id="6" name="Rectangle 5"/>
          <p:cNvSpPr/>
          <p:nvPr/>
        </p:nvSpPr>
        <p:spPr>
          <a:xfrm>
            <a:off x="5509846" y="1992923"/>
            <a:ext cx="1207477" cy="785446"/>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PS2</a:t>
            </a:r>
            <a:endParaRPr lang="en-GB" dirty="0"/>
          </a:p>
        </p:txBody>
      </p:sp>
      <p:cxnSp>
        <p:nvCxnSpPr>
          <p:cNvPr id="5" name="Elbow Connector 4"/>
          <p:cNvCxnSpPr>
            <a:stCxn id="3" idx="2"/>
            <a:endCxn id="2" idx="0"/>
          </p:cNvCxnSpPr>
          <p:nvPr/>
        </p:nvCxnSpPr>
        <p:spPr>
          <a:xfrm rot="16200000" flipH="1">
            <a:off x="3166329" y="2583839"/>
            <a:ext cx="1181834" cy="157089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2"/>
            <a:endCxn id="2" idx="0"/>
          </p:cNvCxnSpPr>
          <p:nvPr/>
        </p:nvCxnSpPr>
        <p:spPr>
          <a:xfrm rot="5400000">
            <a:off x="4737223" y="2583839"/>
            <a:ext cx="1181833" cy="157089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98122" y="5121459"/>
            <a:ext cx="3527056" cy="1015663"/>
          </a:xfrm>
          <a:prstGeom prst="rect">
            <a:avLst/>
          </a:prstGeom>
          <a:noFill/>
        </p:spPr>
        <p:txBody>
          <a:bodyPr wrap="none" rtlCol="0">
            <a:spAutoFit/>
          </a:bodyPr>
          <a:lstStyle/>
          <a:p>
            <a:r>
              <a:rPr lang="en-GB" sz="2000" dirty="0" smtClean="0">
                <a:solidFill>
                  <a:srgbClr val="000000"/>
                </a:solidFill>
              </a:rPr>
              <a:t>MTBF = 20 years</a:t>
            </a:r>
          </a:p>
          <a:p>
            <a:r>
              <a:rPr lang="en-GB" sz="2000" dirty="0" smtClean="0">
                <a:solidFill>
                  <a:srgbClr val="000000"/>
                </a:solidFill>
              </a:rPr>
              <a:t>Time for operation = 20 years</a:t>
            </a:r>
          </a:p>
          <a:p>
            <a:r>
              <a:rPr lang="en-GB" sz="2000" dirty="0" smtClean="0">
                <a:solidFill>
                  <a:srgbClr val="000000"/>
                </a:solidFill>
              </a:rPr>
              <a:t>Probability of failure = 66%</a:t>
            </a:r>
            <a:endParaRPr lang="en-GB" sz="2000" dirty="0">
              <a:solidFill>
                <a:srgbClr val="000000"/>
              </a:solidFill>
            </a:endParaRPr>
          </a:p>
        </p:txBody>
      </p:sp>
    </p:spTree>
    <p:extLst>
      <p:ext uri="{BB962C8B-B14F-4D97-AF65-F5344CB8AC3E}">
        <p14:creationId xmlns:p14="http://schemas.microsoft.com/office/powerpoint/2010/main" val="1112181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eaLnBrk="1" hangingPunct="1"/>
            <a:r>
              <a:rPr lang="en-GB" sz="3600" dirty="0"/>
              <a:t>Redundant </a:t>
            </a:r>
            <a:r>
              <a:rPr lang="en-GB" sz="3600" dirty="0" smtClean="0"/>
              <a:t>Powering: detect and repair</a:t>
            </a:r>
          </a:p>
        </p:txBody>
      </p:sp>
      <p:sp>
        <p:nvSpPr>
          <p:cNvPr id="2" name="Rectangle 1"/>
          <p:cNvSpPr/>
          <p:nvPr/>
        </p:nvSpPr>
        <p:spPr>
          <a:xfrm>
            <a:off x="2368061" y="3960202"/>
            <a:ext cx="4349261" cy="92612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SYSTEM X</a:t>
            </a:r>
            <a:endParaRPr lang="en-GB" dirty="0"/>
          </a:p>
        </p:txBody>
      </p:sp>
      <p:sp>
        <p:nvSpPr>
          <p:cNvPr id="3" name="Rectangle 2"/>
          <p:cNvSpPr/>
          <p:nvPr/>
        </p:nvSpPr>
        <p:spPr>
          <a:xfrm>
            <a:off x="2368061" y="1992922"/>
            <a:ext cx="1207477" cy="7854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PS1</a:t>
            </a:r>
            <a:endParaRPr lang="en-GB" dirty="0"/>
          </a:p>
        </p:txBody>
      </p:sp>
      <p:sp>
        <p:nvSpPr>
          <p:cNvPr id="6" name="Rectangle 5"/>
          <p:cNvSpPr/>
          <p:nvPr/>
        </p:nvSpPr>
        <p:spPr>
          <a:xfrm>
            <a:off x="5509846" y="1992923"/>
            <a:ext cx="1207477" cy="7854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PS2</a:t>
            </a:r>
            <a:endParaRPr lang="en-GB" dirty="0"/>
          </a:p>
        </p:txBody>
      </p:sp>
      <p:cxnSp>
        <p:nvCxnSpPr>
          <p:cNvPr id="5" name="Elbow Connector 4"/>
          <p:cNvCxnSpPr>
            <a:stCxn id="3" idx="2"/>
            <a:endCxn id="2" idx="0"/>
          </p:cNvCxnSpPr>
          <p:nvPr/>
        </p:nvCxnSpPr>
        <p:spPr>
          <a:xfrm rot="16200000" flipH="1">
            <a:off x="3166329" y="2583839"/>
            <a:ext cx="1181834" cy="157089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2"/>
            <a:endCxn id="2" idx="0"/>
          </p:cNvCxnSpPr>
          <p:nvPr/>
        </p:nvCxnSpPr>
        <p:spPr>
          <a:xfrm rot="5400000">
            <a:off x="4737223" y="2583839"/>
            <a:ext cx="1181833" cy="157089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284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eaLnBrk="1" hangingPunct="1"/>
            <a:r>
              <a:rPr lang="en-GB" sz="3600" dirty="0"/>
              <a:t>Redundant </a:t>
            </a:r>
            <a:r>
              <a:rPr lang="en-GB" sz="3600" dirty="0" smtClean="0"/>
              <a:t>Powering: detect and repair</a:t>
            </a:r>
          </a:p>
        </p:txBody>
      </p:sp>
      <p:sp>
        <p:nvSpPr>
          <p:cNvPr id="2" name="Rectangle 1"/>
          <p:cNvSpPr/>
          <p:nvPr/>
        </p:nvSpPr>
        <p:spPr>
          <a:xfrm>
            <a:off x="2368061" y="3960202"/>
            <a:ext cx="4349261" cy="92612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SYSTEM X</a:t>
            </a:r>
            <a:endParaRPr lang="en-GB" dirty="0"/>
          </a:p>
        </p:txBody>
      </p:sp>
      <p:sp>
        <p:nvSpPr>
          <p:cNvPr id="3" name="Rectangle 2"/>
          <p:cNvSpPr/>
          <p:nvPr/>
        </p:nvSpPr>
        <p:spPr>
          <a:xfrm>
            <a:off x="2368061" y="1992922"/>
            <a:ext cx="1207477" cy="785446"/>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PS1</a:t>
            </a:r>
            <a:endParaRPr lang="en-GB" dirty="0"/>
          </a:p>
        </p:txBody>
      </p:sp>
      <p:sp>
        <p:nvSpPr>
          <p:cNvPr id="6" name="Rectangle 5"/>
          <p:cNvSpPr/>
          <p:nvPr/>
        </p:nvSpPr>
        <p:spPr>
          <a:xfrm>
            <a:off x="5509846" y="1992923"/>
            <a:ext cx="1207477" cy="7854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PS2</a:t>
            </a:r>
            <a:endParaRPr lang="en-GB" dirty="0"/>
          </a:p>
        </p:txBody>
      </p:sp>
      <p:cxnSp>
        <p:nvCxnSpPr>
          <p:cNvPr id="5" name="Elbow Connector 4"/>
          <p:cNvCxnSpPr>
            <a:stCxn id="3" idx="2"/>
            <a:endCxn id="2" idx="0"/>
          </p:cNvCxnSpPr>
          <p:nvPr/>
        </p:nvCxnSpPr>
        <p:spPr>
          <a:xfrm rot="16200000" flipH="1">
            <a:off x="3166329" y="2583839"/>
            <a:ext cx="1181834" cy="157089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2"/>
            <a:endCxn id="2" idx="0"/>
          </p:cNvCxnSpPr>
          <p:nvPr/>
        </p:nvCxnSpPr>
        <p:spPr>
          <a:xfrm rot="5400000">
            <a:off x="4737223" y="2583839"/>
            <a:ext cx="1181833" cy="157089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10861" y="5690662"/>
            <a:ext cx="5904180" cy="523220"/>
          </a:xfrm>
          <a:prstGeom prst="rect">
            <a:avLst/>
          </a:prstGeom>
          <a:noFill/>
        </p:spPr>
        <p:txBody>
          <a:bodyPr wrap="none" rtlCol="0">
            <a:spAutoFit/>
          </a:bodyPr>
          <a:lstStyle/>
          <a:p>
            <a:r>
              <a:rPr lang="en-GB" sz="2800" dirty="0" smtClean="0">
                <a:solidFill>
                  <a:srgbClr val="000000"/>
                </a:solidFill>
              </a:rPr>
              <a:t>Detect the failure and repair the unit</a:t>
            </a:r>
            <a:endParaRPr lang="en-GB" sz="2800" dirty="0">
              <a:solidFill>
                <a:srgbClr val="000000"/>
              </a:solidFill>
            </a:endParaRPr>
          </a:p>
        </p:txBody>
      </p:sp>
    </p:spTree>
    <p:extLst>
      <p:ext uri="{BB962C8B-B14F-4D97-AF65-F5344CB8AC3E}">
        <p14:creationId xmlns:p14="http://schemas.microsoft.com/office/powerpoint/2010/main" val="1991292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eaLnBrk="1" hangingPunct="1"/>
            <a:r>
              <a:rPr lang="en-GB" sz="3600" dirty="0"/>
              <a:t>Redundant </a:t>
            </a:r>
            <a:r>
              <a:rPr lang="en-GB" sz="3600" dirty="0" smtClean="0"/>
              <a:t>Powering: detect and repair</a:t>
            </a:r>
          </a:p>
        </p:txBody>
      </p:sp>
      <p:sp>
        <p:nvSpPr>
          <p:cNvPr id="2" name="Rectangle 1"/>
          <p:cNvSpPr/>
          <p:nvPr/>
        </p:nvSpPr>
        <p:spPr>
          <a:xfrm>
            <a:off x="2368061" y="3960202"/>
            <a:ext cx="4349261" cy="92612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SYSTEM X</a:t>
            </a:r>
            <a:endParaRPr lang="en-GB" dirty="0"/>
          </a:p>
        </p:txBody>
      </p:sp>
      <p:sp>
        <p:nvSpPr>
          <p:cNvPr id="3" name="Rectangle 2"/>
          <p:cNvSpPr/>
          <p:nvPr/>
        </p:nvSpPr>
        <p:spPr>
          <a:xfrm>
            <a:off x="2368061" y="1992922"/>
            <a:ext cx="1207477" cy="785446"/>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PS1</a:t>
            </a:r>
            <a:endParaRPr lang="en-GB" dirty="0"/>
          </a:p>
        </p:txBody>
      </p:sp>
      <p:sp>
        <p:nvSpPr>
          <p:cNvPr id="6" name="Rectangle 5"/>
          <p:cNvSpPr/>
          <p:nvPr/>
        </p:nvSpPr>
        <p:spPr>
          <a:xfrm>
            <a:off x="5509846" y="1992923"/>
            <a:ext cx="1207477" cy="7854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PS2</a:t>
            </a:r>
            <a:endParaRPr lang="en-GB" dirty="0"/>
          </a:p>
        </p:txBody>
      </p:sp>
      <p:cxnSp>
        <p:nvCxnSpPr>
          <p:cNvPr id="5" name="Elbow Connector 4"/>
          <p:cNvCxnSpPr>
            <a:stCxn id="3" idx="2"/>
            <a:endCxn id="2" idx="0"/>
          </p:cNvCxnSpPr>
          <p:nvPr/>
        </p:nvCxnSpPr>
        <p:spPr>
          <a:xfrm rot="16200000" flipH="1">
            <a:off x="3166329" y="2583839"/>
            <a:ext cx="1181834" cy="157089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2"/>
            <a:endCxn id="2" idx="0"/>
          </p:cNvCxnSpPr>
          <p:nvPr/>
        </p:nvCxnSpPr>
        <p:spPr>
          <a:xfrm rot="5400000">
            <a:off x="4737223" y="2583839"/>
            <a:ext cx="1181833" cy="157089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5121459"/>
            <a:ext cx="4783015" cy="1323439"/>
          </a:xfrm>
          <a:prstGeom prst="rect">
            <a:avLst/>
          </a:prstGeom>
          <a:noFill/>
        </p:spPr>
        <p:txBody>
          <a:bodyPr wrap="square" rtlCol="0">
            <a:spAutoFit/>
          </a:bodyPr>
          <a:lstStyle/>
          <a:p>
            <a:r>
              <a:rPr lang="en-GB" sz="2000" dirty="0" smtClean="0">
                <a:solidFill>
                  <a:srgbClr val="000000"/>
                </a:solidFill>
              </a:rPr>
              <a:t>MTBF = 20 years</a:t>
            </a:r>
          </a:p>
          <a:p>
            <a:r>
              <a:rPr lang="en-GB" sz="2000" dirty="0" smtClean="0">
                <a:solidFill>
                  <a:srgbClr val="000000"/>
                </a:solidFill>
              </a:rPr>
              <a:t>Time for operation = 20 years</a:t>
            </a:r>
          </a:p>
          <a:p>
            <a:r>
              <a:rPr lang="en-GB" sz="2000" dirty="0" smtClean="0">
                <a:solidFill>
                  <a:srgbClr val="000000"/>
                </a:solidFill>
              </a:rPr>
              <a:t>Detect and repair interval = 1 months</a:t>
            </a:r>
          </a:p>
          <a:p>
            <a:r>
              <a:rPr lang="en-GB" sz="2000" dirty="0" smtClean="0">
                <a:solidFill>
                  <a:srgbClr val="000000"/>
                </a:solidFill>
              </a:rPr>
              <a:t>Probability of failure = 98%</a:t>
            </a:r>
            <a:endParaRPr lang="en-GB" sz="2000" dirty="0">
              <a:solidFill>
                <a:srgbClr val="000000"/>
              </a:solidFill>
            </a:endParaRPr>
          </a:p>
        </p:txBody>
      </p:sp>
    </p:spTree>
    <p:extLst>
      <p:ext uri="{BB962C8B-B14F-4D97-AF65-F5344CB8AC3E}">
        <p14:creationId xmlns:p14="http://schemas.microsoft.com/office/powerpoint/2010/main" val="3474460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ctr" eaLnBrk="1" hangingPunct="1"/>
            <a:r>
              <a:rPr lang="en-GB" dirty="0" smtClean="0"/>
              <a:t>Dependability of Machine Protections Systems</a:t>
            </a:r>
          </a:p>
        </p:txBody>
      </p:sp>
      <p:sp>
        <p:nvSpPr>
          <p:cNvPr id="114691" name="Rectangle 3"/>
          <p:cNvSpPr>
            <a:spLocks noGrp="1" noChangeArrowheads="1"/>
          </p:cNvSpPr>
          <p:nvPr>
            <p:ph type="body" idx="1"/>
          </p:nvPr>
        </p:nvSpPr>
        <p:spPr/>
        <p:txBody>
          <a:bodyPr/>
          <a:lstStyle/>
          <a:p>
            <a:pPr eaLnBrk="1" hangingPunct="1"/>
            <a:r>
              <a:rPr lang="en-GB" dirty="0" smtClean="0">
                <a:solidFill>
                  <a:srgbClr val="C00000"/>
                </a:solidFill>
              </a:rPr>
              <a:t>Dependability: new challenge </a:t>
            </a:r>
            <a:r>
              <a:rPr lang="en-GB" dirty="0" smtClean="0"/>
              <a:t>for accelerator laboratories</a:t>
            </a:r>
            <a:endParaRPr lang="en-GB" dirty="0" smtClean="0">
              <a:solidFill>
                <a:srgbClr val="C00000"/>
              </a:solidFill>
            </a:endParaRPr>
          </a:p>
          <a:p>
            <a:pPr eaLnBrk="1" hangingPunct="1"/>
            <a:r>
              <a:rPr lang="en-GB" dirty="0" smtClean="0"/>
              <a:t>Requires </a:t>
            </a:r>
            <a:r>
              <a:rPr lang="en-GB" dirty="0" smtClean="0">
                <a:solidFill>
                  <a:srgbClr val="C00000"/>
                </a:solidFill>
              </a:rPr>
              <a:t>different approach </a:t>
            </a:r>
            <a:r>
              <a:rPr lang="en-GB" dirty="0" smtClean="0"/>
              <a:t>in engineering, operation and management  </a:t>
            </a:r>
          </a:p>
          <a:p>
            <a:pPr eaLnBrk="1" hangingPunct="1"/>
            <a:r>
              <a:rPr lang="en-GB" dirty="0" smtClean="0">
                <a:solidFill>
                  <a:srgbClr val="C00000"/>
                </a:solidFill>
              </a:rPr>
              <a:t>Safety culture</a:t>
            </a:r>
            <a:r>
              <a:rPr lang="en-GB" dirty="0" smtClean="0"/>
              <a:t>: has been developed over the last, say, 10 years</a:t>
            </a:r>
          </a:p>
          <a:p>
            <a:pPr lvl="1" eaLnBrk="1" hangingPunct="1">
              <a:buFont typeface="Arial" pitchFamily="34" charset="0"/>
              <a:buChar char="•"/>
            </a:pPr>
            <a:r>
              <a:rPr lang="en-GB" dirty="0" smtClean="0"/>
              <a:t>Largely helped by the accident in 2008</a:t>
            </a:r>
          </a:p>
          <a:p>
            <a:pPr eaLnBrk="1" hangingPunct="1"/>
            <a:r>
              <a:rPr lang="en-GB" dirty="0" smtClean="0">
                <a:solidFill>
                  <a:srgbClr val="C00000"/>
                </a:solidFill>
              </a:rPr>
              <a:t>Excellent experience at LHC beam operation</a:t>
            </a:r>
            <a:r>
              <a:rPr lang="en-GB" dirty="0" smtClean="0"/>
              <a:t>: no damage</a:t>
            </a:r>
          </a:p>
          <a:p>
            <a:pPr eaLnBrk="1" hangingPunct="1"/>
            <a:r>
              <a:rPr lang="en-GB" dirty="0">
                <a:solidFill>
                  <a:srgbClr val="C00000"/>
                </a:solidFill>
              </a:rPr>
              <a:t>A</a:t>
            </a:r>
            <a:r>
              <a:rPr lang="en-GB" dirty="0" smtClean="0">
                <a:solidFill>
                  <a:srgbClr val="C00000"/>
                </a:solidFill>
              </a:rPr>
              <a:t>vailability</a:t>
            </a:r>
            <a:r>
              <a:rPr lang="en-GB" dirty="0" smtClean="0"/>
              <a:t> </a:t>
            </a:r>
            <a:r>
              <a:rPr lang="en-GB" dirty="0"/>
              <a:t>and </a:t>
            </a:r>
            <a:r>
              <a:rPr lang="en-GB" dirty="0" smtClean="0">
                <a:solidFill>
                  <a:srgbClr val="C00000"/>
                </a:solidFill>
              </a:rPr>
              <a:t>Safety</a:t>
            </a:r>
            <a:r>
              <a:rPr lang="en-GB" dirty="0" smtClean="0"/>
              <a:t> </a:t>
            </a:r>
            <a:r>
              <a:rPr lang="en-GB" dirty="0"/>
              <a:t>are in </a:t>
            </a:r>
            <a:r>
              <a:rPr lang="en-GB" dirty="0">
                <a:solidFill>
                  <a:srgbClr val="C00000"/>
                </a:solidFill>
              </a:rPr>
              <a:t>trade-off</a:t>
            </a:r>
            <a:r>
              <a:rPr lang="en-GB" dirty="0"/>
              <a:t> relationship - given safety is met, the goal is to make the system as available as possible for </a:t>
            </a:r>
            <a:r>
              <a:rPr lang="en-GB" dirty="0" smtClean="0"/>
              <a:t>experiments</a:t>
            </a:r>
          </a:p>
          <a:p>
            <a:pPr lvl="1" eaLnBrk="1" hangingPunct="1">
              <a:buFont typeface="Arial" panose="020B0604020202020204" pitchFamily="34" charset="0"/>
              <a:buChar char="•"/>
            </a:pPr>
            <a:r>
              <a:rPr lang="en-GB" dirty="0" smtClean="0"/>
              <a:t>Avoid ‘false beam dumps’ + minimize downtime</a:t>
            </a:r>
          </a:p>
          <a:p>
            <a:pPr lvl="1" eaLnBrk="1" hangingPunct="1">
              <a:buFont typeface="Arial" panose="020B0604020202020204" pitchFamily="34" charset="0"/>
              <a:buChar char="•"/>
            </a:pPr>
            <a:r>
              <a:rPr lang="en-GB" dirty="0" smtClean="0"/>
              <a:t>Room for improvements </a:t>
            </a:r>
          </a:p>
          <a:p>
            <a:pPr eaLnBrk="1" hangingPunct="1"/>
            <a:r>
              <a:rPr lang="en-GB" dirty="0" smtClean="0">
                <a:solidFill>
                  <a:srgbClr val="C00000"/>
                </a:solidFill>
              </a:rPr>
              <a:t>Lessons</a:t>
            </a:r>
            <a:r>
              <a:rPr lang="en-GB" dirty="0" smtClean="0"/>
              <a:t> to be learned </a:t>
            </a:r>
            <a:r>
              <a:rPr lang="en-GB" dirty="0" smtClean="0">
                <a:solidFill>
                  <a:srgbClr val="C00000"/>
                </a:solidFill>
              </a:rPr>
              <a:t>for future accelerators </a:t>
            </a:r>
            <a:r>
              <a:rPr lang="en-GB" dirty="0" smtClean="0"/>
              <a:t>to ensure </a:t>
            </a:r>
            <a:r>
              <a:rPr lang="en-GB" dirty="0"/>
              <a:t>s</a:t>
            </a:r>
            <a:r>
              <a:rPr lang="en-GB" dirty="0" smtClean="0"/>
              <a:t>afe operation with high availability (e.g. </a:t>
            </a:r>
            <a:r>
              <a:rPr lang="en-GB" b="1" dirty="0" smtClean="0">
                <a:solidFill>
                  <a:srgbClr val="C00000"/>
                </a:solidFill>
              </a:rPr>
              <a:t>A</a:t>
            </a:r>
            <a:r>
              <a:rPr lang="en-GB" dirty="0" smtClean="0"/>
              <a:t>ccelerator </a:t>
            </a:r>
            <a:r>
              <a:rPr lang="en-GB" b="1" dirty="0" smtClean="0">
                <a:solidFill>
                  <a:srgbClr val="C00000"/>
                </a:solidFill>
              </a:rPr>
              <a:t>D</a:t>
            </a:r>
            <a:r>
              <a:rPr lang="en-GB" dirty="0" smtClean="0"/>
              <a:t>riven </a:t>
            </a:r>
            <a:r>
              <a:rPr lang="en-GB" b="1" dirty="0" smtClean="0">
                <a:solidFill>
                  <a:srgbClr val="C00000"/>
                </a:solidFill>
              </a:rPr>
              <a:t>S</a:t>
            </a:r>
            <a:r>
              <a:rPr lang="en-GB" dirty="0" smtClean="0"/>
              <a:t>pallation) </a:t>
            </a:r>
          </a:p>
        </p:txBody>
      </p:sp>
    </p:spTree>
    <p:extLst>
      <p:ext uri="{BB962C8B-B14F-4D97-AF65-F5344CB8AC3E}">
        <p14:creationId xmlns:p14="http://schemas.microsoft.com/office/powerpoint/2010/main" val="187479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22" name="Picture 2" descr="http://i.quoteaddicts.com/media/q5/4767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580" y="980660"/>
            <a:ext cx="53721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803983"/>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3250" y="1625391"/>
            <a:ext cx="6193330" cy="453663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ight Arrow 2"/>
          <p:cNvSpPr/>
          <p:nvPr/>
        </p:nvSpPr>
        <p:spPr>
          <a:xfrm>
            <a:off x="1835150" y="5877340"/>
            <a:ext cx="6193330" cy="576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ight Arrow 3"/>
          <p:cNvSpPr/>
          <p:nvPr/>
        </p:nvSpPr>
        <p:spPr>
          <a:xfrm rot="16200000">
            <a:off x="-461805" y="3683545"/>
            <a:ext cx="4692390" cy="576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a:off x="3059790" y="3641671"/>
            <a:ext cx="288040" cy="288040"/>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4812415" y="5297902"/>
            <a:ext cx="288040" cy="288040"/>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2339690" y="2273481"/>
            <a:ext cx="2304320" cy="1076792"/>
          </a:xfrm>
          <a:prstGeom prst="rect">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00FF"/>
                </a:solidFill>
              </a:rPr>
              <a:t>Accelerator operating with very low intensity beam, no protection system: A1</a:t>
            </a:r>
            <a:endParaRPr lang="en-GB" sz="1600" dirty="0">
              <a:solidFill>
                <a:srgbClr val="0000FF"/>
              </a:solidFill>
            </a:endParaRPr>
          </a:p>
        </p:txBody>
      </p:sp>
      <p:sp>
        <p:nvSpPr>
          <p:cNvPr id="8" name="Rectangle 7"/>
          <p:cNvSpPr/>
          <p:nvPr/>
        </p:nvSpPr>
        <p:spPr>
          <a:xfrm>
            <a:off x="3639305" y="4104261"/>
            <a:ext cx="2304320" cy="1076792"/>
          </a:xfrm>
          <a:prstGeom prst="rect">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00FF"/>
                </a:solidFill>
              </a:rPr>
              <a:t>Accelerator operating with high intensity beam, no  protection system: A2</a:t>
            </a:r>
            <a:endParaRPr lang="en-GB" sz="1600" dirty="0">
              <a:solidFill>
                <a:srgbClr val="0000FF"/>
              </a:solidFill>
            </a:endParaRPr>
          </a:p>
        </p:txBody>
      </p:sp>
      <p:sp>
        <p:nvSpPr>
          <p:cNvPr id="9" name="Oval 8"/>
          <p:cNvSpPr/>
          <p:nvPr/>
        </p:nvSpPr>
        <p:spPr>
          <a:xfrm>
            <a:off x="6698012" y="3836557"/>
            <a:ext cx="288040" cy="288040"/>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5531369" y="2383175"/>
            <a:ext cx="2304320" cy="1076792"/>
          </a:xfrm>
          <a:prstGeom prst="rect">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00FF"/>
                </a:solidFill>
              </a:rPr>
              <a:t>Accelerator operating with high intensity beam, reliable protection system: A3</a:t>
            </a:r>
            <a:endParaRPr lang="en-GB" sz="1600" dirty="0">
              <a:solidFill>
                <a:srgbClr val="0000FF"/>
              </a:solidFill>
            </a:endParaRPr>
          </a:p>
        </p:txBody>
      </p:sp>
      <p:cxnSp>
        <p:nvCxnSpPr>
          <p:cNvPr id="13" name="Straight Connector 12"/>
          <p:cNvCxnSpPr/>
          <p:nvPr/>
        </p:nvCxnSpPr>
        <p:spPr>
          <a:xfrm flipV="1">
            <a:off x="2051650" y="3750831"/>
            <a:ext cx="6014930" cy="119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2990" y="941244"/>
            <a:ext cx="2304320" cy="5794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00FF"/>
                </a:solidFill>
              </a:rPr>
              <a:t>Availability</a:t>
            </a:r>
            <a:endParaRPr lang="en-GB" dirty="0">
              <a:solidFill>
                <a:srgbClr val="0000FF"/>
              </a:solidFill>
            </a:endParaRPr>
          </a:p>
        </p:txBody>
      </p:sp>
    </p:spTree>
    <p:extLst>
      <p:ext uri="{BB962C8B-B14F-4D97-AF65-F5344CB8AC3E}">
        <p14:creationId xmlns:p14="http://schemas.microsoft.com/office/powerpoint/2010/main" val="2737132063"/>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Accelerators need protection systems, but….</a:t>
            </a:r>
            <a:endParaRPr lang="en-GB" dirty="0"/>
          </a:p>
        </p:txBody>
      </p:sp>
      <p:pic>
        <p:nvPicPr>
          <p:cNvPr id="3" name="Picture 2"/>
          <p:cNvPicPr>
            <a:picLocks noChangeAspect="1"/>
          </p:cNvPicPr>
          <p:nvPr/>
        </p:nvPicPr>
        <p:blipFill>
          <a:blip r:embed="rId3"/>
          <a:stretch>
            <a:fillRect/>
          </a:stretch>
        </p:blipFill>
        <p:spPr>
          <a:xfrm>
            <a:off x="179390" y="1068260"/>
            <a:ext cx="8662477" cy="5374487"/>
          </a:xfrm>
          <a:prstGeom prst="rect">
            <a:avLst/>
          </a:prstGeom>
          <a:ln>
            <a:solidFill>
              <a:srgbClr val="000000"/>
            </a:solidFill>
          </a:ln>
        </p:spPr>
      </p:pic>
    </p:spTree>
    <p:extLst>
      <p:ext uri="{BB962C8B-B14F-4D97-AF65-F5344CB8AC3E}">
        <p14:creationId xmlns:p14="http://schemas.microsoft.com/office/powerpoint/2010/main" val="305468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40000"/>
          </a:spcBef>
          <a:spcAft>
            <a:spcPct val="0"/>
          </a:spcAft>
          <a:buClrTx/>
          <a:buSzTx/>
          <a:buFontTx/>
          <a:buNone/>
          <a:tabLst/>
          <a:defRPr kumimoji="0" lang="en-US" sz="2400" b="0" i="0" u="none" strike="noStrike" cap="none" normalizeH="0" baseline="0" smtClean="0">
            <a:ln>
              <a:noFill/>
            </a:ln>
            <a:solidFill>
              <a:schemeClr val="accent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40000"/>
          </a:spcBef>
          <a:spcAft>
            <a:spcPct val="0"/>
          </a:spcAft>
          <a:buClrTx/>
          <a:buSzTx/>
          <a:buFontTx/>
          <a:buNone/>
          <a:tabLst/>
          <a:defRPr kumimoji="0" lang="en-US" sz="2400" b="0" i="0" u="none" strike="noStrike" cap="none" normalizeH="0" baseline="0" smtClean="0">
            <a:ln>
              <a:noFill/>
            </a:ln>
            <a:solidFill>
              <a:schemeClr val="accent2"/>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Benutzerdefiniertes Desig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40000"/>
          </a:spcBef>
          <a:spcAft>
            <a:spcPct val="0"/>
          </a:spcAft>
          <a:buClrTx/>
          <a:buSzTx/>
          <a:buFontTx/>
          <a:buNone/>
          <a:tabLst/>
          <a:defRPr kumimoji="0" lang="en-US" sz="2400" b="0" i="0" u="none" strike="noStrike" cap="none" normalizeH="0" baseline="0" smtClean="0">
            <a:ln>
              <a:noFill/>
            </a:ln>
            <a:solidFill>
              <a:schemeClr val="accent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40000"/>
          </a:spcBef>
          <a:spcAft>
            <a:spcPct val="0"/>
          </a:spcAft>
          <a:buClrTx/>
          <a:buSzTx/>
          <a:buFontTx/>
          <a:buNone/>
          <a:tabLst/>
          <a:defRPr kumimoji="0" lang="en-US" sz="2400" b="0" i="0" u="none" strike="noStrike" cap="none" normalizeH="0" baseline="0" smtClean="0">
            <a:ln>
              <a:noFill/>
            </a:ln>
            <a:solidFill>
              <a:schemeClr val="accent2"/>
            </a:solidFill>
            <a:effectLst/>
            <a:latin typeface="Arial"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TODD primary master">
  <a:themeElements>
    <a:clrScheme name="">
      <a:dk1>
        <a:srgbClr val="FFFFFF"/>
      </a:dk1>
      <a:lt1>
        <a:srgbClr val="FFFFFF"/>
      </a:lt1>
      <a:dk2>
        <a:srgbClr val="FFFFFF"/>
      </a:dk2>
      <a:lt2>
        <a:srgbClr val="FFFFFF"/>
      </a:lt2>
      <a:accent1>
        <a:srgbClr val="339966"/>
      </a:accent1>
      <a:accent2>
        <a:srgbClr val="FF0000"/>
      </a:accent2>
      <a:accent3>
        <a:srgbClr val="FFFFFF"/>
      </a:accent3>
      <a:accent4>
        <a:srgbClr val="DADADA"/>
      </a:accent4>
      <a:accent5>
        <a:srgbClr val="ADCAB8"/>
      </a:accent5>
      <a:accent6>
        <a:srgbClr val="E70000"/>
      </a:accent6>
      <a:hlink>
        <a:srgbClr val="1717FF"/>
      </a:hlink>
      <a:folHlink>
        <a:srgbClr val="0000CC"/>
      </a:folHlink>
    </a:clrScheme>
    <a:fontScheme name="4_BTODD primary mast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TODD primary master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4_BTODD primary master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4_BTODD primary master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4_BTODD primary master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4_BTODD primary master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4_BTODD primary master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4_BTODD primary master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4_BTODD primary master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4_BTODD primary master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4_BTODD primary master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4_BTODD primary master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4_BTODD primary master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4_BTODD primary master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00CC"/>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n-Screen Presentation 1">
  <a:themeElements>
    <a:clrScheme name="1_On-Screen Presentation 1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fontScheme name="1_On-Screen Presentation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1_On-Screen Presentation 1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clrMap bg1="dk2" tx1="lt1" bg2="dk1" tx2="lt2" accent1="accent1" accent2="accent2" accent3="accent3" accent4="accent4" accent5="accent5" accent6="accent6" hlink="hlink" folHlink="folHlink"/>
    </a:extraClrScheme>
    <a:extraClrScheme>
      <a:clrScheme name="1_On-Screen Presentation 1 2">
        <a:dk1>
          <a:srgbClr val="000000"/>
        </a:dk1>
        <a:lt1>
          <a:srgbClr val="FFFFFF"/>
        </a:lt1>
        <a:dk2>
          <a:srgbClr val="000000"/>
        </a:dk2>
        <a:lt2>
          <a:srgbClr val="CCECFF"/>
        </a:lt2>
        <a:accent1>
          <a:srgbClr val="CC99FF"/>
        </a:accent1>
        <a:accent2>
          <a:srgbClr val="3366FF"/>
        </a:accent2>
        <a:accent3>
          <a:srgbClr val="FFFFFF"/>
        </a:accent3>
        <a:accent4>
          <a:srgbClr val="000000"/>
        </a:accent4>
        <a:accent5>
          <a:srgbClr val="E2CAFF"/>
        </a:accent5>
        <a:accent6>
          <a:srgbClr val="2D5CE7"/>
        </a:accent6>
        <a:hlink>
          <a:srgbClr val="00CCFF"/>
        </a:hlink>
        <a:folHlink>
          <a:srgbClr val="99CCFF"/>
        </a:folHlink>
      </a:clrScheme>
      <a:clrMap bg1="lt1" tx1="dk1" bg2="lt2" tx2="dk2" accent1="accent1" accent2="accent2" accent3="accent3" accent4="accent4" accent5="accent5" accent6="accent6" hlink="hlink" folHlink="folHlink"/>
    </a:extraClrScheme>
    <a:extraClrScheme>
      <a:clrScheme name="1_On-Screen Presentation 1 3">
        <a:dk1>
          <a:srgbClr val="000000"/>
        </a:dk1>
        <a:lt1>
          <a:srgbClr val="FFFFFF"/>
        </a:lt1>
        <a:dk2>
          <a:srgbClr val="000000"/>
        </a:dk2>
        <a:lt2>
          <a:srgbClr val="969696"/>
        </a:lt2>
        <a:accent1>
          <a:srgbClr val="777777"/>
        </a:accent1>
        <a:accent2>
          <a:srgbClr val="CBCBCB"/>
        </a:accent2>
        <a:accent3>
          <a:srgbClr val="FFFFFF"/>
        </a:accent3>
        <a:accent4>
          <a:srgbClr val="000000"/>
        </a:accent4>
        <a:accent5>
          <a:srgbClr val="BDBDBD"/>
        </a:accent5>
        <a:accent6>
          <a:srgbClr val="B8B8B8"/>
        </a:accent6>
        <a:hlink>
          <a:srgbClr val="4D4D4D"/>
        </a:hlink>
        <a:folHlink>
          <a:srgbClr val="DDDDDD"/>
        </a:folHlink>
      </a:clrScheme>
      <a:clrMap bg1="lt1" tx1="dk1" bg2="lt2" tx2="dk2" accent1="accent1" accent2="accent2" accent3="accent3" accent4="accent4" accent5="accent5" accent6="accent6" hlink="hlink" folHlink="folHlink"/>
    </a:extraClrScheme>
    <a:extraClrScheme>
      <a:clrScheme name="1_On-Screen Presentation 1 4">
        <a:dk1>
          <a:srgbClr val="000000"/>
        </a:dk1>
        <a:lt1>
          <a:srgbClr val="00CCCC"/>
        </a:lt1>
        <a:dk2>
          <a:srgbClr val="FFFFCC"/>
        </a:dk2>
        <a:lt2>
          <a:srgbClr val="009999"/>
        </a:lt2>
        <a:accent1>
          <a:srgbClr val="CC99FF"/>
        </a:accent1>
        <a:accent2>
          <a:srgbClr val="3366FF"/>
        </a:accent2>
        <a:accent3>
          <a:srgbClr val="AAE2E2"/>
        </a:accent3>
        <a:accent4>
          <a:srgbClr val="000000"/>
        </a:accent4>
        <a:accent5>
          <a:srgbClr val="E2CAFF"/>
        </a:accent5>
        <a:accent6>
          <a:srgbClr val="2D5CE7"/>
        </a:accent6>
        <a:hlink>
          <a:srgbClr val="00CCFF"/>
        </a:hlink>
        <a:folHlink>
          <a:srgbClr val="00FFCC"/>
        </a:folHlink>
      </a:clrScheme>
      <a:clrMap bg1="lt1" tx1="dk1" bg2="lt2" tx2="dk2" accent1="accent1" accent2="accent2" accent3="accent3" accent4="accent4" accent5="accent5" accent6="accent6" hlink="hlink" folHlink="folHlink"/>
    </a:extraClrScheme>
    <a:extraClrScheme>
      <a:clrScheme name="1_On-Screen Presentation 1 5">
        <a:dk1>
          <a:srgbClr val="003300"/>
        </a:dk1>
        <a:lt1>
          <a:srgbClr val="FFFFFF"/>
        </a:lt1>
        <a:dk2>
          <a:srgbClr val="669900"/>
        </a:dk2>
        <a:lt2>
          <a:srgbClr val="FFCC66"/>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clrMap bg1="dk2" tx1="lt1" bg2="dk1" tx2="lt2" accent1="accent1" accent2="accent2" accent3="accent3" accent4="accent4" accent5="accent5" accent6="accent6" hlink="hlink" folHlink="folHlink"/>
    </a:extraClrScheme>
    <a:extraClrScheme>
      <a:clrScheme name="1_On-Screen Presentation 1 6">
        <a:dk1>
          <a:srgbClr val="663300"/>
        </a:dk1>
        <a:lt1>
          <a:srgbClr val="FFFFFF"/>
        </a:lt1>
        <a:dk2>
          <a:srgbClr val="CC6600"/>
        </a:dk2>
        <a:lt2>
          <a:srgbClr val="FFCC00"/>
        </a:lt2>
        <a:accent1>
          <a:srgbClr val="990033"/>
        </a:accent1>
        <a:accent2>
          <a:srgbClr val="FF0033"/>
        </a:accent2>
        <a:accent3>
          <a:srgbClr val="E2B8AA"/>
        </a:accent3>
        <a:accent4>
          <a:srgbClr val="DADADA"/>
        </a:accent4>
        <a:accent5>
          <a:srgbClr val="CAAAAD"/>
        </a:accent5>
        <a:accent6>
          <a:srgbClr val="E7002D"/>
        </a:accent6>
        <a:hlink>
          <a:srgbClr val="CCCC00"/>
        </a:hlink>
        <a:folHlink>
          <a:srgbClr val="FF9900"/>
        </a:folHlink>
      </a:clrScheme>
      <a:clrMap bg1="dk2" tx1="lt1" bg2="dk1" tx2="lt2" accent1="accent1" accent2="accent2" accent3="accent3" accent4="accent4" accent5="accent5" accent6="accent6" hlink="hlink" folHlink="folHlink"/>
    </a:extraClrScheme>
    <a:extraClrScheme>
      <a:clrScheme name="1_On-Screen Presentation 1 7">
        <a:dk1>
          <a:srgbClr val="660033"/>
        </a:dk1>
        <a:lt1>
          <a:srgbClr val="FFFFFF"/>
        </a:lt1>
        <a:dk2>
          <a:srgbClr val="990066"/>
        </a:dk2>
        <a:lt2>
          <a:srgbClr val="FFFF66"/>
        </a:lt2>
        <a:accent1>
          <a:srgbClr val="9933FF"/>
        </a:accent1>
        <a:accent2>
          <a:srgbClr val="00CCCC"/>
        </a:accent2>
        <a:accent3>
          <a:srgbClr val="CAAAB8"/>
        </a:accent3>
        <a:accent4>
          <a:srgbClr val="DADADA"/>
        </a:accent4>
        <a:accent5>
          <a:srgbClr val="CAADFF"/>
        </a:accent5>
        <a:accent6>
          <a:srgbClr val="00B9B9"/>
        </a:accent6>
        <a:hlink>
          <a:srgbClr val="CC66FF"/>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3686</Words>
  <Application>Microsoft Office PowerPoint</Application>
  <PresentationFormat>On-screen Show (4:3)</PresentationFormat>
  <Paragraphs>743</Paragraphs>
  <Slides>78</Slides>
  <Notes>56</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78</vt:i4>
      </vt:variant>
    </vt:vector>
  </HeadingPairs>
  <TitlesOfParts>
    <vt:vector size="94" baseType="lpstr">
      <vt:lpstr>Arial Unicode MS</vt:lpstr>
      <vt:lpstr>ＭＳ Ｐゴシック</vt:lpstr>
      <vt:lpstr>Arial</vt:lpstr>
      <vt:lpstr>Calibri</vt:lpstr>
      <vt:lpstr>Cambria</vt:lpstr>
      <vt:lpstr>Franklin Gothic Medium</vt:lpstr>
      <vt:lpstr>Monotype Sorts</vt:lpstr>
      <vt:lpstr>Times New Roman</vt:lpstr>
      <vt:lpstr>Trebuchet MS</vt:lpstr>
      <vt:lpstr>Wingdings</vt:lpstr>
      <vt:lpstr>Wingdings 2</vt:lpstr>
      <vt:lpstr>1_Default Design</vt:lpstr>
      <vt:lpstr>Benutzerdefiniertes Design</vt:lpstr>
      <vt:lpstr>4_BTODD primary master</vt:lpstr>
      <vt:lpstr>2_On-Screen Presentation 1</vt:lpstr>
      <vt:lpstr>Equation</vt:lpstr>
      <vt:lpstr>PowerPoint Presentation</vt:lpstr>
      <vt:lpstr>Programme for the school</vt:lpstr>
      <vt:lpstr>Basic Definitions</vt:lpstr>
      <vt:lpstr>Exercise 1</vt:lpstr>
      <vt:lpstr>Accelerator and Machine Protection Systems</vt:lpstr>
      <vt:lpstr>Availability and reliability: Accelerator and MPS</vt:lpstr>
      <vt:lpstr>Failures of the MPS</vt:lpstr>
      <vt:lpstr>PowerPoint Presentation</vt:lpstr>
      <vt:lpstr>Accelerators need protection systems, but….</vt:lpstr>
      <vt:lpstr>Reliability of the MPS</vt:lpstr>
      <vt:lpstr>Hazards and Risks</vt:lpstr>
      <vt:lpstr>Hazard and Risk for accelerators</vt:lpstr>
      <vt:lpstr>Example: Hazard from D1 magnet       at LHC</vt:lpstr>
      <vt:lpstr>LHC failure of D1 magnet</vt:lpstr>
      <vt:lpstr>MTBF for D1 magnet circuit operation</vt:lpstr>
      <vt:lpstr>Hazard for failure of D1</vt:lpstr>
      <vt:lpstr>Functional diagram for protection from D1 failure</vt:lpstr>
      <vt:lpstr>Question: would you rely on this current monitor to protect a 10 B$ accelerator ?</vt:lpstr>
      <vt:lpstr>Consequences for machine protection</vt:lpstr>
      <vt:lpstr>MPS functional diagram for D1 failure</vt:lpstr>
      <vt:lpstr>Functional diagram with redundant detection</vt:lpstr>
      <vt:lpstr>Functional diagram with redundant interlocks</vt:lpstr>
      <vt:lpstr>Bit of standards….</vt:lpstr>
      <vt:lpstr>‘Standard’ design of safety systems</vt:lpstr>
      <vt:lpstr>From Safety to Protection  </vt:lpstr>
      <vt:lpstr>Unacceptable and acceptable risk</vt:lpstr>
      <vt:lpstr>Classification of unacceptable / acceptable risk</vt:lpstr>
      <vt:lpstr>Example of D1 failure</vt:lpstr>
      <vt:lpstr>Risk reduction by protection system</vt:lpstr>
      <vt:lpstr>Protection Integrity Level  </vt:lpstr>
      <vt:lpstr>Steps for building a protection system….</vt:lpstr>
      <vt:lpstr>Importance of Reliability Analyses</vt:lpstr>
      <vt:lpstr>PowerPoint Presentation</vt:lpstr>
      <vt:lpstr>From D1 hazard to general LHC hazards</vt:lpstr>
      <vt:lpstr>A few questions ….</vt:lpstr>
      <vt:lpstr>From accelerator components to the entire accelerator …. and back</vt:lpstr>
      <vt:lpstr>PowerPoint Presentation</vt:lpstr>
      <vt:lpstr>Top down                            Bottom up (example)</vt:lpstr>
      <vt:lpstr>Classification of Reliability Methods</vt:lpstr>
      <vt:lpstr>Illustration of some methods</vt:lpstr>
      <vt:lpstr>Functional diagram with redundant interlocks</vt:lpstr>
      <vt:lpstr>Reliability Block Diagram</vt:lpstr>
      <vt:lpstr>PowerPoint Presentation</vt:lpstr>
      <vt:lpstr>Other functions</vt:lpstr>
      <vt:lpstr>Functional diagram for protection from D1 failure</vt:lpstr>
      <vt:lpstr>Functional diagram for protection from D1 failure</vt:lpstr>
      <vt:lpstr>Function 2</vt:lpstr>
      <vt:lpstr>Functional diagram for protection from D1 failure</vt:lpstr>
      <vt:lpstr>Functional diagram for protection from D1 failure</vt:lpstr>
      <vt:lpstr>P3 of machine protection</vt:lpstr>
      <vt:lpstr>Novel approach in safety Nancy Leveson John Thomas</vt:lpstr>
      <vt:lpstr>System approach to safety engineering</vt:lpstr>
      <vt:lpstr>STAMP and STPA</vt:lpstr>
      <vt:lpstr>Comments</vt:lpstr>
      <vt:lpstr>Design for highly reliable protection systems</vt:lpstr>
      <vt:lpstr>Example: Beam Loss Monitors at LHC</vt:lpstr>
      <vt:lpstr>Time to repair</vt:lpstr>
      <vt:lpstr>Exercise 2</vt:lpstr>
      <vt:lpstr>Some recommendations (from my experience)</vt:lpstr>
      <vt:lpstr>General architecture of protection system</vt:lpstr>
      <vt:lpstr>Some recommendations…</vt:lpstr>
      <vt:lpstr>…during design and development</vt:lpstr>
      <vt:lpstr>…from development to operation</vt:lpstr>
      <vt:lpstr>Comments on failures</vt:lpstr>
      <vt:lpstr>Failure Rate and Bathtub Curve</vt:lpstr>
      <vt:lpstr>Failure Rate Estimates</vt:lpstr>
      <vt:lpstr>Example for using redundancy</vt:lpstr>
      <vt:lpstr>Powering critical equipment</vt:lpstr>
      <vt:lpstr>Powering critical equipment</vt:lpstr>
      <vt:lpstr>Redundant Powering</vt:lpstr>
      <vt:lpstr>Redundant Powering</vt:lpstr>
      <vt:lpstr>Redundant Powering</vt:lpstr>
      <vt:lpstr>Redundant Powering</vt:lpstr>
      <vt:lpstr>Redundant Powering: detect and repair</vt:lpstr>
      <vt:lpstr>Redundant Powering: detect and repair</vt:lpstr>
      <vt:lpstr>Redundant Powering: detect and repair</vt:lpstr>
      <vt:lpstr>Dependability of Machine Protections Systems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2013-08-15T08:21:28Z</dcterms:created>
  <dcterms:modified xsi:type="dcterms:W3CDTF">2017-01-19T17:36:33Z</dcterms:modified>
</cp:coreProperties>
</file>