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5051" r:id="rId2"/>
  </p:sldMasterIdLst>
  <p:notesMasterIdLst>
    <p:notesMasterId r:id="rId89"/>
  </p:notesMasterIdLst>
  <p:handoutMasterIdLst>
    <p:handoutMasterId r:id="rId90"/>
  </p:handoutMasterIdLst>
  <p:sldIdLst>
    <p:sldId id="256" r:id="rId3"/>
    <p:sldId id="471" r:id="rId4"/>
    <p:sldId id="744" r:id="rId5"/>
    <p:sldId id="745" r:id="rId6"/>
    <p:sldId id="766" r:id="rId7"/>
    <p:sldId id="686" r:id="rId8"/>
    <p:sldId id="691" r:id="rId9"/>
    <p:sldId id="690" r:id="rId10"/>
    <p:sldId id="687" r:id="rId11"/>
    <p:sldId id="688" r:id="rId12"/>
    <p:sldId id="689" r:id="rId13"/>
    <p:sldId id="666" r:id="rId14"/>
    <p:sldId id="780" r:id="rId15"/>
    <p:sldId id="665" r:id="rId16"/>
    <p:sldId id="756" r:id="rId17"/>
    <p:sldId id="757" r:id="rId18"/>
    <p:sldId id="758" r:id="rId19"/>
    <p:sldId id="747" r:id="rId20"/>
    <p:sldId id="695" r:id="rId21"/>
    <p:sldId id="762" r:id="rId22"/>
    <p:sldId id="705" r:id="rId23"/>
    <p:sldId id="682" r:id="rId24"/>
    <p:sldId id="779" r:id="rId25"/>
    <p:sldId id="774" r:id="rId26"/>
    <p:sldId id="669" r:id="rId27"/>
    <p:sldId id="704" r:id="rId28"/>
    <p:sldId id="662" r:id="rId29"/>
    <p:sldId id="663" r:id="rId30"/>
    <p:sldId id="700" r:id="rId31"/>
    <p:sldId id="701" r:id="rId32"/>
    <p:sldId id="699" r:id="rId33"/>
    <p:sldId id="781" r:id="rId34"/>
    <p:sldId id="664" r:id="rId35"/>
    <p:sldId id="775" r:id="rId36"/>
    <p:sldId id="752" r:id="rId37"/>
    <p:sldId id="716" r:id="rId38"/>
    <p:sldId id="679" r:id="rId39"/>
    <p:sldId id="680" r:id="rId40"/>
    <p:sldId id="767" r:id="rId41"/>
    <p:sldId id="696" r:id="rId42"/>
    <p:sldId id="765" r:id="rId43"/>
    <p:sldId id="764" r:id="rId44"/>
    <p:sldId id="737" r:id="rId45"/>
    <p:sldId id="753" r:id="rId46"/>
    <p:sldId id="768" r:id="rId47"/>
    <p:sldId id="715" r:id="rId48"/>
    <p:sldId id="769" r:id="rId49"/>
    <p:sldId id="717" r:id="rId50"/>
    <p:sldId id="778" r:id="rId51"/>
    <p:sldId id="719" r:id="rId52"/>
    <p:sldId id="720" r:id="rId53"/>
    <p:sldId id="729" r:id="rId54"/>
    <p:sldId id="730" r:id="rId55"/>
    <p:sldId id="783" r:id="rId56"/>
    <p:sldId id="728" r:id="rId57"/>
    <p:sldId id="722" r:id="rId58"/>
    <p:sldId id="724" r:id="rId59"/>
    <p:sldId id="725" r:id="rId60"/>
    <p:sldId id="776" r:id="rId61"/>
    <p:sldId id="732" r:id="rId62"/>
    <p:sldId id="733" r:id="rId63"/>
    <p:sldId id="734" r:id="rId64"/>
    <p:sldId id="777" r:id="rId65"/>
    <p:sldId id="763" r:id="rId66"/>
    <p:sldId id="741" r:id="rId67"/>
    <p:sldId id="773" r:id="rId68"/>
    <p:sldId id="743" r:id="rId69"/>
    <p:sldId id="784" r:id="rId70"/>
    <p:sldId id="748" r:id="rId71"/>
    <p:sldId id="759" r:id="rId72"/>
    <p:sldId id="782" r:id="rId73"/>
    <p:sldId id="702" r:id="rId74"/>
    <p:sldId id="706" r:id="rId75"/>
    <p:sldId id="707" r:id="rId76"/>
    <p:sldId id="708" r:id="rId77"/>
    <p:sldId id="709" r:id="rId78"/>
    <p:sldId id="710" r:id="rId79"/>
    <p:sldId id="711" r:id="rId80"/>
    <p:sldId id="670" r:id="rId81"/>
    <p:sldId id="671" r:id="rId82"/>
    <p:sldId id="672" r:id="rId83"/>
    <p:sldId id="674" r:id="rId84"/>
    <p:sldId id="675" r:id="rId85"/>
    <p:sldId id="676" r:id="rId86"/>
    <p:sldId id="677" r:id="rId87"/>
    <p:sldId id="740" r:id="rId88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642D"/>
    <a:srgbClr val="CC3399"/>
    <a:srgbClr val="0000FF"/>
    <a:srgbClr val="FFFF99"/>
    <a:srgbClr val="FFFFCC"/>
    <a:srgbClr val="FF7C80"/>
    <a:srgbClr val="FF5050"/>
    <a:srgbClr val="0066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5" autoAdjust="0"/>
    <p:restoredTop sz="86460" autoAdjust="0"/>
  </p:normalViewPr>
  <p:slideViewPr>
    <p:cSldViewPr>
      <p:cViewPr varScale="1">
        <p:scale>
          <a:sx n="78" d="100"/>
          <a:sy n="78" d="100"/>
        </p:scale>
        <p:origin x="882" y="96"/>
      </p:cViewPr>
      <p:guideLst>
        <p:guide orient="horz" pos="1872"/>
        <p:guide pos="2880"/>
      </p:guideLst>
    </p:cSldViewPr>
  </p:slideViewPr>
  <p:outlineViewPr>
    <p:cViewPr>
      <p:scale>
        <a:sx n="33" d="100"/>
        <a:sy n="33" d="100"/>
      </p:scale>
      <p:origin x="0" y="-405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98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image" Target="../media/image76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image" Target="../media/image78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1.wmf"/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FB09133-0FF0-4B2E-9622-BD897330D14E}" type="datetimeFigureOut">
              <a:rPr lang="en-US"/>
              <a:pPr>
                <a:defRPr/>
              </a:pPr>
              <a:t>1/15/2017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0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1860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4F57F78-977C-4149-B58D-4F61451AC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260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2546719E-D0D9-41E7-86B8-8BA34DBE7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687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6719E-D0D9-41E7-86B8-8BA34DBE7D9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11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dangerous</a:t>
            </a:r>
            <a:r>
              <a:rPr lang="en-US" baseline="0" dirty="0" smtClean="0"/>
              <a:t> are the dipoles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269C2-EC9E-BD44-95CD-9E828A8334E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29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269C2-EC9E-BD44-95CD-9E828A8334E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06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reality it is a bit more complicated as the beam</a:t>
            </a:r>
            <a:r>
              <a:rPr lang="en-US" baseline="0" dirty="0" smtClean="0"/>
              <a:t> size enters as well…we can talk about this offline.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269C2-EC9E-BD44-95CD-9E828A8334E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39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</a:t>
            </a:r>
            <a:r>
              <a:rPr lang="en-US" baseline="0" dirty="0" smtClean="0"/>
              <a:t> everything correct that one can inject high intensity beam.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269C2-EC9E-BD44-95CD-9E828A8334E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75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6719E-D0D9-41E7-86B8-8BA34DBE7D9A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1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for redundancy…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269C2-EC9E-BD44-95CD-9E828A8334E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22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showed you already before</a:t>
            </a:r>
            <a:r>
              <a:rPr lang="en-US" baseline="0" dirty="0" smtClean="0"/>
              <a:t> the dependence of the energy deposition on energy earlier….with Eˆ1.7….which also takes the shrinking of the </a:t>
            </a:r>
            <a:r>
              <a:rPr lang="en-US" baseline="0" dirty="0" err="1" smtClean="0"/>
              <a:t>emitance</a:t>
            </a:r>
            <a:r>
              <a:rPr lang="en-US" baseline="0" dirty="0" smtClean="0"/>
              <a:t> into account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269C2-EC9E-BD44-95CD-9E828A8334E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28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1001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8350" indent="-295275" algn="l" defTabSz="1001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75" indent="-236538" algn="l" defTabSz="1001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350" indent="-236538" algn="l" defTabSz="1001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013" indent="-236538" algn="l" defTabSz="1001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9213" indent="-236538" defTabSz="1001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46413" indent="-236538" defTabSz="1001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03613" indent="-236538" defTabSz="1001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813" indent="-236538" defTabSz="1001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36657DE-7ADC-4FF2-90A4-B33858E40590}" type="slidenum">
              <a:rPr lang="en-GB" altLang="en-US" sz="1300" smtClean="0"/>
              <a:pPr algn="r" eaLnBrk="1" hangingPunct="1">
                <a:spcBef>
                  <a:spcPct val="0"/>
                </a:spcBef>
              </a:pPr>
              <a:t>72</a:t>
            </a:fld>
            <a:endParaRPr lang="en-GB" altLang="en-US" sz="1300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 smtClean="0"/>
              <a:t>Example: J to 300A/mm^2 peak</a:t>
            </a:r>
          </a:p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975793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They are 1.2 m long</a:t>
            </a:r>
            <a:r>
              <a:rPr lang="en-US" baseline="0" dirty="0" smtClean="0"/>
              <a:t>, made of graphite </a:t>
            </a:r>
            <a:r>
              <a:rPr lang="en-US" baseline="0" dirty="0" err="1" smtClean="0"/>
              <a:t>CfC</a:t>
            </a:r>
            <a:r>
              <a:rPr lang="en-US" baseline="0" dirty="0" smtClean="0"/>
              <a:t>. In the horizontal plane. Check whether made of </a:t>
            </a:r>
            <a:r>
              <a:rPr lang="en-US" baseline="0" dirty="0" err="1" smtClean="0"/>
              <a:t>CfC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269C2-EC9E-BD44-95CD-9E828A8334E2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12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6719E-D0D9-41E7-86B8-8BA34DBE7D9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60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6719E-D0D9-41E7-86B8-8BA34DBE7D9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57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6719E-D0D9-41E7-86B8-8BA34DBE7D9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01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6719E-D0D9-41E7-86B8-8BA34DBE7D9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6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1001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8350" indent="-295275" algn="l" defTabSz="1001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75" indent="-236538" algn="l" defTabSz="1001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350" indent="-236538" algn="l" defTabSz="1001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013" indent="-236538" algn="l" defTabSz="1001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9213" indent="-236538" defTabSz="1001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46413" indent="-236538" defTabSz="1001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03613" indent="-236538" defTabSz="1001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813" indent="-236538" defTabSz="1001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B99C0C3-3035-450A-BB4A-F012E9867F3E}" type="slidenum">
              <a:rPr lang="en-GB" altLang="en-US" sz="1300" smtClean="0"/>
              <a:pPr algn="r" eaLnBrk="1" hangingPunct="1">
                <a:spcBef>
                  <a:spcPct val="0"/>
                </a:spcBef>
              </a:pPr>
              <a:t>30</a:t>
            </a:fld>
            <a:endParaRPr lang="en-GB" altLang="en-US" sz="1300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 smtClean="0"/>
              <a:t>Photo includes two NON-magnetic pieces above coil (to clamp coil).</a:t>
            </a:r>
          </a:p>
          <a:p>
            <a:pPr eaLnBrk="1" hangingPunct="1"/>
            <a:r>
              <a:rPr lang="en-GB" altLang="en-US" smtClean="0"/>
              <a:t>Note: Top steel overhangs coils and aperture to minimize fringe field leakage into beam pipes.</a:t>
            </a:r>
          </a:p>
        </p:txBody>
      </p:sp>
    </p:spTree>
    <p:extLst>
      <p:ext uri="{BB962C8B-B14F-4D97-AF65-F5344CB8AC3E}">
        <p14:creationId xmlns:p14="http://schemas.microsoft.com/office/powerpoint/2010/main" val="355646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1001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8350" indent="-295275" algn="l" defTabSz="1001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75" indent="-236538" algn="l" defTabSz="1001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350" indent="-236538" algn="l" defTabSz="1001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013" indent="-236538" algn="l" defTabSz="1001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9213" indent="-236538" defTabSz="1001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46413" indent="-236538" defTabSz="1001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03613" indent="-236538" defTabSz="1001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813" indent="-236538" defTabSz="1001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D25AC44-4D0B-417D-B69B-33F9A62856DC}" type="slidenum">
              <a:rPr lang="en-GB" altLang="en-US" sz="1300" smtClean="0"/>
              <a:pPr algn="r" eaLnBrk="1" hangingPunct="1">
                <a:spcBef>
                  <a:spcPct val="0"/>
                </a:spcBef>
              </a:pPr>
              <a:t>32</a:t>
            </a:fld>
            <a:endParaRPr lang="en-GB" altLang="en-US" sz="130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40529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6719E-D0D9-41E7-86B8-8BA34DBE7D9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83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6719E-D0D9-41E7-86B8-8BA34DBE7D9A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04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CAC42-7AC1-4B38-ABFA-D25032724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096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E3B3A-674B-4718-984F-9A12B109F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27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13787-525E-4254-967D-CF13112D7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74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7C08C-FD71-4B25-A379-44C85770C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90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153400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71D7F-7018-4507-9E2F-FAA9605D8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72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B4AA7-120E-4CCF-B08B-76D0163A26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29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D6C4E-F9B5-4883-8602-93A2763B39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813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7BC9B-A9B8-4EE3-A38E-773AC01BD1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893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4417C-AA50-45A8-8340-FBDA89F27A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626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2E1EA-315C-4FF0-9679-A80D3A5ED6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885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0">
                <a:srgbClr val="003368"/>
              </a:gs>
              <a:gs pos="100000">
                <a:srgbClr val="8BA2BA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endParaRPr lang="en-US" altLang="en-US" sz="240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" name="Picture 8" descr="lhclogo.prev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83820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7429500" cy="8001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552450" y="5962650"/>
            <a:ext cx="1447800" cy="342900"/>
          </a:xfrm>
        </p:spPr>
        <p:txBody>
          <a:bodyPr/>
          <a:lstStyle>
            <a:lvl1pPr>
              <a:defRPr sz="1200" b="1">
                <a:solidFill>
                  <a:srgbClr val="808080">
                    <a:lumMod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2133600" y="2933700"/>
            <a:ext cx="4610100" cy="342900"/>
          </a:xfrm>
        </p:spPr>
        <p:txBody>
          <a:bodyPr/>
          <a:lstStyle>
            <a:lvl1pPr>
              <a:defRPr sz="1200" b="1">
                <a:solidFill>
                  <a:srgbClr val="808080">
                    <a:lumMod val="7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1CD914B-DDCD-4597-A36F-041DA0FD0A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" y="0"/>
            <a:ext cx="795630" cy="762247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half" idx="13"/>
          </p:nvPr>
        </p:nvSpPr>
        <p:spPr>
          <a:xfrm>
            <a:off x="616284" y="990600"/>
            <a:ext cx="8184816" cy="41282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24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B1425-8A0A-4FE0-A003-E232960DFE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01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CB067-E0E9-44EB-B4A3-9407321EC3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100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14D41-EA24-46C1-B05A-F9B1CE8316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4861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0E2A0-C13B-4D10-8272-B67DDEF5AF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726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AA274-22BA-48C2-8832-A8698D9A72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99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FE2AF-B9F0-4CAD-B969-82B1E49C32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936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2C0E-A838-46E1-9F3F-1F5DFC6A6B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553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153400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905B7-9B2C-4756-BDDA-D714BBAF61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9273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mlogo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0"/>
            <a:ext cx="9128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lhclogo.prev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6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086600" cy="71596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A9F45FA-6589-4D60-A40B-0057DFDF6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811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half" idx="10"/>
          </p:nvPr>
        </p:nvSpPr>
        <p:spPr>
          <a:xfrm>
            <a:off x="1524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7263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34925" y="6505575"/>
            <a:ext cx="4465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r>
              <a:rPr lang="en-US" sz="1400" smtClean="0">
                <a:solidFill>
                  <a:srgbClr val="000000"/>
                </a:solidFill>
                <a:latin typeface="Constantia" pitchFamily="18" charset="0"/>
              </a:rPr>
              <a:t>H. Damerau, A. Findlay, S. Hancock, CMAC 16/08/2012</a:t>
            </a:r>
          </a:p>
        </p:txBody>
      </p:sp>
      <p:pic>
        <p:nvPicPr>
          <p:cNvPr id="6" name="Picture 7" descr="logo-presentation-smal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50" y="6167438"/>
            <a:ext cx="5397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liu_ppt-03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74638"/>
            <a:ext cx="55245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0400" y="0"/>
            <a:ext cx="2133600" cy="26035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F2D40C9E-C78F-4D44-8FCD-B51653AFB2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08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82C03-47F4-4D0E-B174-CF7AF0DF0D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994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34925" y="6505575"/>
            <a:ext cx="4465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r>
              <a:rPr lang="en-US" sz="1400" smtClean="0">
                <a:solidFill>
                  <a:srgbClr val="000000"/>
                </a:solidFill>
                <a:latin typeface="Constantia" pitchFamily="18" charset="0"/>
              </a:rPr>
              <a:t>H. Damerau, A. Findlay, S. Hancock, CMAC 16/08/2012</a:t>
            </a:r>
          </a:p>
        </p:txBody>
      </p:sp>
      <p:pic>
        <p:nvPicPr>
          <p:cNvPr id="6" name="Picture 7" descr="logo-presentation-smal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50" y="6167438"/>
            <a:ext cx="5397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liu_ppt-03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74638"/>
            <a:ext cx="55245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0400" y="0"/>
            <a:ext cx="2133600" cy="26035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295BF6C7-BCA6-44BF-8878-A6D9B7876E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82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877888"/>
            <a:ext cx="9144000" cy="14827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endParaRPr lang="en-US" altLang="en-US" sz="240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4" name="Title 13"/>
          <p:cNvSpPr>
            <a:spLocks noGrp="1"/>
          </p:cNvSpPr>
          <p:nvPr>
            <p:ph type="title"/>
          </p:nvPr>
        </p:nvSpPr>
        <p:spPr>
          <a:xfrm>
            <a:off x="1010093" y="93476"/>
            <a:ext cx="7123814" cy="68048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  <a:gs pos="72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>
              <a:defRPr sz="3200" b="1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7160" y="1051560"/>
            <a:ext cx="8869680" cy="5212080"/>
          </a:xfrm>
          <a:prstGeom prst="rect">
            <a:avLst/>
          </a:prstGeom>
        </p:spPr>
        <p:txBody>
          <a:bodyPr/>
          <a:lstStyle>
            <a:lvl1pPr>
              <a:tabLst>
                <a:tab pos="693738" algn="l"/>
              </a:tabLst>
              <a:defRPr sz="28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453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34925" y="6505575"/>
            <a:ext cx="4465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r>
              <a:rPr lang="en-US" sz="1400" smtClean="0">
                <a:solidFill>
                  <a:srgbClr val="000000"/>
                </a:solidFill>
                <a:latin typeface="Constantia" pitchFamily="18" charset="0"/>
              </a:rPr>
              <a:t>H. Damerau, A. Findlay, S. Hancock, CMAC 16/08/2012</a:t>
            </a:r>
          </a:p>
        </p:txBody>
      </p:sp>
      <p:pic>
        <p:nvPicPr>
          <p:cNvPr id="6" name="Picture 7" descr="logo-presentation-smal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50" y="6167438"/>
            <a:ext cx="5397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liu_ppt-03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74638"/>
            <a:ext cx="55245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0400" y="0"/>
            <a:ext cx="2133600" cy="26035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81F5ECB9-2517-4EDA-AB6F-64FDCF4889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323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anner-bl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4212F-E111-4578-AAD2-24192E656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569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3190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262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4084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434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7354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877888"/>
            <a:ext cx="9144000" cy="14827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endParaRPr lang="en-US" altLang="en-US" sz="240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7160" y="1051560"/>
            <a:ext cx="8869680" cy="5212080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Char char="•"/>
              <a:defRPr sz="2400"/>
            </a:lvl1pPr>
            <a:lvl2pPr marL="914400" indent="-457200">
              <a:buFont typeface="Arial" pitchFamily="34" charset="0"/>
              <a:buChar char="•"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3"/>
          <p:cNvSpPr>
            <a:spLocks noGrp="1"/>
          </p:cNvSpPr>
          <p:nvPr>
            <p:ph type="title"/>
          </p:nvPr>
        </p:nvSpPr>
        <p:spPr>
          <a:xfrm>
            <a:off x="1010093" y="74426"/>
            <a:ext cx="7123814" cy="68048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  <a:gs pos="72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>
              <a:defRPr sz="3600" b="1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53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9E865-0EFA-42AF-81F4-0BC4D37C1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112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923" y="8"/>
            <a:ext cx="7510154" cy="720000"/>
          </a:xfrm>
          <a:prstGeom prst="rect">
            <a:avLst/>
          </a:prstGeom>
        </p:spPr>
        <p:txBody>
          <a:bodyPr/>
          <a:lstStyle>
            <a:lvl1pPr algn="ctr"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A3427-7A4C-4DF3-BCE4-B9311760CA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159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D42D8-DF8A-4B23-AAFC-1F6ACC33D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8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F373F-2472-4237-AFF7-2DFF7FC738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46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3E01F-C3CC-4456-AA53-EB616D0BB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12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68D73-4D0B-4103-9516-A7B5B41A3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70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6E3A6-4804-40C8-A4A2-6BD47A0FB9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1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534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4FDAAD7-DBC5-49A3-AB8F-019D6C96F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39" r:id="rId1"/>
    <p:sldLayoutId id="2147487140" r:id="rId2"/>
    <p:sldLayoutId id="2147487141" r:id="rId3"/>
    <p:sldLayoutId id="2147487142" r:id="rId4"/>
    <p:sldLayoutId id="2147487143" r:id="rId5"/>
    <p:sldLayoutId id="2147487164" r:id="rId6"/>
    <p:sldLayoutId id="2147487144" r:id="rId7"/>
    <p:sldLayoutId id="2147487145" r:id="rId8"/>
    <p:sldLayoutId id="2147487146" r:id="rId9"/>
    <p:sldLayoutId id="2147487147" r:id="rId10"/>
    <p:sldLayoutId id="2147487148" r:id="rId11"/>
    <p:sldLayoutId id="2147487149" r:id="rId12"/>
    <p:sldLayoutId id="2147487150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534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 rot="16200000">
            <a:off x="-495300" y="5905500"/>
            <a:ext cx="14478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January 2017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 rot="16200000">
            <a:off x="-1981200" y="2971800"/>
            <a:ext cx="44196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smtClean="0"/>
              <a:t>USPAS - Transfer and kickers - J. Wenninger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6700" y="6400800"/>
            <a:ext cx="914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B0F06EB-2797-4CC9-A5C6-97B56EA6B9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51" r:id="rId1"/>
    <p:sldLayoutId id="2147487152" r:id="rId2"/>
    <p:sldLayoutId id="2147487153" r:id="rId3"/>
    <p:sldLayoutId id="2147487154" r:id="rId4"/>
    <p:sldLayoutId id="2147487155" r:id="rId5"/>
    <p:sldLayoutId id="2147487165" r:id="rId6"/>
    <p:sldLayoutId id="2147487156" r:id="rId7"/>
    <p:sldLayoutId id="2147487157" r:id="rId8"/>
    <p:sldLayoutId id="2147487158" r:id="rId9"/>
    <p:sldLayoutId id="2147487159" r:id="rId10"/>
    <p:sldLayoutId id="2147487160" r:id="rId11"/>
    <p:sldLayoutId id="2147487161" r:id="rId12"/>
    <p:sldLayoutId id="2147487162" r:id="rId13"/>
    <p:sldLayoutId id="2147487166" r:id="rId14"/>
    <p:sldLayoutId id="2147487167" r:id="rId15"/>
    <p:sldLayoutId id="2147487168" r:id="rId16"/>
    <p:sldLayoutId id="2147487169" r:id="rId17"/>
    <p:sldLayoutId id="2147487170" r:id="rId18"/>
    <p:sldLayoutId id="2147487171" r:id="rId19"/>
    <p:sldLayoutId id="2147487172" r:id="rId20"/>
    <p:sldLayoutId id="2147487173" r:id="rId21"/>
    <p:sldLayoutId id="2147487174" r:id="rId22"/>
    <p:sldLayoutId id="2147487175" r:id="rId23"/>
    <p:sldLayoutId id="2147487176" r:id="rId24"/>
    <p:sldLayoutId id="2147487177" r:id="rId25"/>
    <p:sldLayoutId id="2147487178" r:id="rId26"/>
    <p:sldLayoutId id="2147487163" r:id="rId27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q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7" Type="http://schemas.openxmlformats.org/officeDocument/2006/relationships/image" Target="../media/image23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oleObject" Target="../embeddings/Microsoft_Excel_97-2003_Worksheet1.xls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1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4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1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4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68.wmf"/><Relationship Id="rId4" Type="http://schemas.openxmlformats.org/officeDocument/2006/relationships/oleObject" Target="../embeddings/oleObject10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68.wmf"/><Relationship Id="rId4" Type="http://schemas.openxmlformats.org/officeDocument/2006/relationships/oleObject" Target="../embeddings/oleObject12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68.wmf"/><Relationship Id="rId4" Type="http://schemas.openxmlformats.org/officeDocument/2006/relationships/oleObject" Target="../embeddings/oleObject14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68.wmf"/><Relationship Id="rId4" Type="http://schemas.openxmlformats.org/officeDocument/2006/relationships/oleObject" Target="../embeddings/oleObject16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68.wmf"/><Relationship Id="rId4" Type="http://schemas.openxmlformats.org/officeDocument/2006/relationships/oleObject" Target="../embeddings/oleObject18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68.wmf"/><Relationship Id="rId4" Type="http://schemas.openxmlformats.org/officeDocument/2006/relationships/oleObject" Target="../embeddings/oleObject20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7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7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2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68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68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9.e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78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68.w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68.w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68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344510" y="356898"/>
            <a:ext cx="4781424" cy="1800082"/>
          </a:xfrm>
          <a:solidFill>
            <a:schemeClr val="bg1">
              <a:alpha val="51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Beam transfer and </a:t>
            </a:r>
            <a:br>
              <a:rPr lang="en-US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fast kicker magnets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09045" y="5288404"/>
            <a:ext cx="5353050" cy="1143000"/>
          </a:xfrm>
          <a:prstGeom prst="rect">
            <a:avLst/>
          </a:prstGeom>
          <a:noFill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de-DE" b="1" kern="0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J</a:t>
            </a:r>
            <a:r>
              <a:rPr lang="en-US" b="1" kern="0" dirty="0" err="1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örg</a:t>
            </a:r>
            <a:r>
              <a:rPr lang="en-US" b="1" kern="0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kern="0" dirty="0" err="1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Wenninger</a:t>
            </a:r>
            <a:endParaRPr lang="en-US" b="1" kern="0" dirty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de-DE" b="1" kern="0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CERN Beams Department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de-DE" b="1" kern="0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Operation group – LHC section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688685" y="5234035"/>
            <a:ext cx="4723816" cy="1188354"/>
          </a:xfrm>
          <a:prstGeom prst="rect">
            <a:avLst/>
          </a:prstGeom>
          <a:noFill/>
        </p:spPr>
        <p:txBody>
          <a:bodyPr/>
          <a:lstStyle/>
          <a:p>
            <a:pPr marL="342900" indent="-342900" algn="r">
              <a:spcBef>
                <a:spcPct val="20000"/>
              </a:spcBef>
              <a:defRPr/>
            </a:pPr>
            <a:r>
              <a:rPr lang="en-US" sz="2000" b="1" kern="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USPAS </a:t>
            </a:r>
            <a:endParaRPr lang="en-US" sz="2000" b="1" kern="0" dirty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r">
              <a:spcBef>
                <a:spcPct val="20000"/>
              </a:spcBef>
              <a:defRPr/>
            </a:pPr>
            <a:r>
              <a:rPr lang="en-US" sz="2000" b="1" kern="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Machine Protection &amp; Beam Loss</a:t>
            </a:r>
          </a:p>
          <a:p>
            <a:pPr marL="342900" indent="-342900" algn="r">
              <a:spcBef>
                <a:spcPct val="20000"/>
              </a:spcBef>
              <a:defRPr/>
            </a:pPr>
            <a:r>
              <a:rPr lang="en-US" sz="2000" b="1" kern="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Rohnert Park, January 2017</a:t>
            </a:r>
            <a:endParaRPr lang="de-DE" sz="2000" b="1" kern="0" dirty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2665" y="6404419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Acknowledgements: V.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Kain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B. Goddard, M. Barnes, J.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Uythoven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W.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Bartmann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C.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Bracco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"/>
          <a:stretch>
            <a:fillRect/>
          </a:stretch>
        </p:blipFill>
        <p:spPr bwMode="auto">
          <a:xfrm>
            <a:off x="-516991" y="3305746"/>
            <a:ext cx="10456863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Transfer </a:t>
            </a:r>
            <a:r>
              <a:rPr lang="en-US" dirty="0" smtClean="0">
                <a:latin typeface="Arial" charset="0"/>
              </a:rPr>
              <a:t>line optics</a:t>
            </a:r>
            <a:endParaRPr lang="en-US" dirty="0">
              <a:latin typeface="Arial" charset="0"/>
            </a:endParaRPr>
          </a:p>
        </p:txBody>
      </p:sp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811000" y="2892383"/>
            <a:ext cx="338426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80" r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0" dirty="0"/>
              <a:t>- </a:t>
            </a:r>
            <a:r>
              <a:rPr lang="en-US" sz="1200" b="0" dirty="0" smtClean="0"/>
              <a:t>Design </a:t>
            </a:r>
            <a:r>
              <a:rPr lang="en-US" sz="1200" b="0" dirty="0" err="1" smtClean="0"/>
              <a:t>betatron</a:t>
            </a:r>
            <a:r>
              <a:rPr lang="en-US" sz="1200" b="0" dirty="0" smtClean="0"/>
              <a:t> functions </a:t>
            </a:r>
            <a:r>
              <a:rPr lang="en-US" sz="1200" b="0" dirty="0" err="1">
                <a:latin typeface="Symbol" charset="0"/>
              </a:rPr>
              <a:t>b</a:t>
            </a:r>
            <a:r>
              <a:rPr lang="en-US" sz="1200" b="0" baseline="-25000" dirty="0" err="1"/>
              <a:t>x</a:t>
            </a:r>
            <a:r>
              <a:rPr lang="en-US" sz="1200" b="0" dirty="0"/>
              <a:t> </a:t>
            </a:r>
            <a:r>
              <a:rPr lang="en-US" sz="1200" b="0" dirty="0" smtClean="0"/>
              <a:t>in </a:t>
            </a:r>
            <a:r>
              <a:rPr lang="en-US" sz="1200" b="0" dirty="0"/>
              <a:t>a transfer line</a:t>
            </a:r>
          </a:p>
          <a:p>
            <a:pPr eaLnBrk="1" hangingPunct="1"/>
            <a:r>
              <a:rPr lang="en-GB" sz="1200" b="0" dirty="0">
                <a:solidFill>
                  <a:srgbClr val="FF0000"/>
                </a:solidFill>
                <a:latin typeface="Symbol" charset="0"/>
              </a:rPr>
              <a:t>- </a:t>
            </a:r>
            <a:r>
              <a:rPr lang="en-GB" sz="1200" b="0" dirty="0" err="1">
                <a:solidFill>
                  <a:srgbClr val="FF0000"/>
                </a:solidFill>
                <a:latin typeface="Symbol" charset="0"/>
              </a:rPr>
              <a:t>b</a:t>
            </a:r>
            <a:r>
              <a:rPr lang="en-GB" sz="1200" b="0" baseline="-25000" dirty="0" err="1">
                <a:solidFill>
                  <a:srgbClr val="FF0000"/>
                </a:solidFill>
              </a:rPr>
              <a:t>x</a:t>
            </a:r>
            <a:r>
              <a:rPr lang="en-GB" sz="1200" b="0" dirty="0">
                <a:solidFill>
                  <a:srgbClr val="FF0000"/>
                </a:solidFill>
              </a:rPr>
              <a:t> functions with different initial conditions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5640" y="852209"/>
            <a:ext cx="8267123" cy="20477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GB" kern="0" dirty="0" smtClean="0">
                <a:latin typeface="+mn-lt"/>
              </a:rPr>
              <a:t>The optical functions (and therefore beam sizes, divergences </a:t>
            </a:r>
            <a:r>
              <a:rPr lang="en-GB" kern="0" dirty="0" err="1" smtClean="0">
                <a:latin typeface="+mn-lt"/>
              </a:rPr>
              <a:t>etc</a:t>
            </a:r>
            <a:r>
              <a:rPr lang="en-GB" kern="0" dirty="0" smtClean="0">
                <a:latin typeface="+mn-lt"/>
              </a:rPr>
              <a:t>) depend on the initial conditions at the entrance point.</a:t>
            </a:r>
          </a:p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GB" kern="0" dirty="0" smtClean="0">
                <a:latin typeface="+mn-lt"/>
              </a:rPr>
              <a:t>The transfer line is </a:t>
            </a:r>
            <a:r>
              <a:rPr lang="en-GB" b="1" kern="0" dirty="0" smtClean="0">
                <a:latin typeface="+mn-lt"/>
              </a:rPr>
              <a:t>matched</a:t>
            </a:r>
            <a:r>
              <a:rPr lang="en-GB" kern="0" dirty="0" smtClean="0">
                <a:latin typeface="+mn-lt"/>
              </a:rPr>
              <a:t> to </a:t>
            </a:r>
            <a:r>
              <a:rPr lang="en-GB" u="sng" kern="0" dirty="0" smtClean="0">
                <a:latin typeface="+mn-lt"/>
              </a:rPr>
              <a:t>given initial</a:t>
            </a:r>
            <a:r>
              <a:rPr lang="en-GB" kern="0" dirty="0" smtClean="0">
                <a:latin typeface="+mn-lt"/>
              </a:rPr>
              <a:t> (defined by the source) and </a:t>
            </a:r>
            <a:r>
              <a:rPr lang="en-GB" u="sng" kern="0" dirty="0" smtClean="0">
                <a:latin typeface="+mn-lt"/>
              </a:rPr>
              <a:t>final</a:t>
            </a:r>
            <a:r>
              <a:rPr lang="en-GB" kern="0" dirty="0" smtClean="0">
                <a:latin typeface="+mn-lt"/>
              </a:rPr>
              <a:t> conditions (defined by the destination).</a:t>
            </a:r>
          </a:p>
          <a:p>
            <a:pPr marL="742950" lvl="1" indent="-28575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GB" sz="1400" i="1" kern="0" dirty="0" smtClean="0">
                <a:solidFill>
                  <a:srgbClr val="FF0000"/>
                </a:solidFill>
                <a:latin typeface="+mn-lt"/>
              </a:rPr>
              <a:t>If the optics of the source accelerator is changed, then the beam properties in the TL are affected, and the beam at the exit may no longer match the destination </a:t>
            </a:r>
            <a:r>
              <a:rPr lang="en-GB" sz="1400" i="1" kern="0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en-GB" sz="1400" b="1" i="1" kern="0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possible cause of machine protection issues</a:t>
            </a:r>
            <a:r>
              <a:rPr lang="en-GB" sz="1400" i="1" kern="0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.</a:t>
            </a:r>
            <a:endParaRPr lang="en-GB" sz="1400" i="1" kern="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" y="6155755"/>
            <a:ext cx="8164415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1200" i="1" kern="0" dirty="0" smtClean="0">
                <a:latin typeface="+mn-lt"/>
              </a:rPr>
              <a:t>Example of a 450 GeV </a:t>
            </a:r>
            <a:r>
              <a:rPr lang="en-GB" sz="1200" i="1" kern="0" dirty="0" err="1" smtClean="0">
                <a:latin typeface="+mn-lt"/>
              </a:rPr>
              <a:t>prpton</a:t>
            </a:r>
            <a:r>
              <a:rPr lang="en-GB" sz="1200" i="1" kern="0" dirty="0" smtClean="0">
                <a:latin typeface="+mn-lt"/>
              </a:rPr>
              <a:t> TL from the CERN Super Proton Synchrotron (SPS) to the Large Hadron Collider (LHC)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USPAS - Transfer and kickers - J. </a:t>
            </a:r>
            <a:r>
              <a:rPr lang="en-GB" dirty="0" err="1" smtClean="0"/>
              <a:t>Wenninger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9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6"/>
          <a:stretch>
            <a:fillRect/>
          </a:stretch>
        </p:blipFill>
        <p:spPr bwMode="auto">
          <a:xfrm>
            <a:off x="-546568" y="2302230"/>
            <a:ext cx="10456863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Transfer line perturbation</a:t>
            </a:r>
            <a:endParaRPr lang="en-US" dirty="0">
              <a:latin typeface="Arial" charset="0"/>
            </a:endParaRPr>
          </a:p>
        </p:txBody>
      </p:sp>
      <p:sp>
        <p:nvSpPr>
          <p:cNvPr id="35844" name="Line 8"/>
          <p:cNvSpPr>
            <a:spLocks noChangeShapeType="1"/>
          </p:cNvSpPr>
          <p:nvPr/>
        </p:nvSpPr>
        <p:spPr bwMode="auto">
          <a:xfrm>
            <a:off x="5174613" y="366187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5845" name="Text Box 9"/>
          <p:cNvSpPr txBox="1">
            <a:spLocks noChangeArrowheads="1"/>
          </p:cNvSpPr>
          <p:nvPr/>
        </p:nvSpPr>
        <p:spPr bwMode="auto">
          <a:xfrm>
            <a:off x="4379975" y="3308276"/>
            <a:ext cx="138258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 b="0" dirty="0"/>
              <a:t>10% change </a:t>
            </a:r>
            <a:r>
              <a:rPr lang="en-US" sz="1000" b="0" dirty="0" smtClean="0"/>
              <a:t>a quadrupole strength</a:t>
            </a:r>
            <a:endParaRPr lang="en-GB" sz="1000" b="0" dirty="0"/>
          </a:p>
        </p:txBody>
      </p:sp>
      <p:sp>
        <p:nvSpPr>
          <p:cNvPr id="35846" name="Text Box 11"/>
          <p:cNvSpPr txBox="1">
            <a:spLocks noChangeArrowheads="1"/>
          </p:cNvSpPr>
          <p:nvPr/>
        </p:nvSpPr>
        <p:spPr bwMode="auto">
          <a:xfrm>
            <a:off x="931925" y="2507280"/>
            <a:ext cx="34480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80" r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b="0" dirty="0"/>
              <a:t>- Unperturbed </a:t>
            </a:r>
            <a:r>
              <a:rPr lang="en-US" sz="1000" b="0" dirty="0" err="1">
                <a:latin typeface="Symbol" charset="0"/>
              </a:rPr>
              <a:t>b</a:t>
            </a:r>
            <a:r>
              <a:rPr lang="en-US" sz="1000" b="0" baseline="-25000" dirty="0" err="1"/>
              <a:t>x</a:t>
            </a:r>
            <a:r>
              <a:rPr lang="en-US" sz="1000" b="0" dirty="0"/>
              <a:t> functions in a transfer line</a:t>
            </a:r>
          </a:p>
          <a:p>
            <a:pPr eaLnBrk="1" hangingPunct="1"/>
            <a:r>
              <a:rPr lang="en-GB" sz="1000" b="0" dirty="0">
                <a:solidFill>
                  <a:srgbClr val="FF0000"/>
                </a:solidFill>
                <a:latin typeface="Symbol" charset="0"/>
              </a:rPr>
              <a:t>- </a:t>
            </a:r>
            <a:r>
              <a:rPr lang="en-GB" sz="1000" b="0" dirty="0" err="1">
                <a:solidFill>
                  <a:srgbClr val="FF0000"/>
                </a:solidFill>
                <a:latin typeface="Symbol" charset="0"/>
              </a:rPr>
              <a:t>b</a:t>
            </a:r>
            <a:r>
              <a:rPr lang="en-GB" sz="1000" b="0" baseline="-25000" dirty="0" err="1">
                <a:solidFill>
                  <a:srgbClr val="FF0000"/>
                </a:solidFill>
              </a:rPr>
              <a:t>x</a:t>
            </a:r>
            <a:r>
              <a:rPr lang="en-GB" sz="1000" b="0" dirty="0">
                <a:solidFill>
                  <a:srgbClr val="FF0000"/>
                </a:solidFill>
              </a:rPr>
              <a:t> functions with modification of one </a:t>
            </a:r>
            <a:r>
              <a:rPr lang="en-GB" sz="1000" b="0" dirty="0" err="1">
                <a:solidFill>
                  <a:srgbClr val="FF0000"/>
                </a:solidFill>
              </a:rPr>
              <a:t>quadrupole</a:t>
            </a:r>
            <a:r>
              <a:rPr lang="en-GB" sz="1000" b="0" dirty="0">
                <a:solidFill>
                  <a:srgbClr val="FF0000"/>
                </a:solidFill>
              </a:rPr>
              <a:t> strength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8750" y="1005150"/>
            <a:ext cx="8130761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GB" kern="0" dirty="0" smtClean="0">
                <a:latin typeface="+mn-lt"/>
              </a:rPr>
              <a:t>A change </a:t>
            </a:r>
            <a:r>
              <a:rPr lang="en-GB" kern="0" dirty="0">
                <a:latin typeface="+mn-lt"/>
              </a:rPr>
              <a:t>of an element in a </a:t>
            </a:r>
            <a:r>
              <a:rPr lang="en-GB" kern="0" dirty="0" smtClean="0">
                <a:latin typeface="+mn-lt"/>
              </a:rPr>
              <a:t>TL affects </a:t>
            </a:r>
            <a:r>
              <a:rPr lang="en-GB" kern="0" dirty="0">
                <a:latin typeface="+mn-lt"/>
              </a:rPr>
              <a:t>only the </a:t>
            </a:r>
            <a:r>
              <a:rPr lang="en-GB" u="sng" kern="0" dirty="0">
                <a:latin typeface="+mn-lt"/>
              </a:rPr>
              <a:t>downstream</a:t>
            </a:r>
            <a:r>
              <a:rPr lang="en-GB" kern="0" dirty="0">
                <a:latin typeface="+mn-lt"/>
              </a:rPr>
              <a:t> </a:t>
            </a:r>
            <a:r>
              <a:rPr lang="en-GB" kern="0" dirty="0" smtClean="0">
                <a:latin typeface="+mn-lt"/>
              </a:rPr>
              <a:t>optics properties, beam position </a:t>
            </a:r>
            <a:r>
              <a:rPr lang="en-GB" kern="0" dirty="0" err="1" smtClean="0">
                <a:latin typeface="+mn-lt"/>
              </a:rPr>
              <a:t>etc</a:t>
            </a:r>
            <a:r>
              <a:rPr lang="en-GB" kern="0" dirty="0">
                <a:latin typeface="+mn-lt"/>
              </a:rPr>
              <a:t> </a:t>
            </a:r>
            <a:r>
              <a:rPr lang="en-GB" kern="0" dirty="0" smtClean="0">
                <a:latin typeface="+mn-lt"/>
              </a:rPr>
              <a:t>– causality !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9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Injection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750789" y="1047890"/>
            <a:ext cx="8237786" cy="391731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spcAft>
                <a:spcPct val="30000"/>
              </a:spcAft>
              <a:buNone/>
            </a:pPr>
            <a:r>
              <a:rPr lang="en-US" altLang="en-US" sz="2000" kern="0" dirty="0" smtClean="0"/>
              <a:t>There are different injection techniques:</a:t>
            </a:r>
          </a:p>
          <a:p>
            <a:pPr>
              <a:lnSpc>
                <a:spcPct val="80000"/>
              </a:lnSpc>
              <a:spcAft>
                <a:spcPct val="30000"/>
              </a:spcAft>
            </a:pPr>
            <a:r>
              <a:rPr lang="en-US" altLang="en-US" sz="2000" u="sng" kern="0" dirty="0" smtClean="0">
                <a:solidFill>
                  <a:srgbClr val="0000FF"/>
                </a:solidFill>
              </a:rPr>
              <a:t>Single-turn injection for hadrons</a:t>
            </a:r>
          </a:p>
          <a:p>
            <a:pPr lvl="1">
              <a:lnSpc>
                <a:spcPct val="80000"/>
              </a:lnSpc>
              <a:spcAft>
                <a:spcPct val="30000"/>
              </a:spcAft>
            </a:pPr>
            <a:r>
              <a:rPr lang="en-US" altLang="en-US" sz="1800" kern="0" dirty="0" smtClean="0"/>
              <a:t>Boxcar stacking: transfer between machines in an accelerator chain.</a:t>
            </a:r>
          </a:p>
          <a:p>
            <a:pPr>
              <a:lnSpc>
                <a:spcPct val="80000"/>
              </a:lnSpc>
              <a:spcAft>
                <a:spcPct val="30000"/>
              </a:spcAft>
            </a:pPr>
            <a:r>
              <a:rPr lang="en-US" altLang="en-US" sz="2000" u="sng" kern="0" dirty="0" smtClean="0">
                <a:solidFill>
                  <a:srgbClr val="0000FF"/>
                </a:solidFill>
                <a:sym typeface="Symbol" pitchFamily="18" charset="2"/>
              </a:rPr>
              <a:t>Multi-turn injection for hadrons</a:t>
            </a:r>
          </a:p>
          <a:p>
            <a:pPr lvl="1">
              <a:lnSpc>
                <a:spcPct val="80000"/>
              </a:lnSpc>
              <a:spcAft>
                <a:spcPct val="30000"/>
              </a:spcAft>
            </a:pPr>
            <a:r>
              <a:rPr lang="en-US" altLang="en-US" sz="1800" kern="0" dirty="0" smtClean="0">
                <a:sym typeface="Symbol" pitchFamily="18" charset="2"/>
              </a:rPr>
              <a:t>Phase space painting to increase intensity.</a:t>
            </a:r>
          </a:p>
          <a:p>
            <a:pPr lvl="1">
              <a:lnSpc>
                <a:spcPct val="80000"/>
              </a:lnSpc>
              <a:spcAft>
                <a:spcPct val="30000"/>
              </a:spcAft>
            </a:pPr>
            <a:r>
              <a:rPr lang="en-US" altLang="en-US" sz="1800" kern="0" dirty="0" smtClean="0">
                <a:sym typeface="Symbol" pitchFamily="18" charset="2"/>
              </a:rPr>
              <a:t>H- injection allows injection into same phase space area.</a:t>
            </a:r>
          </a:p>
          <a:p>
            <a:pPr>
              <a:lnSpc>
                <a:spcPct val="80000"/>
              </a:lnSpc>
              <a:spcAft>
                <a:spcPct val="30000"/>
              </a:spcAft>
            </a:pPr>
            <a:r>
              <a:rPr lang="en-US" altLang="en-US" sz="2000" u="sng" kern="0" dirty="0" smtClean="0">
                <a:solidFill>
                  <a:srgbClr val="0000FF"/>
                </a:solidFill>
                <a:sym typeface="Symbol" pitchFamily="18" charset="2"/>
              </a:rPr>
              <a:t>Lepton injection</a:t>
            </a:r>
            <a:endParaRPr lang="en-US" altLang="en-US" sz="2000" u="sng" kern="0" dirty="0" smtClean="0">
              <a:sym typeface="Symbol" pitchFamily="18" charset="2"/>
            </a:endParaRPr>
          </a:p>
          <a:p>
            <a:pPr lvl="1">
              <a:lnSpc>
                <a:spcPct val="80000"/>
              </a:lnSpc>
              <a:spcAft>
                <a:spcPct val="30000"/>
              </a:spcAft>
            </a:pPr>
            <a:r>
              <a:rPr lang="en-US" altLang="en-US" sz="1800" kern="0" dirty="0">
                <a:sym typeface="Symbol" pitchFamily="18" charset="2"/>
              </a:rPr>
              <a:t>R</a:t>
            </a:r>
            <a:r>
              <a:rPr lang="en-US" altLang="en-US" sz="1800" kern="0" dirty="0" smtClean="0">
                <a:sym typeface="Symbol" pitchFamily="18" charset="2"/>
              </a:rPr>
              <a:t>adiation damping helps damp out injection transients.</a:t>
            </a:r>
          </a:p>
          <a:p>
            <a:pPr lvl="1">
              <a:lnSpc>
                <a:spcPct val="80000"/>
              </a:lnSpc>
              <a:spcAft>
                <a:spcPct val="30000"/>
              </a:spcAft>
            </a:pPr>
            <a:r>
              <a:rPr lang="en-US" altLang="en-US" sz="1800" kern="0" dirty="0" smtClean="0">
                <a:sym typeface="Symbol" pitchFamily="18" charset="2"/>
              </a:rPr>
              <a:t>Less concerned about injection precision and matching.</a:t>
            </a:r>
          </a:p>
          <a:p>
            <a:pPr lvl="1">
              <a:lnSpc>
                <a:spcPct val="80000"/>
              </a:lnSpc>
              <a:spcAft>
                <a:spcPct val="30000"/>
              </a:spcAft>
            </a:pPr>
            <a:r>
              <a:rPr lang="en-US" altLang="en-US" sz="1800" kern="0" dirty="0" smtClean="0">
                <a:sym typeface="Symbol" pitchFamily="18" charset="2"/>
              </a:rPr>
              <a:t>Over-inject on circulating bunches: stacking and top-up.</a:t>
            </a:r>
          </a:p>
          <a:p>
            <a:endParaRPr lang="en-US" sz="2000" kern="0" dirty="0" smtClean="0"/>
          </a:p>
          <a:p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396075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Injection and extraction elements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3"/>
          </p:nvPr>
        </p:nvSpPr>
        <p:spPr>
          <a:xfrm>
            <a:off x="654690" y="981602"/>
            <a:ext cx="7968581" cy="4247096"/>
          </a:xfrm>
        </p:spPr>
        <p:txBody>
          <a:bodyPr/>
          <a:lstStyle/>
          <a:p>
            <a:pPr eaLnBrk="1" hangingPunct="1"/>
            <a:r>
              <a:rPr lang="en-GB" altLang="en-US" sz="2000" dirty="0"/>
              <a:t>A combination of </a:t>
            </a:r>
            <a:r>
              <a:rPr lang="en-GB" altLang="en-US" sz="2000" b="1" dirty="0">
                <a:solidFill>
                  <a:srgbClr val="CC3399"/>
                </a:solidFill>
              </a:rPr>
              <a:t>septa</a:t>
            </a:r>
            <a:r>
              <a:rPr lang="en-GB" altLang="en-US" sz="2000" dirty="0">
                <a:solidFill>
                  <a:srgbClr val="CC3399"/>
                </a:solidFill>
              </a:rPr>
              <a:t> </a:t>
            </a:r>
            <a:r>
              <a:rPr lang="en-GB" altLang="en-US" sz="2000" dirty="0"/>
              <a:t>and </a:t>
            </a:r>
            <a:r>
              <a:rPr lang="en-GB" altLang="en-US" sz="2000" b="1" dirty="0" smtClean="0">
                <a:solidFill>
                  <a:srgbClr val="CC3399"/>
                </a:solidFill>
              </a:rPr>
              <a:t>kicker</a:t>
            </a:r>
            <a:r>
              <a:rPr lang="en-GB" altLang="en-US" sz="2000" dirty="0" smtClean="0"/>
              <a:t> </a:t>
            </a:r>
            <a:r>
              <a:rPr lang="en-GB" altLang="en-US" sz="2000" b="1" dirty="0" smtClean="0">
                <a:solidFill>
                  <a:srgbClr val="CC3399"/>
                </a:solidFill>
              </a:rPr>
              <a:t>magnets</a:t>
            </a:r>
            <a:r>
              <a:rPr lang="en-GB" altLang="en-US" sz="2000" dirty="0" smtClean="0">
                <a:solidFill>
                  <a:srgbClr val="CC3399"/>
                </a:solidFill>
              </a:rPr>
              <a:t> </a:t>
            </a:r>
            <a:r>
              <a:rPr lang="en-GB" altLang="en-US" sz="2000" dirty="0"/>
              <a:t>are frequently used – both are </a:t>
            </a:r>
            <a:r>
              <a:rPr lang="en-GB" altLang="en-US" sz="2000" dirty="0" smtClean="0"/>
              <a:t>needed</a:t>
            </a:r>
            <a:r>
              <a:rPr lang="en-GB" altLang="en-US" sz="2000" dirty="0"/>
              <a:t>.</a:t>
            </a:r>
          </a:p>
          <a:p>
            <a:pPr eaLnBrk="1" hangingPunct="1"/>
            <a:r>
              <a:rPr lang="en-GB" altLang="en-US" sz="2000" dirty="0"/>
              <a:t>Septa </a:t>
            </a:r>
            <a:r>
              <a:rPr lang="en-GB" altLang="en-US" sz="2000" dirty="0" smtClean="0"/>
              <a:t>have </a:t>
            </a:r>
            <a:r>
              <a:rPr lang="en-GB" altLang="en-US" sz="2000" u="sng" dirty="0"/>
              <a:t>two vacuum </a:t>
            </a:r>
            <a:r>
              <a:rPr lang="en-GB" altLang="en-US" sz="2000" u="sng" dirty="0" smtClean="0"/>
              <a:t>chambers</a:t>
            </a:r>
            <a:r>
              <a:rPr lang="en-GB" altLang="en-US" sz="2000" dirty="0" smtClean="0"/>
              <a:t>, while kicker magnets </a:t>
            </a:r>
            <a:r>
              <a:rPr lang="en-GB" altLang="en-US" sz="2000" dirty="0"/>
              <a:t>have a </a:t>
            </a:r>
            <a:r>
              <a:rPr lang="en-GB" altLang="en-US" sz="2000" u="sng" dirty="0"/>
              <a:t>single vacuum </a:t>
            </a:r>
            <a:r>
              <a:rPr lang="en-GB" altLang="en-US" sz="2000" u="sng" dirty="0" smtClean="0"/>
              <a:t>chamber</a:t>
            </a:r>
            <a:r>
              <a:rPr lang="en-GB" altLang="en-US" sz="2000" dirty="0"/>
              <a:t>.</a:t>
            </a:r>
            <a:endParaRPr lang="en-GB" altLang="en-US" sz="2000" dirty="0" smtClean="0"/>
          </a:p>
          <a:p>
            <a:pPr lvl="1" eaLnBrk="1" hangingPunct="1"/>
            <a:r>
              <a:rPr lang="en-GB" altLang="en-US" dirty="0" smtClean="0"/>
              <a:t>A septum is characterised by a </a:t>
            </a:r>
            <a:r>
              <a:rPr lang="en-GB" altLang="en-US" b="1" dirty="0" smtClean="0">
                <a:solidFill>
                  <a:srgbClr val="0000FF"/>
                </a:solidFill>
              </a:rPr>
              <a:t>field free region </a:t>
            </a:r>
            <a:r>
              <a:rPr lang="en-GB" altLang="en-US" dirty="0" smtClean="0"/>
              <a:t>(circulating beam of source or destination) and a </a:t>
            </a:r>
            <a:r>
              <a:rPr lang="en-GB" altLang="en-US" b="1" dirty="0" smtClean="0">
                <a:solidFill>
                  <a:srgbClr val="0000FF"/>
                </a:solidFill>
              </a:rPr>
              <a:t>homogenous field region </a:t>
            </a:r>
            <a:r>
              <a:rPr lang="en-GB" altLang="en-US" dirty="0" smtClean="0"/>
              <a:t>that is used to deflect the beam that is transferred.</a:t>
            </a:r>
            <a:endParaRPr lang="en-GB" altLang="en-US" dirty="0"/>
          </a:p>
          <a:p>
            <a:pPr lvl="1" eaLnBrk="1" hangingPunct="1"/>
            <a:r>
              <a:rPr lang="en-GB" altLang="en-US" dirty="0"/>
              <a:t>Septa can be electrostatic or </a:t>
            </a:r>
            <a:r>
              <a:rPr lang="en-GB" altLang="en-US" dirty="0" smtClean="0"/>
              <a:t>magnetic.</a:t>
            </a:r>
            <a:endParaRPr lang="en-GB" altLang="en-US" dirty="0"/>
          </a:p>
          <a:p>
            <a:pPr eaLnBrk="1" hangingPunct="1"/>
            <a:r>
              <a:rPr lang="en-GB" altLang="en-US" sz="2000" dirty="0"/>
              <a:t>Magnetic septa provide slower field rise/fall times (possibly DC), but </a:t>
            </a:r>
            <a:r>
              <a:rPr lang="en-GB" altLang="en-US" sz="2000" dirty="0" smtClean="0"/>
              <a:t>strong field.</a:t>
            </a:r>
            <a:endParaRPr lang="en-GB" altLang="en-US" sz="2000" dirty="0"/>
          </a:p>
          <a:p>
            <a:pPr eaLnBrk="1" hangingPunct="1"/>
            <a:r>
              <a:rPr lang="en-GB" altLang="en-US" sz="2000" dirty="0"/>
              <a:t>Kicker magnets provide fast field rise/fall times, but relatively weak fields</a:t>
            </a:r>
            <a:r>
              <a:rPr lang="en-GB" altLang="en-US" sz="2000" dirty="0" smtClean="0"/>
              <a:t>.</a:t>
            </a:r>
          </a:p>
          <a:p>
            <a:pPr lvl="1" eaLnBrk="1" hangingPunct="1"/>
            <a:r>
              <a:rPr lang="en-GB" altLang="en-US" dirty="0" smtClean="0"/>
              <a:t>Firing the kicker magnet generally initiates the beam transfer.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1588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Injection concept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835184" y="5274360"/>
            <a:ext cx="7941743" cy="78483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l" eaLnBrk="1" hangingPunct="1">
              <a:spcAft>
                <a:spcPts val="60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000" dirty="0" smtClean="0"/>
              <a:t>The septum </a:t>
            </a:r>
            <a:r>
              <a:rPr lang="en-US" altLang="en-US" sz="2000" dirty="0"/>
              <a:t>deflects the beam onto the closed orbit at </a:t>
            </a:r>
            <a:r>
              <a:rPr lang="en-US" altLang="en-US" sz="2000" dirty="0" smtClean="0"/>
              <a:t>the kicker.</a:t>
            </a:r>
            <a:endParaRPr lang="en-US" altLang="en-US" sz="2000" dirty="0"/>
          </a:p>
          <a:p>
            <a:pPr marL="285750" indent="-285750" algn="l" eaLnBrk="1" hangingPunct="1">
              <a:spcAft>
                <a:spcPts val="60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000" dirty="0" smtClean="0"/>
              <a:t>The kicker </a:t>
            </a:r>
            <a:r>
              <a:rPr lang="en-US" altLang="en-US" sz="2000" dirty="0"/>
              <a:t>compensates for the remaining </a:t>
            </a:r>
            <a:r>
              <a:rPr lang="en-US" altLang="en-US" sz="2000" dirty="0" smtClean="0"/>
              <a:t>angle.</a:t>
            </a:r>
            <a:endParaRPr lang="en-US" altLang="en-US" sz="20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385855" y="723168"/>
            <a:ext cx="8613683" cy="4318842"/>
            <a:chOff x="385855" y="923083"/>
            <a:chExt cx="8613683" cy="4318842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 flipH="1">
              <a:off x="3281363" y="1758950"/>
              <a:ext cx="17970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Septum magnet</a:t>
              </a: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 flipH="1">
              <a:off x="6418263" y="4637088"/>
              <a:ext cx="16446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Kicker magnet</a:t>
              </a: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6556375" y="3709988"/>
              <a:ext cx="1289050" cy="76200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 rot="1675916">
              <a:off x="2901950" y="3276600"/>
              <a:ext cx="1139825" cy="152400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 rot="1675636">
              <a:off x="3357563" y="2366963"/>
              <a:ext cx="1138237" cy="379412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6556375" y="4545013"/>
              <a:ext cx="1289050" cy="76200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1430338" y="3533775"/>
              <a:ext cx="301625" cy="12954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 flipH="1">
              <a:off x="1128713" y="4856163"/>
              <a:ext cx="9080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F-quad</a:t>
              </a:r>
            </a:p>
          </p:txBody>
        </p:sp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473075" y="4187825"/>
              <a:ext cx="84423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407025" y="3505200"/>
              <a:ext cx="301625" cy="12954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7" name="Group 37"/>
            <p:cNvGrpSpPr>
              <a:grpSpLocks/>
            </p:cNvGrpSpPr>
            <p:nvPr/>
          </p:nvGrpSpPr>
          <p:grpSpPr bwMode="auto">
            <a:xfrm>
              <a:off x="5838827" y="1228725"/>
              <a:ext cx="3035300" cy="2125663"/>
              <a:chOff x="3678" y="630"/>
              <a:chExt cx="1912" cy="1339"/>
            </a:xfrm>
          </p:grpSpPr>
          <p:sp>
            <p:nvSpPr>
              <p:cNvPr id="18" name="Rectangle 36"/>
              <p:cNvSpPr>
                <a:spLocks noChangeArrowheads="1"/>
              </p:cNvSpPr>
              <p:nvPr/>
            </p:nvSpPr>
            <p:spPr bwMode="auto">
              <a:xfrm>
                <a:off x="4840" y="917"/>
                <a:ext cx="191" cy="239"/>
              </a:xfrm>
              <a:prstGeom prst="rect">
                <a:avLst/>
              </a:prstGeom>
              <a:pattFill prst="ltUpDiag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3836" y="917"/>
                <a:ext cx="1004" cy="239"/>
              </a:xfrm>
              <a:custGeom>
                <a:avLst/>
                <a:gdLst>
                  <a:gd name="T0" fmla="*/ 0 w 1004"/>
                  <a:gd name="T1" fmla="*/ 239 h 239"/>
                  <a:gd name="T2" fmla="*/ 48 w 1004"/>
                  <a:gd name="T3" fmla="*/ 239 h 239"/>
                  <a:gd name="T4" fmla="*/ 48 w 1004"/>
                  <a:gd name="T5" fmla="*/ 0 h 239"/>
                  <a:gd name="T6" fmla="*/ 239 w 1004"/>
                  <a:gd name="T7" fmla="*/ 0 h 239"/>
                  <a:gd name="T8" fmla="*/ 239 w 1004"/>
                  <a:gd name="T9" fmla="*/ 239 h 239"/>
                  <a:gd name="T10" fmla="*/ 287 w 1004"/>
                  <a:gd name="T11" fmla="*/ 239 h 239"/>
                  <a:gd name="T12" fmla="*/ 287 w 1004"/>
                  <a:gd name="T13" fmla="*/ 0 h 239"/>
                  <a:gd name="T14" fmla="*/ 430 w 1004"/>
                  <a:gd name="T15" fmla="*/ 0 h 239"/>
                  <a:gd name="T16" fmla="*/ 478 w 1004"/>
                  <a:gd name="T17" fmla="*/ 0 h 239"/>
                  <a:gd name="T18" fmla="*/ 478 w 1004"/>
                  <a:gd name="T19" fmla="*/ 239 h 239"/>
                  <a:gd name="T20" fmla="*/ 526 w 1004"/>
                  <a:gd name="T21" fmla="*/ 239 h 239"/>
                  <a:gd name="T22" fmla="*/ 526 w 1004"/>
                  <a:gd name="T23" fmla="*/ 0 h 239"/>
                  <a:gd name="T24" fmla="*/ 717 w 1004"/>
                  <a:gd name="T25" fmla="*/ 0 h 239"/>
                  <a:gd name="T26" fmla="*/ 717 w 1004"/>
                  <a:gd name="T27" fmla="*/ 239 h 239"/>
                  <a:gd name="T28" fmla="*/ 765 w 1004"/>
                  <a:gd name="T29" fmla="*/ 239 h 239"/>
                  <a:gd name="T30" fmla="*/ 765 w 1004"/>
                  <a:gd name="T31" fmla="*/ 0 h 239"/>
                  <a:gd name="T32" fmla="*/ 956 w 1004"/>
                  <a:gd name="T33" fmla="*/ 0 h 239"/>
                  <a:gd name="T34" fmla="*/ 956 w 1004"/>
                  <a:gd name="T35" fmla="*/ 239 h 239"/>
                  <a:gd name="T36" fmla="*/ 1004 w 1004"/>
                  <a:gd name="T37" fmla="*/ 239 h 23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04"/>
                  <a:gd name="T58" fmla="*/ 0 h 239"/>
                  <a:gd name="T59" fmla="*/ 1004 w 1004"/>
                  <a:gd name="T60" fmla="*/ 239 h 23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04" h="239">
                    <a:moveTo>
                      <a:pt x="0" y="239"/>
                    </a:moveTo>
                    <a:lnTo>
                      <a:pt x="48" y="239"/>
                    </a:lnTo>
                    <a:lnTo>
                      <a:pt x="48" y="0"/>
                    </a:lnTo>
                    <a:lnTo>
                      <a:pt x="239" y="0"/>
                    </a:lnTo>
                    <a:lnTo>
                      <a:pt x="239" y="239"/>
                    </a:lnTo>
                    <a:lnTo>
                      <a:pt x="287" y="239"/>
                    </a:lnTo>
                    <a:lnTo>
                      <a:pt x="287" y="0"/>
                    </a:lnTo>
                    <a:lnTo>
                      <a:pt x="430" y="0"/>
                    </a:lnTo>
                    <a:lnTo>
                      <a:pt x="478" y="0"/>
                    </a:lnTo>
                    <a:lnTo>
                      <a:pt x="478" y="239"/>
                    </a:lnTo>
                    <a:lnTo>
                      <a:pt x="526" y="239"/>
                    </a:lnTo>
                    <a:lnTo>
                      <a:pt x="526" y="0"/>
                    </a:lnTo>
                    <a:lnTo>
                      <a:pt x="717" y="0"/>
                    </a:lnTo>
                    <a:lnTo>
                      <a:pt x="717" y="239"/>
                    </a:lnTo>
                    <a:lnTo>
                      <a:pt x="765" y="239"/>
                    </a:lnTo>
                    <a:lnTo>
                      <a:pt x="765" y="0"/>
                    </a:lnTo>
                    <a:lnTo>
                      <a:pt x="956" y="0"/>
                    </a:lnTo>
                    <a:lnTo>
                      <a:pt x="956" y="239"/>
                    </a:lnTo>
                    <a:lnTo>
                      <a:pt x="1004" y="239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4840" y="917"/>
                <a:ext cx="191" cy="239"/>
              </a:xfrm>
              <a:custGeom>
                <a:avLst/>
                <a:gdLst>
                  <a:gd name="T0" fmla="*/ 0 w 191"/>
                  <a:gd name="T1" fmla="*/ 239 h 239"/>
                  <a:gd name="T2" fmla="*/ 0 w 191"/>
                  <a:gd name="T3" fmla="*/ 0 h 239"/>
                  <a:gd name="T4" fmla="*/ 191 w 191"/>
                  <a:gd name="T5" fmla="*/ 0 h 239"/>
                  <a:gd name="T6" fmla="*/ 191 w 191"/>
                  <a:gd name="T7" fmla="*/ 239 h 23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1"/>
                  <a:gd name="T13" fmla="*/ 0 h 239"/>
                  <a:gd name="T14" fmla="*/ 191 w 191"/>
                  <a:gd name="T15" fmla="*/ 239 h 23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1" h="239">
                    <a:moveTo>
                      <a:pt x="0" y="239"/>
                    </a:moveTo>
                    <a:lnTo>
                      <a:pt x="0" y="0"/>
                    </a:lnTo>
                    <a:lnTo>
                      <a:pt x="191" y="0"/>
                    </a:lnTo>
                    <a:lnTo>
                      <a:pt x="191" y="239"/>
                    </a:lnTo>
                  </a:path>
                </a:pathLst>
              </a:cu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1" name="Line 24"/>
              <p:cNvSpPr>
                <a:spLocks noChangeShapeType="1"/>
              </p:cNvSpPr>
              <p:nvPr/>
            </p:nvSpPr>
            <p:spPr bwMode="auto">
              <a:xfrm>
                <a:off x="5032" y="1156"/>
                <a:ext cx="38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2" name="Freeform 25"/>
              <p:cNvSpPr>
                <a:spLocks/>
              </p:cNvSpPr>
              <p:nvPr/>
            </p:nvSpPr>
            <p:spPr bwMode="auto">
              <a:xfrm>
                <a:off x="3836" y="1395"/>
                <a:ext cx="1578" cy="239"/>
              </a:xfrm>
              <a:custGeom>
                <a:avLst/>
                <a:gdLst>
                  <a:gd name="T0" fmla="*/ 0 w 1578"/>
                  <a:gd name="T1" fmla="*/ 239 h 239"/>
                  <a:gd name="T2" fmla="*/ 956 w 1578"/>
                  <a:gd name="T3" fmla="*/ 239 h 239"/>
                  <a:gd name="T4" fmla="*/ 1004 w 1578"/>
                  <a:gd name="T5" fmla="*/ 0 h 239"/>
                  <a:gd name="T6" fmla="*/ 1196 w 1578"/>
                  <a:gd name="T7" fmla="*/ 0 h 239"/>
                  <a:gd name="T8" fmla="*/ 1243 w 1578"/>
                  <a:gd name="T9" fmla="*/ 239 h 239"/>
                  <a:gd name="T10" fmla="*/ 1578 w 1578"/>
                  <a:gd name="T11" fmla="*/ 239 h 2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78"/>
                  <a:gd name="T19" fmla="*/ 0 h 239"/>
                  <a:gd name="T20" fmla="*/ 1578 w 1578"/>
                  <a:gd name="T21" fmla="*/ 239 h 2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78" h="239">
                    <a:moveTo>
                      <a:pt x="0" y="239"/>
                    </a:moveTo>
                    <a:lnTo>
                      <a:pt x="956" y="239"/>
                    </a:lnTo>
                    <a:lnTo>
                      <a:pt x="1004" y="0"/>
                    </a:lnTo>
                    <a:lnTo>
                      <a:pt x="1196" y="0"/>
                    </a:lnTo>
                    <a:lnTo>
                      <a:pt x="1243" y="239"/>
                    </a:lnTo>
                    <a:lnTo>
                      <a:pt x="1578" y="239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Line 26"/>
              <p:cNvSpPr>
                <a:spLocks noChangeShapeType="1"/>
              </p:cNvSpPr>
              <p:nvPr/>
            </p:nvSpPr>
            <p:spPr bwMode="auto">
              <a:xfrm>
                <a:off x="5079" y="1873"/>
                <a:ext cx="4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" name="Text Box 27"/>
              <p:cNvSpPr txBox="1">
                <a:spLocks noChangeArrowheads="1"/>
              </p:cNvSpPr>
              <p:nvPr/>
            </p:nvSpPr>
            <p:spPr bwMode="auto">
              <a:xfrm>
                <a:off x="5223" y="1682"/>
                <a:ext cx="14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1400"/>
                  <a:t>t</a:t>
                </a:r>
              </a:p>
            </p:txBody>
          </p:sp>
          <p:sp>
            <p:nvSpPr>
              <p:cNvPr id="25" name="Text Box 28"/>
              <p:cNvSpPr txBox="1">
                <a:spLocks noChangeArrowheads="1"/>
              </p:cNvSpPr>
              <p:nvPr/>
            </p:nvSpPr>
            <p:spPr bwMode="auto">
              <a:xfrm>
                <a:off x="3836" y="1443"/>
                <a:ext cx="64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en-US" altLang="en-US" sz="1400"/>
                  <a:t>kicker field</a:t>
                </a:r>
              </a:p>
            </p:txBody>
          </p:sp>
          <p:sp>
            <p:nvSpPr>
              <p:cNvPr id="26" name="Text Box 29"/>
              <p:cNvSpPr txBox="1">
                <a:spLocks noChangeArrowheads="1"/>
              </p:cNvSpPr>
              <p:nvPr/>
            </p:nvSpPr>
            <p:spPr bwMode="auto">
              <a:xfrm>
                <a:off x="3788" y="678"/>
                <a:ext cx="52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en-US" altLang="en-US" sz="1400"/>
                  <a:t>intensity</a:t>
                </a:r>
              </a:p>
            </p:txBody>
          </p:sp>
          <p:sp>
            <p:nvSpPr>
              <p:cNvPr id="27" name="Line 30"/>
              <p:cNvSpPr>
                <a:spLocks noChangeShapeType="1"/>
              </p:cNvSpPr>
              <p:nvPr/>
            </p:nvSpPr>
            <p:spPr bwMode="auto">
              <a:xfrm>
                <a:off x="4792" y="774"/>
                <a:ext cx="0" cy="10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" name="Line 31"/>
              <p:cNvSpPr>
                <a:spLocks noChangeShapeType="1"/>
              </p:cNvSpPr>
              <p:nvPr/>
            </p:nvSpPr>
            <p:spPr bwMode="auto">
              <a:xfrm>
                <a:off x="4840" y="774"/>
                <a:ext cx="0" cy="10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9" name="Rectangle 32"/>
              <p:cNvSpPr>
                <a:spLocks noChangeArrowheads="1"/>
              </p:cNvSpPr>
              <p:nvPr/>
            </p:nvSpPr>
            <p:spPr bwMode="auto">
              <a:xfrm>
                <a:off x="3678" y="630"/>
                <a:ext cx="1912" cy="1339"/>
              </a:xfrm>
              <a:prstGeom prst="rect">
                <a:avLst/>
              </a:prstGeom>
              <a:noFill/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0" name="Text Box 33"/>
              <p:cNvSpPr txBox="1">
                <a:spLocks noChangeArrowheads="1"/>
              </p:cNvSpPr>
              <p:nvPr/>
            </p:nvSpPr>
            <p:spPr bwMode="auto">
              <a:xfrm>
                <a:off x="5031" y="726"/>
                <a:ext cx="532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en-US" altLang="en-US" sz="1400" dirty="0">
                    <a:solidFill>
                      <a:srgbClr val="FF0000"/>
                    </a:solidFill>
                  </a:rPr>
                  <a:t>injected </a:t>
                </a:r>
              </a:p>
              <a:p>
                <a:pPr algn="l" eaLnBrk="1" hangingPunct="1"/>
                <a:r>
                  <a:rPr lang="en-US" altLang="en-US" sz="1400" dirty="0">
                    <a:solidFill>
                      <a:srgbClr val="FF0000"/>
                    </a:solidFill>
                  </a:rPr>
                  <a:t>beam</a:t>
                </a:r>
              </a:p>
            </p:txBody>
          </p:sp>
          <p:sp>
            <p:nvSpPr>
              <p:cNvPr id="31" name="Line 34"/>
              <p:cNvSpPr>
                <a:spLocks noChangeShapeType="1"/>
              </p:cNvSpPr>
              <p:nvPr/>
            </p:nvSpPr>
            <p:spPr bwMode="auto">
              <a:xfrm flipV="1">
                <a:off x="3788" y="726"/>
                <a:ext cx="0" cy="1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2" name="Line 35"/>
              <p:cNvSpPr>
                <a:spLocks noChangeShapeType="1"/>
              </p:cNvSpPr>
              <p:nvPr/>
            </p:nvSpPr>
            <p:spPr bwMode="auto">
              <a:xfrm flipV="1">
                <a:off x="3788" y="1395"/>
                <a:ext cx="0" cy="1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3" name="Text Box 38"/>
            <p:cNvSpPr txBox="1">
              <a:spLocks noChangeArrowheads="1"/>
            </p:cNvSpPr>
            <p:nvPr/>
          </p:nvSpPr>
          <p:spPr bwMode="auto">
            <a:xfrm>
              <a:off x="6500019" y="923083"/>
              <a:ext cx="168433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600" dirty="0"/>
                <a:t>‘boxcar’ stacking</a:t>
              </a:r>
            </a:p>
          </p:txBody>
        </p:sp>
        <p:sp>
          <p:nvSpPr>
            <p:cNvPr id="34" name="Text Box 39"/>
            <p:cNvSpPr txBox="1">
              <a:spLocks noChangeArrowheads="1"/>
            </p:cNvSpPr>
            <p:nvPr/>
          </p:nvSpPr>
          <p:spPr bwMode="auto">
            <a:xfrm rot="21599314" flipH="1">
              <a:off x="1820125" y="1317662"/>
              <a:ext cx="16192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FF0000"/>
                  </a:solidFill>
                </a:rPr>
                <a:t>Injected beam</a:t>
              </a:r>
            </a:p>
          </p:txBody>
        </p:sp>
        <p:sp>
          <p:nvSpPr>
            <p:cNvPr id="35" name="Text Box 41"/>
            <p:cNvSpPr txBox="1">
              <a:spLocks noChangeArrowheads="1"/>
            </p:cNvSpPr>
            <p:nvPr/>
          </p:nvSpPr>
          <p:spPr bwMode="auto">
            <a:xfrm flipH="1">
              <a:off x="385855" y="3919865"/>
              <a:ext cx="105489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1400" dirty="0"/>
                <a:t>Circulating beam</a:t>
              </a:r>
            </a:p>
          </p:txBody>
        </p:sp>
        <p:sp>
          <p:nvSpPr>
            <p:cNvPr id="36" name="Freeform 42"/>
            <p:cNvSpPr>
              <a:spLocks/>
            </p:cNvSpPr>
            <p:nvPr/>
          </p:nvSpPr>
          <p:spPr bwMode="auto">
            <a:xfrm>
              <a:off x="2659320" y="1856646"/>
              <a:ext cx="6340218" cy="2331179"/>
            </a:xfrm>
            <a:custGeom>
              <a:avLst/>
              <a:gdLst>
                <a:gd name="T0" fmla="*/ 0 w 4313"/>
                <a:gd name="T1" fmla="*/ 0 h 1864"/>
                <a:gd name="T2" fmla="*/ 2147483647 w 4313"/>
                <a:gd name="T3" fmla="*/ 2147483647 h 1864"/>
                <a:gd name="T4" fmla="*/ 2147483647 w 4313"/>
                <a:gd name="T5" fmla="*/ 2147483647 h 1864"/>
                <a:gd name="T6" fmla="*/ 2147483647 w 4313"/>
                <a:gd name="T7" fmla="*/ 2147483647 h 1864"/>
                <a:gd name="T8" fmla="*/ 2147483647 w 4313"/>
                <a:gd name="T9" fmla="*/ 2147483647 h 18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13"/>
                <a:gd name="T16" fmla="*/ 0 h 1864"/>
                <a:gd name="T17" fmla="*/ 4313 w 4313"/>
                <a:gd name="T18" fmla="*/ 1864 h 1864"/>
                <a:gd name="connsiteX0" fmla="*/ 0 w 9260"/>
                <a:gd name="connsiteY0" fmla="*/ 0 h 7878"/>
                <a:gd name="connsiteX1" fmla="*/ 1463 w 9260"/>
                <a:gd name="connsiteY1" fmla="*/ 4289 h 7878"/>
                <a:gd name="connsiteX2" fmla="*/ 4233 w 9260"/>
                <a:gd name="connsiteY2" fmla="*/ 6853 h 7878"/>
                <a:gd name="connsiteX3" fmla="*/ 6784 w 9260"/>
                <a:gd name="connsiteY3" fmla="*/ 7878 h 7878"/>
                <a:gd name="connsiteX4" fmla="*/ 9260 w 9260"/>
                <a:gd name="connsiteY4" fmla="*/ 7873 h 7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60" h="7878">
                  <a:moveTo>
                    <a:pt x="0" y="0"/>
                  </a:moveTo>
                  <a:lnTo>
                    <a:pt x="1463" y="4289"/>
                  </a:lnTo>
                  <a:lnTo>
                    <a:pt x="4233" y="6853"/>
                  </a:lnTo>
                  <a:lnTo>
                    <a:pt x="6784" y="7878"/>
                  </a:lnTo>
                  <a:lnTo>
                    <a:pt x="9260" y="7873"/>
                  </a:ln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" name="Text Box 43"/>
            <p:cNvSpPr txBox="1">
              <a:spLocks noChangeArrowheads="1"/>
            </p:cNvSpPr>
            <p:nvPr/>
          </p:nvSpPr>
          <p:spPr bwMode="auto">
            <a:xfrm flipH="1">
              <a:off x="5049838" y="4875213"/>
              <a:ext cx="9334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D-quad</a:t>
              </a:r>
            </a:p>
          </p:txBody>
        </p:sp>
        <p:sp>
          <p:nvSpPr>
            <p:cNvPr id="38" name="Line 44"/>
            <p:cNvSpPr>
              <a:spLocks noChangeShapeType="1"/>
            </p:cNvSpPr>
            <p:nvPr/>
          </p:nvSpPr>
          <p:spPr bwMode="auto">
            <a:xfrm>
              <a:off x="473075" y="4187825"/>
              <a:ext cx="584517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0" name="Text Box 44"/>
          <p:cNvSpPr txBox="1">
            <a:spLocks noChangeArrowheads="1"/>
          </p:cNvSpPr>
          <p:nvPr/>
        </p:nvSpPr>
        <p:spPr bwMode="auto">
          <a:xfrm>
            <a:off x="943769" y="2015155"/>
            <a:ext cx="1752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600" i="1" dirty="0">
                <a:solidFill>
                  <a:schemeClr val="accent2"/>
                </a:solidFill>
              </a:rPr>
              <a:t>Homogeneous </a:t>
            </a:r>
            <a:r>
              <a:rPr lang="en-GB" altLang="en-US" sz="1600" i="1" dirty="0" smtClean="0">
                <a:solidFill>
                  <a:schemeClr val="accent2"/>
                </a:solidFill>
              </a:rPr>
              <a:t>septum field</a:t>
            </a:r>
            <a:endParaRPr lang="en-GB" altLang="en-US" sz="1600" i="1" dirty="0">
              <a:solidFill>
                <a:schemeClr val="accent2"/>
              </a:solidFill>
            </a:endParaRPr>
          </a:p>
        </p:txBody>
      </p:sp>
      <p:sp>
        <p:nvSpPr>
          <p:cNvPr id="41" name="Line 45"/>
          <p:cNvSpPr>
            <a:spLocks noChangeShapeType="1"/>
          </p:cNvSpPr>
          <p:nvPr/>
        </p:nvSpPr>
        <p:spPr bwMode="auto">
          <a:xfrm>
            <a:off x="2574940" y="2377476"/>
            <a:ext cx="852472" cy="347936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" name="Text Box 39"/>
          <p:cNvSpPr txBox="1">
            <a:spLocks noChangeArrowheads="1"/>
          </p:cNvSpPr>
          <p:nvPr/>
        </p:nvSpPr>
        <p:spPr bwMode="auto">
          <a:xfrm>
            <a:off x="2528185" y="3657954"/>
            <a:ext cx="1812040" cy="846386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18288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000099"/>
              </a:solidFill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9"/>
                </a:solidFill>
              </a:rPr>
              <a:t>f</a:t>
            </a:r>
            <a:r>
              <a:rPr lang="en-US" altLang="en-US" sz="1600" dirty="0" smtClean="0">
                <a:solidFill>
                  <a:srgbClr val="000099"/>
                </a:solidFill>
              </a:rPr>
              <a:t>ield </a:t>
            </a:r>
            <a:r>
              <a:rPr lang="en-US" altLang="en-US" sz="1600" dirty="0">
                <a:solidFill>
                  <a:srgbClr val="000099"/>
                </a:solidFill>
              </a:rPr>
              <a:t>“free” </a:t>
            </a:r>
            <a:r>
              <a:rPr lang="en-US" altLang="en-US" sz="1600" dirty="0" smtClean="0">
                <a:solidFill>
                  <a:srgbClr val="000099"/>
                </a:solidFill>
              </a:rPr>
              <a:t>region of septum</a:t>
            </a:r>
            <a:endParaRPr lang="en-US" altLang="en-US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7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reeform 33"/>
          <p:cNvSpPr>
            <a:spLocks/>
          </p:cNvSpPr>
          <p:nvPr/>
        </p:nvSpPr>
        <p:spPr bwMode="auto">
          <a:xfrm>
            <a:off x="757238" y="3238500"/>
            <a:ext cx="7824787" cy="1243013"/>
          </a:xfrm>
          <a:custGeom>
            <a:avLst/>
            <a:gdLst>
              <a:gd name="T0" fmla="*/ 0 w 4929"/>
              <a:gd name="T1" fmla="*/ 1602819917 h 783"/>
              <a:gd name="T2" fmla="*/ 0 w 4929"/>
              <a:gd name="T3" fmla="*/ 1882558477 h 783"/>
              <a:gd name="T4" fmla="*/ 2147483647 w 4929"/>
              <a:gd name="T5" fmla="*/ 1874997213 h 783"/>
              <a:gd name="T6" fmla="*/ 2147483647 w 4929"/>
              <a:gd name="T7" fmla="*/ 249496384 h 783"/>
              <a:gd name="T8" fmla="*/ 2147483647 w 4929"/>
              <a:gd name="T9" fmla="*/ 249496384 h 783"/>
              <a:gd name="T10" fmla="*/ 2147483647 w 4929"/>
              <a:gd name="T11" fmla="*/ 1882558477 h 783"/>
              <a:gd name="T12" fmla="*/ 2147483647 w 4929"/>
              <a:gd name="T13" fmla="*/ 1882558477 h 783"/>
              <a:gd name="T14" fmla="*/ 2147483647 w 4929"/>
              <a:gd name="T15" fmla="*/ 1973284110 h 783"/>
              <a:gd name="T16" fmla="*/ 2147483647 w 4929"/>
              <a:gd name="T17" fmla="*/ 1761590966 h 783"/>
              <a:gd name="T18" fmla="*/ 2147483647 w 4929"/>
              <a:gd name="T19" fmla="*/ 1534776486 h 783"/>
              <a:gd name="T20" fmla="*/ 2147483647 w 4929"/>
              <a:gd name="T21" fmla="*/ 1625502119 h 783"/>
              <a:gd name="T22" fmla="*/ 2147483647 w 4929"/>
              <a:gd name="T23" fmla="*/ 1625502119 h 783"/>
              <a:gd name="T24" fmla="*/ 2147483647 w 4929"/>
              <a:gd name="T25" fmla="*/ 0 h 783"/>
              <a:gd name="T26" fmla="*/ 2147483647 w 4929"/>
              <a:gd name="T27" fmla="*/ 0 h 783"/>
              <a:gd name="T28" fmla="*/ 2147483647 w 4929"/>
              <a:gd name="T29" fmla="*/ 1602819917 h 783"/>
              <a:gd name="T30" fmla="*/ 0 w 4929"/>
              <a:gd name="T31" fmla="*/ 1602819917 h 78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929"/>
              <a:gd name="T49" fmla="*/ 0 h 783"/>
              <a:gd name="T50" fmla="*/ 4929 w 4929"/>
              <a:gd name="T51" fmla="*/ 783 h 78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929" h="783">
                <a:moveTo>
                  <a:pt x="0" y="636"/>
                </a:moveTo>
                <a:lnTo>
                  <a:pt x="0" y="747"/>
                </a:lnTo>
                <a:lnTo>
                  <a:pt x="912" y="744"/>
                </a:lnTo>
                <a:lnTo>
                  <a:pt x="1707" y="99"/>
                </a:lnTo>
                <a:lnTo>
                  <a:pt x="2979" y="99"/>
                </a:lnTo>
                <a:lnTo>
                  <a:pt x="3978" y="747"/>
                </a:lnTo>
                <a:lnTo>
                  <a:pt x="4842" y="747"/>
                </a:lnTo>
                <a:lnTo>
                  <a:pt x="4845" y="783"/>
                </a:lnTo>
                <a:lnTo>
                  <a:pt x="4929" y="699"/>
                </a:lnTo>
                <a:lnTo>
                  <a:pt x="4845" y="609"/>
                </a:lnTo>
                <a:lnTo>
                  <a:pt x="4844" y="645"/>
                </a:lnTo>
                <a:lnTo>
                  <a:pt x="3996" y="645"/>
                </a:lnTo>
                <a:lnTo>
                  <a:pt x="3015" y="0"/>
                </a:lnTo>
                <a:lnTo>
                  <a:pt x="1689" y="0"/>
                </a:lnTo>
                <a:lnTo>
                  <a:pt x="879" y="636"/>
                </a:lnTo>
                <a:lnTo>
                  <a:pt x="0" y="636"/>
                </a:lnTo>
                <a:close/>
              </a:path>
            </a:pathLst>
          </a:custGeom>
          <a:solidFill>
            <a:srgbClr val="EAEAEA">
              <a:alpha val="94901"/>
            </a:srgbClr>
          </a:solid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3731" name="Rectangle 23"/>
          <p:cNvSpPr>
            <a:spLocks noChangeArrowheads="1"/>
          </p:cNvSpPr>
          <p:nvPr/>
        </p:nvSpPr>
        <p:spPr bwMode="auto">
          <a:xfrm>
            <a:off x="4419600" y="2593975"/>
            <a:ext cx="76200" cy="835025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Charge exchange H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 injection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3"/>
          </p:nvPr>
        </p:nvSpPr>
        <p:spPr>
          <a:xfrm>
            <a:off x="552107" y="817460"/>
            <a:ext cx="8591893" cy="692152"/>
          </a:xfrm>
        </p:spPr>
        <p:txBody>
          <a:bodyPr/>
          <a:lstStyle/>
          <a:p>
            <a:r>
              <a:rPr lang="en-GB" dirty="0" smtClean="0"/>
              <a:t>The incoming H</a:t>
            </a:r>
            <a:r>
              <a:rPr lang="en-GB" baseline="30000" dirty="0" smtClean="0"/>
              <a:t>-</a:t>
            </a:r>
            <a:r>
              <a:rPr lang="en-GB" dirty="0" smtClean="0"/>
              <a:t> beam (from a LINAC) is stripped to produce H</a:t>
            </a:r>
            <a:r>
              <a:rPr lang="en-GB" baseline="30000" dirty="0" smtClean="0"/>
              <a:t>+</a:t>
            </a:r>
            <a:r>
              <a:rPr lang="en-GB" dirty="0" smtClean="0"/>
              <a:t>/protons that are deflected into the ring.</a:t>
            </a:r>
          </a:p>
          <a:p>
            <a:pPr lvl="1"/>
            <a:r>
              <a:rPr lang="en-GB" dirty="0" smtClean="0"/>
              <a:t>For example Spallation Neutron Source (SNS) at Oak Ridge NL.</a:t>
            </a:r>
          </a:p>
          <a:p>
            <a:pPr lvl="1"/>
            <a:r>
              <a:rPr lang="en-GB" dirty="0" smtClean="0"/>
              <a:t>Residual unstripped and neutral H0 beam must be handled – dump. </a:t>
            </a:r>
            <a:endParaRPr lang="en-GB" dirty="0"/>
          </a:p>
        </p:txBody>
      </p:sp>
      <p:sp>
        <p:nvSpPr>
          <p:cNvPr id="73733" name="Rectangle 4"/>
          <p:cNvSpPr>
            <a:spLocks noChangeArrowheads="1"/>
          </p:cNvSpPr>
          <p:nvPr/>
        </p:nvSpPr>
        <p:spPr bwMode="auto">
          <a:xfrm>
            <a:off x="1990725" y="2897188"/>
            <a:ext cx="301625" cy="29606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734" name="Freeform 11"/>
          <p:cNvSpPr>
            <a:spLocks/>
          </p:cNvSpPr>
          <p:nvPr/>
        </p:nvSpPr>
        <p:spPr bwMode="auto">
          <a:xfrm>
            <a:off x="2005013" y="2371725"/>
            <a:ext cx="2424112" cy="933450"/>
          </a:xfrm>
          <a:custGeom>
            <a:avLst/>
            <a:gdLst>
              <a:gd name="T0" fmla="*/ 0 w 1527"/>
              <a:gd name="T1" fmla="*/ 0 h 588"/>
              <a:gd name="T2" fmla="*/ 2147483647 w 1527"/>
              <a:gd name="T3" fmla="*/ 1481851657 h 588"/>
              <a:gd name="T4" fmla="*/ 2147483647 w 1527"/>
              <a:gd name="T5" fmla="*/ 1481851657 h 588"/>
              <a:gd name="T6" fmla="*/ 0 60000 65536"/>
              <a:gd name="T7" fmla="*/ 0 60000 65536"/>
              <a:gd name="T8" fmla="*/ 0 60000 65536"/>
              <a:gd name="T9" fmla="*/ 0 w 1527"/>
              <a:gd name="T10" fmla="*/ 0 h 588"/>
              <a:gd name="T11" fmla="*/ 1527 w 1527"/>
              <a:gd name="T12" fmla="*/ 588 h 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27" h="588">
                <a:moveTo>
                  <a:pt x="0" y="0"/>
                </a:moveTo>
                <a:lnTo>
                  <a:pt x="888" y="588"/>
                </a:lnTo>
                <a:lnTo>
                  <a:pt x="1527" y="588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3735" name="Text Box 12"/>
          <p:cNvSpPr txBox="1">
            <a:spLocks noChangeArrowheads="1"/>
          </p:cNvSpPr>
          <p:nvPr/>
        </p:nvSpPr>
        <p:spPr bwMode="auto">
          <a:xfrm rot="2012356">
            <a:off x="2030413" y="2290763"/>
            <a:ext cx="106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H- beam</a:t>
            </a:r>
          </a:p>
        </p:txBody>
      </p:sp>
      <p:sp>
        <p:nvSpPr>
          <p:cNvPr id="73736" name="Text Box 17"/>
          <p:cNvSpPr txBox="1">
            <a:spLocks noChangeArrowheads="1"/>
          </p:cNvSpPr>
          <p:nvPr/>
        </p:nvSpPr>
        <p:spPr bwMode="auto">
          <a:xfrm>
            <a:off x="3122613" y="5934075"/>
            <a:ext cx="2673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Injection chicane dipoles</a:t>
            </a:r>
          </a:p>
        </p:txBody>
      </p:sp>
      <p:sp>
        <p:nvSpPr>
          <p:cNvPr id="73737" name="Rectangle 20"/>
          <p:cNvSpPr>
            <a:spLocks noChangeArrowheads="1"/>
          </p:cNvSpPr>
          <p:nvPr/>
        </p:nvSpPr>
        <p:spPr bwMode="auto">
          <a:xfrm>
            <a:off x="5330825" y="2897188"/>
            <a:ext cx="301625" cy="29606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738" name="Rectangle 21"/>
          <p:cNvSpPr>
            <a:spLocks noChangeArrowheads="1"/>
          </p:cNvSpPr>
          <p:nvPr/>
        </p:nvSpPr>
        <p:spPr bwMode="auto">
          <a:xfrm>
            <a:off x="3281363" y="2897188"/>
            <a:ext cx="301625" cy="29606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739" name="Rectangle 22"/>
          <p:cNvSpPr>
            <a:spLocks noChangeArrowheads="1"/>
          </p:cNvSpPr>
          <p:nvPr/>
        </p:nvSpPr>
        <p:spPr bwMode="auto">
          <a:xfrm>
            <a:off x="6924675" y="2897188"/>
            <a:ext cx="301625" cy="29606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740" name="Text Box 24"/>
          <p:cNvSpPr txBox="1">
            <a:spLocks noChangeArrowheads="1"/>
          </p:cNvSpPr>
          <p:nvPr/>
        </p:nvSpPr>
        <p:spPr bwMode="auto">
          <a:xfrm>
            <a:off x="322263" y="3884613"/>
            <a:ext cx="158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Circulating p+</a:t>
            </a:r>
          </a:p>
        </p:txBody>
      </p:sp>
      <p:sp>
        <p:nvSpPr>
          <p:cNvPr id="73741" name="Freeform 25"/>
          <p:cNvSpPr>
            <a:spLocks/>
          </p:cNvSpPr>
          <p:nvPr/>
        </p:nvSpPr>
        <p:spPr bwMode="auto">
          <a:xfrm>
            <a:off x="4505325" y="3305175"/>
            <a:ext cx="3848100" cy="1038225"/>
          </a:xfrm>
          <a:custGeom>
            <a:avLst/>
            <a:gdLst>
              <a:gd name="T0" fmla="*/ 0 w 2424"/>
              <a:gd name="T1" fmla="*/ 0 h 654"/>
              <a:gd name="T2" fmla="*/ 1633060989 w 2424"/>
              <a:gd name="T3" fmla="*/ 0 h 654"/>
              <a:gd name="T4" fmla="*/ 2147483647 w 2424"/>
              <a:gd name="T5" fmla="*/ 1648181969 h 654"/>
              <a:gd name="T6" fmla="*/ 2147483647 w 2424"/>
              <a:gd name="T7" fmla="*/ 1648181969 h 654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654"/>
              <a:gd name="T14" fmla="*/ 2424 w 2424"/>
              <a:gd name="T15" fmla="*/ 654 h 6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654">
                <a:moveTo>
                  <a:pt x="0" y="0"/>
                </a:moveTo>
                <a:lnTo>
                  <a:pt x="648" y="0"/>
                </a:lnTo>
                <a:lnTo>
                  <a:pt x="1644" y="654"/>
                </a:lnTo>
                <a:lnTo>
                  <a:pt x="2424" y="654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3742" name="Text Box 26"/>
          <p:cNvSpPr txBox="1">
            <a:spLocks noChangeArrowheads="1"/>
          </p:cNvSpPr>
          <p:nvPr/>
        </p:nvSpPr>
        <p:spPr bwMode="auto">
          <a:xfrm rot="2012356">
            <a:off x="6370638" y="3581400"/>
            <a:ext cx="44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p+</a:t>
            </a:r>
          </a:p>
        </p:txBody>
      </p:sp>
      <p:sp>
        <p:nvSpPr>
          <p:cNvPr id="73743" name="Text Box 27"/>
          <p:cNvSpPr txBox="1">
            <a:spLocks noChangeArrowheads="1"/>
          </p:cNvSpPr>
          <p:nvPr/>
        </p:nvSpPr>
        <p:spPr bwMode="auto">
          <a:xfrm>
            <a:off x="3813175" y="2214563"/>
            <a:ext cx="1441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Stripping foil</a:t>
            </a:r>
          </a:p>
        </p:txBody>
      </p:sp>
      <p:sp>
        <p:nvSpPr>
          <p:cNvPr id="73744" name="Freeform 28"/>
          <p:cNvSpPr>
            <a:spLocks/>
          </p:cNvSpPr>
          <p:nvPr/>
        </p:nvSpPr>
        <p:spPr bwMode="auto">
          <a:xfrm>
            <a:off x="5524500" y="3305175"/>
            <a:ext cx="1009650" cy="9525"/>
          </a:xfrm>
          <a:custGeom>
            <a:avLst/>
            <a:gdLst>
              <a:gd name="T0" fmla="*/ 0 w 636"/>
              <a:gd name="T1" fmla="*/ 0 h 6"/>
              <a:gd name="T2" fmla="*/ 1602819157 w 636"/>
              <a:gd name="T3" fmla="*/ 15120939 h 6"/>
              <a:gd name="T4" fmla="*/ 0 60000 65536"/>
              <a:gd name="T5" fmla="*/ 0 60000 65536"/>
              <a:gd name="T6" fmla="*/ 0 w 636"/>
              <a:gd name="T7" fmla="*/ 0 h 6"/>
              <a:gd name="T8" fmla="*/ 636 w 636"/>
              <a:gd name="T9" fmla="*/ 6 h 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36" h="6">
                <a:moveTo>
                  <a:pt x="0" y="0"/>
                </a:moveTo>
                <a:lnTo>
                  <a:pt x="636" y="6"/>
                </a:lnTo>
              </a:path>
            </a:pathLst>
          </a:custGeom>
          <a:noFill/>
          <a:ln w="19050" cap="flat" cmpd="sng">
            <a:solidFill>
              <a:srgbClr val="0000FF"/>
            </a:solidFill>
            <a:prstDash val="sysDot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3745" name="Text Box 29"/>
          <p:cNvSpPr txBox="1">
            <a:spLocks noChangeArrowheads="1"/>
          </p:cNvSpPr>
          <p:nvPr/>
        </p:nvSpPr>
        <p:spPr bwMode="auto">
          <a:xfrm>
            <a:off x="6089650" y="2973388"/>
            <a:ext cx="433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FF"/>
                </a:solidFill>
              </a:rPr>
              <a:t>H</a:t>
            </a:r>
            <a:r>
              <a:rPr lang="en-US" altLang="en-US" baseline="-25000">
                <a:solidFill>
                  <a:srgbClr val="0000FF"/>
                </a:solidFill>
              </a:rPr>
              <a:t>0</a:t>
            </a:r>
            <a:endParaRPr lang="en-US" altLang="en-US">
              <a:solidFill>
                <a:srgbClr val="0000FF"/>
              </a:solidFill>
            </a:endParaRPr>
          </a:p>
        </p:txBody>
      </p:sp>
      <p:sp>
        <p:nvSpPr>
          <p:cNvPr id="73746" name="Freeform 30"/>
          <p:cNvSpPr>
            <a:spLocks/>
          </p:cNvSpPr>
          <p:nvPr/>
        </p:nvSpPr>
        <p:spPr bwMode="auto">
          <a:xfrm>
            <a:off x="5538788" y="2662238"/>
            <a:ext cx="876300" cy="638175"/>
          </a:xfrm>
          <a:custGeom>
            <a:avLst/>
            <a:gdLst>
              <a:gd name="T0" fmla="*/ 0 w 552"/>
              <a:gd name="T1" fmla="*/ 1013102902 h 402"/>
              <a:gd name="T2" fmla="*/ 1391126032 w 552"/>
              <a:gd name="T3" fmla="*/ 0 h 402"/>
              <a:gd name="T4" fmla="*/ 0 60000 65536"/>
              <a:gd name="T5" fmla="*/ 0 60000 65536"/>
              <a:gd name="T6" fmla="*/ 0 w 552"/>
              <a:gd name="T7" fmla="*/ 0 h 402"/>
              <a:gd name="T8" fmla="*/ 552 w 552"/>
              <a:gd name="T9" fmla="*/ 402 h 40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52" h="402">
                <a:moveTo>
                  <a:pt x="0" y="402"/>
                </a:moveTo>
                <a:lnTo>
                  <a:pt x="552" y="0"/>
                </a:lnTo>
              </a:path>
            </a:pathLst>
          </a:custGeom>
          <a:noFill/>
          <a:ln w="19050" cap="flat" cmpd="sng">
            <a:solidFill>
              <a:srgbClr val="FF0000"/>
            </a:solidFill>
            <a:prstDash val="sysDot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3747" name="Text Box 31"/>
          <p:cNvSpPr txBox="1">
            <a:spLocks noChangeArrowheads="1"/>
          </p:cNvSpPr>
          <p:nvPr/>
        </p:nvSpPr>
        <p:spPr bwMode="auto">
          <a:xfrm rot="-2166476">
            <a:off x="5862638" y="2443163"/>
            <a:ext cx="42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H-</a:t>
            </a:r>
          </a:p>
        </p:txBody>
      </p:sp>
      <p:sp>
        <p:nvSpPr>
          <p:cNvPr id="73748" name="Line 32"/>
          <p:cNvSpPr>
            <a:spLocks noChangeShapeType="1"/>
          </p:cNvSpPr>
          <p:nvPr/>
        </p:nvSpPr>
        <p:spPr bwMode="auto">
          <a:xfrm>
            <a:off x="398463" y="4870450"/>
            <a:ext cx="8372475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3749" name="Line 34"/>
          <p:cNvSpPr>
            <a:spLocks noChangeShapeType="1"/>
          </p:cNvSpPr>
          <p:nvPr/>
        </p:nvSpPr>
        <p:spPr bwMode="auto">
          <a:xfrm>
            <a:off x="625475" y="4340225"/>
            <a:ext cx="0" cy="303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3750" name="Text Box 35"/>
          <p:cNvSpPr txBox="1">
            <a:spLocks noChangeArrowheads="1"/>
          </p:cNvSpPr>
          <p:nvPr/>
        </p:nvSpPr>
        <p:spPr bwMode="auto">
          <a:xfrm>
            <a:off x="394333" y="4567238"/>
            <a:ext cx="13692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dirty="0" smtClean="0"/>
              <a:t>Displaced </a:t>
            </a:r>
            <a:r>
              <a:rPr lang="en-US" altLang="en-US" sz="1400" dirty="0"/>
              <a:t>orbit</a:t>
            </a:r>
          </a:p>
        </p:txBody>
      </p:sp>
      <p:sp>
        <p:nvSpPr>
          <p:cNvPr id="73751" name="Line 36"/>
          <p:cNvSpPr>
            <a:spLocks noChangeShapeType="1"/>
          </p:cNvSpPr>
          <p:nvPr/>
        </p:nvSpPr>
        <p:spPr bwMode="auto">
          <a:xfrm>
            <a:off x="398463" y="4338638"/>
            <a:ext cx="17446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3752" name="Freeform 37"/>
          <p:cNvSpPr>
            <a:spLocks/>
          </p:cNvSpPr>
          <p:nvPr/>
        </p:nvSpPr>
        <p:spPr bwMode="auto">
          <a:xfrm>
            <a:off x="2143125" y="3352800"/>
            <a:ext cx="4933950" cy="985838"/>
          </a:xfrm>
          <a:custGeom>
            <a:avLst/>
            <a:gdLst>
              <a:gd name="T0" fmla="*/ 0 w 3108"/>
              <a:gd name="T1" fmla="*/ 1565018400 h 621"/>
              <a:gd name="T2" fmla="*/ 2048886387 w 3108"/>
              <a:gd name="T3" fmla="*/ 0 h 621"/>
              <a:gd name="T4" fmla="*/ 2147483647 w 3108"/>
              <a:gd name="T5" fmla="*/ 0 h 621"/>
              <a:gd name="T6" fmla="*/ 2147483647 w 3108"/>
              <a:gd name="T7" fmla="*/ 1565018400 h 621"/>
              <a:gd name="T8" fmla="*/ 0 60000 65536"/>
              <a:gd name="T9" fmla="*/ 0 60000 65536"/>
              <a:gd name="T10" fmla="*/ 0 60000 65536"/>
              <a:gd name="T11" fmla="*/ 0 60000 65536"/>
              <a:gd name="T12" fmla="*/ 0 w 3108"/>
              <a:gd name="T13" fmla="*/ 0 h 621"/>
              <a:gd name="T14" fmla="*/ 3108 w 3108"/>
              <a:gd name="T15" fmla="*/ 621 h 62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08" h="621">
                <a:moveTo>
                  <a:pt x="0" y="621"/>
                </a:moveTo>
                <a:lnTo>
                  <a:pt x="813" y="0"/>
                </a:lnTo>
                <a:lnTo>
                  <a:pt x="2104" y="0"/>
                </a:lnTo>
                <a:lnTo>
                  <a:pt x="3108" y="621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3753" name="Line 38"/>
          <p:cNvSpPr>
            <a:spLocks noChangeShapeType="1"/>
          </p:cNvSpPr>
          <p:nvPr/>
        </p:nvSpPr>
        <p:spPr bwMode="auto">
          <a:xfrm>
            <a:off x="7077075" y="4338638"/>
            <a:ext cx="17446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3754" name="Text Box 39"/>
          <p:cNvSpPr txBox="1">
            <a:spLocks noChangeArrowheads="1"/>
          </p:cNvSpPr>
          <p:nvPr/>
        </p:nvSpPr>
        <p:spPr bwMode="auto">
          <a:xfrm>
            <a:off x="6924675" y="2160806"/>
            <a:ext cx="2142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b="1" i="1" dirty="0"/>
              <a:t>Start of </a:t>
            </a:r>
            <a:endParaRPr lang="en-US" altLang="en-US" sz="1600" b="1" i="1" dirty="0" smtClean="0"/>
          </a:p>
          <a:p>
            <a:pPr algn="ctr" eaLnBrk="1" hangingPunct="1"/>
            <a:r>
              <a:rPr lang="en-US" altLang="en-US" sz="1600" b="1" i="1" dirty="0" smtClean="0"/>
              <a:t>injection </a:t>
            </a:r>
            <a:r>
              <a:rPr lang="en-US" altLang="en-US" sz="1600" b="1" i="1" dirty="0"/>
              <a:t>process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4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reeform 2"/>
          <p:cNvSpPr>
            <a:spLocks/>
          </p:cNvSpPr>
          <p:nvPr/>
        </p:nvSpPr>
        <p:spPr bwMode="auto">
          <a:xfrm>
            <a:off x="757238" y="3238500"/>
            <a:ext cx="7910512" cy="2266950"/>
          </a:xfrm>
          <a:custGeom>
            <a:avLst/>
            <a:gdLst>
              <a:gd name="T0" fmla="*/ 0 w 4983"/>
              <a:gd name="T1" fmla="*/ 1602819224 h 1428"/>
              <a:gd name="T2" fmla="*/ 7559675 w 4983"/>
              <a:gd name="T3" fmla="*/ 2147483647 h 1428"/>
              <a:gd name="T4" fmla="*/ 2147483647 w 4983"/>
              <a:gd name="T5" fmla="*/ 2147483647 h 1428"/>
              <a:gd name="T6" fmla="*/ 2147483647 w 4983"/>
              <a:gd name="T7" fmla="*/ 1980842929 h 1428"/>
              <a:gd name="T8" fmla="*/ 2147483647 w 4983"/>
              <a:gd name="T9" fmla="*/ 1980842929 h 1428"/>
              <a:gd name="T10" fmla="*/ 2147483647 w 4983"/>
              <a:gd name="T11" fmla="*/ 2147483647 h 1428"/>
              <a:gd name="T12" fmla="*/ 2147483647 w 4983"/>
              <a:gd name="T13" fmla="*/ 2147483647 h 1428"/>
              <a:gd name="T14" fmla="*/ 2147483647 w 4983"/>
              <a:gd name="T15" fmla="*/ 2147483647 h 1428"/>
              <a:gd name="T16" fmla="*/ 2147483647 w 4983"/>
              <a:gd name="T17" fmla="*/ 2147483647 h 1428"/>
              <a:gd name="T18" fmla="*/ 2147483647 w 4983"/>
              <a:gd name="T19" fmla="*/ 1534775822 h 1428"/>
              <a:gd name="T20" fmla="*/ 2147483647 w 4983"/>
              <a:gd name="T21" fmla="*/ 1625501416 h 1428"/>
              <a:gd name="T22" fmla="*/ 2147483647 w 4983"/>
              <a:gd name="T23" fmla="*/ 1625501416 h 1428"/>
              <a:gd name="T24" fmla="*/ 2147483647 w 4983"/>
              <a:gd name="T25" fmla="*/ 0 h 1428"/>
              <a:gd name="T26" fmla="*/ 2147483647 w 4983"/>
              <a:gd name="T27" fmla="*/ 0 h 1428"/>
              <a:gd name="T28" fmla="*/ 2147483647 w 4983"/>
              <a:gd name="T29" fmla="*/ 1602819224 h 1428"/>
              <a:gd name="T30" fmla="*/ 0 w 4983"/>
              <a:gd name="T31" fmla="*/ 1602819224 h 14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983"/>
              <a:gd name="T49" fmla="*/ 0 h 1428"/>
              <a:gd name="T50" fmla="*/ 4983 w 4983"/>
              <a:gd name="T51" fmla="*/ 1428 h 142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983" h="1428">
                <a:moveTo>
                  <a:pt x="0" y="636"/>
                </a:moveTo>
                <a:lnTo>
                  <a:pt x="3" y="1362"/>
                </a:lnTo>
                <a:lnTo>
                  <a:pt x="885" y="1362"/>
                </a:lnTo>
                <a:lnTo>
                  <a:pt x="1695" y="786"/>
                </a:lnTo>
                <a:lnTo>
                  <a:pt x="2985" y="786"/>
                </a:lnTo>
                <a:lnTo>
                  <a:pt x="3993" y="1380"/>
                </a:lnTo>
                <a:lnTo>
                  <a:pt x="4845" y="1380"/>
                </a:lnTo>
                <a:lnTo>
                  <a:pt x="4845" y="1428"/>
                </a:lnTo>
                <a:lnTo>
                  <a:pt x="4983" y="1038"/>
                </a:lnTo>
                <a:lnTo>
                  <a:pt x="4845" y="609"/>
                </a:lnTo>
                <a:lnTo>
                  <a:pt x="4844" y="645"/>
                </a:lnTo>
                <a:lnTo>
                  <a:pt x="3996" y="645"/>
                </a:lnTo>
                <a:lnTo>
                  <a:pt x="3015" y="0"/>
                </a:lnTo>
                <a:lnTo>
                  <a:pt x="1689" y="0"/>
                </a:lnTo>
                <a:lnTo>
                  <a:pt x="879" y="636"/>
                </a:lnTo>
                <a:lnTo>
                  <a:pt x="0" y="636"/>
                </a:lnTo>
                <a:close/>
              </a:path>
            </a:pathLst>
          </a:custGeom>
          <a:solidFill>
            <a:srgbClr val="EAEAEA">
              <a:alpha val="94901"/>
            </a:srgbClr>
          </a:solid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4419600" y="2593975"/>
            <a:ext cx="76200" cy="835025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Charge exchange H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 injection</a:t>
            </a: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1990725" y="2897188"/>
            <a:ext cx="301625" cy="29606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58" name="Freeform 6"/>
          <p:cNvSpPr>
            <a:spLocks/>
          </p:cNvSpPr>
          <p:nvPr/>
        </p:nvSpPr>
        <p:spPr bwMode="auto">
          <a:xfrm>
            <a:off x="2005013" y="2371725"/>
            <a:ext cx="2424112" cy="933450"/>
          </a:xfrm>
          <a:custGeom>
            <a:avLst/>
            <a:gdLst>
              <a:gd name="T0" fmla="*/ 0 w 1527"/>
              <a:gd name="T1" fmla="*/ 0 h 588"/>
              <a:gd name="T2" fmla="*/ 2147483647 w 1527"/>
              <a:gd name="T3" fmla="*/ 1481851657 h 588"/>
              <a:gd name="T4" fmla="*/ 2147483647 w 1527"/>
              <a:gd name="T5" fmla="*/ 1481851657 h 588"/>
              <a:gd name="T6" fmla="*/ 0 60000 65536"/>
              <a:gd name="T7" fmla="*/ 0 60000 65536"/>
              <a:gd name="T8" fmla="*/ 0 60000 65536"/>
              <a:gd name="T9" fmla="*/ 0 w 1527"/>
              <a:gd name="T10" fmla="*/ 0 h 588"/>
              <a:gd name="T11" fmla="*/ 1527 w 1527"/>
              <a:gd name="T12" fmla="*/ 588 h 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27" h="588">
                <a:moveTo>
                  <a:pt x="0" y="0"/>
                </a:moveTo>
                <a:lnTo>
                  <a:pt x="888" y="588"/>
                </a:lnTo>
                <a:lnTo>
                  <a:pt x="1527" y="588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 rot="2012356">
            <a:off x="2030413" y="2290763"/>
            <a:ext cx="106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H- beam</a:t>
            </a:r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3516313" y="5934075"/>
            <a:ext cx="1885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Injection chicane</a:t>
            </a:r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5330825" y="2897188"/>
            <a:ext cx="301625" cy="29606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3281363" y="2897188"/>
            <a:ext cx="301625" cy="29606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6924675" y="2897188"/>
            <a:ext cx="301625" cy="29606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4" name="Text Box 12"/>
          <p:cNvSpPr txBox="1">
            <a:spLocks noChangeArrowheads="1"/>
          </p:cNvSpPr>
          <p:nvPr/>
        </p:nvSpPr>
        <p:spPr bwMode="auto">
          <a:xfrm>
            <a:off x="322263" y="3884613"/>
            <a:ext cx="158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Circulating p+</a:t>
            </a:r>
          </a:p>
        </p:txBody>
      </p:sp>
      <p:sp>
        <p:nvSpPr>
          <p:cNvPr id="74765" name="Freeform 13"/>
          <p:cNvSpPr>
            <a:spLocks/>
          </p:cNvSpPr>
          <p:nvPr/>
        </p:nvSpPr>
        <p:spPr bwMode="auto">
          <a:xfrm>
            <a:off x="4505325" y="3305175"/>
            <a:ext cx="3848100" cy="1038225"/>
          </a:xfrm>
          <a:custGeom>
            <a:avLst/>
            <a:gdLst>
              <a:gd name="T0" fmla="*/ 0 w 2424"/>
              <a:gd name="T1" fmla="*/ 0 h 654"/>
              <a:gd name="T2" fmla="*/ 1633060989 w 2424"/>
              <a:gd name="T3" fmla="*/ 0 h 654"/>
              <a:gd name="T4" fmla="*/ 2147483647 w 2424"/>
              <a:gd name="T5" fmla="*/ 1648181969 h 654"/>
              <a:gd name="T6" fmla="*/ 2147483647 w 2424"/>
              <a:gd name="T7" fmla="*/ 1648181969 h 654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654"/>
              <a:gd name="T14" fmla="*/ 2424 w 2424"/>
              <a:gd name="T15" fmla="*/ 654 h 6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654">
                <a:moveTo>
                  <a:pt x="0" y="0"/>
                </a:moveTo>
                <a:lnTo>
                  <a:pt x="648" y="0"/>
                </a:lnTo>
                <a:lnTo>
                  <a:pt x="1644" y="654"/>
                </a:lnTo>
                <a:lnTo>
                  <a:pt x="2424" y="654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4766" name="Text Box 14"/>
          <p:cNvSpPr txBox="1">
            <a:spLocks noChangeArrowheads="1"/>
          </p:cNvSpPr>
          <p:nvPr/>
        </p:nvSpPr>
        <p:spPr bwMode="auto">
          <a:xfrm rot="2012356">
            <a:off x="6370638" y="3581400"/>
            <a:ext cx="44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p+</a:t>
            </a:r>
          </a:p>
        </p:txBody>
      </p:sp>
      <p:sp>
        <p:nvSpPr>
          <p:cNvPr id="74767" name="Text Box 15"/>
          <p:cNvSpPr txBox="1">
            <a:spLocks noChangeArrowheads="1"/>
          </p:cNvSpPr>
          <p:nvPr/>
        </p:nvSpPr>
        <p:spPr bwMode="auto">
          <a:xfrm>
            <a:off x="3813175" y="2214563"/>
            <a:ext cx="1441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Stripping foil</a:t>
            </a:r>
          </a:p>
        </p:txBody>
      </p:sp>
      <p:sp>
        <p:nvSpPr>
          <p:cNvPr id="74768" name="Freeform 16"/>
          <p:cNvSpPr>
            <a:spLocks/>
          </p:cNvSpPr>
          <p:nvPr/>
        </p:nvSpPr>
        <p:spPr bwMode="auto">
          <a:xfrm>
            <a:off x="5524500" y="3305175"/>
            <a:ext cx="1009650" cy="9525"/>
          </a:xfrm>
          <a:custGeom>
            <a:avLst/>
            <a:gdLst>
              <a:gd name="T0" fmla="*/ 0 w 636"/>
              <a:gd name="T1" fmla="*/ 0 h 6"/>
              <a:gd name="T2" fmla="*/ 1602819157 w 636"/>
              <a:gd name="T3" fmla="*/ 15120939 h 6"/>
              <a:gd name="T4" fmla="*/ 0 60000 65536"/>
              <a:gd name="T5" fmla="*/ 0 60000 65536"/>
              <a:gd name="T6" fmla="*/ 0 w 636"/>
              <a:gd name="T7" fmla="*/ 0 h 6"/>
              <a:gd name="T8" fmla="*/ 636 w 636"/>
              <a:gd name="T9" fmla="*/ 6 h 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36" h="6">
                <a:moveTo>
                  <a:pt x="0" y="0"/>
                </a:moveTo>
                <a:lnTo>
                  <a:pt x="636" y="6"/>
                </a:lnTo>
              </a:path>
            </a:pathLst>
          </a:custGeom>
          <a:noFill/>
          <a:ln w="19050" cap="flat" cmpd="sng">
            <a:solidFill>
              <a:srgbClr val="0000FF"/>
            </a:solidFill>
            <a:prstDash val="sysDot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4769" name="Text Box 17"/>
          <p:cNvSpPr txBox="1">
            <a:spLocks noChangeArrowheads="1"/>
          </p:cNvSpPr>
          <p:nvPr/>
        </p:nvSpPr>
        <p:spPr bwMode="auto">
          <a:xfrm>
            <a:off x="6089650" y="2973388"/>
            <a:ext cx="433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FF"/>
                </a:solidFill>
              </a:rPr>
              <a:t>H</a:t>
            </a:r>
            <a:r>
              <a:rPr lang="en-US" altLang="en-US" baseline="-25000">
                <a:solidFill>
                  <a:srgbClr val="0000FF"/>
                </a:solidFill>
              </a:rPr>
              <a:t>0</a:t>
            </a:r>
            <a:endParaRPr lang="en-US" altLang="en-US">
              <a:solidFill>
                <a:srgbClr val="0000FF"/>
              </a:solidFill>
            </a:endParaRPr>
          </a:p>
        </p:txBody>
      </p:sp>
      <p:sp>
        <p:nvSpPr>
          <p:cNvPr id="74770" name="Freeform 18"/>
          <p:cNvSpPr>
            <a:spLocks/>
          </p:cNvSpPr>
          <p:nvPr/>
        </p:nvSpPr>
        <p:spPr bwMode="auto">
          <a:xfrm>
            <a:off x="5538788" y="2662238"/>
            <a:ext cx="876300" cy="638175"/>
          </a:xfrm>
          <a:custGeom>
            <a:avLst/>
            <a:gdLst>
              <a:gd name="T0" fmla="*/ 0 w 552"/>
              <a:gd name="T1" fmla="*/ 1013102902 h 402"/>
              <a:gd name="T2" fmla="*/ 1391126032 w 552"/>
              <a:gd name="T3" fmla="*/ 0 h 402"/>
              <a:gd name="T4" fmla="*/ 0 60000 65536"/>
              <a:gd name="T5" fmla="*/ 0 60000 65536"/>
              <a:gd name="T6" fmla="*/ 0 w 552"/>
              <a:gd name="T7" fmla="*/ 0 h 402"/>
              <a:gd name="T8" fmla="*/ 552 w 552"/>
              <a:gd name="T9" fmla="*/ 402 h 40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52" h="402">
                <a:moveTo>
                  <a:pt x="0" y="402"/>
                </a:moveTo>
                <a:lnTo>
                  <a:pt x="552" y="0"/>
                </a:lnTo>
              </a:path>
            </a:pathLst>
          </a:custGeom>
          <a:noFill/>
          <a:ln w="19050" cap="flat" cmpd="sng">
            <a:solidFill>
              <a:srgbClr val="FF0000"/>
            </a:solidFill>
            <a:prstDash val="sysDot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4771" name="Text Box 19"/>
          <p:cNvSpPr txBox="1">
            <a:spLocks noChangeArrowheads="1"/>
          </p:cNvSpPr>
          <p:nvPr/>
        </p:nvSpPr>
        <p:spPr bwMode="auto">
          <a:xfrm rot="-2166476">
            <a:off x="5862638" y="2443163"/>
            <a:ext cx="42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H-</a:t>
            </a:r>
          </a:p>
        </p:txBody>
      </p:sp>
      <p:sp>
        <p:nvSpPr>
          <p:cNvPr id="74772" name="Line 20"/>
          <p:cNvSpPr>
            <a:spLocks noChangeShapeType="1"/>
          </p:cNvSpPr>
          <p:nvPr/>
        </p:nvSpPr>
        <p:spPr bwMode="auto">
          <a:xfrm>
            <a:off x="398463" y="4870450"/>
            <a:ext cx="17446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4773" name="Freeform 23"/>
          <p:cNvSpPr>
            <a:spLocks/>
          </p:cNvSpPr>
          <p:nvPr/>
        </p:nvSpPr>
        <p:spPr bwMode="auto">
          <a:xfrm>
            <a:off x="2143125" y="3884613"/>
            <a:ext cx="4933950" cy="985837"/>
          </a:xfrm>
          <a:custGeom>
            <a:avLst/>
            <a:gdLst>
              <a:gd name="T0" fmla="*/ 0 w 3108"/>
              <a:gd name="T1" fmla="*/ 1565015225 h 621"/>
              <a:gd name="T2" fmla="*/ 2048886387 w 3108"/>
              <a:gd name="T3" fmla="*/ 0 h 621"/>
              <a:gd name="T4" fmla="*/ 2147483647 w 3108"/>
              <a:gd name="T5" fmla="*/ 0 h 621"/>
              <a:gd name="T6" fmla="*/ 2147483647 w 3108"/>
              <a:gd name="T7" fmla="*/ 1565015225 h 621"/>
              <a:gd name="T8" fmla="*/ 0 60000 65536"/>
              <a:gd name="T9" fmla="*/ 0 60000 65536"/>
              <a:gd name="T10" fmla="*/ 0 60000 65536"/>
              <a:gd name="T11" fmla="*/ 0 60000 65536"/>
              <a:gd name="T12" fmla="*/ 0 w 3108"/>
              <a:gd name="T13" fmla="*/ 0 h 621"/>
              <a:gd name="T14" fmla="*/ 3108 w 3108"/>
              <a:gd name="T15" fmla="*/ 621 h 62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08" h="621">
                <a:moveTo>
                  <a:pt x="0" y="621"/>
                </a:moveTo>
                <a:lnTo>
                  <a:pt x="813" y="0"/>
                </a:lnTo>
                <a:lnTo>
                  <a:pt x="2104" y="0"/>
                </a:lnTo>
                <a:lnTo>
                  <a:pt x="3108" y="621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4774" name="Line 24"/>
          <p:cNvSpPr>
            <a:spLocks noChangeShapeType="1"/>
          </p:cNvSpPr>
          <p:nvPr/>
        </p:nvSpPr>
        <p:spPr bwMode="auto">
          <a:xfrm>
            <a:off x="7077075" y="4870450"/>
            <a:ext cx="17446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4775" name="Line 25"/>
          <p:cNvSpPr>
            <a:spLocks noChangeShapeType="1"/>
          </p:cNvSpPr>
          <p:nvPr/>
        </p:nvSpPr>
        <p:spPr bwMode="auto">
          <a:xfrm>
            <a:off x="398463" y="4946650"/>
            <a:ext cx="8423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4776" name="Text Box 26"/>
          <p:cNvSpPr txBox="1">
            <a:spLocks noChangeArrowheads="1"/>
          </p:cNvSpPr>
          <p:nvPr/>
        </p:nvSpPr>
        <p:spPr bwMode="auto">
          <a:xfrm>
            <a:off x="6693491" y="1973262"/>
            <a:ext cx="1872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b="1" dirty="0"/>
              <a:t>End of </a:t>
            </a:r>
            <a:endParaRPr lang="en-US" altLang="en-US" sz="1600" b="1" dirty="0" smtClean="0"/>
          </a:p>
          <a:p>
            <a:pPr algn="ctr" eaLnBrk="1" hangingPunct="1"/>
            <a:r>
              <a:rPr lang="en-US" altLang="en-US" sz="1600" b="1" dirty="0" smtClean="0"/>
              <a:t>injection </a:t>
            </a:r>
            <a:r>
              <a:rPr lang="en-US" altLang="en-US" sz="1600" b="1" dirty="0"/>
              <a:t>process</a:t>
            </a:r>
          </a:p>
        </p:txBody>
      </p:sp>
      <p:sp>
        <p:nvSpPr>
          <p:cNvPr id="26" name="Text Placeholder 1"/>
          <p:cNvSpPr txBox="1">
            <a:spLocks/>
          </p:cNvSpPr>
          <p:nvPr/>
        </p:nvSpPr>
        <p:spPr bwMode="auto">
          <a:xfrm>
            <a:off x="398463" y="903286"/>
            <a:ext cx="8591893" cy="69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smtClean="0"/>
              <a:t>During accumulation the circulating beam is slowly moved away from the injection point to make room for more beam. </a:t>
            </a:r>
            <a:endParaRPr lang="en-GB" kern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9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 smtClean="0"/>
              <a:t>Betatron</a:t>
            </a:r>
            <a:r>
              <a:rPr lang="en-US" altLang="en-US" dirty="0" smtClean="0"/>
              <a:t> injection for e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/e</a:t>
            </a:r>
            <a:r>
              <a:rPr lang="en-US" altLang="en-US" baseline="30000" dirty="0" smtClean="0"/>
              <a:t>-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3"/>
          </p:nvPr>
        </p:nvSpPr>
        <p:spPr>
          <a:xfrm>
            <a:off x="638176" y="4746392"/>
            <a:ext cx="8184816" cy="1940158"/>
          </a:xfrm>
        </p:spPr>
        <p:txBody>
          <a:bodyPr/>
          <a:lstStyle/>
          <a:p>
            <a:r>
              <a:rPr lang="en-GB" dirty="0" smtClean="0"/>
              <a:t>The beam is injected with an angle to the circulating beam (on top of existing bunches – accumulation).</a:t>
            </a:r>
          </a:p>
          <a:p>
            <a:r>
              <a:rPr lang="en-GB" dirty="0" smtClean="0"/>
              <a:t>The circulating beam is bumped towards the injected beam to reduce the amplitude of the injection angle.</a:t>
            </a:r>
          </a:p>
          <a:p>
            <a:r>
              <a:rPr lang="en-GB" dirty="0" smtClean="0"/>
              <a:t>The injected beam performs damped oscillations around the circulating beam until it merges into it.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373063" y="1239915"/>
            <a:ext cx="8442325" cy="3308350"/>
            <a:chOff x="466725" y="1800225"/>
            <a:chExt cx="8442325" cy="3308350"/>
          </a:xfrm>
        </p:grpSpPr>
        <p:sp>
          <p:nvSpPr>
            <p:cNvPr id="78852" name="Text Box 19"/>
            <p:cNvSpPr txBox="1">
              <a:spLocks noChangeArrowheads="1"/>
            </p:cNvSpPr>
            <p:nvPr/>
          </p:nvSpPr>
          <p:spPr bwMode="auto">
            <a:xfrm flipH="1">
              <a:off x="2825750" y="1911350"/>
              <a:ext cx="17970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Septum magnet</a:t>
              </a:r>
            </a:p>
          </p:txBody>
        </p:sp>
        <p:grpSp>
          <p:nvGrpSpPr>
            <p:cNvPr id="78853" name="Group 20"/>
            <p:cNvGrpSpPr>
              <a:grpSpLocks/>
            </p:cNvGrpSpPr>
            <p:nvPr/>
          </p:nvGrpSpPr>
          <p:grpSpPr bwMode="auto">
            <a:xfrm>
              <a:off x="3003550" y="2474913"/>
              <a:ext cx="1379538" cy="960437"/>
              <a:chOff x="1496" y="1549"/>
              <a:chExt cx="869" cy="605"/>
            </a:xfrm>
          </p:grpSpPr>
          <p:sp>
            <p:nvSpPr>
              <p:cNvPr id="78861" name="Rectangle 21"/>
              <p:cNvSpPr>
                <a:spLocks noChangeArrowheads="1"/>
              </p:cNvSpPr>
              <p:nvPr/>
            </p:nvSpPr>
            <p:spPr bwMode="auto">
              <a:xfrm rot="1175517">
                <a:off x="1496" y="2058"/>
                <a:ext cx="718" cy="96"/>
              </a:xfrm>
              <a:prstGeom prst="rect">
                <a:avLst/>
              </a:prstGeom>
              <a:pattFill prst="ltDnDiag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862" name="Rectangle 22"/>
              <p:cNvSpPr>
                <a:spLocks noChangeArrowheads="1"/>
              </p:cNvSpPr>
              <p:nvPr/>
            </p:nvSpPr>
            <p:spPr bwMode="auto">
              <a:xfrm rot="1303572">
                <a:off x="1648" y="1549"/>
                <a:ext cx="717" cy="239"/>
              </a:xfrm>
              <a:prstGeom prst="rect">
                <a:avLst/>
              </a:prstGeom>
              <a:pattFill prst="ltDnDiag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78854" name="Rectangle 23"/>
            <p:cNvSpPr>
              <a:spLocks noChangeArrowheads="1"/>
            </p:cNvSpPr>
            <p:nvPr/>
          </p:nvSpPr>
          <p:spPr bwMode="auto">
            <a:xfrm>
              <a:off x="2825750" y="3429000"/>
              <a:ext cx="301625" cy="12954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8855" name="Rectangle 24"/>
            <p:cNvSpPr>
              <a:spLocks noChangeArrowheads="1"/>
            </p:cNvSpPr>
            <p:nvPr/>
          </p:nvSpPr>
          <p:spPr bwMode="auto">
            <a:xfrm>
              <a:off x="1460500" y="3429000"/>
              <a:ext cx="301625" cy="12954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8856" name="Text Box 25"/>
            <p:cNvSpPr txBox="1">
              <a:spLocks noChangeArrowheads="1"/>
            </p:cNvSpPr>
            <p:nvPr/>
          </p:nvSpPr>
          <p:spPr bwMode="auto">
            <a:xfrm flipH="1">
              <a:off x="731838" y="4741863"/>
              <a:ext cx="33972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Closed orbit bumpers or kickers</a:t>
              </a:r>
            </a:p>
          </p:txBody>
        </p:sp>
        <p:sp>
          <p:nvSpPr>
            <p:cNvPr id="78857" name="Line 26"/>
            <p:cNvSpPr>
              <a:spLocks noChangeShapeType="1"/>
            </p:cNvSpPr>
            <p:nvPr/>
          </p:nvSpPr>
          <p:spPr bwMode="auto">
            <a:xfrm>
              <a:off x="466725" y="4165600"/>
              <a:ext cx="84423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8858" name="Rectangle 27"/>
            <p:cNvSpPr>
              <a:spLocks noChangeArrowheads="1"/>
            </p:cNvSpPr>
            <p:nvPr/>
          </p:nvSpPr>
          <p:spPr bwMode="auto">
            <a:xfrm>
              <a:off x="6392863" y="3505200"/>
              <a:ext cx="301625" cy="12954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8859" name="Freeform 30"/>
            <p:cNvSpPr>
              <a:spLocks/>
            </p:cNvSpPr>
            <p:nvPr/>
          </p:nvSpPr>
          <p:spPr bwMode="auto">
            <a:xfrm>
              <a:off x="1724025" y="1800225"/>
              <a:ext cx="7086600" cy="2638425"/>
            </a:xfrm>
            <a:custGeom>
              <a:avLst/>
              <a:gdLst>
                <a:gd name="T0" fmla="*/ 0 w 4464"/>
                <a:gd name="T1" fmla="*/ 0 h 1662"/>
                <a:gd name="T2" fmla="*/ 2147483647 w 4464"/>
                <a:gd name="T3" fmla="*/ 2101810489 h 1662"/>
                <a:gd name="T4" fmla="*/ 2147483647 w 4464"/>
                <a:gd name="T5" fmla="*/ 2147483647 h 1662"/>
                <a:gd name="T6" fmla="*/ 2147483647 w 4464"/>
                <a:gd name="T7" fmla="*/ 2147483647 h 16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64"/>
                <a:gd name="T13" fmla="*/ 0 h 1662"/>
                <a:gd name="T14" fmla="*/ 4464 w 4464"/>
                <a:gd name="T15" fmla="*/ 1662 h 16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64" h="1662">
                  <a:moveTo>
                    <a:pt x="0" y="0"/>
                  </a:moveTo>
                  <a:lnTo>
                    <a:pt x="1200" y="834"/>
                  </a:lnTo>
                  <a:lnTo>
                    <a:pt x="3048" y="1482"/>
                  </a:lnTo>
                  <a:lnTo>
                    <a:pt x="4464" y="1662"/>
                  </a:ln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8860" name="Freeform 31"/>
            <p:cNvSpPr>
              <a:spLocks/>
            </p:cNvSpPr>
            <p:nvPr/>
          </p:nvSpPr>
          <p:spPr bwMode="auto">
            <a:xfrm>
              <a:off x="476250" y="3695700"/>
              <a:ext cx="8324850" cy="466725"/>
            </a:xfrm>
            <a:custGeom>
              <a:avLst/>
              <a:gdLst>
                <a:gd name="T0" fmla="*/ 0 w 5244"/>
                <a:gd name="T1" fmla="*/ 740925828 h 294"/>
                <a:gd name="T2" fmla="*/ 1784270754 w 5244"/>
                <a:gd name="T3" fmla="*/ 740925828 h 294"/>
                <a:gd name="T4" fmla="*/ 2147483647 w 5244"/>
                <a:gd name="T5" fmla="*/ 0 h 294"/>
                <a:gd name="T6" fmla="*/ 2147483647 w 5244"/>
                <a:gd name="T7" fmla="*/ 725804897 h 294"/>
                <a:gd name="T8" fmla="*/ 2147483647 w 5244"/>
                <a:gd name="T9" fmla="*/ 725804897 h 2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44"/>
                <a:gd name="T16" fmla="*/ 0 h 294"/>
                <a:gd name="T17" fmla="*/ 5244 w 5244"/>
                <a:gd name="T18" fmla="*/ 294 h 2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44" h="294">
                  <a:moveTo>
                    <a:pt x="0" y="294"/>
                  </a:moveTo>
                  <a:lnTo>
                    <a:pt x="708" y="294"/>
                  </a:lnTo>
                  <a:lnTo>
                    <a:pt x="1578" y="0"/>
                  </a:lnTo>
                  <a:lnTo>
                    <a:pt x="3834" y="288"/>
                  </a:lnTo>
                  <a:lnTo>
                    <a:pt x="5244" y="288"/>
                  </a:ln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0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Extraction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1070" y="918079"/>
            <a:ext cx="8163643" cy="540067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Aft>
                <a:spcPct val="30000"/>
              </a:spcAft>
              <a:buNone/>
            </a:pPr>
            <a:r>
              <a:rPr lang="en-US" altLang="en-US" sz="2000" dirty="0" smtClean="0"/>
              <a:t>Different extraction techniques exist, for example: </a:t>
            </a:r>
          </a:p>
          <a:p>
            <a:pPr eaLnBrk="1" hangingPunct="1">
              <a:lnSpc>
                <a:spcPct val="90000"/>
              </a:lnSpc>
              <a:spcAft>
                <a:spcPct val="30000"/>
              </a:spcAft>
            </a:pPr>
            <a:r>
              <a:rPr lang="en-US" altLang="en-US" sz="2000" u="sng" dirty="0" smtClean="0">
                <a:solidFill>
                  <a:srgbClr val="0000FF"/>
                </a:solidFill>
                <a:cs typeface="Arial" charset="0"/>
              </a:rPr>
              <a:t>Slow extraction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</a:pPr>
            <a:r>
              <a:rPr lang="en-US" altLang="en-US" sz="1800" dirty="0" smtClean="0">
                <a:cs typeface="Arial" charset="0"/>
              </a:rPr>
              <a:t>Experimental facilities frequently use slow extracted beam. An optimum slow extracted beam has a smooth, uniform spill. The spill duration can reach a few seconds.</a:t>
            </a:r>
          </a:p>
          <a:p>
            <a:pPr eaLnBrk="1" hangingPunct="1">
              <a:lnSpc>
                <a:spcPct val="90000"/>
              </a:lnSpc>
              <a:spcAft>
                <a:spcPct val="30000"/>
              </a:spcAft>
            </a:pPr>
            <a:r>
              <a:rPr lang="en-US" altLang="en-US" sz="2000" u="sng" dirty="0" smtClean="0">
                <a:solidFill>
                  <a:srgbClr val="0000FF"/>
                </a:solidFill>
                <a:cs typeface="Arial" charset="0"/>
              </a:rPr>
              <a:t>Fast single-turn extraction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</a:pPr>
            <a:r>
              <a:rPr lang="en-US" altLang="en-US" sz="1800" dirty="0" smtClean="0">
                <a:cs typeface="Arial" charset="0"/>
              </a:rPr>
              <a:t>This technique is used in the transfer of beam from one acceleration stage to another.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</a:pPr>
            <a:r>
              <a:rPr lang="en-US" altLang="en-US" sz="1800" dirty="0" smtClean="0">
                <a:cs typeface="Arial" charset="0"/>
              </a:rPr>
              <a:t>Fast extractions are also used for neutrino facilities where a large number of particles should reach a target in a short time.</a:t>
            </a:r>
          </a:p>
          <a:p>
            <a:pPr marL="0" indent="0" eaLnBrk="1" hangingPunct="1">
              <a:lnSpc>
                <a:spcPct val="90000"/>
              </a:lnSpc>
              <a:spcAft>
                <a:spcPct val="30000"/>
              </a:spcAft>
              <a:buNone/>
            </a:pPr>
            <a:r>
              <a:rPr lang="en-US" altLang="en-US" sz="2000" dirty="0" smtClean="0"/>
              <a:t>Usually extraction occurs at higher energy than injection, it therefore requires stronger elements (larger EM fields</a:t>
            </a:r>
            <a:r>
              <a:rPr lang="en-US" altLang="en-US" sz="2000" dirty="0" smtClean="0">
                <a:latin typeface="Verdana" pitchFamily="34" charset="0"/>
              </a:rPr>
              <a:t>):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</a:pPr>
            <a:r>
              <a:rPr lang="en-US" altLang="en-US" sz="1800" dirty="0" smtClean="0"/>
              <a:t>At high energies many kicker and septum modules may be required.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</a:pPr>
            <a:r>
              <a:rPr lang="en-US" altLang="en-US" sz="1800" dirty="0" smtClean="0"/>
              <a:t>To reduce kicker and septum strength, the beam can be moved close to the septum by an orbit bump (applies to injection too).</a:t>
            </a:r>
          </a:p>
        </p:txBody>
      </p:sp>
    </p:spTree>
    <p:extLst>
      <p:ext uri="{BB962C8B-B14F-4D97-AF65-F5344CB8AC3E}">
        <p14:creationId xmlns:p14="http://schemas.microsoft.com/office/powerpoint/2010/main" val="320567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Fast single turn extraction</a:t>
            </a:r>
          </a:p>
        </p:txBody>
      </p:sp>
      <p:sp>
        <p:nvSpPr>
          <p:cNvPr id="85001" name="Text Box 26"/>
          <p:cNvSpPr txBox="1">
            <a:spLocks noChangeArrowheads="1"/>
          </p:cNvSpPr>
          <p:nvPr/>
        </p:nvSpPr>
        <p:spPr bwMode="auto">
          <a:xfrm>
            <a:off x="789110" y="4773974"/>
            <a:ext cx="8040870" cy="1415772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l" eaLnBrk="1" hangingPunct="1">
              <a:spcAft>
                <a:spcPts val="60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000" dirty="0" smtClean="0"/>
              <a:t>The </a:t>
            </a:r>
            <a:r>
              <a:rPr lang="en-US" altLang="en-US" sz="2000" dirty="0"/>
              <a:t>k</a:t>
            </a:r>
            <a:r>
              <a:rPr lang="en-US" altLang="en-US" sz="2000" dirty="0" smtClean="0"/>
              <a:t>icker </a:t>
            </a:r>
            <a:r>
              <a:rPr lang="en-US" altLang="en-US" sz="2000" dirty="0"/>
              <a:t>deflects the </a:t>
            </a:r>
            <a:r>
              <a:rPr lang="en-US" altLang="en-US" sz="2000" dirty="0" smtClean="0"/>
              <a:t>beam </a:t>
            </a:r>
            <a:r>
              <a:rPr lang="en-US" altLang="en-US" sz="2000" dirty="0"/>
              <a:t>into the septum in a single </a:t>
            </a:r>
            <a:r>
              <a:rPr lang="en-US" altLang="en-US" sz="2000" dirty="0" smtClean="0"/>
              <a:t>turn.</a:t>
            </a:r>
          </a:p>
          <a:p>
            <a:pPr marL="1147763" lvl="1" indent="-342900" eaLnBrk="1" hangingPunct="1">
              <a:spcAft>
                <a:spcPts val="600"/>
              </a:spcAft>
              <a:buSzPct val="80000"/>
              <a:buFont typeface="Arial" panose="020B0604020202020204" pitchFamily="34" charset="0"/>
              <a:buChar char="―"/>
            </a:pPr>
            <a:r>
              <a:rPr lang="en-US" altLang="en-US" dirty="0" smtClean="0"/>
              <a:t>Bumping the beam towards the septum reduces the required kicker deflection strength. </a:t>
            </a:r>
            <a:endParaRPr lang="en-US" altLang="en-US" dirty="0"/>
          </a:p>
          <a:p>
            <a:pPr marL="285750" indent="-285750" algn="l" eaLnBrk="1" hangingPunct="1">
              <a:spcAft>
                <a:spcPts val="60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000" dirty="0" smtClean="0"/>
              <a:t>The </a:t>
            </a:r>
            <a:r>
              <a:rPr lang="en-US" altLang="en-US" sz="2000" dirty="0"/>
              <a:t>s</a:t>
            </a:r>
            <a:r>
              <a:rPr lang="en-US" altLang="en-US" sz="2000" dirty="0" smtClean="0"/>
              <a:t>eptum </a:t>
            </a:r>
            <a:r>
              <a:rPr lang="en-US" altLang="en-US" sz="2000" dirty="0"/>
              <a:t>deflects the </a:t>
            </a:r>
            <a:r>
              <a:rPr lang="en-US" altLang="en-US" sz="2000" dirty="0" smtClean="0"/>
              <a:t>beam </a:t>
            </a:r>
            <a:r>
              <a:rPr lang="en-US" altLang="en-US" sz="2000" dirty="0"/>
              <a:t>into the transfer </a:t>
            </a:r>
            <a:r>
              <a:rPr lang="en-US" altLang="en-US" sz="2000" dirty="0" smtClean="0"/>
              <a:t>line</a:t>
            </a:r>
            <a:r>
              <a:rPr lang="en-US" altLang="en-US" sz="2000" dirty="0"/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1070" y="1024933"/>
            <a:ext cx="8442325" cy="3435350"/>
            <a:chOff x="457200" y="1495425"/>
            <a:chExt cx="8442325" cy="3435350"/>
          </a:xfrm>
        </p:grpSpPr>
        <p:sp>
          <p:nvSpPr>
            <p:cNvPr id="84995" name="Text Box 12"/>
            <p:cNvSpPr txBox="1">
              <a:spLocks noChangeArrowheads="1"/>
            </p:cNvSpPr>
            <p:nvPr/>
          </p:nvSpPr>
          <p:spPr bwMode="auto">
            <a:xfrm flipH="1">
              <a:off x="3111500" y="1628775"/>
              <a:ext cx="17970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Septum magnet</a:t>
              </a:r>
            </a:p>
          </p:txBody>
        </p:sp>
        <p:sp>
          <p:nvSpPr>
            <p:cNvPr id="84996" name="Text Box 13"/>
            <p:cNvSpPr txBox="1">
              <a:spLocks noChangeArrowheads="1"/>
            </p:cNvSpPr>
            <p:nvPr/>
          </p:nvSpPr>
          <p:spPr bwMode="auto">
            <a:xfrm flipH="1">
              <a:off x="6408738" y="4411663"/>
              <a:ext cx="16446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Kicker magnet</a:t>
              </a:r>
            </a:p>
          </p:txBody>
        </p:sp>
        <p:sp>
          <p:nvSpPr>
            <p:cNvPr id="84997" name="Line 3"/>
            <p:cNvSpPr>
              <a:spLocks noChangeShapeType="1"/>
            </p:cNvSpPr>
            <p:nvPr/>
          </p:nvSpPr>
          <p:spPr bwMode="auto">
            <a:xfrm>
              <a:off x="457200" y="3940175"/>
              <a:ext cx="84423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4998" name="Rectangle 6"/>
            <p:cNvSpPr>
              <a:spLocks noChangeArrowheads="1"/>
            </p:cNvSpPr>
            <p:nvPr/>
          </p:nvSpPr>
          <p:spPr bwMode="auto">
            <a:xfrm>
              <a:off x="6546850" y="3484563"/>
              <a:ext cx="1289050" cy="76200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84999" name="Group 30"/>
            <p:cNvGrpSpPr>
              <a:grpSpLocks/>
            </p:cNvGrpSpPr>
            <p:nvPr/>
          </p:nvGrpSpPr>
          <p:grpSpPr bwMode="auto">
            <a:xfrm>
              <a:off x="2994025" y="2249488"/>
              <a:ext cx="1379538" cy="960437"/>
              <a:chOff x="1496" y="1549"/>
              <a:chExt cx="869" cy="605"/>
            </a:xfrm>
          </p:grpSpPr>
          <p:sp>
            <p:nvSpPr>
              <p:cNvPr id="85009" name="Rectangle 8"/>
              <p:cNvSpPr>
                <a:spLocks noChangeArrowheads="1"/>
              </p:cNvSpPr>
              <p:nvPr/>
            </p:nvSpPr>
            <p:spPr bwMode="auto">
              <a:xfrm rot="1175517">
                <a:off x="1496" y="2058"/>
                <a:ext cx="718" cy="96"/>
              </a:xfrm>
              <a:prstGeom prst="rect">
                <a:avLst/>
              </a:prstGeom>
              <a:pattFill prst="ltDnDiag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5010" name="Rectangle 9"/>
              <p:cNvSpPr>
                <a:spLocks noChangeArrowheads="1"/>
              </p:cNvSpPr>
              <p:nvPr/>
            </p:nvSpPr>
            <p:spPr bwMode="auto">
              <a:xfrm rot="1303572">
                <a:off x="1648" y="1549"/>
                <a:ext cx="717" cy="239"/>
              </a:xfrm>
              <a:prstGeom prst="rect">
                <a:avLst/>
              </a:prstGeom>
              <a:pattFill prst="ltDnDiag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85000" name="Rectangle 16"/>
            <p:cNvSpPr>
              <a:spLocks noChangeArrowheads="1"/>
            </p:cNvSpPr>
            <p:nvPr/>
          </p:nvSpPr>
          <p:spPr bwMode="auto">
            <a:xfrm>
              <a:off x="6546850" y="4319588"/>
              <a:ext cx="1289050" cy="76200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02" name="Rectangle 32"/>
            <p:cNvSpPr>
              <a:spLocks noChangeArrowheads="1"/>
            </p:cNvSpPr>
            <p:nvPr/>
          </p:nvSpPr>
          <p:spPr bwMode="auto">
            <a:xfrm>
              <a:off x="5373688" y="3222625"/>
              <a:ext cx="301625" cy="12954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03" name="Rectangle 33"/>
            <p:cNvSpPr>
              <a:spLocks noChangeArrowheads="1"/>
            </p:cNvSpPr>
            <p:nvPr/>
          </p:nvSpPr>
          <p:spPr bwMode="auto">
            <a:xfrm>
              <a:off x="2820988" y="3222625"/>
              <a:ext cx="301625" cy="12954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04" name="Rectangle 34"/>
            <p:cNvSpPr>
              <a:spLocks noChangeArrowheads="1"/>
            </p:cNvSpPr>
            <p:nvPr/>
          </p:nvSpPr>
          <p:spPr bwMode="auto">
            <a:xfrm>
              <a:off x="1420813" y="3222625"/>
              <a:ext cx="301625" cy="12954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05" name="Text Box 35"/>
            <p:cNvSpPr txBox="1">
              <a:spLocks noChangeArrowheads="1"/>
            </p:cNvSpPr>
            <p:nvPr/>
          </p:nvSpPr>
          <p:spPr bwMode="auto">
            <a:xfrm flipH="1">
              <a:off x="1909763" y="4564063"/>
              <a:ext cx="23558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Closed orbit bumpers</a:t>
              </a:r>
            </a:p>
          </p:txBody>
        </p:sp>
        <p:sp>
          <p:nvSpPr>
            <p:cNvPr id="85006" name="Freeform 37"/>
            <p:cNvSpPr>
              <a:spLocks/>
            </p:cNvSpPr>
            <p:nvPr/>
          </p:nvSpPr>
          <p:spPr bwMode="auto">
            <a:xfrm>
              <a:off x="635000" y="3343275"/>
              <a:ext cx="8261350" cy="600075"/>
            </a:xfrm>
            <a:custGeom>
              <a:avLst/>
              <a:gdLst>
                <a:gd name="T0" fmla="*/ 2147483647 w 5204"/>
                <a:gd name="T1" fmla="*/ 937498219 h 378"/>
                <a:gd name="T2" fmla="*/ 2147483647 w 5204"/>
                <a:gd name="T3" fmla="*/ 937498219 h 378"/>
                <a:gd name="T4" fmla="*/ 2147483647 w 5204"/>
                <a:gd name="T5" fmla="*/ 0 h 378"/>
                <a:gd name="T6" fmla="*/ 1471771095 w 5204"/>
                <a:gd name="T7" fmla="*/ 952619152 h 378"/>
                <a:gd name="T8" fmla="*/ 0 w 5204"/>
                <a:gd name="T9" fmla="*/ 952619152 h 3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04"/>
                <a:gd name="T16" fmla="*/ 0 h 378"/>
                <a:gd name="T17" fmla="*/ 5204 w 5204"/>
                <a:gd name="T18" fmla="*/ 378 h 3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04" h="378">
                  <a:moveTo>
                    <a:pt x="5204" y="372"/>
                  </a:moveTo>
                  <a:lnTo>
                    <a:pt x="3080" y="372"/>
                  </a:lnTo>
                  <a:lnTo>
                    <a:pt x="1472" y="0"/>
                  </a:lnTo>
                  <a:lnTo>
                    <a:pt x="584" y="378"/>
                  </a:lnTo>
                  <a:lnTo>
                    <a:pt x="0" y="378"/>
                  </a:ln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5007" name="Freeform 36"/>
            <p:cNvSpPr>
              <a:spLocks/>
            </p:cNvSpPr>
            <p:nvPr/>
          </p:nvSpPr>
          <p:spPr bwMode="auto">
            <a:xfrm>
              <a:off x="1609725" y="1495425"/>
              <a:ext cx="7286625" cy="2438400"/>
            </a:xfrm>
            <a:custGeom>
              <a:avLst/>
              <a:gdLst>
                <a:gd name="T0" fmla="*/ 2147483647 w 4590"/>
                <a:gd name="T1" fmla="*/ 2147483647 h 1536"/>
                <a:gd name="T2" fmla="*/ 2147483647 w 4590"/>
                <a:gd name="T3" fmla="*/ 2147483647 h 1536"/>
                <a:gd name="T4" fmla="*/ 2147483647 w 4590"/>
                <a:gd name="T5" fmla="*/ 2147483647 h 1536"/>
                <a:gd name="T6" fmla="*/ 2147483647 w 4590"/>
                <a:gd name="T7" fmla="*/ 2147483647 h 1536"/>
                <a:gd name="T8" fmla="*/ 0 w 4590"/>
                <a:gd name="T9" fmla="*/ 0 h 1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90"/>
                <a:gd name="T16" fmla="*/ 0 h 1536"/>
                <a:gd name="T17" fmla="*/ 4590 w 4590"/>
                <a:gd name="T18" fmla="*/ 1536 h 1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90" h="1536">
                  <a:moveTo>
                    <a:pt x="4590" y="1536"/>
                  </a:moveTo>
                  <a:lnTo>
                    <a:pt x="3528" y="1536"/>
                  </a:lnTo>
                  <a:lnTo>
                    <a:pt x="2472" y="1356"/>
                  </a:lnTo>
                  <a:lnTo>
                    <a:pt x="1296" y="888"/>
                  </a:lnTo>
                  <a:lnTo>
                    <a:pt x="0" y="0"/>
                  </a:ln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5008" name="Rectangle 38"/>
            <p:cNvSpPr>
              <a:spLocks noChangeArrowheads="1"/>
            </p:cNvSpPr>
            <p:nvPr/>
          </p:nvSpPr>
          <p:spPr bwMode="auto">
            <a:xfrm>
              <a:off x="5253037" y="1616054"/>
              <a:ext cx="3506717" cy="53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88900" lvl="2" algn="ctr" eaLnBrk="1" hangingPunct="1">
                <a:lnSpc>
                  <a:spcPct val="80000"/>
                </a:lnSpc>
                <a:spcBef>
                  <a:spcPct val="20000"/>
                </a:spcBef>
                <a:spcAft>
                  <a:spcPct val="30000"/>
                </a:spcAft>
              </a:pPr>
              <a:r>
                <a:rPr lang="en-US" altLang="en-US" dirty="0" smtClean="0"/>
                <a:t>The </a:t>
              </a:r>
              <a:r>
                <a:rPr lang="en-US" altLang="en-US" dirty="0"/>
                <a:t>beam </a:t>
              </a:r>
              <a:r>
                <a:rPr lang="en-US" altLang="en-US" dirty="0" smtClean="0"/>
                <a:t>is kicked </a:t>
              </a:r>
              <a:r>
                <a:rPr lang="en-US" altLang="en-US" dirty="0"/>
                <a:t>into </a:t>
              </a:r>
              <a:r>
                <a:rPr lang="en-US" altLang="en-US" dirty="0" smtClean="0"/>
                <a:t>the septum </a:t>
              </a:r>
              <a:r>
                <a:rPr lang="en-US" altLang="en-US" dirty="0"/>
                <a:t>gap and </a:t>
              </a:r>
              <a:r>
                <a:rPr lang="en-US" altLang="en-US" dirty="0" smtClean="0"/>
                <a:t>extracted</a:t>
              </a:r>
              <a:endParaRPr lang="en-US" alt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1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>
              <a:latin typeface="Arial" charset="0"/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 dirty="0"/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68D3CF6-6D77-4179-87E4-07D290C7C2FF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1170" y="1039842"/>
            <a:ext cx="7581900" cy="270843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Introduction to injection, extraction and beam transfer</a:t>
            </a:r>
            <a:endParaRPr lang="en-US" sz="2800" b="1" dirty="0" smtClean="0">
              <a:solidFill>
                <a:srgbClr val="0000FF">
                  <a:alpha val="34000"/>
                </a:srgbClr>
              </a:solidFill>
              <a:latin typeface="+mn-lt"/>
            </a:endParaRPr>
          </a:p>
          <a:p>
            <a:pPr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0000FF">
                    <a:alpha val="39000"/>
                  </a:srgbClr>
                </a:solidFill>
                <a:latin typeface="+mn-lt"/>
              </a:rPr>
              <a:t>Septum and kicker magnet</a:t>
            </a:r>
          </a:p>
          <a:p>
            <a:pPr lvl="0"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0000FF">
                    <a:alpha val="39000"/>
                  </a:srgbClr>
                </a:solidFill>
                <a:latin typeface="Arial"/>
              </a:rPr>
              <a:t>Protection of transfer lines</a:t>
            </a:r>
            <a:endParaRPr lang="en-US" sz="2800" b="1" dirty="0" smtClean="0">
              <a:solidFill>
                <a:srgbClr val="0000FF">
                  <a:alpha val="39000"/>
                </a:srgbClr>
              </a:solidFill>
              <a:latin typeface="+mn-lt"/>
            </a:endParaRPr>
          </a:p>
          <a:p>
            <a:pPr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0000FF">
                    <a:alpha val="39000"/>
                  </a:srgbClr>
                </a:solidFill>
                <a:latin typeface="+mn-lt"/>
              </a:rPr>
              <a:t>Collimation for transfer lines</a:t>
            </a:r>
            <a:endParaRPr lang="en-US" sz="2800" b="1" dirty="0">
              <a:solidFill>
                <a:srgbClr val="0000FF">
                  <a:alpha val="39000"/>
                </a:srgb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4"/>
          <p:cNvSpPr>
            <a:spLocks noChangeArrowheads="1"/>
          </p:cNvSpPr>
          <p:nvPr/>
        </p:nvSpPr>
        <p:spPr bwMode="auto">
          <a:xfrm>
            <a:off x="931863" y="2593975"/>
            <a:ext cx="301625" cy="23526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067" name="Text Box 12"/>
          <p:cNvSpPr txBox="1">
            <a:spLocks noChangeArrowheads="1"/>
          </p:cNvSpPr>
          <p:nvPr/>
        </p:nvSpPr>
        <p:spPr bwMode="auto">
          <a:xfrm>
            <a:off x="360363" y="1306513"/>
            <a:ext cx="1784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Extracted beam</a:t>
            </a:r>
          </a:p>
        </p:txBody>
      </p:sp>
      <p:sp>
        <p:nvSpPr>
          <p:cNvPr id="88068" name="Text Box 15"/>
          <p:cNvSpPr txBox="1">
            <a:spLocks noChangeArrowheads="1"/>
          </p:cNvSpPr>
          <p:nvPr/>
        </p:nvSpPr>
        <p:spPr bwMode="auto">
          <a:xfrm rot="1000854">
            <a:off x="3462338" y="3816350"/>
            <a:ext cx="2762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Bumped circulating beam</a:t>
            </a:r>
          </a:p>
        </p:txBody>
      </p:sp>
      <p:sp>
        <p:nvSpPr>
          <p:cNvPr id="88069" name="Text Box 16"/>
          <p:cNvSpPr txBox="1">
            <a:spLocks noChangeArrowheads="1"/>
          </p:cNvSpPr>
          <p:nvPr/>
        </p:nvSpPr>
        <p:spPr bwMode="auto">
          <a:xfrm>
            <a:off x="3819525" y="1646238"/>
            <a:ext cx="971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Septum</a:t>
            </a:r>
          </a:p>
        </p:txBody>
      </p:sp>
      <p:sp>
        <p:nvSpPr>
          <p:cNvPr id="88070" name="Text Box 20"/>
          <p:cNvSpPr txBox="1">
            <a:spLocks noChangeArrowheads="1"/>
          </p:cNvSpPr>
          <p:nvPr/>
        </p:nvSpPr>
        <p:spPr bwMode="auto">
          <a:xfrm>
            <a:off x="692957" y="5459412"/>
            <a:ext cx="8196236" cy="107721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l" eaLnBrk="1" hangingPunct="1">
              <a:spcBef>
                <a:spcPts val="6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dirty="0"/>
              <a:t>T</a:t>
            </a:r>
            <a:r>
              <a:rPr lang="en-US" altLang="en-US" dirty="0" smtClean="0"/>
              <a:t>he beam is moved close to the septum.</a:t>
            </a:r>
            <a:endParaRPr lang="en-US" altLang="en-US" dirty="0"/>
          </a:p>
          <a:p>
            <a:pPr marL="285750" indent="-285750" algn="l" eaLnBrk="1" hangingPunct="1">
              <a:spcBef>
                <a:spcPts val="6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dirty="0" smtClean="0"/>
              <a:t>The </a:t>
            </a:r>
            <a:r>
              <a:rPr lang="en-US" altLang="en-US" dirty="0"/>
              <a:t>b</a:t>
            </a:r>
            <a:r>
              <a:rPr lang="en-US" altLang="en-US" dirty="0" smtClean="0"/>
              <a:t>eam </a:t>
            </a:r>
            <a:r>
              <a:rPr lang="en-US" altLang="en-US" dirty="0"/>
              <a:t>extracted </a:t>
            </a:r>
            <a:r>
              <a:rPr lang="en-US" altLang="en-US" dirty="0" smtClean="0"/>
              <a:t>over a time interval ranging from a turns to a seconds.</a:t>
            </a:r>
          </a:p>
          <a:p>
            <a:pPr marL="285750" indent="-285750" algn="l" eaLnBrk="1" hangingPunct="1">
              <a:spcBef>
                <a:spcPts val="6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dirty="0" smtClean="0"/>
              <a:t>Intrinsically </a:t>
            </a:r>
            <a:r>
              <a:rPr lang="en-US" altLang="en-US" dirty="0"/>
              <a:t>a </a:t>
            </a:r>
            <a:r>
              <a:rPr lang="en-US" altLang="en-US" dirty="0" err="1" smtClean="0"/>
              <a:t>lossy</a:t>
            </a:r>
            <a:r>
              <a:rPr lang="en-US" altLang="en-US" dirty="0" smtClean="0"/>
              <a:t> </a:t>
            </a:r>
            <a:r>
              <a:rPr lang="en-US" altLang="en-US" dirty="0"/>
              <a:t>process </a:t>
            </a:r>
            <a:r>
              <a:rPr lang="en-US" altLang="en-US" dirty="0" smtClean="0"/>
              <a:t>(on septum blade) – </a:t>
            </a:r>
            <a:r>
              <a:rPr lang="en-US" altLang="en-US" dirty="0"/>
              <a:t>thin septum </a:t>
            </a:r>
            <a:r>
              <a:rPr lang="en-US" altLang="en-US" dirty="0" smtClean="0"/>
              <a:t>essential.</a:t>
            </a:r>
            <a:endParaRPr lang="en-US" altLang="en-US" dirty="0"/>
          </a:p>
        </p:txBody>
      </p:sp>
      <p:sp>
        <p:nvSpPr>
          <p:cNvPr id="88071" name="Rectangle 2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Non-resonant multi-turn extraction</a:t>
            </a:r>
          </a:p>
        </p:txBody>
      </p:sp>
      <p:sp>
        <p:nvSpPr>
          <p:cNvPr id="88072" name="Freeform 24"/>
          <p:cNvSpPr>
            <a:spLocks/>
          </p:cNvSpPr>
          <p:nvPr/>
        </p:nvSpPr>
        <p:spPr bwMode="auto">
          <a:xfrm>
            <a:off x="409575" y="1419225"/>
            <a:ext cx="8058150" cy="3090863"/>
          </a:xfrm>
          <a:custGeom>
            <a:avLst/>
            <a:gdLst>
              <a:gd name="T0" fmla="*/ 2147483647 w 5076"/>
              <a:gd name="T1" fmla="*/ 2147483647 h 1947"/>
              <a:gd name="T2" fmla="*/ 2147483647 w 5076"/>
              <a:gd name="T3" fmla="*/ 2147483647 h 1947"/>
              <a:gd name="T4" fmla="*/ 2147483647 w 5076"/>
              <a:gd name="T5" fmla="*/ 2147483647 h 1947"/>
              <a:gd name="T6" fmla="*/ 2147483647 w 5076"/>
              <a:gd name="T7" fmla="*/ 166330347 h 1947"/>
              <a:gd name="T8" fmla="*/ 2147483647 w 5076"/>
              <a:gd name="T9" fmla="*/ 60483769 h 1947"/>
              <a:gd name="T10" fmla="*/ 2147483647 w 5076"/>
              <a:gd name="T11" fmla="*/ 0 h 1947"/>
              <a:gd name="T12" fmla="*/ 2147483647 w 5076"/>
              <a:gd name="T13" fmla="*/ 423386411 h 1947"/>
              <a:gd name="T14" fmla="*/ 2147483647 w 5076"/>
              <a:gd name="T15" fmla="*/ 317539758 h 1947"/>
              <a:gd name="T16" fmla="*/ 2147483647 w 5076"/>
              <a:gd name="T17" fmla="*/ 2147483647 h 1947"/>
              <a:gd name="T18" fmla="*/ 2147483647 w 5076"/>
              <a:gd name="T19" fmla="*/ 2147483647 h 1947"/>
              <a:gd name="T20" fmla="*/ 2147483647 w 5076"/>
              <a:gd name="T21" fmla="*/ 2147483647 h 1947"/>
              <a:gd name="T22" fmla="*/ 1043344683 w 5076"/>
              <a:gd name="T23" fmla="*/ 2147483647 h 1947"/>
              <a:gd name="T24" fmla="*/ 544353739 w 5076"/>
              <a:gd name="T25" fmla="*/ 2147483647 h 1947"/>
              <a:gd name="T26" fmla="*/ 544353739 w 5076"/>
              <a:gd name="T27" fmla="*/ 2147483647 h 1947"/>
              <a:gd name="T28" fmla="*/ 0 w 5076"/>
              <a:gd name="T29" fmla="*/ 2147483647 h 1947"/>
              <a:gd name="T30" fmla="*/ 529232807 w 5076"/>
              <a:gd name="T31" fmla="*/ 2147483647 h 1947"/>
              <a:gd name="T32" fmla="*/ 529232807 w 5076"/>
              <a:gd name="T33" fmla="*/ 2147483647 h 1947"/>
              <a:gd name="T34" fmla="*/ 1073586546 w 5076"/>
              <a:gd name="T35" fmla="*/ 2147483647 h 1947"/>
              <a:gd name="T36" fmla="*/ 2147483647 w 5076"/>
              <a:gd name="T37" fmla="*/ 2147483647 h 1947"/>
              <a:gd name="T38" fmla="*/ 2147483647 w 5076"/>
              <a:gd name="T39" fmla="*/ 2147483647 h 1947"/>
              <a:gd name="T40" fmla="*/ 2147483647 w 5076"/>
              <a:gd name="T41" fmla="*/ 2147483647 h 1947"/>
              <a:gd name="T42" fmla="*/ 2147483647 w 5076"/>
              <a:gd name="T43" fmla="*/ 2147483647 h 194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076"/>
              <a:gd name="T67" fmla="*/ 0 h 1947"/>
              <a:gd name="T68" fmla="*/ 5076 w 5076"/>
              <a:gd name="T69" fmla="*/ 1947 h 194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076" h="1947">
                <a:moveTo>
                  <a:pt x="5072" y="1644"/>
                </a:moveTo>
                <a:lnTo>
                  <a:pt x="4068" y="1644"/>
                </a:lnTo>
                <a:lnTo>
                  <a:pt x="2256" y="1020"/>
                </a:lnTo>
                <a:lnTo>
                  <a:pt x="1260" y="66"/>
                </a:lnTo>
                <a:lnTo>
                  <a:pt x="1302" y="24"/>
                </a:lnTo>
                <a:lnTo>
                  <a:pt x="1128" y="0"/>
                </a:lnTo>
                <a:lnTo>
                  <a:pt x="1146" y="168"/>
                </a:lnTo>
                <a:lnTo>
                  <a:pt x="1200" y="126"/>
                </a:lnTo>
                <a:lnTo>
                  <a:pt x="2232" y="1104"/>
                </a:lnTo>
                <a:lnTo>
                  <a:pt x="2580" y="1242"/>
                </a:lnTo>
                <a:lnTo>
                  <a:pt x="1740" y="954"/>
                </a:lnTo>
                <a:lnTo>
                  <a:pt x="414" y="1662"/>
                </a:lnTo>
                <a:lnTo>
                  <a:pt x="216" y="1662"/>
                </a:lnTo>
                <a:lnTo>
                  <a:pt x="216" y="1584"/>
                </a:lnTo>
                <a:lnTo>
                  <a:pt x="0" y="1776"/>
                </a:lnTo>
                <a:lnTo>
                  <a:pt x="210" y="1947"/>
                </a:lnTo>
                <a:lnTo>
                  <a:pt x="210" y="1860"/>
                </a:lnTo>
                <a:lnTo>
                  <a:pt x="426" y="1860"/>
                </a:lnTo>
                <a:lnTo>
                  <a:pt x="1746" y="1152"/>
                </a:lnTo>
                <a:lnTo>
                  <a:pt x="4062" y="1890"/>
                </a:lnTo>
                <a:lnTo>
                  <a:pt x="5076" y="1886"/>
                </a:lnTo>
                <a:lnTo>
                  <a:pt x="5072" y="1644"/>
                </a:lnTo>
                <a:close/>
              </a:path>
            </a:pathLst>
          </a:custGeom>
          <a:solidFill>
            <a:srgbClr val="FF0000">
              <a:alpha val="14902"/>
            </a:srgbClr>
          </a:solidFill>
          <a:ln w="15875" cap="flat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88073" name="Group 25"/>
          <p:cNvGrpSpPr>
            <a:grpSpLocks/>
          </p:cNvGrpSpPr>
          <p:nvPr/>
        </p:nvGrpSpPr>
        <p:grpSpPr bwMode="auto">
          <a:xfrm rot="-841788">
            <a:off x="3302000" y="2268538"/>
            <a:ext cx="1616075" cy="909637"/>
            <a:chOff x="1672" y="1225"/>
            <a:chExt cx="1018" cy="573"/>
          </a:xfrm>
        </p:grpSpPr>
        <p:sp>
          <p:nvSpPr>
            <p:cNvPr id="88079" name="Rectangle 9"/>
            <p:cNvSpPr>
              <a:spLocks noChangeArrowheads="1"/>
            </p:cNvSpPr>
            <p:nvPr/>
          </p:nvSpPr>
          <p:spPr bwMode="auto">
            <a:xfrm rot="2016056">
              <a:off x="1672" y="1771"/>
              <a:ext cx="718" cy="27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8080" name="Rectangle 10"/>
            <p:cNvSpPr>
              <a:spLocks noChangeArrowheads="1"/>
            </p:cNvSpPr>
            <p:nvPr/>
          </p:nvSpPr>
          <p:spPr bwMode="auto">
            <a:xfrm rot="2144111">
              <a:off x="1973" y="1225"/>
              <a:ext cx="717" cy="239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88074" name="Rectangle 26"/>
          <p:cNvSpPr>
            <a:spLocks noChangeArrowheads="1"/>
          </p:cNvSpPr>
          <p:nvPr/>
        </p:nvSpPr>
        <p:spPr bwMode="auto">
          <a:xfrm>
            <a:off x="2978150" y="2593975"/>
            <a:ext cx="301625" cy="23526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075" name="Rectangle 27"/>
          <p:cNvSpPr>
            <a:spLocks noChangeArrowheads="1"/>
          </p:cNvSpPr>
          <p:nvPr/>
        </p:nvSpPr>
        <p:spPr bwMode="auto">
          <a:xfrm>
            <a:off x="6697663" y="2593975"/>
            <a:ext cx="301625" cy="23526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076" name="Text Box 28"/>
          <p:cNvSpPr txBox="1">
            <a:spLocks noChangeArrowheads="1"/>
          </p:cNvSpPr>
          <p:nvPr/>
        </p:nvSpPr>
        <p:spPr bwMode="auto">
          <a:xfrm>
            <a:off x="777875" y="5022850"/>
            <a:ext cx="23775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C</a:t>
            </a:r>
            <a:r>
              <a:rPr lang="en-US" altLang="en-US" dirty="0" smtClean="0"/>
              <a:t>losed </a:t>
            </a:r>
            <a:r>
              <a:rPr lang="en-US" altLang="en-US" dirty="0"/>
              <a:t>orbit bumpers</a:t>
            </a:r>
          </a:p>
        </p:txBody>
      </p:sp>
      <p:sp>
        <p:nvSpPr>
          <p:cNvPr id="88077" name="Line 29"/>
          <p:cNvSpPr>
            <a:spLocks noChangeShapeType="1"/>
          </p:cNvSpPr>
          <p:nvPr/>
        </p:nvSpPr>
        <p:spPr bwMode="auto">
          <a:xfrm>
            <a:off x="219075" y="4225925"/>
            <a:ext cx="84423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078" name="Rectangle 30"/>
          <p:cNvSpPr>
            <a:spLocks noChangeArrowheads="1"/>
          </p:cNvSpPr>
          <p:nvPr/>
        </p:nvSpPr>
        <p:spPr bwMode="auto">
          <a:xfrm>
            <a:off x="1653220" y="924818"/>
            <a:ext cx="7359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eaLnBrk="1" hangingPunct="1">
              <a:spcBef>
                <a:spcPct val="20000"/>
              </a:spcBef>
              <a:spcAft>
                <a:spcPct val="30000"/>
              </a:spcAft>
            </a:pPr>
            <a:r>
              <a:rPr lang="en-US" altLang="en-US" dirty="0"/>
              <a:t>Beam bumped to septum; part of beam ‘shaved’ off each turn.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3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Transfer quality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69225" y="1009485"/>
            <a:ext cx="8342539" cy="4800625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Transfer</a:t>
            </a:r>
            <a:r>
              <a:rPr lang="en-US" altLang="en-US" dirty="0" smtClean="0"/>
              <a:t> of a beam to </a:t>
            </a:r>
            <a:r>
              <a:rPr lang="en-US" altLang="en-US" b="1" dirty="0" smtClean="0">
                <a:solidFill>
                  <a:srgbClr val="0000FF"/>
                </a:solidFill>
              </a:rPr>
              <a:t>a dump or a target </a:t>
            </a:r>
            <a:r>
              <a:rPr lang="en-US" altLang="en-US" dirty="0" smtClean="0"/>
              <a:t>in general does not require an outstanding quality unless there are for example constrains on the beam size (not too large or too small) – the main objective is that beam reaches its destination without losses.</a:t>
            </a:r>
          </a:p>
          <a:p>
            <a:pPr eaLnBrk="1" hangingPunct="1"/>
            <a:r>
              <a:rPr lang="en-US" altLang="en-US" dirty="0" smtClean="0"/>
              <a:t>For a </a:t>
            </a:r>
            <a:r>
              <a:rPr lang="en-US" altLang="en-US" b="1" dirty="0" smtClean="0"/>
              <a:t>transfer</a:t>
            </a:r>
            <a:r>
              <a:rPr lang="en-US" altLang="en-US" dirty="0" smtClean="0"/>
              <a:t> from </a:t>
            </a:r>
            <a:r>
              <a:rPr lang="en-US" altLang="en-US" b="1" dirty="0" smtClean="0">
                <a:solidFill>
                  <a:srgbClr val="0000FF"/>
                </a:solidFill>
              </a:rPr>
              <a:t>one accelerator to another</a:t>
            </a:r>
            <a:r>
              <a:rPr lang="en-US" altLang="en-US" dirty="0" smtClean="0"/>
              <a:t>, the beam quality in the destination machine is generally a key aspect, in particular for </a:t>
            </a:r>
            <a:r>
              <a:rPr lang="en-US" altLang="en-US" u="sng" dirty="0" smtClean="0"/>
              <a:t>hadrons</a:t>
            </a:r>
            <a:r>
              <a:rPr lang="en-US" altLang="en-US" dirty="0" smtClean="0"/>
              <a:t> where radiation damping is not present.</a:t>
            </a:r>
          </a:p>
          <a:p>
            <a:pPr eaLnBrk="1" hangingPunct="1"/>
            <a:r>
              <a:rPr lang="en-US" altLang="en-US" dirty="0" smtClean="0"/>
              <a:t>Beam quality degradation may occur due to the process of </a:t>
            </a:r>
            <a:r>
              <a:rPr lang="en-US" altLang="en-US" b="1" dirty="0" err="1" smtClean="0">
                <a:solidFill>
                  <a:srgbClr val="CC3399"/>
                </a:solidFill>
              </a:rPr>
              <a:t>filamentation</a:t>
            </a:r>
            <a:r>
              <a:rPr lang="en-US" altLang="en-US" dirty="0" smtClean="0"/>
              <a:t>:</a:t>
            </a:r>
          </a:p>
          <a:p>
            <a:pPr lvl="1" eaLnBrk="1" hangingPunct="1"/>
            <a:r>
              <a:rPr lang="en-US" altLang="en-US" i="1" u="sng" dirty="0" smtClean="0"/>
              <a:t>Non-linear</a:t>
            </a:r>
            <a:r>
              <a:rPr lang="en-US" altLang="en-US" dirty="0" smtClean="0"/>
              <a:t> fields (e.g. magnetic field multipoles ) in the destination accelerator introduce amplitude dependence into the particle motion.</a:t>
            </a:r>
          </a:p>
          <a:p>
            <a:pPr lvl="1" eaLnBrk="1" hangingPunct="1"/>
            <a:r>
              <a:rPr lang="en-US" altLang="en-US" dirty="0" smtClean="0"/>
              <a:t>Over many turns, a phase-space oscillation is transformed into an emittance increase.</a:t>
            </a:r>
          </a:p>
          <a:p>
            <a:pPr lvl="1" eaLnBrk="1" hangingPunct="1"/>
            <a:r>
              <a:rPr lang="en-US" altLang="en-US" dirty="0"/>
              <a:t>A</a:t>
            </a:r>
            <a:r>
              <a:rPr lang="en-US" altLang="en-US" dirty="0" smtClean="0"/>
              <a:t>ny residual transverse oscillation will lead to an emittance blow-up through </a:t>
            </a:r>
            <a:r>
              <a:rPr lang="en-US" altLang="en-US" dirty="0" err="1" smtClean="0"/>
              <a:t>filamentation</a:t>
            </a:r>
            <a:endParaRPr lang="en-US" altLang="en-US" dirty="0" smtClean="0"/>
          </a:p>
          <a:p>
            <a:pPr lvl="2" eaLnBrk="1" hangingPunct="1"/>
            <a:r>
              <a:rPr lang="en-US" altLang="en-US" dirty="0" smtClean="0"/>
              <a:t>“Transverse damper (feedback)” systems are used to damp injection oscillations - bunch position measured by a pick-up, which is linked to a kicker.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USPAS - Transfer and kickers - J. Wenninger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3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1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/>
              <a:t>Mismatch at injection</a:t>
            </a:r>
          </a:p>
        </p:txBody>
      </p:sp>
      <p:pic>
        <p:nvPicPr>
          <p:cNvPr id="69642" name="Picture 3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0673" y="2092126"/>
            <a:ext cx="2274888" cy="2263775"/>
          </a:xfrm>
          <a:noFill/>
        </p:spPr>
      </p:pic>
      <p:sp>
        <p:nvSpPr>
          <p:cNvPr id="69638" name="Text Box 20"/>
          <p:cNvSpPr txBox="1">
            <a:spLocks noChangeArrowheads="1"/>
          </p:cNvSpPr>
          <p:nvPr/>
        </p:nvSpPr>
        <p:spPr bwMode="auto">
          <a:xfrm>
            <a:off x="658211" y="893456"/>
            <a:ext cx="79253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2000" dirty="0" smtClean="0"/>
              <a:t>Due to </a:t>
            </a:r>
            <a:r>
              <a:rPr lang="en-US" altLang="en-US" sz="2000" dirty="0" err="1"/>
              <a:t>f</a:t>
            </a:r>
            <a:r>
              <a:rPr lang="en-US" altLang="en-US" sz="2000" dirty="0" err="1" smtClean="0"/>
              <a:t>ilamentation</a:t>
            </a:r>
            <a:r>
              <a:rPr lang="en-US" altLang="en-US" sz="2000" dirty="0" smtClean="0"/>
              <a:t> the beam fills a larger volume in phase space – corresponds to a growth of its emittance – quality degradation !</a:t>
            </a:r>
            <a:endParaRPr lang="en-US" altLang="en-US" sz="2000" u="sng" dirty="0">
              <a:solidFill>
                <a:schemeClr val="accent2"/>
              </a:solidFill>
              <a:sym typeface="Symbol" pitchFamily="18" charset="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9275" y="1852590"/>
            <a:ext cx="8594725" cy="4572000"/>
            <a:chOff x="549275" y="1524000"/>
            <a:chExt cx="8594725" cy="4572000"/>
          </a:xfrm>
        </p:grpSpPr>
        <p:sp>
          <p:nvSpPr>
            <p:cNvPr id="69634" name="Rectangle 6"/>
            <p:cNvSpPr>
              <a:spLocks noChangeArrowheads="1"/>
            </p:cNvSpPr>
            <p:nvPr/>
          </p:nvSpPr>
          <p:spPr bwMode="auto">
            <a:xfrm>
              <a:off x="838200" y="1524000"/>
              <a:ext cx="7467600" cy="457200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69635" name="Group 15"/>
            <p:cNvGrpSpPr>
              <a:grpSpLocks noChangeAspect="1"/>
            </p:cNvGrpSpPr>
            <p:nvPr/>
          </p:nvGrpSpPr>
          <p:grpSpPr bwMode="auto">
            <a:xfrm>
              <a:off x="2751138" y="2168525"/>
              <a:ext cx="3867150" cy="1139825"/>
              <a:chOff x="378" y="1644"/>
              <a:chExt cx="4865" cy="1496"/>
            </a:xfrm>
          </p:grpSpPr>
          <p:sp>
            <p:nvSpPr>
              <p:cNvPr id="69666" name="Oval 3"/>
              <p:cNvSpPr>
                <a:spLocks noChangeAspect="1" noChangeArrowheads="1"/>
              </p:cNvSpPr>
              <p:nvPr/>
            </p:nvSpPr>
            <p:spPr bwMode="auto">
              <a:xfrm rot="1414825">
                <a:off x="1202" y="1661"/>
                <a:ext cx="3123" cy="1479"/>
              </a:xfrm>
              <a:prstGeom prst="ellips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667" name="Oval 5"/>
              <p:cNvSpPr>
                <a:spLocks noChangeAspect="1" noChangeArrowheads="1"/>
              </p:cNvSpPr>
              <p:nvPr/>
            </p:nvSpPr>
            <p:spPr bwMode="auto">
              <a:xfrm rot="-4078118">
                <a:off x="2366" y="1655"/>
                <a:ext cx="817" cy="1508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pic>
            <p:nvPicPr>
              <p:cNvPr id="69668" name="Picture 1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" y="1644"/>
                <a:ext cx="4865" cy="1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9637" name="Group 16"/>
            <p:cNvGrpSpPr>
              <a:grpSpLocks noChangeAspect="1"/>
            </p:cNvGrpSpPr>
            <p:nvPr/>
          </p:nvGrpSpPr>
          <p:grpSpPr bwMode="auto">
            <a:xfrm>
              <a:off x="5178425" y="2138363"/>
              <a:ext cx="3857625" cy="1181100"/>
              <a:chOff x="377" y="1661"/>
              <a:chExt cx="4870" cy="1490"/>
            </a:xfrm>
          </p:grpSpPr>
          <p:sp>
            <p:nvSpPr>
              <p:cNvPr id="69663" name="Oval 17"/>
              <p:cNvSpPr>
                <a:spLocks noChangeAspect="1" noChangeArrowheads="1"/>
              </p:cNvSpPr>
              <p:nvPr/>
            </p:nvSpPr>
            <p:spPr bwMode="auto">
              <a:xfrm rot="1414825">
                <a:off x="1202" y="1661"/>
                <a:ext cx="3123" cy="1479"/>
              </a:xfrm>
              <a:prstGeom prst="ellips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664" name="Oval 18"/>
              <p:cNvSpPr>
                <a:spLocks noChangeAspect="1" noChangeArrowheads="1"/>
              </p:cNvSpPr>
              <p:nvPr/>
            </p:nvSpPr>
            <p:spPr bwMode="auto">
              <a:xfrm rot="-4078118">
                <a:off x="2366" y="1655"/>
                <a:ext cx="817" cy="1508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pic>
            <p:nvPicPr>
              <p:cNvPr id="69665" name="Picture 1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04249">
                <a:off x="377" y="1679"/>
                <a:ext cx="4870" cy="1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9639" name="Group 21"/>
            <p:cNvGrpSpPr>
              <a:grpSpLocks noChangeAspect="1"/>
            </p:cNvGrpSpPr>
            <p:nvPr/>
          </p:nvGrpSpPr>
          <p:grpSpPr bwMode="auto">
            <a:xfrm>
              <a:off x="549275" y="3884613"/>
              <a:ext cx="3281363" cy="1371600"/>
              <a:chOff x="798" y="1578"/>
              <a:chExt cx="4121" cy="1723"/>
            </a:xfrm>
          </p:grpSpPr>
          <p:sp>
            <p:nvSpPr>
              <p:cNvPr id="69660" name="Oval 22"/>
              <p:cNvSpPr>
                <a:spLocks noChangeAspect="1" noChangeArrowheads="1"/>
              </p:cNvSpPr>
              <p:nvPr/>
            </p:nvSpPr>
            <p:spPr bwMode="auto">
              <a:xfrm rot="-4078118">
                <a:off x="2366" y="1655"/>
                <a:ext cx="817" cy="1508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661" name="Oval 23"/>
              <p:cNvSpPr>
                <a:spLocks noChangeAspect="1" noChangeArrowheads="1"/>
              </p:cNvSpPr>
              <p:nvPr/>
            </p:nvSpPr>
            <p:spPr bwMode="auto">
              <a:xfrm rot="1414825">
                <a:off x="1202" y="1661"/>
                <a:ext cx="3123" cy="1479"/>
              </a:xfrm>
              <a:prstGeom prst="ellips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pic>
            <p:nvPicPr>
              <p:cNvPr id="69662" name="Picture 2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" y="1578"/>
                <a:ext cx="4121" cy="1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9640" name="Oval 28"/>
            <p:cNvSpPr>
              <a:spLocks noChangeAspect="1" noChangeArrowheads="1"/>
            </p:cNvSpPr>
            <p:nvPr/>
          </p:nvSpPr>
          <p:spPr bwMode="auto">
            <a:xfrm rot="1414825">
              <a:off x="852488" y="2127250"/>
              <a:ext cx="2351087" cy="1173163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641" name="Oval 29"/>
            <p:cNvSpPr>
              <a:spLocks noChangeAspect="1" noChangeArrowheads="1"/>
            </p:cNvSpPr>
            <p:nvPr/>
          </p:nvSpPr>
          <p:spPr bwMode="auto">
            <a:xfrm rot="-4078118">
              <a:off x="1711325" y="2152651"/>
              <a:ext cx="649287" cy="1135062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69643" name="Group 31"/>
            <p:cNvGrpSpPr>
              <a:grpSpLocks noChangeAspect="1"/>
            </p:cNvGrpSpPr>
            <p:nvPr/>
          </p:nvGrpSpPr>
          <p:grpSpPr bwMode="auto">
            <a:xfrm>
              <a:off x="2751138" y="3732213"/>
              <a:ext cx="3794125" cy="1663700"/>
              <a:chOff x="414" y="1352"/>
              <a:chExt cx="4790" cy="2101"/>
            </a:xfrm>
          </p:grpSpPr>
          <p:sp>
            <p:nvSpPr>
              <p:cNvPr id="69657" name="Oval 32"/>
              <p:cNvSpPr>
                <a:spLocks noChangeAspect="1" noChangeArrowheads="1"/>
              </p:cNvSpPr>
              <p:nvPr/>
            </p:nvSpPr>
            <p:spPr bwMode="auto">
              <a:xfrm rot="-4078118">
                <a:off x="2366" y="1655"/>
                <a:ext cx="817" cy="1508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658" name="Oval 33"/>
              <p:cNvSpPr>
                <a:spLocks noChangeAspect="1" noChangeArrowheads="1"/>
              </p:cNvSpPr>
              <p:nvPr/>
            </p:nvSpPr>
            <p:spPr bwMode="auto">
              <a:xfrm rot="1414825">
                <a:off x="1202" y="1661"/>
                <a:ext cx="3123" cy="1479"/>
              </a:xfrm>
              <a:prstGeom prst="ellips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pic>
            <p:nvPicPr>
              <p:cNvPr id="69659" name="Picture 3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64079">
                <a:off x="414" y="1352"/>
                <a:ext cx="4790" cy="21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9644" name="Group 40"/>
            <p:cNvGrpSpPr>
              <a:grpSpLocks noChangeAspect="1"/>
            </p:cNvGrpSpPr>
            <p:nvPr/>
          </p:nvGrpSpPr>
          <p:grpSpPr bwMode="auto">
            <a:xfrm>
              <a:off x="5149850" y="3590925"/>
              <a:ext cx="3994150" cy="1946275"/>
              <a:chOff x="310" y="1179"/>
              <a:chExt cx="5022" cy="2448"/>
            </a:xfrm>
          </p:grpSpPr>
          <p:sp>
            <p:nvSpPr>
              <p:cNvPr id="69654" name="Oval 41"/>
              <p:cNvSpPr>
                <a:spLocks noChangeAspect="1" noChangeArrowheads="1"/>
              </p:cNvSpPr>
              <p:nvPr/>
            </p:nvSpPr>
            <p:spPr bwMode="auto">
              <a:xfrm rot="-4078118">
                <a:off x="2366" y="1655"/>
                <a:ext cx="817" cy="1508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655" name="Oval 42"/>
              <p:cNvSpPr>
                <a:spLocks noChangeAspect="1" noChangeArrowheads="1"/>
              </p:cNvSpPr>
              <p:nvPr/>
            </p:nvSpPr>
            <p:spPr bwMode="auto">
              <a:xfrm rot="1414825">
                <a:off x="1202" y="1661"/>
                <a:ext cx="3123" cy="1479"/>
              </a:xfrm>
              <a:prstGeom prst="ellips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pic>
            <p:nvPicPr>
              <p:cNvPr id="69656" name="Picture 4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65612">
                <a:off x="310" y="1179"/>
                <a:ext cx="5022" cy="24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9645" name="Line 45"/>
            <p:cNvSpPr>
              <a:spLocks noChangeShapeType="1"/>
            </p:cNvSpPr>
            <p:nvPr/>
          </p:nvSpPr>
          <p:spPr bwMode="auto">
            <a:xfrm>
              <a:off x="1231900" y="5705475"/>
              <a:ext cx="6842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9646" name="Line 46"/>
            <p:cNvSpPr>
              <a:spLocks noChangeShapeType="1"/>
            </p:cNvSpPr>
            <p:nvPr/>
          </p:nvSpPr>
          <p:spPr bwMode="auto">
            <a:xfrm flipV="1">
              <a:off x="1231900" y="5022850"/>
              <a:ext cx="0" cy="682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9647" name="Text Box 47"/>
            <p:cNvSpPr txBox="1">
              <a:spLocks noChangeArrowheads="1"/>
            </p:cNvSpPr>
            <p:nvPr/>
          </p:nvSpPr>
          <p:spPr bwMode="auto">
            <a:xfrm>
              <a:off x="1773238" y="5667375"/>
              <a:ext cx="2857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i="1"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69648" name="Text Box 48"/>
            <p:cNvSpPr txBox="1">
              <a:spLocks noChangeArrowheads="1"/>
            </p:cNvSpPr>
            <p:nvPr/>
          </p:nvSpPr>
          <p:spPr bwMode="auto">
            <a:xfrm>
              <a:off x="898525" y="4872038"/>
              <a:ext cx="3619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i="1">
                  <a:latin typeface="Times New Roman" pitchFamily="18" charset="0"/>
                </a:rPr>
                <a:t>x’</a:t>
              </a:r>
            </a:p>
          </p:txBody>
        </p:sp>
        <p:sp>
          <p:nvSpPr>
            <p:cNvPr id="69650" name="Text Box 51"/>
            <p:cNvSpPr txBox="1">
              <a:spLocks noChangeArrowheads="1"/>
            </p:cNvSpPr>
            <p:nvPr/>
          </p:nvSpPr>
          <p:spPr bwMode="auto">
            <a:xfrm>
              <a:off x="1763713" y="1608138"/>
              <a:ext cx="623887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i="1"/>
                <a:t>Turn 0</a:t>
              </a:r>
              <a:endParaRPr lang="en-GB" altLang="en-US" sz="1200" i="1"/>
            </a:p>
          </p:txBody>
        </p:sp>
        <p:sp>
          <p:nvSpPr>
            <p:cNvPr id="69651" name="Text Box 53"/>
            <p:cNvSpPr txBox="1">
              <a:spLocks noChangeArrowheads="1"/>
            </p:cNvSpPr>
            <p:nvPr/>
          </p:nvSpPr>
          <p:spPr bwMode="auto">
            <a:xfrm>
              <a:off x="6532563" y="3581400"/>
              <a:ext cx="649287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i="1"/>
                <a:t>Turn N</a:t>
              </a:r>
              <a:endParaRPr lang="en-GB" altLang="en-US" sz="1200" i="1"/>
            </a:p>
          </p:txBody>
        </p:sp>
        <p:sp>
          <p:nvSpPr>
            <p:cNvPr id="69652" name="Line 56"/>
            <p:cNvSpPr>
              <a:spLocks noChangeShapeType="1"/>
            </p:cNvSpPr>
            <p:nvPr/>
          </p:nvSpPr>
          <p:spPr bwMode="auto">
            <a:xfrm>
              <a:off x="2978150" y="1758950"/>
              <a:ext cx="3340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9653" name="Text Box 57"/>
            <p:cNvSpPr txBox="1">
              <a:spLocks noChangeArrowheads="1"/>
            </p:cNvSpPr>
            <p:nvPr/>
          </p:nvSpPr>
          <p:spPr bwMode="auto">
            <a:xfrm>
              <a:off x="4397375" y="1531938"/>
              <a:ext cx="522288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i="1"/>
                <a:t>Time</a:t>
              </a:r>
              <a:endParaRPr lang="en-GB" altLang="en-US" sz="1200" i="1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1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Transfer feedback &amp; </a:t>
            </a:r>
            <a:r>
              <a:rPr lang="en-GB" dirty="0" err="1" smtClean="0"/>
              <a:t>filamentation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3"/>
          </p:nvPr>
        </p:nvSpPr>
        <p:spPr>
          <a:xfrm>
            <a:off x="566438" y="937570"/>
            <a:ext cx="8184816" cy="1209440"/>
          </a:xfrm>
        </p:spPr>
        <p:txBody>
          <a:bodyPr/>
          <a:lstStyle/>
          <a:p>
            <a:r>
              <a:rPr lang="en-GB" dirty="0" smtClean="0"/>
              <a:t>A transverse feedback systems that damps the injection oscillations of a beam on a time scale shorter than the </a:t>
            </a:r>
            <a:r>
              <a:rPr lang="en-GB" dirty="0" err="1" smtClean="0"/>
              <a:t>filamentation</a:t>
            </a:r>
            <a:r>
              <a:rPr lang="en-GB" dirty="0" smtClean="0"/>
              <a:t> time is an effective means to reduce the sensitivity to injection errors.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22" y="2739540"/>
            <a:ext cx="2852063" cy="36594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25" y="2733909"/>
            <a:ext cx="2880375" cy="366506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>
            <a:off x="1768435" y="6561137"/>
            <a:ext cx="207387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930800" y="6386119"/>
            <a:ext cx="1289135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1400" b="1" kern="0" dirty="0" smtClean="0">
                <a:latin typeface="+mn-lt"/>
              </a:rPr>
              <a:t>Turn number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922305" y="2832813"/>
            <a:ext cx="1220" cy="10570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52243" y="2075282"/>
            <a:ext cx="1420985" cy="7386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1400" b="1" kern="0" dirty="0" smtClean="0">
                <a:latin typeface="+mn-lt"/>
              </a:rPr>
              <a:t>Oscillation amplitude (mm)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81853" y="2392649"/>
            <a:ext cx="2497800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1600" b="1" kern="0" dirty="0" smtClean="0">
                <a:solidFill>
                  <a:srgbClr val="FF0000"/>
                </a:solidFill>
                <a:latin typeface="+mn-lt"/>
              </a:rPr>
              <a:t>No transverse feedback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82196" y="2355759"/>
            <a:ext cx="2728632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1600" b="1" kern="0" dirty="0" smtClean="0">
                <a:solidFill>
                  <a:srgbClr val="FF0000"/>
                </a:solidFill>
                <a:latin typeface="+mn-lt"/>
              </a:rPr>
              <a:t>With  transverse feedback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70551" y="2012630"/>
            <a:ext cx="2941831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1600" i="1" kern="0" dirty="0" smtClean="0">
                <a:latin typeface="+mn-lt"/>
              </a:rPr>
              <a:t>Example for injection into LHC</a:t>
            </a:r>
          </a:p>
        </p:txBody>
      </p:sp>
    </p:spTree>
    <p:extLst>
      <p:ext uri="{BB962C8B-B14F-4D97-AF65-F5344CB8AC3E}">
        <p14:creationId xmlns:p14="http://schemas.microsoft.com/office/powerpoint/2010/main" val="198241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>
              <a:latin typeface="Arial" charset="0"/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 dirty="0"/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68D3CF6-6D77-4179-87E4-07D290C7C2FF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1170" y="1039842"/>
            <a:ext cx="7581900" cy="270843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0000FF">
                    <a:alpha val="36000"/>
                  </a:srgbClr>
                </a:solidFill>
                <a:latin typeface="+mn-lt"/>
              </a:rPr>
              <a:t>Introduction to injection, extraction and beam transfer</a:t>
            </a:r>
          </a:p>
          <a:p>
            <a:pPr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Septum and kicker magnet</a:t>
            </a:r>
          </a:p>
          <a:p>
            <a:pPr lvl="0"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0000FF">
                    <a:alpha val="39000"/>
                  </a:srgbClr>
                </a:solidFill>
                <a:latin typeface="Arial"/>
              </a:rPr>
              <a:t>Protection of transfer lines</a:t>
            </a:r>
            <a:endParaRPr lang="en-US" sz="2800" b="1" dirty="0" smtClean="0">
              <a:solidFill>
                <a:srgbClr val="0000FF">
                  <a:alpha val="39000"/>
                </a:srgbClr>
              </a:solidFill>
              <a:latin typeface="+mn-lt"/>
            </a:endParaRPr>
          </a:p>
          <a:p>
            <a:pPr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0000FF">
                    <a:alpha val="39000"/>
                  </a:srgbClr>
                </a:solidFill>
                <a:latin typeface="+mn-lt"/>
              </a:rPr>
              <a:t>Collimation for transfer lines</a:t>
            </a:r>
            <a:endParaRPr lang="en-US" sz="2800" b="1" dirty="0">
              <a:solidFill>
                <a:srgbClr val="0000FF">
                  <a:alpha val="39000"/>
                </a:srgb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583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Kicker system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95794" y="3378033"/>
            <a:ext cx="7845403" cy="320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Typical circuit operation:</a:t>
            </a:r>
          </a:p>
          <a:p>
            <a:pPr marL="285750" indent="-285750" eaLnBrk="1" hangingPunct="1">
              <a:spcBef>
                <a:spcPts val="6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1800" dirty="0" smtClean="0"/>
              <a:t>A Pulse Forming Network (Line) PFN/PFL </a:t>
            </a:r>
            <a:r>
              <a:rPr lang="en-US" altLang="en-US" sz="1800" dirty="0"/>
              <a:t>is charged to a voltage </a:t>
            </a:r>
            <a:r>
              <a:rPr lang="en-US" altLang="en-US" sz="1800" i="1" dirty="0" err="1"/>
              <a:t>V</a:t>
            </a:r>
            <a:r>
              <a:rPr lang="en-US" altLang="en-US" sz="1800" i="1" baseline="-25000" dirty="0" err="1"/>
              <a:t>p</a:t>
            </a:r>
            <a:r>
              <a:rPr lang="en-US" altLang="en-US" sz="1800" i="1" baseline="-25000" dirty="0"/>
              <a:t> </a:t>
            </a:r>
            <a:r>
              <a:rPr lang="en-US" altLang="en-US" sz="1800" dirty="0"/>
              <a:t>by </a:t>
            </a:r>
            <a:r>
              <a:rPr lang="en-US" altLang="en-US" sz="1800" dirty="0" smtClean="0"/>
              <a:t>a charging power supply (RCPS)</a:t>
            </a:r>
            <a:r>
              <a:rPr lang="en-US" altLang="en-US" sz="1800" i="1" dirty="0"/>
              <a:t>.</a:t>
            </a:r>
            <a:endParaRPr lang="en-US" altLang="en-US" sz="1800" dirty="0"/>
          </a:p>
          <a:p>
            <a:pPr marL="285750" indent="-285750" eaLnBrk="1" hangingPunct="1">
              <a:spcBef>
                <a:spcPts val="6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1800" dirty="0" smtClean="0"/>
              <a:t>The main </a:t>
            </a:r>
            <a:r>
              <a:rPr lang="en-US" altLang="en-US" sz="1800" dirty="0"/>
              <a:t>s</a:t>
            </a:r>
            <a:r>
              <a:rPr lang="en-US" altLang="en-US" sz="1800" dirty="0" smtClean="0"/>
              <a:t>witch </a:t>
            </a:r>
            <a:r>
              <a:rPr lang="en-US" altLang="en-US" sz="1800" dirty="0"/>
              <a:t>closes and a pulse of magnitude (</a:t>
            </a:r>
            <a:r>
              <a:rPr lang="en-US" altLang="en-US" sz="1800" i="1" dirty="0" err="1"/>
              <a:t>V</a:t>
            </a:r>
            <a:r>
              <a:rPr lang="en-US" altLang="en-US" sz="1800" i="1" baseline="-25000" dirty="0" err="1"/>
              <a:t>p</a:t>
            </a:r>
            <a:r>
              <a:rPr lang="en-US" altLang="en-US" sz="1800" i="1" dirty="0"/>
              <a:t>/2) </a:t>
            </a:r>
            <a:r>
              <a:rPr lang="en-US" altLang="en-US" sz="1800" dirty="0"/>
              <a:t>is launched, through the transmission line, towards the </a:t>
            </a:r>
            <a:r>
              <a:rPr lang="en-US" altLang="en-US" sz="1800" dirty="0" smtClean="0"/>
              <a:t>magnet</a:t>
            </a:r>
            <a:r>
              <a:rPr lang="en-US" altLang="en-US" sz="1800" dirty="0"/>
              <a:t>.</a:t>
            </a:r>
          </a:p>
          <a:p>
            <a:pPr marL="285750" indent="-285750" eaLnBrk="1" hangingPunct="1">
              <a:spcBef>
                <a:spcPts val="6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1800" dirty="0" smtClean="0"/>
              <a:t>When the </a:t>
            </a:r>
            <a:r>
              <a:rPr lang="en-US" altLang="en-US" sz="1800" dirty="0"/>
              <a:t>current pulse reaches the (matched) terminating resistor full-field has been established in the kicker </a:t>
            </a:r>
            <a:r>
              <a:rPr lang="en-US" altLang="en-US" sz="1800" dirty="0" smtClean="0"/>
              <a:t>magnet.</a:t>
            </a:r>
            <a:endParaRPr lang="en-US" altLang="en-US" sz="1800" dirty="0"/>
          </a:p>
          <a:p>
            <a:pPr marL="285750" indent="-285750" eaLnBrk="1" hangingPunct="1">
              <a:spcBef>
                <a:spcPts val="6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1800" dirty="0" smtClean="0"/>
              <a:t>The </a:t>
            </a:r>
            <a:r>
              <a:rPr lang="en-US" altLang="en-US" sz="1800" dirty="0"/>
              <a:t>length of the pulse in the magnet can be controlled in length, between 0 and 2</a:t>
            </a:r>
            <a:r>
              <a:rPr lang="el-GR" altLang="en-US" sz="1800" dirty="0">
                <a:latin typeface="GreekC" pitchFamily="2" charset="0"/>
              </a:rPr>
              <a:t>τ</a:t>
            </a:r>
            <a:r>
              <a:rPr lang="en-US" altLang="en-US" sz="1800" baseline="-25000" dirty="0">
                <a:cs typeface="Arial" charset="0"/>
              </a:rPr>
              <a:t>p</a:t>
            </a:r>
            <a:r>
              <a:rPr lang="en-US" altLang="en-US" sz="1800" dirty="0">
                <a:cs typeface="Arial" charset="0"/>
              </a:rPr>
              <a:t>, by adjusting the timing of the </a:t>
            </a:r>
            <a:r>
              <a:rPr lang="en-US" altLang="en-US" sz="1800" dirty="0" smtClean="0">
                <a:cs typeface="Arial" charset="0"/>
              </a:rPr>
              <a:t>dump </a:t>
            </a:r>
            <a:r>
              <a:rPr lang="en-US" altLang="en-US" sz="1800" dirty="0">
                <a:cs typeface="Arial" charset="0"/>
              </a:rPr>
              <a:t>s</a:t>
            </a:r>
            <a:r>
              <a:rPr lang="en-US" altLang="en-US" sz="1800" dirty="0" smtClean="0">
                <a:cs typeface="Arial" charset="0"/>
              </a:rPr>
              <a:t>witch </a:t>
            </a:r>
            <a:r>
              <a:rPr lang="en-US" altLang="en-US" sz="1800" dirty="0">
                <a:cs typeface="Arial" charset="0"/>
              </a:rPr>
              <a:t>relative to the </a:t>
            </a:r>
            <a:r>
              <a:rPr lang="en-US" altLang="en-US" sz="1800" dirty="0" smtClean="0">
                <a:cs typeface="Arial" charset="0"/>
              </a:rPr>
              <a:t>main </a:t>
            </a:r>
            <a:r>
              <a:rPr lang="en-US" altLang="en-US" sz="1800" dirty="0">
                <a:cs typeface="Arial" charset="0"/>
              </a:rPr>
              <a:t>s</a:t>
            </a:r>
            <a:r>
              <a:rPr lang="en-US" altLang="en-US" sz="1800" dirty="0" smtClean="0">
                <a:cs typeface="Arial" charset="0"/>
              </a:rPr>
              <a:t>witch.</a:t>
            </a:r>
            <a:endParaRPr lang="en-US" altLang="en-US" sz="1800" dirty="0">
              <a:cs typeface="Arial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12" y="932675"/>
            <a:ext cx="5825003" cy="234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545706" y="1155754"/>
            <a:ext cx="2517386" cy="192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1400" dirty="0" smtClean="0"/>
              <a:t>PFL </a:t>
            </a:r>
            <a:r>
              <a:rPr lang="en-US" altLang="en-US" sz="1400" dirty="0"/>
              <a:t>= Pulse Forming Line (coaxial cable);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400" b="1" dirty="0" smtClean="0"/>
              <a:t>PFN</a:t>
            </a:r>
            <a:r>
              <a:rPr lang="en-US" altLang="en-US" sz="1400" dirty="0" smtClean="0"/>
              <a:t> </a:t>
            </a:r>
            <a:r>
              <a:rPr lang="en-US" altLang="en-US" sz="1400" dirty="0"/>
              <a:t>= Pulse Forming Network (lumped elements);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400" dirty="0" smtClean="0"/>
              <a:t>RCPS </a:t>
            </a:r>
            <a:r>
              <a:rPr lang="en-US" altLang="en-US" sz="1400" dirty="0"/>
              <a:t>= Resonant Charging </a:t>
            </a:r>
            <a:r>
              <a:rPr lang="en-US" altLang="en-US" sz="1400" dirty="0" smtClean="0"/>
              <a:t>Power </a:t>
            </a:r>
            <a:r>
              <a:rPr lang="en-US" altLang="en-US" sz="1400" dirty="0"/>
              <a:t>Supply;</a:t>
            </a: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3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 smtClean="0"/>
              <a:t>Pulse </a:t>
            </a:r>
            <a:r>
              <a:rPr lang="en-US" altLang="en-US" sz="3600" dirty="0" smtClean="0"/>
              <a:t>forming </a:t>
            </a:r>
            <a:r>
              <a:rPr lang="en-US" altLang="en-US" sz="3600" dirty="0"/>
              <a:t>n</a:t>
            </a:r>
            <a:r>
              <a:rPr lang="en-US" altLang="en-US" sz="3600" dirty="0" smtClean="0"/>
              <a:t>etwork</a:t>
            </a:r>
            <a:endParaRPr lang="en-US" altLang="en-US" sz="3600" dirty="0" smtClean="0"/>
          </a:p>
        </p:txBody>
      </p:sp>
      <p:sp>
        <p:nvSpPr>
          <p:cNvPr id="51202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rgbClr val="000099"/>
                </a:solidFill>
              </a:rPr>
              <a:t>January 2017</a:t>
            </a:r>
            <a:endParaRPr lang="en-GB" altLang="en-US" sz="1400" smtClean="0">
              <a:solidFill>
                <a:srgbClr val="000099"/>
              </a:solidFill>
            </a:endParaRPr>
          </a:p>
        </p:txBody>
      </p:sp>
      <p:sp>
        <p:nvSpPr>
          <p:cNvPr id="5120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300" smtClean="0">
                <a:solidFill>
                  <a:srgbClr val="000099"/>
                </a:solidFill>
              </a:rPr>
              <a:t>USPAS - Transfer and kickers - J. Wenninger</a:t>
            </a:r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A39D36C-505E-44E6-ACC3-8AFC87398BB8}" type="slidenum">
              <a:rPr lang="en-GB" altLang="en-US" sz="1400" smtClean="0">
                <a:solidFill>
                  <a:srgbClr val="00009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GB" altLang="en-US" sz="1400" smtClean="0">
              <a:solidFill>
                <a:srgbClr val="000099"/>
              </a:solidFill>
            </a:endParaRPr>
          </a:p>
        </p:txBody>
      </p:sp>
      <p:sp>
        <p:nvSpPr>
          <p:cNvPr id="51206" name="Text Box 3"/>
          <p:cNvSpPr txBox="1">
            <a:spLocks noChangeArrowheads="1"/>
          </p:cNvSpPr>
          <p:nvPr/>
        </p:nvSpPr>
        <p:spPr bwMode="auto">
          <a:xfrm>
            <a:off x="663882" y="4513262"/>
            <a:ext cx="38100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u="sng" dirty="0">
                <a:solidFill>
                  <a:schemeClr val="accent2"/>
                </a:solidFill>
              </a:rPr>
              <a:t>System Parameters:</a:t>
            </a:r>
          </a:p>
          <a:p>
            <a:pPr eaLnBrk="1" hangingPunct="1">
              <a:spcBef>
                <a:spcPct val="10000"/>
              </a:spcBef>
            </a:pPr>
            <a:r>
              <a:rPr lang="en-US" altLang="en-US" sz="1600" dirty="0">
                <a:solidFill>
                  <a:schemeClr val="accent2"/>
                </a:solidFill>
              </a:rPr>
              <a:t> </a:t>
            </a:r>
            <a:r>
              <a:rPr lang="en-US" altLang="en-US" sz="1700" b="1" dirty="0">
                <a:solidFill>
                  <a:schemeClr val="accent2"/>
                </a:solidFill>
              </a:rPr>
              <a:t>Field flat top duration ≤ 7.86μs</a:t>
            </a:r>
            <a:r>
              <a:rPr lang="en-US" altLang="en-US" sz="1600" dirty="0">
                <a:solidFill>
                  <a:schemeClr val="accent2"/>
                </a:solidFill>
              </a:rPr>
              <a:t>;</a:t>
            </a:r>
          </a:p>
          <a:p>
            <a:pPr eaLnBrk="1" hangingPunct="1">
              <a:spcBef>
                <a:spcPct val="10000"/>
              </a:spcBef>
            </a:pPr>
            <a:r>
              <a:rPr lang="en-US" altLang="en-US" sz="1600" dirty="0">
                <a:solidFill>
                  <a:schemeClr val="accent2"/>
                </a:solidFill>
              </a:rPr>
              <a:t> </a:t>
            </a:r>
            <a:r>
              <a:rPr lang="en-US" altLang="en-US" sz="1600" b="1" dirty="0">
                <a:solidFill>
                  <a:schemeClr val="accent2"/>
                </a:solidFill>
              </a:rPr>
              <a:t>Field flat top ripple &lt; ±0.5%;</a:t>
            </a:r>
          </a:p>
          <a:p>
            <a:pPr eaLnBrk="1" hangingPunct="1">
              <a:spcBef>
                <a:spcPct val="10000"/>
              </a:spcBef>
            </a:pPr>
            <a:r>
              <a:rPr lang="en-US" altLang="en-US" sz="1600" dirty="0">
                <a:solidFill>
                  <a:schemeClr val="accent2"/>
                </a:solidFill>
              </a:rPr>
              <a:t> Field rise-time 0.5% to 99.5% = 0.9μs;</a:t>
            </a:r>
          </a:p>
          <a:p>
            <a:pPr eaLnBrk="1" hangingPunct="1">
              <a:spcBef>
                <a:spcPct val="10000"/>
              </a:spcBef>
            </a:pPr>
            <a:r>
              <a:rPr lang="en-US" altLang="en-US" sz="1600" dirty="0">
                <a:solidFill>
                  <a:schemeClr val="accent2"/>
                </a:solidFill>
              </a:rPr>
              <a:t> Kick strength per magnet = 0.325 </a:t>
            </a:r>
            <a:r>
              <a:rPr lang="en-US" altLang="en-US" sz="1600" dirty="0" err="1">
                <a:solidFill>
                  <a:schemeClr val="accent2"/>
                </a:solidFill>
              </a:rPr>
              <a:t>T∙m</a:t>
            </a:r>
            <a:r>
              <a:rPr lang="en-US" altLang="en-US" sz="1600" dirty="0">
                <a:solidFill>
                  <a:schemeClr val="accent2"/>
                </a:solidFill>
              </a:rPr>
              <a:t>;</a:t>
            </a:r>
          </a:p>
          <a:p>
            <a:pPr eaLnBrk="1" hangingPunct="1">
              <a:spcBef>
                <a:spcPct val="10000"/>
              </a:spcBef>
            </a:pPr>
            <a:r>
              <a:rPr lang="en-US" altLang="en-US" sz="1600" dirty="0">
                <a:solidFill>
                  <a:schemeClr val="accent2"/>
                </a:solidFill>
              </a:rPr>
              <a:t> Nominal PFN Voltage = 54kV;</a:t>
            </a:r>
          </a:p>
          <a:p>
            <a:pPr eaLnBrk="1" hangingPunct="1">
              <a:spcBef>
                <a:spcPct val="10000"/>
              </a:spcBef>
            </a:pPr>
            <a:r>
              <a:rPr lang="en-US" altLang="en-US" sz="1600" dirty="0">
                <a:solidFill>
                  <a:schemeClr val="accent2"/>
                </a:solidFill>
              </a:rPr>
              <a:t> Nominal Magnet Current = 5.4kA.</a:t>
            </a:r>
            <a:r>
              <a:rPr lang="en-US" altLang="en-US" sz="1600" dirty="0">
                <a:solidFill>
                  <a:schemeClr val="accent2"/>
                </a:solidFill>
                <a:cs typeface="Arial" charset="0"/>
              </a:rPr>
              <a:t> </a:t>
            </a:r>
            <a:endParaRPr lang="el-GR" altLang="en-US" sz="1600" dirty="0">
              <a:solidFill>
                <a:schemeClr val="accent2"/>
              </a:solidFill>
              <a:cs typeface="Arial" charset="0"/>
            </a:endParaRPr>
          </a:p>
        </p:txBody>
      </p:sp>
      <p:sp>
        <p:nvSpPr>
          <p:cNvPr id="51208" name="Text Box 5"/>
          <p:cNvSpPr txBox="1">
            <a:spLocks noChangeArrowheads="1"/>
          </p:cNvSpPr>
          <p:nvPr/>
        </p:nvSpPr>
        <p:spPr bwMode="auto">
          <a:xfrm>
            <a:off x="668792" y="875506"/>
            <a:ext cx="536259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600" b="1" u="sng" dirty="0"/>
              <a:t>Schematic for an LHC Injection </a:t>
            </a:r>
            <a:r>
              <a:rPr lang="en-GB" altLang="en-US" sz="1600" b="1" u="sng" dirty="0" smtClean="0"/>
              <a:t>PFN</a:t>
            </a:r>
            <a:r>
              <a:rPr lang="en-GB" altLang="en-US" sz="1600" b="1" dirty="0"/>
              <a:t> </a:t>
            </a:r>
            <a:r>
              <a:rPr lang="en-GB" altLang="en-US" sz="1600" b="1" dirty="0" smtClean="0"/>
              <a:t>– length 4.4 m</a:t>
            </a:r>
            <a:endParaRPr lang="en-GB" altLang="en-US" sz="1600" b="1" dirty="0"/>
          </a:p>
        </p:txBody>
      </p:sp>
      <p:grpSp>
        <p:nvGrpSpPr>
          <p:cNvPr id="51209" name="Group 6"/>
          <p:cNvGrpSpPr>
            <a:grpSpLocks/>
          </p:cNvGrpSpPr>
          <p:nvPr/>
        </p:nvGrpSpPr>
        <p:grpSpPr bwMode="auto">
          <a:xfrm>
            <a:off x="542384" y="1214060"/>
            <a:ext cx="5484812" cy="2957513"/>
            <a:chOff x="48" y="633"/>
            <a:chExt cx="3455" cy="1863"/>
          </a:xfrm>
        </p:grpSpPr>
        <p:grpSp>
          <p:nvGrpSpPr>
            <p:cNvPr id="51217" name="Group 7"/>
            <p:cNvGrpSpPr>
              <a:grpSpLocks/>
            </p:cNvGrpSpPr>
            <p:nvPr/>
          </p:nvGrpSpPr>
          <p:grpSpPr bwMode="auto">
            <a:xfrm>
              <a:off x="576" y="633"/>
              <a:ext cx="1900" cy="1863"/>
              <a:chOff x="550" y="633"/>
              <a:chExt cx="1872" cy="1863"/>
            </a:xfrm>
          </p:grpSpPr>
          <p:sp>
            <p:nvSpPr>
              <p:cNvPr id="51219" name="Rectangle 8"/>
              <p:cNvSpPr>
                <a:spLocks noChangeArrowheads="1"/>
              </p:cNvSpPr>
              <p:nvPr/>
            </p:nvSpPr>
            <p:spPr bwMode="auto">
              <a:xfrm>
                <a:off x="550" y="825"/>
                <a:ext cx="1872" cy="720"/>
              </a:xfrm>
              <a:prstGeom prst="rect">
                <a:avLst/>
              </a:prstGeom>
              <a:noFill/>
              <a:ln w="222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20" name="Rectangle 9"/>
              <p:cNvSpPr>
                <a:spLocks noChangeArrowheads="1"/>
              </p:cNvSpPr>
              <p:nvPr/>
            </p:nvSpPr>
            <p:spPr bwMode="auto">
              <a:xfrm>
                <a:off x="550" y="1593"/>
                <a:ext cx="1872" cy="720"/>
              </a:xfrm>
              <a:prstGeom prst="rect">
                <a:avLst/>
              </a:prstGeom>
              <a:noFill/>
              <a:ln w="222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21" name="Text Box 10"/>
              <p:cNvSpPr txBox="1">
                <a:spLocks noChangeArrowheads="1"/>
              </p:cNvSpPr>
              <p:nvPr/>
            </p:nvSpPr>
            <p:spPr bwMode="auto">
              <a:xfrm>
                <a:off x="864" y="633"/>
                <a:ext cx="1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GB" altLang="en-US" sz="1800">
                    <a:solidFill>
                      <a:srgbClr val="FF0000"/>
                    </a:solidFill>
                  </a:rPr>
                  <a:t>PFN Line #1</a:t>
                </a:r>
              </a:p>
            </p:txBody>
          </p:sp>
          <p:sp>
            <p:nvSpPr>
              <p:cNvPr id="51222" name="Text Box 11"/>
              <p:cNvSpPr txBox="1">
                <a:spLocks noChangeArrowheads="1"/>
              </p:cNvSpPr>
              <p:nvPr/>
            </p:nvSpPr>
            <p:spPr bwMode="auto">
              <a:xfrm>
                <a:off x="912" y="2265"/>
                <a:ext cx="1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GB" altLang="en-US" sz="1800" dirty="0">
                    <a:solidFill>
                      <a:srgbClr val="FF0000"/>
                    </a:solidFill>
                  </a:rPr>
                  <a:t>PFN Line #2</a:t>
                </a:r>
              </a:p>
            </p:txBody>
          </p:sp>
        </p:grpSp>
        <p:pic>
          <p:nvPicPr>
            <p:cNvPr id="51218" name="Picture 1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768"/>
              <a:ext cx="3455" cy="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1210" name="Oval 13"/>
          <p:cNvSpPr>
            <a:spLocks noChangeArrowheads="1"/>
          </p:cNvSpPr>
          <p:nvPr/>
        </p:nvSpPr>
        <p:spPr bwMode="auto">
          <a:xfrm>
            <a:off x="1886515" y="2754311"/>
            <a:ext cx="914400" cy="1143000"/>
          </a:xfrm>
          <a:prstGeom prst="ellipse">
            <a:avLst/>
          </a:prstGeom>
          <a:noFill/>
          <a:ln w="25400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11" name="Line 14"/>
          <p:cNvSpPr>
            <a:spLocks noChangeShapeType="1"/>
          </p:cNvSpPr>
          <p:nvPr/>
        </p:nvSpPr>
        <p:spPr bwMode="auto">
          <a:xfrm flipV="1">
            <a:off x="1729236" y="3642671"/>
            <a:ext cx="174558" cy="396874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12" name="Text Box 15"/>
          <p:cNvSpPr txBox="1">
            <a:spLocks noChangeArrowheads="1"/>
          </p:cNvSpPr>
          <p:nvPr/>
        </p:nvSpPr>
        <p:spPr bwMode="auto">
          <a:xfrm>
            <a:off x="1007196" y="4063624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rgbClr val="FF00FF"/>
                </a:solidFill>
              </a:rPr>
              <a:t>“Cell”</a:t>
            </a:r>
          </a:p>
        </p:txBody>
      </p:sp>
      <p:pic>
        <p:nvPicPr>
          <p:cNvPr id="51215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615" y="3243088"/>
            <a:ext cx="4246915" cy="324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04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Kicker magnet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5027613" y="1758950"/>
            <a:ext cx="3794125" cy="2201863"/>
          </a:xfrm>
          <a:prstGeom prst="rect">
            <a:avLst/>
          </a:prstGeom>
          <a:solidFill>
            <a:srgbClr val="C0C0C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122988" y="4492625"/>
            <a:ext cx="2524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>
                <a:latin typeface="Times New Roman" pitchFamily="18" charset="0"/>
              </a:rPr>
              <a:t>I</a:t>
            </a:r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6318250" y="3276600"/>
            <a:ext cx="1441450" cy="1214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 flipV="1">
            <a:off x="6089650" y="3276600"/>
            <a:ext cx="152400" cy="1214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7759700" y="2517775"/>
            <a:ext cx="152400" cy="684213"/>
          </a:xfrm>
          <a:prstGeom prst="rect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6013450" y="2517775"/>
            <a:ext cx="1746250" cy="684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6013450" y="2517775"/>
            <a:ext cx="152400" cy="684213"/>
          </a:xfrm>
          <a:prstGeom prst="rect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5103813" y="1835150"/>
            <a:ext cx="84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Ferrite</a:t>
            </a:r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>
            <a:off x="6392863" y="2517775"/>
            <a:ext cx="0" cy="684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" name="Line 24"/>
          <p:cNvSpPr>
            <a:spLocks noChangeShapeType="1"/>
          </p:cNvSpPr>
          <p:nvPr/>
        </p:nvSpPr>
        <p:spPr bwMode="auto">
          <a:xfrm>
            <a:off x="6621463" y="2517775"/>
            <a:ext cx="0" cy="684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" name="Line 25"/>
          <p:cNvSpPr>
            <a:spLocks noChangeShapeType="1"/>
          </p:cNvSpPr>
          <p:nvPr/>
        </p:nvSpPr>
        <p:spPr bwMode="auto">
          <a:xfrm>
            <a:off x="6848475" y="2517775"/>
            <a:ext cx="0" cy="684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Line 26"/>
          <p:cNvSpPr>
            <a:spLocks noChangeShapeType="1"/>
          </p:cNvSpPr>
          <p:nvPr/>
        </p:nvSpPr>
        <p:spPr bwMode="auto">
          <a:xfrm>
            <a:off x="7077075" y="2517775"/>
            <a:ext cx="0" cy="684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>
            <a:off x="7304088" y="2517775"/>
            <a:ext cx="0" cy="684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" name="Line 28"/>
          <p:cNvSpPr>
            <a:spLocks noChangeShapeType="1"/>
          </p:cNvSpPr>
          <p:nvPr/>
        </p:nvSpPr>
        <p:spPr bwMode="auto">
          <a:xfrm>
            <a:off x="7531100" y="2517775"/>
            <a:ext cx="0" cy="684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" name="Text Box 29"/>
          <p:cNvSpPr txBox="1">
            <a:spLocks noChangeArrowheads="1"/>
          </p:cNvSpPr>
          <p:nvPr/>
        </p:nvSpPr>
        <p:spPr bwMode="auto">
          <a:xfrm>
            <a:off x="6848475" y="2670175"/>
            <a:ext cx="336550" cy="366713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B</a:t>
            </a:r>
          </a:p>
        </p:txBody>
      </p:sp>
      <p:sp>
        <p:nvSpPr>
          <p:cNvPr id="21" name="Line 30"/>
          <p:cNvSpPr>
            <a:spLocks noChangeShapeType="1"/>
          </p:cNvSpPr>
          <p:nvPr/>
        </p:nvSpPr>
        <p:spPr bwMode="auto">
          <a:xfrm>
            <a:off x="4419600" y="2517775"/>
            <a:ext cx="17462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" name="Line 31"/>
          <p:cNvSpPr>
            <a:spLocks noChangeShapeType="1"/>
          </p:cNvSpPr>
          <p:nvPr/>
        </p:nvSpPr>
        <p:spPr bwMode="auto">
          <a:xfrm>
            <a:off x="4419600" y="3201988"/>
            <a:ext cx="18970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4583113" y="2670175"/>
            <a:ext cx="296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/>
              <a:t>g</a:t>
            </a:r>
          </a:p>
        </p:txBody>
      </p:sp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4879975" y="4857750"/>
            <a:ext cx="3281363" cy="1543050"/>
          </a:xfrm>
          <a:prstGeom prst="rect">
            <a:avLst/>
          </a:prstGeom>
          <a:solidFill>
            <a:schemeClr val="bg1">
              <a:alpha val="79999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altLang="en-US" dirty="0"/>
              <a:t>B = </a:t>
            </a:r>
            <a:r>
              <a:rPr lang="en-US" altLang="en-US" dirty="0">
                <a:latin typeface="Symbol" pitchFamily="18" charset="2"/>
              </a:rPr>
              <a:t>m</a:t>
            </a:r>
            <a:r>
              <a:rPr lang="en-US" altLang="en-US" baseline="-25000" dirty="0"/>
              <a:t>0</a:t>
            </a:r>
            <a:r>
              <a:rPr lang="en-US" altLang="en-US" dirty="0">
                <a:latin typeface="Times New Roman" pitchFamily="18" charset="0"/>
              </a:rPr>
              <a:t>I</a:t>
            </a:r>
            <a:r>
              <a:rPr lang="en-US" altLang="en-US" dirty="0"/>
              <a:t> / g</a:t>
            </a:r>
          </a:p>
          <a:p>
            <a:pPr algn="l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altLang="en-US" dirty="0"/>
              <a:t>L = </a:t>
            </a:r>
            <a:r>
              <a:rPr lang="en-US" altLang="en-US" dirty="0">
                <a:latin typeface="Symbol" pitchFamily="18" charset="2"/>
              </a:rPr>
              <a:t>m</a:t>
            </a:r>
            <a:r>
              <a:rPr lang="en-US" altLang="en-US" baseline="-25000" dirty="0"/>
              <a:t>0</a:t>
            </a:r>
            <a:r>
              <a:rPr lang="en-US" altLang="en-US" dirty="0"/>
              <a:t>wl / g   (magnet length l)</a:t>
            </a:r>
          </a:p>
          <a:p>
            <a:pPr algn="l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altLang="en-US" dirty="0" err="1"/>
              <a:t>d</a:t>
            </a:r>
            <a:r>
              <a:rPr lang="en-US" altLang="en-US" dirty="0" err="1">
                <a:latin typeface="Times New Roman" pitchFamily="18" charset="0"/>
              </a:rPr>
              <a:t>I</a:t>
            </a:r>
            <a:r>
              <a:rPr lang="en-US" altLang="en-US" dirty="0"/>
              <a:t>/</a:t>
            </a:r>
            <a:r>
              <a:rPr lang="en-US" altLang="en-US" dirty="0" err="1"/>
              <a:t>dt</a:t>
            </a:r>
            <a:r>
              <a:rPr lang="en-US" altLang="en-US" dirty="0"/>
              <a:t> = V/L</a:t>
            </a:r>
          </a:p>
          <a:p>
            <a:pPr algn="l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altLang="en-US" dirty="0"/>
              <a:t>Typically 3 kA in 1 </a:t>
            </a:r>
            <a:r>
              <a:rPr lang="en-US" altLang="en-US" dirty="0" err="1">
                <a:latin typeface="Symbol" pitchFamily="18" charset="2"/>
              </a:rPr>
              <a:t>m</a:t>
            </a:r>
            <a:r>
              <a:rPr lang="en-US" altLang="en-US" dirty="0" err="1"/>
              <a:t>s</a:t>
            </a:r>
            <a:r>
              <a:rPr lang="en-US" altLang="en-US" dirty="0"/>
              <a:t> rise time</a:t>
            </a:r>
          </a:p>
        </p:txBody>
      </p:sp>
      <p:sp>
        <p:nvSpPr>
          <p:cNvPr id="25" name="Line 34"/>
          <p:cNvSpPr>
            <a:spLocks noChangeShapeType="1"/>
          </p:cNvSpPr>
          <p:nvPr/>
        </p:nvSpPr>
        <p:spPr bwMode="auto">
          <a:xfrm flipH="1">
            <a:off x="7759700" y="1076325"/>
            <a:ext cx="0" cy="21240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" name="Line 35"/>
          <p:cNvSpPr>
            <a:spLocks noChangeShapeType="1"/>
          </p:cNvSpPr>
          <p:nvPr/>
        </p:nvSpPr>
        <p:spPr bwMode="auto">
          <a:xfrm flipH="1">
            <a:off x="6165850" y="1076325"/>
            <a:ext cx="0" cy="21240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" name="Text Box 36"/>
          <p:cNvSpPr txBox="1">
            <a:spLocks noChangeArrowheads="1"/>
          </p:cNvSpPr>
          <p:nvPr/>
        </p:nvSpPr>
        <p:spPr bwMode="auto">
          <a:xfrm>
            <a:off x="6832600" y="1228725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/>
              <a:t>w</a:t>
            </a:r>
          </a:p>
        </p:txBody>
      </p:sp>
      <p:pic>
        <p:nvPicPr>
          <p:cNvPr id="28" name="Picture 44" descr="5_module_tank_ph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713" y="2138363"/>
            <a:ext cx="3084512" cy="4022725"/>
          </a:xfrm>
          <a:prstGeom prst="rect">
            <a:avLst/>
          </a:prstGeom>
          <a:noFill/>
        </p:spPr>
      </p:pic>
      <p:sp>
        <p:nvSpPr>
          <p:cNvPr id="29" name="Text Box 46"/>
          <p:cNvSpPr txBox="1">
            <a:spLocks noChangeArrowheads="1"/>
          </p:cNvSpPr>
          <p:nvPr/>
        </p:nvSpPr>
        <p:spPr bwMode="auto">
          <a:xfrm>
            <a:off x="650084" y="1056373"/>
            <a:ext cx="4070345" cy="646331"/>
          </a:xfrm>
          <a:prstGeom prst="rect">
            <a:avLst/>
          </a:prstGeom>
          <a:solidFill>
            <a:schemeClr val="bg1">
              <a:alpha val="79999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/>
              <a:t>Pulsed magnet with very fast rise time</a:t>
            </a:r>
          </a:p>
          <a:p>
            <a:pPr algn="l" eaLnBrk="1" hangingPunct="1"/>
            <a:r>
              <a:rPr lang="en-US" altLang="en-US"/>
              <a:t>(100ns – few </a:t>
            </a:r>
            <a:r>
              <a:rPr lang="en-US" altLang="en-US">
                <a:latin typeface="Symbol" pitchFamily="18" charset="2"/>
              </a:rPr>
              <a:t>m</a:t>
            </a:r>
            <a:r>
              <a:rPr lang="en-US" altLang="en-US"/>
              <a:t>s)</a:t>
            </a:r>
          </a:p>
        </p:txBody>
      </p:sp>
    </p:spTree>
    <p:extLst>
      <p:ext uri="{BB962C8B-B14F-4D97-AF65-F5344CB8AC3E}">
        <p14:creationId xmlns:p14="http://schemas.microsoft.com/office/powerpoint/2010/main" val="76342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Magnetic septum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54681" y="1543169"/>
            <a:ext cx="3340100" cy="2682875"/>
          </a:xfrm>
          <a:prstGeom prst="rect">
            <a:avLst/>
          </a:prstGeom>
          <a:noFill/>
        </p:spPr>
      </p:pic>
      <p:pic>
        <p:nvPicPr>
          <p:cNvPr id="7" name="Picture 7" descr="ps sept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8463" y="3201988"/>
            <a:ext cx="4781550" cy="3224212"/>
          </a:xfrm>
          <a:prstGeom prst="rect">
            <a:avLst/>
          </a:prstGeom>
          <a:noFill/>
        </p:spPr>
      </p:pic>
      <p:sp>
        <p:nvSpPr>
          <p:cNvPr id="8" name="Line 9"/>
          <p:cNvSpPr>
            <a:spLocks noChangeShapeType="1"/>
          </p:cNvSpPr>
          <p:nvPr/>
        </p:nvSpPr>
        <p:spPr bwMode="auto">
          <a:xfrm flipH="1" flipV="1">
            <a:off x="3744718" y="5235740"/>
            <a:ext cx="562479" cy="174459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2441817" y="3182496"/>
            <a:ext cx="763346" cy="161334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419959" y="2857986"/>
            <a:ext cx="1377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Septum coil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846874" y="4730868"/>
            <a:ext cx="241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dirty="0"/>
              <a:t>I</a:t>
            </a: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V="1">
            <a:off x="7088174" y="3516431"/>
            <a:ext cx="942982" cy="1214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 flipH="1" flipV="1">
            <a:off x="6361105" y="3516431"/>
            <a:ext cx="553599" cy="11941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6692271" y="5183031"/>
            <a:ext cx="2141997" cy="794064"/>
          </a:xfrm>
          <a:prstGeom prst="rect">
            <a:avLst/>
          </a:prstGeom>
          <a:solidFill>
            <a:schemeClr val="bg1">
              <a:alpha val="79999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altLang="en-US" dirty="0"/>
              <a:t>B</a:t>
            </a:r>
            <a:r>
              <a:rPr lang="en-US" altLang="en-US" baseline="-25000" dirty="0"/>
              <a:t>o</a:t>
            </a:r>
            <a:r>
              <a:rPr lang="en-US" altLang="en-US" dirty="0"/>
              <a:t> = </a:t>
            </a:r>
            <a:r>
              <a:rPr lang="en-US" altLang="en-US" dirty="0">
                <a:latin typeface="Symbol" pitchFamily="18" charset="2"/>
              </a:rPr>
              <a:t>m</a:t>
            </a:r>
            <a:r>
              <a:rPr lang="en-US" altLang="en-US" baseline="-25000" dirty="0"/>
              <a:t>0</a:t>
            </a:r>
            <a:r>
              <a:rPr lang="en-US" altLang="en-US" dirty="0">
                <a:latin typeface="Times New Roman" pitchFamily="18" charset="0"/>
              </a:rPr>
              <a:t>I</a:t>
            </a:r>
            <a:r>
              <a:rPr lang="en-US" altLang="en-US" dirty="0"/>
              <a:t> / g</a:t>
            </a:r>
          </a:p>
          <a:p>
            <a:pPr algn="l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altLang="en-US" dirty="0"/>
              <a:t>Typically </a:t>
            </a:r>
            <a:r>
              <a:rPr lang="en-US" altLang="en-US" sz="2000" dirty="0">
                <a:latin typeface="Symbol" pitchFamily="18" charset="2"/>
              </a:rPr>
              <a:t>I</a:t>
            </a:r>
            <a:r>
              <a:rPr lang="en-US" altLang="en-US" dirty="0"/>
              <a:t>  5-25 kA</a:t>
            </a:r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3935992" y="804444"/>
            <a:ext cx="5083443" cy="646331"/>
          </a:xfrm>
          <a:prstGeom prst="rect">
            <a:avLst/>
          </a:prstGeom>
          <a:solidFill>
            <a:schemeClr val="bg1">
              <a:alpha val="79999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dirty="0"/>
              <a:t>Pulsed or DC magnet with thin (2-20mm)</a:t>
            </a:r>
          </a:p>
          <a:p>
            <a:pPr algn="ctr" eaLnBrk="1" hangingPunct="1"/>
            <a:r>
              <a:rPr lang="en-US" altLang="en-US" dirty="0"/>
              <a:t>septum between zero field and high field region 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2407137" y="4710564"/>
            <a:ext cx="192025" cy="11033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351454" y="4710563"/>
            <a:ext cx="192025" cy="11033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8536" y="5795546"/>
            <a:ext cx="1850186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1600" b="1" kern="0" dirty="0" smtClean="0">
                <a:solidFill>
                  <a:schemeClr val="accent1">
                    <a:lumMod val="90000"/>
                  </a:schemeClr>
                </a:solidFill>
                <a:latin typeface="+mn-lt"/>
              </a:rPr>
              <a:t>Circulating bea</a:t>
            </a:r>
            <a:r>
              <a:rPr lang="en-GB" sz="1600" b="1" kern="0" dirty="0">
                <a:solidFill>
                  <a:schemeClr val="accent1">
                    <a:lumMod val="90000"/>
                  </a:schemeClr>
                </a:solidFill>
                <a:latin typeface="+mn-lt"/>
              </a:rPr>
              <a:t>m</a:t>
            </a:r>
            <a:endParaRPr lang="en-GB" sz="1600" b="1" kern="0" dirty="0" smtClean="0">
              <a:solidFill>
                <a:schemeClr val="accent1">
                  <a:lumMod val="90000"/>
                </a:schemeClr>
              </a:solidFill>
              <a:latin typeface="+mn-lt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1461195" y="4820894"/>
            <a:ext cx="945942" cy="9980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2411058" y="5860764"/>
            <a:ext cx="1712328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1600" b="1" kern="0" dirty="0" smtClean="0">
                <a:solidFill>
                  <a:schemeClr val="accent1">
                    <a:lumMod val="90000"/>
                  </a:schemeClr>
                </a:solidFill>
                <a:latin typeface="+mn-lt"/>
              </a:rPr>
              <a:t>Extracted bea</a:t>
            </a:r>
            <a:r>
              <a:rPr lang="en-GB" sz="1600" b="1" kern="0" dirty="0">
                <a:solidFill>
                  <a:schemeClr val="accent1">
                    <a:lumMod val="90000"/>
                  </a:schemeClr>
                </a:solidFill>
                <a:latin typeface="+mn-lt"/>
              </a:rPr>
              <a:t>m</a:t>
            </a:r>
            <a:endParaRPr lang="en-GB" sz="1600" b="1" kern="0" dirty="0" smtClean="0">
              <a:solidFill>
                <a:schemeClr val="accent1">
                  <a:lumMod val="90000"/>
                </a:schemeClr>
              </a:solidFill>
              <a:latin typeface="+mn-lt"/>
            </a:endParaRPr>
          </a:p>
        </p:txBody>
      </p:sp>
      <p:cxnSp>
        <p:nvCxnSpPr>
          <p:cNvPr id="23" name="Straight Arrow Connector 22"/>
          <p:cNvCxnSpPr>
            <a:stCxn id="22" idx="0"/>
          </p:cNvCxnSpPr>
          <p:nvPr/>
        </p:nvCxnSpPr>
        <p:spPr bwMode="auto">
          <a:xfrm flipV="1">
            <a:off x="3267222" y="4815330"/>
            <a:ext cx="194232" cy="10454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6" name="Group 23"/>
          <p:cNvGrpSpPr>
            <a:grpSpLocks/>
          </p:cNvGrpSpPr>
          <p:nvPr/>
        </p:nvGrpSpPr>
        <p:grpSpPr bwMode="auto">
          <a:xfrm>
            <a:off x="772020" y="857450"/>
            <a:ext cx="4537479" cy="2115707"/>
            <a:chOff x="960" y="816"/>
            <a:chExt cx="6064" cy="3337"/>
          </a:xfrm>
        </p:grpSpPr>
        <p:sp>
          <p:nvSpPr>
            <p:cNvPr id="27" name="Rectangle 2"/>
            <p:cNvSpPr>
              <a:spLocks noChangeArrowheads="1"/>
            </p:cNvSpPr>
            <p:nvPr/>
          </p:nvSpPr>
          <p:spPr bwMode="auto">
            <a:xfrm>
              <a:off x="3264" y="2544"/>
              <a:ext cx="240" cy="33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" name="Rectangle 3"/>
            <p:cNvSpPr>
              <a:spLocks noChangeArrowheads="1"/>
            </p:cNvSpPr>
            <p:nvPr/>
          </p:nvSpPr>
          <p:spPr bwMode="auto">
            <a:xfrm>
              <a:off x="2544" y="2496"/>
              <a:ext cx="720" cy="432"/>
            </a:xfrm>
            <a:prstGeom prst="rect">
              <a:avLst/>
            </a:prstGeom>
            <a:solidFill>
              <a:srgbClr val="777777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9" name="Rectangle 4"/>
            <p:cNvSpPr>
              <a:spLocks noChangeArrowheads="1"/>
            </p:cNvSpPr>
            <p:nvPr/>
          </p:nvSpPr>
          <p:spPr bwMode="auto">
            <a:xfrm>
              <a:off x="3216" y="2496"/>
              <a:ext cx="192" cy="432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0" name="Rectangle 6"/>
            <p:cNvSpPr>
              <a:spLocks noChangeArrowheads="1"/>
            </p:cNvSpPr>
            <p:nvPr/>
          </p:nvSpPr>
          <p:spPr bwMode="auto">
            <a:xfrm>
              <a:off x="2304" y="2544"/>
              <a:ext cx="240" cy="33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" name="Freeform 7"/>
            <p:cNvSpPr>
              <a:spLocks/>
            </p:cNvSpPr>
            <p:nvPr/>
          </p:nvSpPr>
          <p:spPr bwMode="auto">
            <a:xfrm>
              <a:off x="2544" y="1680"/>
              <a:ext cx="1344" cy="1200"/>
            </a:xfrm>
            <a:custGeom>
              <a:avLst/>
              <a:gdLst>
                <a:gd name="T0" fmla="*/ 0 w 1344"/>
                <a:gd name="T1" fmla="*/ 864 h 1200"/>
                <a:gd name="T2" fmla="*/ 0 w 1344"/>
                <a:gd name="T3" fmla="*/ 1200 h 1200"/>
                <a:gd name="T4" fmla="*/ 1344 w 1344"/>
                <a:gd name="T5" fmla="*/ 336 h 1200"/>
                <a:gd name="T6" fmla="*/ 1344 w 1344"/>
                <a:gd name="T7" fmla="*/ 0 h 1200"/>
                <a:gd name="T8" fmla="*/ 0 w 1344"/>
                <a:gd name="T9" fmla="*/ 864 h 1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4" h="1200">
                  <a:moveTo>
                    <a:pt x="0" y="864"/>
                  </a:moveTo>
                  <a:lnTo>
                    <a:pt x="0" y="1200"/>
                  </a:lnTo>
                  <a:lnTo>
                    <a:pt x="1344" y="336"/>
                  </a:lnTo>
                  <a:lnTo>
                    <a:pt x="1344" y="0"/>
                  </a:lnTo>
                  <a:lnTo>
                    <a:pt x="0" y="864"/>
                  </a:lnTo>
                  <a:close/>
                </a:path>
              </a:pathLst>
            </a:custGeom>
            <a:solidFill>
              <a:srgbClr val="FFCC00"/>
            </a:solidFill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2" name="Freeform 8"/>
            <p:cNvSpPr>
              <a:spLocks/>
            </p:cNvSpPr>
            <p:nvPr/>
          </p:nvSpPr>
          <p:spPr bwMode="auto">
            <a:xfrm>
              <a:off x="3504" y="1680"/>
              <a:ext cx="1344" cy="1200"/>
            </a:xfrm>
            <a:custGeom>
              <a:avLst/>
              <a:gdLst>
                <a:gd name="T0" fmla="*/ 0 w 1344"/>
                <a:gd name="T1" fmla="*/ 864 h 1200"/>
                <a:gd name="T2" fmla="*/ 0 w 1344"/>
                <a:gd name="T3" fmla="*/ 1200 h 1200"/>
                <a:gd name="T4" fmla="*/ 1344 w 1344"/>
                <a:gd name="T5" fmla="*/ 336 h 1200"/>
                <a:gd name="T6" fmla="*/ 1344 w 1344"/>
                <a:gd name="T7" fmla="*/ 0 h 1200"/>
                <a:gd name="T8" fmla="*/ 0 w 1344"/>
                <a:gd name="T9" fmla="*/ 864 h 1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4" h="1200">
                  <a:moveTo>
                    <a:pt x="0" y="864"/>
                  </a:moveTo>
                  <a:lnTo>
                    <a:pt x="0" y="1200"/>
                  </a:lnTo>
                  <a:lnTo>
                    <a:pt x="1344" y="336"/>
                  </a:lnTo>
                  <a:lnTo>
                    <a:pt x="1344" y="0"/>
                  </a:lnTo>
                  <a:lnTo>
                    <a:pt x="0" y="864"/>
                  </a:lnTo>
                  <a:close/>
                </a:path>
              </a:pathLst>
            </a:custGeom>
            <a:solidFill>
              <a:srgbClr val="FFCC00"/>
            </a:solidFill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3" name="Group 9"/>
            <p:cNvGrpSpPr>
              <a:grpSpLocks/>
            </p:cNvGrpSpPr>
            <p:nvPr/>
          </p:nvGrpSpPr>
          <p:grpSpPr bwMode="auto">
            <a:xfrm>
              <a:off x="960" y="816"/>
              <a:ext cx="3888" cy="2928"/>
              <a:chOff x="960" y="624"/>
              <a:chExt cx="3888" cy="2928"/>
            </a:xfrm>
          </p:grpSpPr>
          <p:sp>
            <p:nvSpPr>
              <p:cNvPr id="42" name="Freeform 10"/>
              <p:cNvSpPr>
                <a:spLocks/>
              </p:cNvSpPr>
              <p:nvPr/>
            </p:nvSpPr>
            <p:spPr bwMode="auto">
              <a:xfrm>
                <a:off x="960" y="1480"/>
                <a:ext cx="2544" cy="2072"/>
              </a:xfrm>
              <a:custGeom>
                <a:avLst/>
                <a:gdLst>
                  <a:gd name="T0" fmla="*/ 0 w 2544"/>
                  <a:gd name="T1" fmla="*/ 2072 h 2072"/>
                  <a:gd name="T2" fmla="*/ 2544 w 2544"/>
                  <a:gd name="T3" fmla="*/ 2064 h 2072"/>
                  <a:gd name="T4" fmla="*/ 2544 w 2544"/>
                  <a:gd name="T5" fmla="*/ 1200 h 2072"/>
                  <a:gd name="T6" fmla="*/ 1344 w 2544"/>
                  <a:gd name="T7" fmla="*/ 1200 h 2072"/>
                  <a:gd name="T8" fmla="*/ 1344 w 2544"/>
                  <a:gd name="T9" fmla="*/ 864 h 2072"/>
                  <a:gd name="T10" fmla="*/ 2544 w 2544"/>
                  <a:gd name="T11" fmla="*/ 864 h 2072"/>
                  <a:gd name="T12" fmla="*/ 2544 w 2544"/>
                  <a:gd name="T13" fmla="*/ 0 h 2072"/>
                  <a:gd name="T14" fmla="*/ 0 w 2544"/>
                  <a:gd name="T15" fmla="*/ 0 h 2072"/>
                  <a:gd name="T16" fmla="*/ 0 w 2544"/>
                  <a:gd name="T17" fmla="*/ 2072 h 20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44" h="2072">
                    <a:moveTo>
                      <a:pt x="0" y="2072"/>
                    </a:moveTo>
                    <a:lnTo>
                      <a:pt x="2544" y="2064"/>
                    </a:lnTo>
                    <a:lnTo>
                      <a:pt x="2544" y="1200"/>
                    </a:lnTo>
                    <a:lnTo>
                      <a:pt x="1344" y="1200"/>
                    </a:lnTo>
                    <a:lnTo>
                      <a:pt x="1344" y="864"/>
                    </a:lnTo>
                    <a:lnTo>
                      <a:pt x="2544" y="864"/>
                    </a:lnTo>
                    <a:lnTo>
                      <a:pt x="2544" y="0"/>
                    </a:lnTo>
                    <a:lnTo>
                      <a:pt x="0" y="0"/>
                    </a:lnTo>
                    <a:lnTo>
                      <a:pt x="0" y="2072"/>
                    </a:lnTo>
                    <a:close/>
                  </a:path>
                </a:pathLst>
              </a:custGeom>
              <a:solidFill>
                <a:srgbClr val="C0C0C0"/>
              </a:solidFill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3" name="Freeform 11"/>
              <p:cNvSpPr>
                <a:spLocks/>
              </p:cNvSpPr>
              <p:nvPr/>
            </p:nvSpPr>
            <p:spPr bwMode="auto">
              <a:xfrm>
                <a:off x="3504" y="1824"/>
                <a:ext cx="1344" cy="1728"/>
              </a:xfrm>
              <a:custGeom>
                <a:avLst/>
                <a:gdLst>
                  <a:gd name="T0" fmla="*/ 0 w 1344"/>
                  <a:gd name="T1" fmla="*/ 1728 h 1728"/>
                  <a:gd name="T2" fmla="*/ 1344 w 1344"/>
                  <a:gd name="T3" fmla="*/ 864 h 1728"/>
                  <a:gd name="T4" fmla="*/ 1344 w 1344"/>
                  <a:gd name="T5" fmla="*/ 0 h 1728"/>
                  <a:gd name="T6" fmla="*/ 0 w 1344"/>
                  <a:gd name="T7" fmla="*/ 864 h 1728"/>
                  <a:gd name="T8" fmla="*/ 0 w 1344"/>
                  <a:gd name="T9" fmla="*/ 1728 h 17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44" h="1728">
                    <a:moveTo>
                      <a:pt x="0" y="1728"/>
                    </a:moveTo>
                    <a:lnTo>
                      <a:pt x="1344" y="864"/>
                    </a:lnTo>
                    <a:lnTo>
                      <a:pt x="1344" y="0"/>
                    </a:lnTo>
                    <a:lnTo>
                      <a:pt x="0" y="864"/>
                    </a:lnTo>
                    <a:lnTo>
                      <a:pt x="0" y="1728"/>
                    </a:lnTo>
                    <a:close/>
                  </a:path>
                </a:pathLst>
              </a:custGeom>
              <a:solidFill>
                <a:srgbClr val="969696"/>
              </a:solidFill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4" name="Freeform 12"/>
              <p:cNvSpPr>
                <a:spLocks/>
              </p:cNvSpPr>
              <p:nvPr/>
            </p:nvSpPr>
            <p:spPr bwMode="auto">
              <a:xfrm>
                <a:off x="3504" y="624"/>
                <a:ext cx="1344" cy="1728"/>
              </a:xfrm>
              <a:custGeom>
                <a:avLst/>
                <a:gdLst>
                  <a:gd name="T0" fmla="*/ 0 w 1344"/>
                  <a:gd name="T1" fmla="*/ 1728 h 1728"/>
                  <a:gd name="T2" fmla="*/ 1344 w 1344"/>
                  <a:gd name="T3" fmla="*/ 864 h 1728"/>
                  <a:gd name="T4" fmla="*/ 1344 w 1344"/>
                  <a:gd name="T5" fmla="*/ 0 h 1728"/>
                  <a:gd name="T6" fmla="*/ 0 w 1344"/>
                  <a:gd name="T7" fmla="*/ 864 h 1728"/>
                  <a:gd name="T8" fmla="*/ 0 w 1344"/>
                  <a:gd name="T9" fmla="*/ 1728 h 17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44" h="1728">
                    <a:moveTo>
                      <a:pt x="0" y="1728"/>
                    </a:moveTo>
                    <a:lnTo>
                      <a:pt x="1344" y="864"/>
                    </a:lnTo>
                    <a:lnTo>
                      <a:pt x="1344" y="0"/>
                    </a:lnTo>
                    <a:lnTo>
                      <a:pt x="0" y="864"/>
                    </a:lnTo>
                    <a:lnTo>
                      <a:pt x="0" y="1728"/>
                    </a:lnTo>
                    <a:close/>
                  </a:path>
                </a:pathLst>
              </a:custGeom>
              <a:solidFill>
                <a:srgbClr val="969696"/>
              </a:solidFill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5" name="Freeform 13"/>
              <p:cNvSpPr>
                <a:spLocks/>
              </p:cNvSpPr>
              <p:nvPr/>
            </p:nvSpPr>
            <p:spPr bwMode="auto">
              <a:xfrm>
                <a:off x="960" y="624"/>
                <a:ext cx="3888" cy="864"/>
              </a:xfrm>
              <a:custGeom>
                <a:avLst/>
                <a:gdLst>
                  <a:gd name="T0" fmla="*/ 0 w 3888"/>
                  <a:gd name="T1" fmla="*/ 864 h 864"/>
                  <a:gd name="T2" fmla="*/ 2544 w 3888"/>
                  <a:gd name="T3" fmla="*/ 864 h 864"/>
                  <a:gd name="T4" fmla="*/ 3888 w 3888"/>
                  <a:gd name="T5" fmla="*/ 0 h 864"/>
                  <a:gd name="T6" fmla="*/ 1344 w 3888"/>
                  <a:gd name="T7" fmla="*/ 0 h 864"/>
                  <a:gd name="T8" fmla="*/ 0 w 3888"/>
                  <a:gd name="T9" fmla="*/ 864 h 8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88" h="864">
                    <a:moveTo>
                      <a:pt x="0" y="864"/>
                    </a:moveTo>
                    <a:lnTo>
                      <a:pt x="2544" y="864"/>
                    </a:lnTo>
                    <a:lnTo>
                      <a:pt x="3888" y="0"/>
                    </a:lnTo>
                    <a:lnTo>
                      <a:pt x="1344" y="0"/>
                    </a:lnTo>
                    <a:lnTo>
                      <a:pt x="0" y="864"/>
                    </a:lnTo>
                    <a:close/>
                  </a:path>
                </a:pathLst>
              </a:custGeom>
              <a:solidFill>
                <a:srgbClr val="DDDDDD"/>
              </a:solidFill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4" name="AutoShape 15"/>
            <p:cNvSpPr>
              <a:spLocks noChangeArrowheads="1"/>
            </p:cNvSpPr>
            <p:nvPr/>
          </p:nvSpPr>
          <p:spPr bwMode="auto">
            <a:xfrm>
              <a:off x="1632" y="2208"/>
              <a:ext cx="1440" cy="1056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5" name="Line 16"/>
            <p:cNvSpPr>
              <a:spLocks noChangeShapeType="1"/>
            </p:cNvSpPr>
            <p:nvPr/>
          </p:nvSpPr>
          <p:spPr bwMode="auto">
            <a:xfrm flipV="1">
              <a:off x="3072" y="2640"/>
              <a:ext cx="0" cy="240"/>
            </a:xfrm>
            <a:prstGeom prst="line">
              <a:avLst/>
            </a:prstGeom>
            <a:noFill/>
            <a:ln w="88900">
              <a:solidFill>
                <a:srgbClr val="66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" name="Text Box 17"/>
            <p:cNvSpPr txBox="1">
              <a:spLocks noChangeArrowheads="1"/>
            </p:cNvSpPr>
            <p:nvPr/>
          </p:nvSpPr>
          <p:spPr bwMode="auto">
            <a:xfrm>
              <a:off x="1052" y="2323"/>
              <a:ext cx="336" cy="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66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66FFFF"/>
                  </a:solidFill>
                </a:rPr>
                <a:t>B</a:t>
              </a:r>
              <a:endParaRPr lang="en-US" altLang="en-US" sz="28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37" name="AutoShape 18"/>
            <p:cNvSpPr>
              <a:spLocks noChangeArrowheads="1"/>
            </p:cNvSpPr>
            <p:nvPr/>
          </p:nvSpPr>
          <p:spPr bwMode="auto">
            <a:xfrm>
              <a:off x="4781" y="2998"/>
              <a:ext cx="2243" cy="1155"/>
            </a:xfrm>
            <a:prstGeom prst="wedgeRectCallout">
              <a:avLst>
                <a:gd name="adj1" fmla="val -105654"/>
                <a:gd name="adj2" fmla="val -68501"/>
              </a:avLst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400" dirty="0"/>
                <a:t>Current Density </a:t>
              </a:r>
            </a:p>
            <a:p>
              <a:pPr algn="ctr">
                <a:spcBef>
                  <a:spcPct val="10000"/>
                </a:spcBef>
                <a:buFontTx/>
                <a:buNone/>
              </a:pPr>
              <a:r>
                <a:rPr lang="en-US" altLang="en-US" sz="1400" dirty="0"/>
                <a:t>i</a:t>
              </a:r>
              <a:r>
                <a:rPr lang="en-US" altLang="en-US" sz="1400" dirty="0" smtClean="0"/>
                <a:t>s </a:t>
              </a:r>
              <a:r>
                <a:rPr lang="en-US" altLang="en-US" sz="1400" dirty="0"/>
                <a:t>very high in </a:t>
              </a:r>
            </a:p>
            <a:p>
              <a:pPr algn="ctr">
                <a:spcBef>
                  <a:spcPct val="10000"/>
                </a:spcBef>
                <a:buFontTx/>
                <a:buNone/>
              </a:pPr>
              <a:r>
                <a:rPr lang="en-US" altLang="en-US" sz="1400" dirty="0"/>
                <a:t>Septum Blade</a:t>
              </a:r>
            </a:p>
          </p:txBody>
        </p:sp>
        <p:sp>
          <p:nvSpPr>
            <p:cNvPr id="38" name="Line 19"/>
            <p:cNvSpPr>
              <a:spLocks noChangeShapeType="1"/>
            </p:cNvSpPr>
            <p:nvPr/>
          </p:nvSpPr>
          <p:spPr bwMode="auto">
            <a:xfrm>
              <a:off x="3408" y="2544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" name="Line 20"/>
            <p:cNvSpPr>
              <a:spLocks noChangeShapeType="1"/>
            </p:cNvSpPr>
            <p:nvPr/>
          </p:nvSpPr>
          <p:spPr bwMode="auto">
            <a:xfrm flipV="1">
              <a:off x="3648" y="1920"/>
              <a:ext cx="1056" cy="672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Text Box 21"/>
            <p:cNvSpPr txBox="1">
              <a:spLocks noChangeArrowheads="1"/>
            </p:cNvSpPr>
            <p:nvPr/>
          </p:nvSpPr>
          <p:spPr bwMode="auto">
            <a:xfrm>
              <a:off x="4656" y="1776"/>
              <a:ext cx="2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2000" b="1">
                  <a:solidFill>
                    <a:srgbClr val="FF0000"/>
                  </a:solidFill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41" name="Line 22"/>
            <p:cNvSpPr>
              <a:spLocks noChangeShapeType="1"/>
            </p:cNvSpPr>
            <p:nvPr/>
          </p:nvSpPr>
          <p:spPr bwMode="auto">
            <a:xfrm flipH="1">
              <a:off x="2592" y="2544"/>
              <a:ext cx="240" cy="144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4135680" y="5203224"/>
            <a:ext cx="10809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200" b="1" dirty="0">
                <a:solidFill>
                  <a:srgbClr val="FFFF00"/>
                </a:solidFill>
              </a:rPr>
              <a:t>Remote positioning system</a:t>
            </a:r>
          </a:p>
        </p:txBody>
      </p:sp>
      <p:sp>
        <p:nvSpPr>
          <p:cNvPr id="48" name="Line 10"/>
          <p:cNvSpPr>
            <a:spLocks noChangeShapeType="1"/>
          </p:cNvSpPr>
          <p:nvPr/>
        </p:nvSpPr>
        <p:spPr bwMode="auto">
          <a:xfrm flipH="1">
            <a:off x="3971988" y="3495110"/>
            <a:ext cx="335209" cy="105748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b="1">
              <a:solidFill>
                <a:srgbClr val="FFFF00"/>
              </a:solidFill>
            </a:endParaRPr>
          </a:p>
        </p:txBody>
      </p:sp>
      <p:sp>
        <p:nvSpPr>
          <p:cNvPr id="49" name="Text Box 11"/>
          <p:cNvSpPr txBox="1">
            <a:spLocks noChangeArrowheads="1"/>
          </p:cNvSpPr>
          <p:nvPr/>
        </p:nvSpPr>
        <p:spPr bwMode="auto">
          <a:xfrm>
            <a:off x="3576759" y="3190310"/>
            <a:ext cx="16764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b="1" dirty="0">
                <a:solidFill>
                  <a:srgbClr val="FFFF00"/>
                </a:solidFill>
              </a:rPr>
              <a:t>Beam “monitor”</a:t>
            </a:r>
          </a:p>
        </p:txBody>
      </p:sp>
      <p:sp>
        <p:nvSpPr>
          <p:cNvPr id="50" name="Line 12"/>
          <p:cNvSpPr>
            <a:spLocks noChangeShapeType="1"/>
          </p:cNvSpPr>
          <p:nvPr/>
        </p:nvSpPr>
        <p:spPr bwMode="auto">
          <a:xfrm>
            <a:off x="1500508" y="3544929"/>
            <a:ext cx="733282" cy="88847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" name="Text Box 13"/>
          <p:cNvSpPr txBox="1">
            <a:spLocks noChangeArrowheads="1"/>
          </p:cNvSpPr>
          <p:nvPr/>
        </p:nvSpPr>
        <p:spPr bwMode="auto">
          <a:xfrm>
            <a:off x="365246" y="3322981"/>
            <a:ext cx="137160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b="1" dirty="0">
                <a:solidFill>
                  <a:srgbClr val="FFFF00"/>
                </a:solidFill>
              </a:rPr>
              <a:t>Beam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b="1" dirty="0">
                <a:solidFill>
                  <a:srgbClr val="FFFF00"/>
                </a:solidFill>
              </a:rPr>
              <a:t>screen</a:t>
            </a:r>
          </a:p>
        </p:txBody>
      </p:sp>
    </p:spTree>
    <p:extLst>
      <p:ext uri="{BB962C8B-B14F-4D97-AF65-F5344CB8AC3E}">
        <p14:creationId xmlns:p14="http://schemas.microsoft.com/office/powerpoint/2010/main" val="128727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2"/>
          <p:cNvSpPr>
            <a:spLocks noGrp="1"/>
          </p:cNvSpPr>
          <p:nvPr>
            <p:ph type="dt" sz="quarter" idx="10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January 2017</a:t>
            </a:r>
            <a:endParaRPr lang="en-GB" alt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651" name="Footer Placeholder 3"/>
          <p:cNvSpPr>
            <a:spLocks noGrp="1"/>
          </p:cNvSpPr>
          <p:nvPr>
            <p:ph type="ftr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USPAS - Transfer and kickers - J. </a:t>
            </a:r>
            <a:r>
              <a:rPr lang="en-GB" alt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Wenninger</a:t>
            </a:r>
            <a:endParaRPr lang="en-GB" alt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6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B449A55-9359-4AB0-8D62-188714F5AF0A}" type="slidenum">
              <a:rPr lang="en-GB" altLang="en-US" sz="1400" smtClean="0">
                <a:solidFill>
                  <a:srgbClr val="00009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en-GB" altLang="en-US" sz="1400" smtClean="0">
              <a:solidFill>
                <a:srgbClr val="000099"/>
              </a:solidFill>
            </a:endParaRP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23888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Lambertson</a:t>
            </a:r>
            <a:r>
              <a:rPr lang="en-US" altLang="en-US" dirty="0" smtClean="0"/>
              <a:t> </a:t>
            </a:r>
            <a:r>
              <a:rPr lang="en-US" altLang="en-US" dirty="0" smtClean="0"/>
              <a:t>septum </a:t>
            </a:r>
            <a:r>
              <a:rPr lang="en-US" altLang="en-US" dirty="0"/>
              <a:t>p</a:t>
            </a:r>
            <a:r>
              <a:rPr lang="en-US" altLang="en-US" dirty="0" smtClean="0"/>
              <a:t>rinciple</a:t>
            </a:r>
            <a:endParaRPr lang="en-US" altLang="en-US" dirty="0" smtClean="0"/>
          </a:p>
        </p:txBody>
      </p:sp>
      <p:sp>
        <p:nvSpPr>
          <p:cNvPr id="27654" name="Text Box 53"/>
          <p:cNvSpPr txBox="1">
            <a:spLocks noChangeArrowheads="1"/>
          </p:cNvSpPr>
          <p:nvPr/>
        </p:nvSpPr>
        <p:spPr bwMode="auto">
          <a:xfrm>
            <a:off x="304800" y="1295400"/>
            <a:ext cx="358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655" name="Text Box 54"/>
          <p:cNvSpPr txBox="1">
            <a:spLocks noChangeArrowheads="1"/>
          </p:cNvSpPr>
          <p:nvPr/>
        </p:nvSpPr>
        <p:spPr bwMode="auto">
          <a:xfrm>
            <a:off x="415925" y="1357312"/>
            <a:ext cx="3733800" cy="4119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5113" indent="-265113" eaLnBrk="1" hangingPunct="1"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GB" altLang="en-US" sz="1800" dirty="0" smtClean="0"/>
              <a:t>Conductors </a:t>
            </a:r>
            <a:r>
              <a:rPr lang="en-GB" altLang="en-US" sz="1800" dirty="0"/>
              <a:t>are enclosed in steel yoke, “well away” from beam;</a:t>
            </a:r>
          </a:p>
          <a:p>
            <a:pPr marL="265113" indent="-265113" eaLnBrk="1" hangingPunct="1"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GB" altLang="en-US" sz="1800" dirty="0" smtClean="0"/>
              <a:t>Thin </a:t>
            </a:r>
            <a:r>
              <a:rPr lang="en-GB" altLang="en-US" sz="1800" dirty="0"/>
              <a:t>steel yoke between Aperture and circulating beam – however extra steel required to avoid saturation;</a:t>
            </a:r>
          </a:p>
          <a:p>
            <a:pPr marL="265113" indent="-265113" eaLnBrk="1" hangingPunct="1">
              <a:buClr>
                <a:srgbClr val="0000FF"/>
              </a:buClr>
              <a:buSzPct val="80000"/>
              <a:buNone/>
            </a:pPr>
            <a:endParaRPr lang="en-GB" altLang="en-US" sz="1800" dirty="0"/>
          </a:p>
          <a:p>
            <a:pPr marL="265113" indent="-265113" eaLnBrk="1" hangingPunct="1">
              <a:spcBef>
                <a:spcPct val="250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GB" altLang="en-US" sz="1800" dirty="0"/>
              <a:t> Extraction s</a:t>
            </a:r>
            <a:r>
              <a:rPr lang="en-GB" altLang="en-US" sz="1800" dirty="0" smtClean="0"/>
              <a:t>eptum as shown:</a:t>
            </a:r>
            <a:endParaRPr lang="en-GB" altLang="en-US" sz="1800" dirty="0"/>
          </a:p>
          <a:p>
            <a:pPr marL="539750" lvl="1" indent="-265113" eaLnBrk="1" hangingPunct="1">
              <a:spcBef>
                <a:spcPct val="25000"/>
              </a:spcBef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GB" altLang="en-US" sz="1600" i="1" dirty="0" smtClean="0"/>
              <a:t>A </a:t>
            </a:r>
            <a:r>
              <a:rPr lang="en-GB" altLang="en-US" sz="1600" i="1" dirty="0"/>
              <a:t>kicker </a:t>
            </a:r>
            <a:r>
              <a:rPr lang="en-GB" altLang="en-US" sz="1600" i="1" dirty="0" smtClean="0"/>
              <a:t>deflects the beam </a:t>
            </a:r>
            <a:r>
              <a:rPr lang="en-GB" altLang="en-US" sz="1600" i="1" dirty="0"/>
              <a:t>horizontally into aperture;</a:t>
            </a:r>
          </a:p>
          <a:p>
            <a:pPr marL="539750" lvl="1" indent="-265113" eaLnBrk="1" hangingPunct="1">
              <a:spcBef>
                <a:spcPct val="25000"/>
              </a:spcBef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GB" altLang="en-US" sz="1600" i="1" dirty="0" smtClean="0"/>
              <a:t>The </a:t>
            </a:r>
            <a:r>
              <a:rPr lang="en-GB" altLang="en-US" sz="1600" i="1" dirty="0" err="1" smtClean="0"/>
              <a:t>Lambertson</a:t>
            </a:r>
            <a:r>
              <a:rPr lang="en-GB" altLang="en-US" sz="1600" i="1" dirty="0" smtClean="0"/>
              <a:t> </a:t>
            </a:r>
            <a:r>
              <a:rPr lang="en-GB" altLang="en-US" sz="1600" i="1" dirty="0"/>
              <a:t>deflects </a:t>
            </a:r>
            <a:r>
              <a:rPr lang="en-GB" altLang="en-US" sz="1600" i="1" dirty="0" smtClean="0"/>
              <a:t>the beam </a:t>
            </a:r>
            <a:r>
              <a:rPr lang="en-GB" altLang="en-US" sz="1600" i="1" dirty="0"/>
              <a:t>vertically (orthogonal to kicker deflection).</a:t>
            </a:r>
          </a:p>
        </p:txBody>
      </p:sp>
      <p:grpSp>
        <p:nvGrpSpPr>
          <p:cNvPr id="27656" name="Group 64"/>
          <p:cNvGrpSpPr>
            <a:grpSpLocks/>
          </p:cNvGrpSpPr>
          <p:nvPr/>
        </p:nvGrpSpPr>
        <p:grpSpPr bwMode="auto">
          <a:xfrm>
            <a:off x="4190415" y="1295400"/>
            <a:ext cx="5105400" cy="4786312"/>
            <a:chOff x="2448" y="729"/>
            <a:chExt cx="3216" cy="3015"/>
          </a:xfrm>
        </p:grpSpPr>
        <p:grpSp>
          <p:nvGrpSpPr>
            <p:cNvPr id="27657" name="Group 50"/>
            <p:cNvGrpSpPr>
              <a:grpSpLocks/>
            </p:cNvGrpSpPr>
            <p:nvPr/>
          </p:nvGrpSpPr>
          <p:grpSpPr bwMode="auto">
            <a:xfrm>
              <a:off x="2496" y="768"/>
              <a:ext cx="2112" cy="2976"/>
              <a:chOff x="2496" y="768"/>
              <a:chExt cx="2112" cy="2976"/>
            </a:xfrm>
          </p:grpSpPr>
          <p:sp>
            <p:nvSpPr>
              <p:cNvPr id="27669" name="Rectangle 3"/>
              <p:cNvSpPr>
                <a:spLocks noChangeArrowheads="1"/>
              </p:cNvSpPr>
              <p:nvPr/>
            </p:nvSpPr>
            <p:spPr bwMode="auto">
              <a:xfrm>
                <a:off x="2496" y="768"/>
                <a:ext cx="1632" cy="2976"/>
              </a:xfrm>
              <a:prstGeom prst="rect">
                <a:avLst/>
              </a:prstGeom>
              <a:solidFill>
                <a:srgbClr val="00FFFF"/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7670" name="Freeform 4"/>
              <p:cNvSpPr>
                <a:spLocks/>
              </p:cNvSpPr>
              <p:nvPr/>
            </p:nvSpPr>
            <p:spPr bwMode="auto">
              <a:xfrm>
                <a:off x="3120" y="1296"/>
                <a:ext cx="914" cy="1920"/>
              </a:xfrm>
              <a:custGeom>
                <a:avLst/>
                <a:gdLst>
                  <a:gd name="T0" fmla="*/ 914 w 914"/>
                  <a:gd name="T1" fmla="*/ 0 h 1920"/>
                  <a:gd name="T2" fmla="*/ 2 w 914"/>
                  <a:gd name="T3" fmla="*/ 0 h 1920"/>
                  <a:gd name="T4" fmla="*/ 0 w 914"/>
                  <a:gd name="T5" fmla="*/ 480 h 1920"/>
                  <a:gd name="T6" fmla="*/ 624 w 914"/>
                  <a:gd name="T7" fmla="*/ 480 h 1920"/>
                  <a:gd name="T8" fmla="*/ 624 w 914"/>
                  <a:gd name="T9" fmla="*/ 1440 h 1920"/>
                  <a:gd name="T10" fmla="*/ 0 w 914"/>
                  <a:gd name="T11" fmla="*/ 1443 h 1920"/>
                  <a:gd name="T12" fmla="*/ 2 w 914"/>
                  <a:gd name="T13" fmla="*/ 1920 h 1920"/>
                  <a:gd name="T14" fmla="*/ 914 w 914"/>
                  <a:gd name="T15" fmla="*/ 1920 h 1920"/>
                  <a:gd name="T16" fmla="*/ 914 w 914"/>
                  <a:gd name="T17" fmla="*/ 0 h 19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4" h="1920">
                    <a:moveTo>
                      <a:pt x="914" y="0"/>
                    </a:moveTo>
                    <a:lnTo>
                      <a:pt x="2" y="0"/>
                    </a:lnTo>
                    <a:lnTo>
                      <a:pt x="0" y="480"/>
                    </a:lnTo>
                    <a:lnTo>
                      <a:pt x="624" y="480"/>
                    </a:lnTo>
                    <a:lnTo>
                      <a:pt x="624" y="1440"/>
                    </a:lnTo>
                    <a:lnTo>
                      <a:pt x="0" y="1443"/>
                    </a:lnTo>
                    <a:lnTo>
                      <a:pt x="2" y="1920"/>
                    </a:lnTo>
                    <a:lnTo>
                      <a:pt x="914" y="1920"/>
                    </a:lnTo>
                    <a:lnTo>
                      <a:pt x="914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671" name="Rectangle 5"/>
              <p:cNvSpPr>
                <a:spLocks noChangeArrowheads="1"/>
              </p:cNvSpPr>
              <p:nvPr/>
            </p:nvSpPr>
            <p:spPr bwMode="auto">
              <a:xfrm>
                <a:off x="3168" y="1344"/>
                <a:ext cx="5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7672" name="Rectangle 6"/>
              <p:cNvSpPr>
                <a:spLocks noChangeArrowheads="1"/>
              </p:cNvSpPr>
              <p:nvPr/>
            </p:nvSpPr>
            <p:spPr bwMode="auto">
              <a:xfrm>
                <a:off x="3168" y="1344"/>
                <a:ext cx="528" cy="384"/>
              </a:xfrm>
              <a:prstGeom prst="rect">
                <a:avLst/>
              </a:prstGeom>
              <a:solidFill>
                <a:srgbClr val="FF99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4400">
                  <a:solidFill>
                    <a:srgbClr val="FF99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673" name="Rectangle 7"/>
              <p:cNvSpPr>
                <a:spLocks noChangeArrowheads="1"/>
              </p:cNvSpPr>
              <p:nvPr/>
            </p:nvSpPr>
            <p:spPr bwMode="auto">
              <a:xfrm>
                <a:off x="3168" y="2784"/>
                <a:ext cx="528" cy="384"/>
              </a:xfrm>
              <a:prstGeom prst="rect">
                <a:avLst/>
              </a:prstGeom>
              <a:solidFill>
                <a:srgbClr val="FF99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7674" name="Line 8"/>
              <p:cNvSpPr>
                <a:spLocks noChangeShapeType="1"/>
              </p:cNvSpPr>
              <p:nvPr/>
            </p:nvSpPr>
            <p:spPr bwMode="auto">
              <a:xfrm flipH="1">
                <a:off x="3744" y="2688"/>
                <a:ext cx="288" cy="0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675" name="Line 9"/>
              <p:cNvSpPr>
                <a:spLocks noChangeShapeType="1"/>
              </p:cNvSpPr>
              <p:nvPr/>
            </p:nvSpPr>
            <p:spPr bwMode="auto">
              <a:xfrm flipH="1">
                <a:off x="3744" y="2592"/>
                <a:ext cx="288" cy="0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676" name="Line 10"/>
              <p:cNvSpPr>
                <a:spLocks noChangeShapeType="1"/>
              </p:cNvSpPr>
              <p:nvPr/>
            </p:nvSpPr>
            <p:spPr bwMode="auto">
              <a:xfrm flipH="1">
                <a:off x="3744" y="2496"/>
                <a:ext cx="288" cy="0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677" name="Line 11"/>
              <p:cNvSpPr>
                <a:spLocks noChangeShapeType="1"/>
              </p:cNvSpPr>
              <p:nvPr/>
            </p:nvSpPr>
            <p:spPr bwMode="auto">
              <a:xfrm flipH="1">
                <a:off x="3744" y="2400"/>
                <a:ext cx="288" cy="0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678" name="Line 12"/>
              <p:cNvSpPr>
                <a:spLocks noChangeShapeType="1"/>
              </p:cNvSpPr>
              <p:nvPr/>
            </p:nvSpPr>
            <p:spPr bwMode="auto">
              <a:xfrm flipH="1">
                <a:off x="3744" y="2304"/>
                <a:ext cx="288" cy="0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679" name="Line 13"/>
              <p:cNvSpPr>
                <a:spLocks noChangeShapeType="1"/>
              </p:cNvSpPr>
              <p:nvPr/>
            </p:nvSpPr>
            <p:spPr bwMode="auto">
              <a:xfrm flipH="1">
                <a:off x="3744" y="2208"/>
                <a:ext cx="288" cy="0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680" name="Line 14"/>
              <p:cNvSpPr>
                <a:spLocks noChangeShapeType="1"/>
              </p:cNvSpPr>
              <p:nvPr/>
            </p:nvSpPr>
            <p:spPr bwMode="auto">
              <a:xfrm flipH="1">
                <a:off x="3744" y="2112"/>
                <a:ext cx="288" cy="0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681" name="Line 15"/>
              <p:cNvSpPr>
                <a:spLocks noChangeShapeType="1"/>
              </p:cNvSpPr>
              <p:nvPr/>
            </p:nvSpPr>
            <p:spPr bwMode="auto">
              <a:xfrm flipH="1">
                <a:off x="3744" y="2016"/>
                <a:ext cx="288" cy="0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682" name="Line 16"/>
              <p:cNvSpPr>
                <a:spLocks noChangeShapeType="1"/>
              </p:cNvSpPr>
              <p:nvPr/>
            </p:nvSpPr>
            <p:spPr bwMode="auto">
              <a:xfrm flipH="1">
                <a:off x="3744" y="1920"/>
                <a:ext cx="288" cy="0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683" name="Line 17"/>
              <p:cNvSpPr>
                <a:spLocks noChangeShapeType="1"/>
              </p:cNvSpPr>
              <p:nvPr/>
            </p:nvSpPr>
            <p:spPr bwMode="auto">
              <a:xfrm flipH="1">
                <a:off x="3744" y="1824"/>
                <a:ext cx="288" cy="0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684" name="Freeform 18"/>
              <p:cNvSpPr>
                <a:spLocks/>
              </p:cNvSpPr>
              <p:nvPr/>
            </p:nvSpPr>
            <p:spPr bwMode="auto">
              <a:xfrm>
                <a:off x="3120" y="1296"/>
                <a:ext cx="914" cy="1920"/>
              </a:xfrm>
              <a:custGeom>
                <a:avLst/>
                <a:gdLst>
                  <a:gd name="T0" fmla="*/ 914 w 914"/>
                  <a:gd name="T1" fmla="*/ 0 h 1920"/>
                  <a:gd name="T2" fmla="*/ 2 w 914"/>
                  <a:gd name="T3" fmla="*/ 0 h 1920"/>
                  <a:gd name="T4" fmla="*/ 0 w 914"/>
                  <a:gd name="T5" fmla="*/ 480 h 1920"/>
                  <a:gd name="T6" fmla="*/ 624 w 914"/>
                  <a:gd name="T7" fmla="*/ 480 h 1920"/>
                  <a:gd name="T8" fmla="*/ 624 w 914"/>
                  <a:gd name="T9" fmla="*/ 1440 h 1920"/>
                  <a:gd name="T10" fmla="*/ 0 w 914"/>
                  <a:gd name="T11" fmla="*/ 1443 h 1920"/>
                  <a:gd name="T12" fmla="*/ 2 w 914"/>
                  <a:gd name="T13" fmla="*/ 1920 h 1920"/>
                  <a:gd name="T14" fmla="*/ 914 w 914"/>
                  <a:gd name="T15" fmla="*/ 1920 h 1920"/>
                  <a:gd name="T16" fmla="*/ 914 w 914"/>
                  <a:gd name="T17" fmla="*/ 0 h 19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4" h="1920">
                    <a:moveTo>
                      <a:pt x="914" y="0"/>
                    </a:moveTo>
                    <a:lnTo>
                      <a:pt x="2" y="0"/>
                    </a:lnTo>
                    <a:lnTo>
                      <a:pt x="0" y="480"/>
                    </a:lnTo>
                    <a:lnTo>
                      <a:pt x="624" y="480"/>
                    </a:lnTo>
                    <a:lnTo>
                      <a:pt x="624" y="1440"/>
                    </a:lnTo>
                    <a:lnTo>
                      <a:pt x="0" y="1443"/>
                    </a:lnTo>
                    <a:lnTo>
                      <a:pt x="2" y="1920"/>
                    </a:lnTo>
                    <a:lnTo>
                      <a:pt x="914" y="1920"/>
                    </a:lnTo>
                    <a:lnTo>
                      <a:pt x="914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7685" name="Group 21"/>
              <p:cNvGrpSpPr>
                <a:grpSpLocks/>
              </p:cNvGrpSpPr>
              <p:nvPr/>
            </p:nvGrpSpPr>
            <p:grpSpPr bwMode="auto">
              <a:xfrm>
                <a:off x="4080" y="768"/>
                <a:ext cx="480" cy="2976"/>
                <a:chOff x="4176" y="576"/>
                <a:chExt cx="480" cy="2976"/>
              </a:xfrm>
            </p:grpSpPr>
            <p:sp>
              <p:nvSpPr>
                <p:cNvPr id="27702" name="Freeform 22" descr="30%"/>
                <p:cNvSpPr>
                  <a:spLocks/>
                </p:cNvSpPr>
                <p:nvPr/>
              </p:nvSpPr>
              <p:spPr bwMode="auto">
                <a:xfrm>
                  <a:off x="4176" y="576"/>
                  <a:ext cx="480" cy="1488"/>
                </a:xfrm>
                <a:custGeom>
                  <a:avLst/>
                  <a:gdLst>
                    <a:gd name="T0" fmla="*/ 0 w 480"/>
                    <a:gd name="T1" fmla="*/ 0 h 1488"/>
                    <a:gd name="T2" fmla="*/ 480 w 480"/>
                    <a:gd name="T3" fmla="*/ 0 h 1488"/>
                    <a:gd name="T4" fmla="*/ 480 w 480"/>
                    <a:gd name="T5" fmla="*/ 1248 h 1488"/>
                    <a:gd name="T6" fmla="*/ 144 w 480"/>
                    <a:gd name="T7" fmla="*/ 1248 h 1488"/>
                    <a:gd name="T8" fmla="*/ 0 w 480"/>
                    <a:gd name="T9" fmla="*/ 1488 h 1488"/>
                    <a:gd name="T10" fmla="*/ 0 w 480"/>
                    <a:gd name="T11" fmla="*/ 0 h 148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80" h="1488">
                      <a:moveTo>
                        <a:pt x="0" y="0"/>
                      </a:moveTo>
                      <a:lnTo>
                        <a:pt x="480" y="0"/>
                      </a:lnTo>
                      <a:lnTo>
                        <a:pt x="480" y="1248"/>
                      </a:lnTo>
                      <a:lnTo>
                        <a:pt x="144" y="1248"/>
                      </a:lnTo>
                      <a:lnTo>
                        <a:pt x="0" y="14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pattFill prst="pct30">
                  <a:fgClr>
                    <a:srgbClr val="00FFFF"/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8575" cap="flat" cmpd="sng">
                      <a:solidFill>
                        <a:schemeClr val="folHlink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7703" name="Freeform 23" descr="30%"/>
                <p:cNvSpPr>
                  <a:spLocks/>
                </p:cNvSpPr>
                <p:nvPr/>
              </p:nvSpPr>
              <p:spPr bwMode="auto">
                <a:xfrm flipV="1">
                  <a:off x="4176" y="2064"/>
                  <a:ext cx="480" cy="1488"/>
                </a:xfrm>
                <a:custGeom>
                  <a:avLst/>
                  <a:gdLst>
                    <a:gd name="T0" fmla="*/ 0 w 480"/>
                    <a:gd name="T1" fmla="*/ 0 h 1488"/>
                    <a:gd name="T2" fmla="*/ 480 w 480"/>
                    <a:gd name="T3" fmla="*/ 0 h 1488"/>
                    <a:gd name="T4" fmla="*/ 480 w 480"/>
                    <a:gd name="T5" fmla="*/ 1248 h 1488"/>
                    <a:gd name="T6" fmla="*/ 144 w 480"/>
                    <a:gd name="T7" fmla="*/ 1248 h 1488"/>
                    <a:gd name="T8" fmla="*/ 0 w 480"/>
                    <a:gd name="T9" fmla="*/ 1488 h 1488"/>
                    <a:gd name="T10" fmla="*/ 0 w 480"/>
                    <a:gd name="T11" fmla="*/ 0 h 148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80" h="1488">
                      <a:moveTo>
                        <a:pt x="0" y="0"/>
                      </a:moveTo>
                      <a:lnTo>
                        <a:pt x="480" y="0"/>
                      </a:lnTo>
                      <a:lnTo>
                        <a:pt x="480" y="1248"/>
                      </a:lnTo>
                      <a:lnTo>
                        <a:pt x="144" y="1248"/>
                      </a:lnTo>
                      <a:lnTo>
                        <a:pt x="0" y="14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pattFill prst="pct30">
                  <a:fgClr>
                    <a:srgbClr val="00FFFF"/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8575" cap="flat" cmpd="sng">
                      <a:solidFill>
                        <a:schemeClr val="folHlink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7686" name="Freeform 24"/>
              <p:cNvSpPr>
                <a:spLocks/>
              </p:cNvSpPr>
              <p:nvPr/>
            </p:nvSpPr>
            <p:spPr bwMode="auto">
              <a:xfrm>
                <a:off x="4080" y="2016"/>
                <a:ext cx="528" cy="480"/>
              </a:xfrm>
              <a:custGeom>
                <a:avLst/>
                <a:gdLst>
                  <a:gd name="T0" fmla="*/ 1507 w 480"/>
                  <a:gd name="T1" fmla="*/ 0 h 480"/>
                  <a:gd name="T2" fmla="*/ 1507 w 480"/>
                  <a:gd name="T3" fmla="*/ 480 h 480"/>
                  <a:gd name="T4" fmla="*/ 450 w 480"/>
                  <a:gd name="T5" fmla="*/ 480 h 480"/>
                  <a:gd name="T6" fmla="*/ 0 w 480"/>
                  <a:gd name="T7" fmla="*/ 240 h 480"/>
                  <a:gd name="T8" fmla="*/ 450 w 480"/>
                  <a:gd name="T9" fmla="*/ 0 h 480"/>
                  <a:gd name="T10" fmla="*/ 1507 w 480"/>
                  <a:gd name="T11" fmla="*/ 0 h 4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80" h="480">
                    <a:moveTo>
                      <a:pt x="480" y="0"/>
                    </a:moveTo>
                    <a:lnTo>
                      <a:pt x="480" y="480"/>
                    </a:lnTo>
                    <a:lnTo>
                      <a:pt x="144" y="480"/>
                    </a:lnTo>
                    <a:lnTo>
                      <a:pt x="0" y="240"/>
                    </a:lnTo>
                    <a:lnTo>
                      <a:pt x="144" y="0"/>
                    </a:lnTo>
                    <a:lnTo>
                      <a:pt x="48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687" name="Freeform 25"/>
              <p:cNvSpPr>
                <a:spLocks/>
              </p:cNvSpPr>
              <p:nvPr/>
            </p:nvSpPr>
            <p:spPr bwMode="auto">
              <a:xfrm>
                <a:off x="2496" y="768"/>
                <a:ext cx="2064" cy="2976"/>
              </a:xfrm>
              <a:custGeom>
                <a:avLst/>
                <a:gdLst>
                  <a:gd name="T0" fmla="*/ 0 w 2064"/>
                  <a:gd name="T1" fmla="*/ 0 h 2976"/>
                  <a:gd name="T2" fmla="*/ 2064 w 2064"/>
                  <a:gd name="T3" fmla="*/ 0 h 2976"/>
                  <a:gd name="T4" fmla="*/ 2064 w 2064"/>
                  <a:gd name="T5" fmla="*/ 1248 h 2976"/>
                  <a:gd name="T6" fmla="*/ 1728 w 2064"/>
                  <a:gd name="T7" fmla="*/ 1248 h 2976"/>
                  <a:gd name="T8" fmla="*/ 1584 w 2064"/>
                  <a:gd name="T9" fmla="*/ 1488 h 2976"/>
                  <a:gd name="T10" fmla="*/ 1728 w 2064"/>
                  <a:gd name="T11" fmla="*/ 1728 h 2976"/>
                  <a:gd name="T12" fmla="*/ 2064 w 2064"/>
                  <a:gd name="T13" fmla="*/ 1728 h 2976"/>
                  <a:gd name="T14" fmla="*/ 2064 w 2064"/>
                  <a:gd name="T15" fmla="*/ 2976 h 2976"/>
                  <a:gd name="T16" fmla="*/ 0 w 2064"/>
                  <a:gd name="T17" fmla="*/ 2976 h 2976"/>
                  <a:gd name="T18" fmla="*/ 0 w 2064"/>
                  <a:gd name="T19" fmla="*/ 0 h 297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64" h="2976">
                    <a:moveTo>
                      <a:pt x="0" y="0"/>
                    </a:moveTo>
                    <a:lnTo>
                      <a:pt x="2064" y="0"/>
                    </a:lnTo>
                    <a:lnTo>
                      <a:pt x="2064" y="1248"/>
                    </a:lnTo>
                    <a:lnTo>
                      <a:pt x="1728" y="1248"/>
                    </a:lnTo>
                    <a:lnTo>
                      <a:pt x="1584" y="1488"/>
                    </a:lnTo>
                    <a:lnTo>
                      <a:pt x="1728" y="1728"/>
                    </a:lnTo>
                    <a:lnTo>
                      <a:pt x="2064" y="1728"/>
                    </a:lnTo>
                    <a:lnTo>
                      <a:pt x="2064" y="2976"/>
                    </a:lnTo>
                    <a:lnTo>
                      <a:pt x="0" y="297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rgbClr val="00FF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7688" name="Group 26"/>
              <p:cNvGrpSpPr>
                <a:grpSpLocks/>
              </p:cNvGrpSpPr>
              <p:nvPr/>
            </p:nvGrpSpPr>
            <p:grpSpPr bwMode="auto">
              <a:xfrm flipV="1">
                <a:off x="2832" y="2448"/>
                <a:ext cx="1392" cy="1056"/>
                <a:chOff x="288" y="864"/>
                <a:chExt cx="1392" cy="1056"/>
              </a:xfrm>
            </p:grpSpPr>
            <p:sp>
              <p:nvSpPr>
                <p:cNvPr id="27700" name="AutoShape 27"/>
                <p:cNvSpPr>
                  <a:spLocks noChangeArrowheads="1"/>
                </p:cNvSpPr>
                <p:nvPr/>
              </p:nvSpPr>
              <p:spPr bwMode="auto">
                <a:xfrm>
                  <a:off x="288" y="864"/>
                  <a:ext cx="1392" cy="1056"/>
                </a:xfrm>
                <a:prstGeom prst="roundRect">
                  <a:avLst>
                    <a:gd name="adj" fmla="val 16667"/>
                  </a:avLst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7701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288" y="1296"/>
                  <a:ext cx="0" cy="192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triangle" w="lg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7689" name="Group 29"/>
              <p:cNvGrpSpPr>
                <a:grpSpLocks/>
              </p:cNvGrpSpPr>
              <p:nvPr/>
            </p:nvGrpSpPr>
            <p:grpSpPr bwMode="auto">
              <a:xfrm>
                <a:off x="2832" y="1008"/>
                <a:ext cx="1392" cy="1056"/>
                <a:chOff x="288" y="864"/>
                <a:chExt cx="1392" cy="1056"/>
              </a:xfrm>
            </p:grpSpPr>
            <p:sp>
              <p:nvSpPr>
                <p:cNvPr id="27698" name="AutoShape 30"/>
                <p:cNvSpPr>
                  <a:spLocks noChangeArrowheads="1"/>
                </p:cNvSpPr>
                <p:nvPr/>
              </p:nvSpPr>
              <p:spPr bwMode="auto">
                <a:xfrm>
                  <a:off x="288" y="864"/>
                  <a:ext cx="1392" cy="1056"/>
                </a:xfrm>
                <a:prstGeom prst="roundRect">
                  <a:avLst>
                    <a:gd name="adj" fmla="val 16667"/>
                  </a:avLst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7699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288" y="1296"/>
                  <a:ext cx="0" cy="192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triangle" w="lg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7690" name="Group 39"/>
              <p:cNvGrpSpPr>
                <a:grpSpLocks/>
              </p:cNvGrpSpPr>
              <p:nvPr/>
            </p:nvGrpSpPr>
            <p:grpSpPr bwMode="auto">
              <a:xfrm>
                <a:off x="3294" y="1392"/>
                <a:ext cx="306" cy="288"/>
                <a:chOff x="2592" y="1364"/>
                <a:chExt cx="306" cy="288"/>
              </a:xfrm>
            </p:grpSpPr>
            <p:sp>
              <p:nvSpPr>
                <p:cNvPr id="27695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2592" y="1392"/>
                  <a:ext cx="188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GB" altLang="en-US" sz="1800">
                      <a:solidFill>
                        <a:srgbClr val="FF0000"/>
                      </a:solidFill>
                    </a:rPr>
                    <a:t>x</a:t>
                  </a:r>
                </a:p>
              </p:txBody>
            </p:sp>
            <p:sp>
              <p:nvSpPr>
                <p:cNvPr id="27696" name="Oval 37"/>
                <p:cNvSpPr>
                  <a:spLocks noChangeArrowheads="1"/>
                </p:cNvSpPr>
                <p:nvPr/>
              </p:nvSpPr>
              <p:spPr bwMode="auto">
                <a:xfrm>
                  <a:off x="2630" y="1465"/>
                  <a:ext cx="109" cy="109"/>
                </a:xfrm>
                <a:prstGeom prst="ellips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7697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2706" y="1364"/>
                  <a:ext cx="192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GB" altLang="en-US" sz="2400" b="1">
                      <a:solidFill>
                        <a:srgbClr val="FF0000"/>
                      </a:solidFill>
                      <a:latin typeface="Times New Roman" pitchFamily="18" charset="0"/>
                    </a:rPr>
                    <a:t>I</a:t>
                  </a:r>
                </a:p>
              </p:txBody>
            </p:sp>
          </p:grpSp>
          <p:sp>
            <p:nvSpPr>
              <p:cNvPr id="27691" name="Text Box 43"/>
              <p:cNvSpPr txBox="1">
                <a:spLocks noChangeArrowheads="1"/>
              </p:cNvSpPr>
              <p:nvPr/>
            </p:nvSpPr>
            <p:spPr bwMode="auto">
              <a:xfrm>
                <a:off x="3426" y="2840"/>
                <a:ext cx="19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GB" altLang="en-US" sz="2400" b="1">
                    <a:solidFill>
                      <a:srgbClr val="FF0000"/>
                    </a:solidFill>
                    <a:latin typeface="Times New Roman" pitchFamily="18" charset="0"/>
                  </a:rPr>
                  <a:t>I</a:t>
                </a:r>
              </a:p>
            </p:txBody>
          </p:sp>
          <p:grpSp>
            <p:nvGrpSpPr>
              <p:cNvPr id="27692" name="Group 44"/>
              <p:cNvGrpSpPr>
                <a:grpSpLocks/>
              </p:cNvGrpSpPr>
              <p:nvPr/>
            </p:nvGrpSpPr>
            <p:grpSpPr bwMode="auto">
              <a:xfrm>
                <a:off x="3312" y="2880"/>
                <a:ext cx="166" cy="231"/>
                <a:chOff x="2496" y="1877"/>
                <a:chExt cx="166" cy="231"/>
              </a:xfrm>
            </p:grpSpPr>
            <p:sp>
              <p:nvSpPr>
                <p:cNvPr id="27693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2496" y="1877"/>
                  <a:ext cx="16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GB" altLang="en-US" sz="1800">
                      <a:solidFill>
                        <a:srgbClr val="FF0000"/>
                      </a:solidFill>
                      <a:cs typeface="Arial" charset="0"/>
                    </a:rPr>
                    <a:t>•</a:t>
                  </a:r>
                </a:p>
              </p:txBody>
            </p:sp>
            <p:sp>
              <p:nvSpPr>
                <p:cNvPr id="27694" name="Oval 46"/>
                <p:cNvSpPr>
                  <a:spLocks noChangeArrowheads="1"/>
                </p:cNvSpPr>
                <p:nvPr/>
              </p:nvSpPr>
              <p:spPr bwMode="auto">
                <a:xfrm>
                  <a:off x="2523" y="1942"/>
                  <a:ext cx="109" cy="109"/>
                </a:xfrm>
                <a:prstGeom prst="ellips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</p:grpSp>
        <p:sp>
          <p:nvSpPr>
            <p:cNvPr id="27658" name="Oval 51"/>
            <p:cNvSpPr>
              <a:spLocks noChangeArrowheads="1"/>
            </p:cNvSpPr>
            <p:nvPr/>
          </p:nvSpPr>
          <p:spPr bwMode="auto">
            <a:xfrm>
              <a:off x="4176" y="2208"/>
              <a:ext cx="192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7659" name="Text Box 52"/>
            <p:cNvSpPr txBox="1">
              <a:spLocks noChangeArrowheads="1"/>
            </p:cNvSpPr>
            <p:nvPr/>
          </p:nvSpPr>
          <p:spPr bwMode="auto">
            <a:xfrm>
              <a:off x="4368" y="2044"/>
              <a:ext cx="81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/>
                <a:t>Circulating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/>
                <a:t>b</a:t>
              </a:r>
              <a:r>
                <a:rPr lang="en-GB" altLang="en-US" sz="1800" dirty="0" smtClean="0"/>
                <a:t>eam</a:t>
              </a:r>
              <a:endParaRPr lang="en-GB" altLang="en-US" sz="1800" dirty="0"/>
            </a:p>
          </p:txBody>
        </p:sp>
        <p:sp>
          <p:nvSpPr>
            <p:cNvPr id="27660" name="Text Box 55"/>
            <p:cNvSpPr txBox="1">
              <a:spLocks noChangeArrowheads="1"/>
            </p:cNvSpPr>
            <p:nvPr/>
          </p:nvSpPr>
          <p:spPr bwMode="auto">
            <a:xfrm>
              <a:off x="2448" y="729"/>
              <a:ext cx="9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800" dirty="0"/>
                <a:t>Steel yoke</a:t>
              </a:r>
            </a:p>
          </p:txBody>
        </p:sp>
        <p:sp>
          <p:nvSpPr>
            <p:cNvPr id="27661" name="Line 56"/>
            <p:cNvSpPr>
              <a:spLocks noChangeShapeType="1"/>
            </p:cNvSpPr>
            <p:nvPr/>
          </p:nvSpPr>
          <p:spPr bwMode="auto">
            <a:xfrm flipH="1">
              <a:off x="3696" y="960"/>
              <a:ext cx="1104" cy="528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62" name="Text Box 57"/>
            <p:cNvSpPr txBox="1">
              <a:spLocks noChangeArrowheads="1"/>
            </p:cNvSpPr>
            <p:nvPr/>
          </p:nvSpPr>
          <p:spPr bwMode="auto">
            <a:xfrm>
              <a:off x="4752" y="825"/>
              <a:ext cx="7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800" dirty="0"/>
                <a:t>Coil</a:t>
              </a:r>
            </a:p>
          </p:txBody>
        </p:sp>
        <p:sp>
          <p:nvSpPr>
            <p:cNvPr id="27663" name="Line 58"/>
            <p:cNvSpPr>
              <a:spLocks noChangeShapeType="1"/>
            </p:cNvSpPr>
            <p:nvPr/>
          </p:nvSpPr>
          <p:spPr bwMode="auto">
            <a:xfrm flipH="1">
              <a:off x="4560" y="1296"/>
              <a:ext cx="288" cy="144"/>
            </a:xfrm>
            <a:prstGeom prst="line">
              <a:avLst/>
            </a:prstGeom>
            <a:noFill/>
            <a:ln w="25400">
              <a:solidFill>
                <a:srgbClr val="00B0F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64" name="Text Box 59"/>
            <p:cNvSpPr txBox="1">
              <a:spLocks noChangeArrowheads="1"/>
            </p:cNvSpPr>
            <p:nvPr/>
          </p:nvSpPr>
          <p:spPr bwMode="auto">
            <a:xfrm>
              <a:off x="4800" y="1152"/>
              <a:ext cx="768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800" dirty="0"/>
                <a:t>Steel to avoid saturation</a:t>
              </a:r>
            </a:p>
          </p:txBody>
        </p:sp>
        <p:sp>
          <p:nvSpPr>
            <p:cNvPr id="27665" name="Line 60"/>
            <p:cNvSpPr>
              <a:spLocks noChangeShapeType="1"/>
            </p:cNvSpPr>
            <p:nvPr/>
          </p:nvSpPr>
          <p:spPr bwMode="auto">
            <a:xfrm flipH="1" flipV="1">
              <a:off x="3936" y="2256"/>
              <a:ext cx="912" cy="8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66" name="Text Box 61"/>
            <p:cNvSpPr txBox="1">
              <a:spLocks noChangeArrowheads="1"/>
            </p:cNvSpPr>
            <p:nvPr/>
          </p:nvSpPr>
          <p:spPr bwMode="auto">
            <a:xfrm>
              <a:off x="4826" y="3047"/>
              <a:ext cx="7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800" dirty="0"/>
                <a:t>Aperture</a:t>
              </a:r>
            </a:p>
          </p:txBody>
        </p:sp>
        <p:sp>
          <p:nvSpPr>
            <p:cNvPr id="27667" name="Line 62"/>
            <p:cNvSpPr>
              <a:spLocks noChangeShapeType="1"/>
            </p:cNvSpPr>
            <p:nvPr/>
          </p:nvSpPr>
          <p:spPr bwMode="auto">
            <a:xfrm flipH="1" flipV="1">
              <a:off x="4080" y="2256"/>
              <a:ext cx="624" cy="4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68" name="Text Box 63"/>
            <p:cNvSpPr txBox="1">
              <a:spLocks noChangeArrowheads="1"/>
            </p:cNvSpPr>
            <p:nvPr/>
          </p:nvSpPr>
          <p:spPr bwMode="auto">
            <a:xfrm>
              <a:off x="4656" y="2592"/>
              <a:ext cx="10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800" dirty="0"/>
                <a:t>Thin </a:t>
              </a:r>
              <a:r>
                <a:rPr lang="en-GB" altLang="en-US" sz="1800" dirty="0" smtClean="0"/>
                <a:t>septum</a:t>
              </a:r>
              <a:endParaRPr lang="en-GB" alt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7756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transfer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63367" y="842575"/>
            <a:ext cx="7915980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GB" sz="2000" kern="0" dirty="0" smtClean="0">
                <a:latin typeface="+mn-lt"/>
              </a:rPr>
              <a:t>The purpose of a beam transfer (line) is to transport a beam from a source (accelerator) to a destination (accelerator).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50997" y="1591779"/>
            <a:ext cx="7673564" cy="68531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ü"/>
            </a:pPr>
            <a:r>
              <a:rPr lang="en-GB" sz="1600" kern="0" dirty="0" smtClean="0">
                <a:latin typeface="+mn-lt"/>
              </a:rPr>
              <a:t>The source may be a particle source or an accelerator.</a:t>
            </a:r>
          </a:p>
          <a:p>
            <a:pPr marL="285750" indent="-28575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ü"/>
            </a:pPr>
            <a:r>
              <a:rPr lang="en-GB" sz="1600" kern="0" dirty="0" smtClean="0">
                <a:latin typeface="+mn-lt"/>
              </a:rPr>
              <a:t>The target may be an accelerator, a particle dump or a target.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6859" y="5292082"/>
            <a:ext cx="8244241" cy="13070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GB" kern="0" dirty="0" smtClean="0">
                <a:latin typeface="+mn-lt"/>
              </a:rPr>
              <a:t>There are many </a:t>
            </a:r>
            <a:r>
              <a:rPr lang="en-GB" b="1" kern="0" dirty="0" smtClean="0">
                <a:solidFill>
                  <a:srgbClr val="00642D"/>
                </a:solidFill>
                <a:latin typeface="+mn-lt"/>
              </a:rPr>
              <a:t>similarities</a:t>
            </a:r>
            <a:r>
              <a:rPr lang="en-GB" kern="0" dirty="0" smtClean="0">
                <a:latin typeface="+mn-lt"/>
              </a:rPr>
              <a:t> between a </a:t>
            </a:r>
            <a:r>
              <a:rPr lang="en-GB" u="sng" kern="0" dirty="0" smtClean="0">
                <a:latin typeface="+mn-lt"/>
              </a:rPr>
              <a:t>linear accelerator</a:t>
            </a:r>
            <a:r>
              <a:rPr lang="en-GB" kern="0" dirty="0" smtClean="0">
                <a:latin typeface="+mn-lt"/>
              </a:rPr>
              <a:t> and a </a:t>
            </a:r>
            <a:r>
              <a:rPr lang="en-GB" u="sng" kern="0" dirty="0" smtClean="0">
                <a:latin typeface="+mn-lt"/>
              </a:rPr>
              <a:t>beam transfer</a:t>
            </a:r>
            <a:r>
              <a:rPr lang="en-GB" kern="0" dirty="0" smtClean="0">
                <a:latin typeface="+mn-lt"/>
              </a:rPr>
              <a:t>. A beam transfer however does </a:t>
            </a:r>
            <a:r>
              <a:rPr lang="en-GB" u="sng" kern="0" dirty="0" smtClean="0">
                <a:latin typeface="+mn-lt"/>
              </a:rPr>
              <a:t>not accelerate</a:t>
            </a:r>
            <a:r>
              <a:rPr lang="en-GB" kern="0" dirty="0" smtClean="0">
                <a:latin typeface="+mn-lt"/>
              </a:rPr>
              <a:t> the beam – no change of energy, no radio-frequency acceleration (RF) systems.</a:t>
            </a:r>
          </a:p>
          <a:p>
            <a:pPr marL="742950" lvl="1" indent="-28575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ü"/>
            </a:pPr>
            <a:r>
              <a:rPr lang="en-GB" sz="1600" kern="0" dirty="0" smtClean="0">
                <a:latin typeface="+mn-lt"/>
              </a:rPr>
              <a:t>Note </a:t>
            </a:r>
            <a:r>
              <a:rPr lang="en-GB" sz="1600" kern="0" dirty="0">
                <a:latin typeface="+mn-lt"/>
              </a:rPr>
              <a:t>that both </a:t>
            </a:r>
            <a:r>
              <a:rPr lang="en-GB" sz="1600" kern="0" dirty="0" err="1">
                <a:latin typeface="+mn-lt"/>
              </a:rPr>
              <a:t>linacs</a:t>
            </a:r>
            <a:r>
              <a:rPr lang="en-GB" sz="1600" kern="0" dirty="0">
                <a:latin typeface="+mn-lt"/>
              </a:rPr>
              <a:t> and transfers may have bending elements. </a:t>
            </a:r>
            <a:endParaRPr lang="en-GB" sz="1600" kern="0" dirty="0" smtClean="0">
              <a:latin typeface="+mn-lt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768435" y="2545685"/>
            <a:ext cx="4690782" cy="2520861"/>
            <a:chOff x="1768435" y="2545685"/>
            <a:chExt cx="4690782" cy="2520861"/>
          </a:xfrm>
        </p:grpSpPr>
        <p:grpSp>
          <p:nvGrpSpPr>
            <p:cNvPr id="25" name="Group 24"/>
            <p:cNvGrpSpPr/>
            <p:nvPr/>
          </p:nvGrpSpPr>
          <p:grpSpPr>
            <a:xfrm>
              <a:off x="1768435" y="2545685"/>
              <a:ext cx="4690782" cy="2520861"/>
              <a:chOff x="300038" y="1485900"/>
              <a:chExt cx="7313612" cy="3200400"/>
            </a:xfrm>
          </p:grpSpPr>
          <p:sp>
            <p:nvSpPr>
              <p:cNvPr id="6" name="Oval 5"/>
              <p:cNvSpPr>
                <a:spLocks noChangeArrowheads="1"/>
              </p:cNvSpPr>
              <p:nvPr/>
            </p:nvSpPr>
            <p:spPr bwMode="auto">
              <a:xfrm>
                <a:off x="300038" y="1485900"/>
                <a:ext cx="4219575" cy="622300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Oval 6"/>
              <p:cNvSpPr>
                <a:spLocks noChangeArrowheads="1"/>
              </p:cNvSpPr>
              <p:nvPr/>
            </p:nvSpPr>
            <p:spPr bwMode="auto">
              <a:xfrm>
                <a:off x="2333625" y="206851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Oval 9"/>
              <p:cNvSpPr>
                <a:spLocks noChangeArrowheads="1"/>
              </p:cNvSpPr>
              <p:nvPr/>
            </p:nvSpPr>
            <p:spPr bwMode="auto">
              <a:xfrm>
                <a:off x="523875" y="1574800"/>
                <a:ext cx="3803650" cy="430213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10"/>
              <p:cNvSpPr>
                <a:spLocks noChangeArrowheads="1"/>
              </p:cNvSpPr>
              <p:nvPr/>
            </p:nvSpPr>
            <p:spPr bwMode="auto">
              <a:xfrm>
                <a:off x="2203450" y="1911350"/>
                <a:ext cx="415925" cy="1444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GB" b="0"/>
              </a:p>
            </p:txBody>
          </p:sp>
          <p:sp>
            <p:nvSpPr>
              <p:cNvPr id="10" name="Line 12"/>
              <p:cNvSpPr>
                <a:spLocks noChangeShapeType="1"/>
              </p:cNvSpPr>
              <p:nvPr/>
            </p:nvSpPr>
            <p:spPr bwMode="auto">
              <a:xfrm>
                <a:off x="2155825" y="2001838"/>
                <a:ext cx="460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Oval 18"/>
              <p:cNvSpPr>
                <a:spLocks noChangeArrowheads="1"/>
              </p:cNvSpPr>
              <p:nvPr/>
            </p:nvSpPr>
            <p:spPr bwMode="auto">
              <a:xfrm>
                <a:off x="533400" y="3657600"/>
                <a:ext cx="7080250" cy="1028700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Oval 19"/>
              <p:cNvSpPr>
                <a:spLocks noChangeArrowheads="1"/>
              </p:cNvSpPr>
              <p:nvPr/>
            </p:nvSpPr>
            <p:spPr bwMode="auto">
              <a:xfrm>
                <a:off x="7464425" y="4022725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Oval 20"/>
              <p:cNvSpPr>
                <a:spLocks noChangeArrowheads="1"/>
              </p:cNvSpPr>
              <p:nvPr/>
            </p:nvSpPr>
            <p:spPr bwMode="auto">
              <a:xfrm>
                <a:off x="855663" y="3792538"/>
                <a:ext cx="6440487" cy="746125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21"/>
              <p:cNvSpPr>
                <a:spLocks noChangeArrowheads="1"/>
              </p:cNvSpPr>
              <p:nvPr/>
            </p:nvSpPr>
            <p:spPr bwMode="auto">
              <a:xfrm>
                <a:off x="6962775" y="4064000"/>
                <a:ext cx="415925" cy="1984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22"/>
              <p:cNvSpPr>
                <a:spLocks noChangeShapeType="1"/>
              </p:cNvSpPr>
              <p:nvPr/>
            </p:nvSpPr>
            <p:spPr bwMode="auto">
              <a:xfrm>
                <a:off x="7107238" y="4030663"/>
                <a:ext cx="88900" cy="635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 Box 26"/>
              <p:cNvSpPr txBox="1">
                <a:spLocks noChangeArrowheads="1"/>
              </p:cNvSpPr>
              <p:nvPr/>
            </p:nvSpPr>
            <p:spPr bwMode="auto">
              <a:xfrm>
                <a:off x="4071433" y="2600663"/>
                <a:ext cx="1667887" cy="43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0" i="1" dirty="0">
                    <a:solidFill>
                      <a:srgbClr val="0000FF"/>
                    </a:solidFill>
                  </a:rPr>
                  <a:t>Transfer</a:t>
                </a:r>
              </a:p>
            </p:txBody>
          </p:sp>
          <p:sp>
            <p:nvSpPr>
              <p:cNvPr id="20" name="Freeform 39"/>
              <p:cNvSpPr>
                <a:spLocks/>
              </p:cNvSpPr>
              <p:nvPr/>
            </p:nvSpPr>
            <p:spPr bwMode="auto">
              <a:xfrm>
                <a:off x="2374900" y="2105025"/>
                <a:ext cx="5133975" cy="1955800"/>
              </a:xfrm>
              <a:custGeom>
                <a:avLst/>
                <a:gdLst>
                  <a:gd name="T0" fmla="*/ 0 w 3234"/>
                  <a:gd name="T1" fmla="*/ 0 h 1232"/>
                  <a:gd name="T2" fmla="*/ 2147483647 w 3234"/>
                  <a:gd name="T3" fmla="*/ 2147483647 h 1232"/>
                  <a:gd name="T4" fmla="*/ 2147483647 w 3234"/>
                  <a:gd name="T5" fmla="*/ 2147483647 h 1232"/>
                  <a:gd name="T6" fmla="*/ 2147483647 w 3234"/>
                  <a:gd name="T7" fmla="*/ 2147483647 h 1232"/>
                  <a:gd name="T8" fmla="*/ 2147483647 w 3234"/>
                  <a:gd name="T9" fmla="*/ 2147483647 h 1232"/>
                  <a:gd name="T10" fmla="*/ 2147483647 w 3234"/>
                  <a:gd name="T11" fmla="*/ 2147483647 h 12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34"/>
                  <a:gd name="T19" fmla="*/ 0 h 1232"/>
                  <a:gd name="T20" fmla="*/ 3234 w 3234"/>
                  <a:gd name="T21" fmla="*/ 1232 h 12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34" h="1232">
                    <a:moveTo>
                      <a:pt x="0" y="0"/>
                    </a:moveTo>
                    <a:cubicBezTo>
                      <a:pt x="145" y="17"/>
                      <a:pt x="420" y="72"/>
                      <a:pt x="644" y="177"/>
                    </a:cubicBezTo>
                    <a:cubicBezTo>
                      <a:pt x="868" y="282"/>
                      <a:pt x="1099" y="514"/>
                      <a:pt x="1346" y="628"/>
                    </a:cubicBezTo>
                    <a:cubicBezTo>
                      <a:pt x="1593" y="742"/>
                      <a:pt x="1879" y="793"/>
                      <a:pt x="2127" y="861"/>
                    </a:cubicBezTo>
                    <a:cubicBezTo>
                      <a:pt x="2375" y="929"/>
                      <a:pt x="2649" y="976"/>
                      <a:pt x="2834" y="1038"/>
                    </a:cubicBezTo>
                    <a:cubicBezTo>
                      <a:pt x="3019" y="1100"/>
                      <a:pt x="3126" y="1166"/>
                      <a:pt x="3234" y="1232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42"/>
              <p:cNvSpPr>
                <a:spLocks/>
              </p:cNvSpPr>
              <p:nvPr/>
            </p:nvSpPr>
            <p:spPr bwMode="auto">
              <a:xfrm>
                <a:off x="3167063" y="2408238"/>
                <a:ext cx="1685925" cy="971550"/>
              </a:xfrm>
              <a:custGeom>
                <a:avLst/>
                <a:gdLst>
                  <a:gd name="T0" fmla="*/ 0 w 1062"/>
                  <a:gd name="T1" fmla="*/ 0 h 612"/>
                  <a:gd name="T2" fmla="*/ 2147483647 w 1062"/>
                  <a:gd name="T3" fmla="*/ 2147483647 h 612"/>
                  <a:gd name="T4" fmla="*/ 2147483647 w 1062"/>
                  <a:gd name="T5" fmla="*/ 2147483647 h 612"/>
                  <a:gd name="T6" fmla="*/ 2147483647 w 1062"/>
                  <a:gd name="T7" fmla="*/ 2147483647 h 612"/>
                  <a:gd name="T8" fmla="*/ 2147483647 w 1062"/>
                  <a:gd name="T9" fmla="*/ 2147483647 h 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62"/>
                  <a:gd name="T16" fmla="*/ 0 h 612"/>
                  <a:gd name="T17" fmla="*/ 1062 w 1062"/>
                  <a:gd name="T18" fmla="*/ 612 h 6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62" h="612">
                    <a:moveTo>
                      <a:pt x="0" y="0"/>
                    </a:moveTo>
                    <a:cubicBezTo>
                      <a:pt x="23" y="11"/>
                      <a:pt x="81" y="31"/>
                      <a:pt x="144" y="66"/>
                    </a:cubicBezTo>
                    <a:cubicBezTo>
                      <a:pt x="207" y="101"/>
                      <a:pt x="290" y="145"/>
                      <a:pt x="378" y="210"/>
                    </a:cubicBezTo>
                    <a:cubicBezTo>
                      <a:pt x="466" y="275"/>
                      <a:pt x="558" y="389"/>
                      <a:pt x="672" y="456"/>
                    </a:cubicBezTo>
                    <a:cubicBezTo>
                      <a:pt x="786" y="523"/>
                      <a:pt x="924" y="567"/>
                      <a:pt x="1062" y="612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" name="Text Box 43"/>
              <p:cNvSpPr txBox="1">
                <a:spLocks noChangeArrowheads="1"/>
              </p:cNvSpPr>
              <p:nvPr/>
            </p:nvSpPr>
            <p:spPr bwMode="auto">
              <a:xfrm>
                <a:off x="3659188" y="2790825"/>
                <a:ext cx="29845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0"/>
                  <a:t>s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655789" y="2611338"/>
              <a:ext cx="833883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GB" sz="1600" i="1" kern="0" dirty="0" smtClean="0">
                  <a:latin typeface="+mn-lt"/>
                </a:rPr>
                <a:t>Source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686145" y="4481657"/>
              <a:ext cx="1208985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GB" sz="1600" i="1" kern="0" dirty="0" smtClean="0">
                  <a:latin typeface="+mn-lt"/>
                </a:rPr>
                <a:t>Destination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502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2"/>
          <p:cNvSpPr>
            <a:spLocks noGrp="1"/>
          </p:cNvSpPr>
          <p:nvPr>
            <p:ph type="dt" sz="quarter" idx="10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January 2017</a:t>
            </a:r>
            <a:endParaRPr lang="en-GB" altLang="en-US" sz="1200" dirty="0" smtClean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675" name="Footer Placeholder 3"/>
          <p:cNvSpPr>
            <a:spLocks noGrp="1"/>
          </p:cNvSpPr>
          <p:nvPr>
            <p:ph type="ftr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USPAS - Transfer and kickers - J. </a:t>
            </a:r>
            <a:r>
              <a:rPr lang="en-GB" altLang="en-US" sz="1200" dirty="0" err="1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Wenninger</a:t>
            </a:r>
            <a:endParaRPr lang="en-GB" altLang="en-US" sz="1200" dirty="0" smtClean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83C8E69-562B-41B2-B390-0A4686CDC960}" type="slidenum">
              <a:rPr lang="en-GB" altLang="en-US" sz="1400" smtClean="0">
                <a:solidFill>
                  <a:srgbClr val="00009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en-GB" altLang="en-US" sz="1400" smtClean="0">
              <a:solidFill>
                <a:srgbClr val="000099"/>
              </a:solidFill>
            </a:endParaRPr>
          </a:p>
        </p:txBody>
      </p:sp>
      <p:sp>
        <p:nvSpPr>
          <p:cNvPr id="28677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610600" cy="837652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LHC Injection – </a:t>
            </a:r>
            <a:r>
              <a:rPr lang="en-US" altLang="en-US" dirty="0" err="1" smtClean="0"/>
              <a:t>Lambertson</a:t>
            </a:r>
            <a:r>
              <a:rPr lang="en-US" altLang="en-US" dirty="0" smtClean="0"/>
              <a:t> Septum</a:t>
            </a:r>
          </a:p>
        </p:txBody>
      </p:sp>
      <p:pic>
        <p:nvPicPr>
          <p:cNvPr id="28680" name="Picture 25" descr="DSCN08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2" y="1180201"/>
            <a:ext cx="4159250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66464" y="790575"/>
            <a:ext cx="3899149" cy="3922713"/>
            <a:chOff x="366464" y="790575"/>
            <a:chExt cx="3899149" cy="3922713"/>
          </a:xfrm>
        </p:grpSpPr>
        <p:grpSp>
          <p:nvGrpSpPr>
            <p:cNvPr id="28679" name="Group 20"/>
            <p:cNvGrpSpPr>
              <a:grpSpLocks/>
            </p:cNvGrpSpPr>
            <p:nvPr/>
          </p:nvGrpSpPr>
          <p:grpSpPr bwMode="auto">
            <a:xfrm>
              <a:off x="381000" y="790575"/>
              <a:ext cx="3884613" cy="3922713"/>
              <a:chOff x="240" y="450"/>
              <a:chExt cx="2400" cy="2423"/>
            </a:xfrm>
          </p:grpSpPr>
          <p:grpSp>
            <p:nvGrpSpPr>
              <p:cNvPr id="28681" name="Group 11"/>
              <p:cNvGrpSpPr>
                <a:grpSpLocks/>
              </p:cNvGrpSpPr>
              <p:nvPr/>
            </p:nvGrpSpPr>
            <p:grpSpPr bwMode="auto">
              <a:xfrm>
                <a:off x="240" y="800"/>
                <a:ext cx="2348" cy="1634"/>
                <a:chOff x="564" y="624"/>
                <a:chExt cx="4668" cy="3249"/>
              </a:xfrm>
            </p:grpSpPr>
            <p:pic>
              <p:nvPicPr>
                <p:cNvPr id="28688" name="Picture 2" descr="Image16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4" y="624"/>
                  <a:ext cx="4668" cy="32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689" name="Oval 4"/>
                <p:cNvSpPr>
                  <a:spLocks noChangeArrowheads="1"/>
                </p:cNvSpPr>
                <p:nvPr/>
              </p:nvSpPr>
              <p:spPr bwMode="auto">
                <a:xfrm>
                  <a:off x="3312" y="1296"/>
                  <a:ext cx="317" cy="317"/>
                </a:xfrm>
                <a:prstGeom prst="ellipse">
                  <a:avLst/>
                </a:prstGeom>
                <a:solidFill>
                  <a:srgbClr val="CCFFFF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8690" name="Oval 5"/>
                <p:cNvSpPr>
                  <a:spLocks noChangeArrowheads="1"/>
                </p:cNvSpPr>
                <p:nvPr/>
              </p:nvSpPr>
              <p:spPr bwMode="auto">
                <a:xfrm>
                  <a:off x="4624" y="1296"/>
                  <a:ext cx="317" cy="317"/>
                </a:xfrm>
                <a:prstGeom prst="ellipse">
                  <a:avLst/>
                </a:prstGeom>
                <a:solidFill>
                  <a:srgbClr val="CCFFFF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8691" name="Oval 6"/>
                <p:cNvSpPr>
                  <a:spLocks noChangeAspect="1" noChangeArrowheads="1"/>
                </p:cNvSpPr>
                <p:nvPr/>
              </p:nvSpPr>
              <p:spPr bwMode="auto">
                <a:xfrm>
                  <a:off x="3024" y="1728"/>
                  <a:ext cx="143" cy="143"/>
                </a:xfrm>
                <a:prstGeom prst="ellipse">
                  <a:avLst/>
                </a:prstGeom>
                <a:solidFill>
                  <a:srgbClr val="CCFFFF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8692" name="Oval 7"/>
                <p:cNvSpPr>
                  <a:spLocks noChangeArrowheads="1"/>
                </p:cNvSpPr>
                <p:nvPr/>
              </p:nvSpPr>
              <p:spPr bwMode="auto">
                <a:xfrm>
                  <a:off x="3456" y="1440"/>
                  <a:ext cx="48" cy="48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8693" name="Oval 8"/>
                <p:cNvSpPr>
                  <a:spLocks noChangeArrowheads="1"/>
                </p:cNvSpPr>
                <p:nvPr/>
              </p:nvSpPr>
              <p:spPr bwMode="auto">
                <a:xfrm>
                  <a:off x="4752" y="1440"/>
                  <a:ext cx="48" cy="48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8694" name="Oval 9"/>
                <p:cNvSpPr>
                  <a:spLocks noChangeArrowheads="1"/>
                </p:cNvSpPr>
                <p:nvPr/>
              </p:nvSpPr>
              <p:spPr bwMode="auto">
                <a:xfrm>
                  <a:off x="3072" y="1776"/>
                  <a:ext cx="48" cy="48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8682" name="Line 12"/>
              <p:cNvSpPr>
                <a:spLocks noChangeShapeType="1"/>
              </p:cNvSpPr>
              <p:nvPr/>
            </p:nvSpPr>
            <p:spPr bwMode="auto">
              <a:xfrm flipV="1">
                <a:off x="1232" y="1442"/>
                <a:ext cx="265" cy="11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683" name="Text Box 13"/>
              <p:cNvSpPr txBox="1">
                <a:spLocks noChangeArrowheads="1"/>
              </p:cNvSpPr>
              <p:nvPr/>
            </p:nvSpPr>
            <p:spPr bwMode="auto">
              <a:xfrm>
                <a:off x="789" y="2534"/>
                <a:ext cx="843" cy="3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GB" altLang="en-US" sz="1500" dirty="0"/>
                  <a:t>Transfer line from SPS</a:t>
                </a:r>
              </a:p>
            </p:txBody>
          </p:sp>
          <p:sp>
            <p:nvSpPr>
              <p:cNvPr id="28684" name="Line 14"/>
              <p:cNvSpPr>
                <a:spLocks noChangeShapeType="1"/>
              </p:cNvSpPr>
              <p:nvPr/>
            </p:nvSpPr>
            <p:spPr bwMode="auto">
              <a:xfrm flipV="1">
                <a:off x="2125" y="1244"/>
                <a:ext cx="232" cy="132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685" name="Text Box 15"/>
              <p:cNvSpPr txBox="1">
                <a:spLocks noChangeArrowheads="1"/>
              </p:cNvSpPr>
              <p:nvPr/>
            </p:nvSpPr>
            <p:spPr bwMode="auto">
              <a:xfrm>
                <a:off x="1584" y="2520"/>
                <a:ext cx="1056" cy="3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GB" altLang="en-US" sz="1500" dirty="0"/>
                  <a:t>Counter-rotating LHC Beam</a:t>
                </a:r>
              </a:p>
            </p:txBody>
          </p:sp>
          <p:sp>
            <p:nvSpPr>
              <p:cNvPr id="28686" name="Line 16"/>
              <p:cNvSpPr>
                <a:spLocks noChangeShapeType="1"/>
              </p:cNvSpPr>
              <p:nvPr/>
            </p:nvSpPr>
            <p:spPr bwMode="auto">
              <a:xfrm flipH="1">
                <a:off x="1728" y="763"/>
                <a:ext cx="99" cy="4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687" name="Text Box 17"/>
              <p:cNvSpPr txBox="1">
                <a:spLocks noChangeArrowheads="1"/>
              </p:cNvSpPr>
              <p:nvPr/>
            </p:nvSpPr>
            <p:spPr bwMode="auto">
              <a:xfrm>
                <a:off x="1344" y="450"/>
                <a:ext cx="1008" cy="3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GB" altLang="en-US" sz="1500"/>
                  <a:t>Beam Injected into LHC</a:t>
                </a:r>
              </a:p>
            </p:txBody>
          </p:sp>
        </p:grpSp>
        <p:sp>
          <p:nvSpPr>
            <p:cNvPr id="23" name="Line 56"/>
            <p:cNvSpPr>
              <a:spLocks noChangeShapeType="1"/>
            </p:cNvSpPr>
            <p:nvPr/>
          </p:nvSpPr>
          <p:spPr bwMode="auto">
            <a:xfrm>
              <a:off x="789198" y="1219596"/>
              <a:ext cx="796466" cy="1447404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 Box 57"/>
            <p:cNvSpPr txBox="1">
              <a:spLocks noChangeArrowheads="1"/>
            </p:cNvSpPr>
            <p:nvPr/>
          </p:nvSpPr>
          <p:spPr bwMode="auto">
            <a:xfrm>
              <a:off x="366464" y="881631"/>
              <a:ext cx="845468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800" dirty="0"/>
                <a:t>Coil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949700" y="1296988"/>
            <a:ext cx="5040346" cy="3211523"/>
            <a:chOff x="2949700" y="1296988"/>
            <a:chExt cx="4645711" cy="3211523"/>
          </a:xfrm>
        </p:grpSpPr>
        <p:sp>
          <p:nvSpPr>
            <p:cNvPr id="27" name="Line 16"/>
            <p:cNvSpPr>
              <a:spLocks noChangeShapeType="1"/>
            </p:cNvSpPr>
            <p:nvPr/>
          </p:nvSpPr>
          <p:spPr bwMode="auto">
            <a:xfrm>
              <a:off x="2949700" y="1296988"/>
              <a:ext cx="3796156" cy="7246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Line 14"/>
            <p:cNvSpPr>
              <a:spLocks noChangeShapeType="1"/>
            </p:cNvSpPr>
            <p:nvPr/>
          </p:nvSpPr>
          <p:spPr bwMode="auto">
            <a:xfrm flipV="1">
              <a:off x="3432041" y="2199913"/>
              <a:ext cx="4163370" cy="20179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 Box 57"/>
            <p:cNvSpPr txBox="1">
              <a:spLocks noChangeArrowheads="1"/>
            </p:cNvSpPr>
            <p:nvPr/>
          </p:nvSpPr>
          <p:spPr bwMode="auto">
            <a:xfrm>
              <a:off x="5410200" y="4141799"/>
              <a:ext cx="845468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800" dirty="0"/>
                <a:t>Coil</a:t>
              </a:r>
            </a:p>
          </p:txBody>
        </p:sp>
        <p:sp>
          <p:nvSpPr>
            <p:cNvPr id="30" name="Line 56"/>
            <p:cNvSpPr>
              <a:spLocks noChangeShapeType="1"/>
            </p:cNvSpPr>
            <p:nvPr/>
          </p:nvSpPr>
          <p:spPr bwMode="auto">
            <a:xfrm flipV="1">
              <a:off x="5715000" y="2971799"/>
              <a:ext cx="762000" cy="1237426"/>
            </a:xfrm>
            <a:prstGeom prst="line">
              <a:avLst/>
            </a:prstGeom>
            <a:noFill/>
            <a:ln w="31750">
              <a:solidFill>
                <a:srgbClr val="FF99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8678" name="Text Box 10"/>
          <p:cNvSpPr txBox="1">
            <a:spLocks noChangeArrowheads="1"/>
          </p:cNvSpPr>
          <p:nvPr/>
        </p:nvSpPr>
        <p:spPr bwMode="auto">
          <a:xfrm>
            <a:off x="558744" y="5153827"/>
            <a:ext cx="4849891" cy="12280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14500" indent="-3429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71700" indent="-3429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100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1800" dirty="0" smtClean="0"/>
              <a:t>The septum </a:t>
            </a:r>
            <a:r>
              <a:rPr lang="en-US" altLang="en-US" sz="1800" dirty="0"/>
              <a:t>deflects </a:t>
            </a:r>
            <a:r>
              <a:rPr lang="en-US" altLang="en-US" sz="1800" dirty="0" smtClean="0"/>
              <a:t>the beam </a:t>
            </a:r>
            <a:r>
              <a:rPr lang="en-US" altLang="en-US" sz="1800" u="sng" dirty="0"/>
              <a:t>horizontally</a:t>
            </a:r>
            <a:r>
              <a:rPr lang="en-US" altLang="en-US" sz="1800" dirty="0"/>
              <a:t> to the </a:t>
            </a:r>
            <a:r>
              <a:rPr lang="en-US" altLang="en-US" sz="1800" dirty="0" smtClean="0"/>
              <a:t>right.</a:t>
            </a:r>
            <a:endParaRPr lang="en-US" altLang="en-US" sz="1800" dirty="0"/>
          </a:p>
          <a:p>
            <a:pPr>
              <a:spcBef>
                <a:spcPct val="100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1800" dirty="0" smtClean="0"/>
              <a:t>The kicker </a:t>
            </a:r>
            <a:r>
              <a:rPr lang="en-US" altLang="en-US" sz="1800" dirty="0"/>
              <a:t>deflects </a:t>
            </a:r>
            <a:r>
              <a:rPr lang="en-US" altLang="en-US" sz="1800" dirty="0" smtClean="0"/>
              <a:t>the beam </a:t>
            </a:r>
            <a:r>
              <a:rPr lang="en-US" altLang="en-US" sz="1800" u="sng" dirty="0"/>
              <a:t>vertically</a:t>
            </a:r>
            <a:r>
              <a:rPr lang="en-US" altLang="en-US" sz="1800" dirty="0"/>
              <a:t> onto </a:t>
            </a:r>
            <a:r>
              <a:rPr lang="en-US" altLang="en-US" sz="1800" dirty="0" smtClean="0"/>
              <a:t>the orbit.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12024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3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3600" dirty="0" smtClean="0"/>
              <a:t>Septum for </a:t>
            </a:r>
            <a:r>
              <a:rPr lang="en-US" altLang="en-US" sz="3600" dirty="0"/>
              <a:t>m</a:t>
            </a:r>
            <a:r>
              <a:rPr lang="en-US" altLang="en-US" sz="3600" dirty="0" smtClean="0"/>
              <a:t>ulti-turn extraction</a:t>
            </a:r>
            <a:endParaRPr lang="en-US" altLang="en-US" sz="3600" dirty="0" smtClean="0"/>
          </a:p>
        </p:txBody>
      </p:sp>
      <p:sp>
        <p:nvSpPr>
          <p:cNvPr id="17410" name="Date Placeholder 3"/>
          <p:cNvSpPr>
            <a:spLocks noGrp="1"/>
          </p:cNvSpPr>
          <p:nvPr>
            <p:ph type="dt" sz="half" idx="10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January 2017</a:t>
            </a:r>
            <a:endParaRPr lang="en-GB" altLang="en-US" sz="1200" dirty="0" smtClean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USPAS - Transfer and kickers - J. </a:t>
            </a:r>
            <a:r>
              <a:rPr lang="en-GB" altLang="en-US" sz="1200" dirty="0" err="1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Wenninger</a:t>
            </a:r>
            <a:endParaRPr lang="en-GB" altLang="en-US" sz="1200" dirty="0" smtClean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85ED102-B364-4D23-AA19-03D14A71DDA3}" type="slidenum">
              <a:rPr lang="en-GB" altLang="en-US" sz="1400" smtClean="0">
                <a:solidFill>
                  <a:srgbClr val="00009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GB" altLang="en-US" sz="1400" smtClean="0">
              <a:solidFill>
                <a:srgbClr val="000099"/>
              </a:solidFill>
            </a:endParaRPr>
          </a:p>
        </p:txBody>
      </p:sp>
      <p:grpSp>
        <p:nvGrpSpPr>
          <p:cNvPr id="17414" name="Group 53"/>
          <p:cNvGrpSpPr>
            <a:grpSpLocks/>
          </p:cNvGrpSpPr>
          <p:nvPr/>
        </p:nvGrpSpPr>
        <p:grpSpPr bwMode="auto">
          <a:xfrm>
            <a:off x="838200" y="1905000"/>
            <a:ext cx="7307263" cy="2695575"/>
            <a:chOff x="528" y="1200"/>
            <a:chExt cx="4603" cy="1698"/>
          </a:xfrm>
        </p:grpSpPr>
        <p:sp>
          <p:nvSpPr>
            <p:cNvPr id="17417" name="Oval 51"/>
            <p:cNvSpPr>
              <a:spLocks noChangeArrowheads="1"/>
            </p:cNvSpPr>
            <p:nvPr/>
          </p:nvSpPr>
          <p:spPr bwMode="auto">
            <a:xfrm rot="5400000">
              <a:off x="2706" y="2359"/>
              <a:ext cx="807" cy="12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18" name="Text Box 3"/>
            <p:cNvSpPr txBox="1">
              <a:spLocks noChangeArrowheads="1"/>
            </p:cNvSpPr>
            <p:nvPr/>
          </p:nvSpPr>
          <p:spPr bwMode="auto">
            <a:xfrm>
              <a:off x="2082" y="2661"/>
              <a:ext cx="850" cy="237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E</a:t>
              </a:r>
              <a:r>
                <a:rPr lang="en-US" altLang="en-US" sz="1800" b="1" baseline="-25000"/>
                <a:t>B</a:t>
              </a:r>
              <a:r>
                <a:rPr lang="en-US" altLang="en-US" sz="1800" b="1">
                  <a:cs typeface="Arial" charset="0"/>
                </a:rPr>
                <a:t>≠</a:t>
              </a:r>
              <a:r>
                <a:rPr lang="en-US" altLang="en-US" sz="1800" b="1"/>
                <a:t>0</a:t>
              </a:r>
            </a:p>
          </p:txBody>
        </p:sp>
        <p:sp>
          <p:nvSpPr>
            <p:cNvPr id="17419" name="Rectangle 10"/>
            <p:cNvSpPr>
              <a:spLocks noChangeArrowheads="1"/>
            </p:cNvSpPr>
            <p:nvPr/>
          </p:nvSpPr>
          <p:spPr bwMode="auto">
            <a:xfrm>
              <a:off x="528" y="2046"/>
              <a:ext cx="115" cy="1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20" name="Line 8"/>
            <p:cNvSpPr>
              <a:spLocks noChangeShapeType="1"/>
            </p:cNvSpPr>
            <p:nvPr/>
          </p:nvSpPr>
          <p:spPr bwMode="auto">
            <a:xfrm rot="5400000" flipV="1">
              <a:off x="1802" y="1580"/>
              <a:ext cx="0" cy="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21" name="Line 11"/>
            <p:cNvSpPr>
              <a:spLocks noChangeShapeType="1"/>
            </p:cNvSpPr>
            <p:nvPr/>
          </p:nvSpPr>
          <p:spPr bwMode="auto">
            <a:xfrm rot="5400000" flipV="1">
              <a:off x="3378" y="1580"/>
              <a:ext cx="0" cy="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22" name="Line 14"/>
            <p:cNvSpPr>
              <a:spLocks noChangeShapeType="1"/>
            </p:cNvSpPr>
            <p:nvPr/>
          </p:nvSpPr>
          <p:spPr bwMode="auto">
            <a:xfrm rot="5400000" flipV="1">
              <a:off x="3362" y="2461"/>
              <a:ext cx="86" cy="48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23" name="Text Box 15"/>
            <p:cNvSpPr txBox="1">
              <a:spLocks noChangeArrowheads="1"/>
            </p:cNvSpPr>
            <p:nvPr/>
          </p:nvSpPr>
          <p:spPr bwMode="auto">
            <a:xfrm>
              <a:off x="1253" y="1200"/>
              <a:ext cx="544" cy="256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latin typeface="Times New Roman" pitchFamily="18" charset="0"/>
                </a:rPr>
                <a:t>Beam</a:t>
              </a:r>
            </a:p>
          </p:txBody>
        </p:sp>
        <p:sp>
          <p:nvSpPr>
            <p:cNvPr id="17424" name="Text Box 16"/>
            <p:cNvSpPr txBox="1">
              <a:spLocks noChangeArrowheads="1"/>
            </p:cNvSpPr>
            <p:nvPr/>
          </p:nvSpPr>
          <p:spPr bwMode="auto">
            <a:xfrm>
              <a:off x="4464" y="1906"/>
              <a:ext cx="667" cy="446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latin typeface="Times New Roman" pitchFamily="18" charset="0"/>
                </a:rPr>
                <a:t>Septum Blade</a:t>
              </a:r>
            </a:p>
          </p:txBody>
        </p:sp>
        <p:sp>
          <p:nvSpPr>
            <p:cNvPr id="17425" name="Text Box 36"/>
            <p:cNvSpPr txBox="1">
              <a:spLocks noChangeArrowheads="1"/>
            </p:cNvSpPr>
            <p:nvPr/>
          </p:nvSpPr>
          <p:spPr bwMode="auto">
            <a:xfrm>
              <a:off x="3352" y="1426"/>
              <a:ext cx="850" cy="237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E</a:t>
              </a:r>
              <a:r>
                <a:rPr lang="en-US" altLang="en-US" sz="1800" b="1" baseline="-25000"/>
                <a:t>A</a:t>
              </a:r>
              <a:r>
                <a:rPr lang="en-US" altLang="en-US" sz="1800" b="1"/>
                <a:t>=0</a:t>
              </a:r>
            </a:p>
          </p:txBody>
        </p:sp>
        <p:sp>
          <p:nvSpPr>
            <p:cNvPr id="17426" name="Oval 45"/>
            <p:cNvSpPr>
              <a:spLocks noChangeArrowheads="1"/>
            </p:cNvSpPr>
            <p:nvPr/>
          </p:nvSpPr>
          <p:spPr bwMode="auto">
            <a:xfrm rot="5400000">
              <a:off x="1120" y="1888"/>
              <a:ext cx="807" cy="12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27" name="Oval 48"/>
            <p:cNvSpPr>
              <a:spLocks noChangeArrowheads="1"/>
            </p:cNvSpPr>
            <p:nvPr/>
          </p:nvSpPr>
          <p:spPr bwMode="auto">
            <a:xfrm rot="5400000">
              <a:off x="2704" y="1888"/>
              <a:ext cx="807" cy="12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28" name="Rectangle 49"/>
            <p:cNvSpPr>
              <a:spLocks noChangeArrowheads="1"/>
            </p:cNvSpPr>
            <p:nvPr/>
          </p:nvSpPr>
          <p:spPr bwMode="auto">
            <a:xfrm>
              <a:off x="2976" y="2112"/>
              <a:ext cx="384" cy="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29" name="Rectangle 4"/>
            <p:cNvSpPr>
              <a:spLocks noChangeArrowheads="1"/>
            </p:cNvSpPr>
            <p:nvPr/>
          </p:nvSpPr>
          <p:spPr bwMode="auto">
            <a:xfrm rot="5400000">
              <a:off x="3080" y="760"/>
              <a:ext cx="17" cy="272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17415" name="Text Box 52"/>
          <p:cNvSpPr txBox="1">
            <a:spLocks noChangeArrowheads="1"/>
          </p:cNvSpPr>
          <p:nvPr/>
        </p:nvSpPr>
        <p:spPr bwMode="auto">
          <a:xfrm>
            <a:off x="651043" y="5160025"/>
            <a:ext cx="8305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dirty="0" smtClean="0"/>
              <a:t>The septum </a:t>
            </a:r>
            <a:r>
              <a:rPr lang="en-GB" altLang="en-US" sz="2000" dirty="0"/>
              <a:t>blade must be </a:t>
            </a:r>
            <a:r>
              <a:rPr lang="en-GB" altLang="en-US" sz="2000" u="sng" dirty="0"/>
              <a:t>very thin</a:t>
            </a:r>
            <a:r>
              <a:rPr lang="en-GB" altLang="en-US" sz="2000" dirty="0"/>
              <a:t> (e.g. &lt;0.1mm) to limit </a:t>
            </a:r>
            <a:r>
              <a:rPr lang="en-GB" altLang="en-US" sz="2000" dirty="0" smtClean="0"/>
              <a:t>the magnitude </a:t>
            </a:r>
            <a:r>
              <a:rPr lang="en-GB" altLang="en-US" sz="2000" dirty="0"/>
              <a:t>of </a:t>
            </a:r>
            <a:r>
              <a:rPr lang="en-GB" altLang="en-US" sz="2000" dirty="0" smtClean="0"/>
              <a:t>beam losses</a:t>
            </a:r>
            <a:r>
              <a:rPr lang="en-GB" altLang="en-US" sz="2000" dirty="0"/>
              <a:t>: </a:t>
            </a:r>
            <a:r>
              <a:rPr lang="en-GB" altLang="en-US" sz="2000" dirty="0" smtClean="0"/>
              <a:t>an </a:t>
            </a:r>
            <a:r>
              <a:rPr lang="en-GB" altLang="en-US" sz="2000" dirty="0"/>
              <a:t>electrostatic septum is generally used.</a:t>
            </a:r>
          </a:p>
        </p:txBody>
      </p:sp>
      <p:sp>
        <p:nvSpPr>
          <p:cNvPr id="17416" name="Rectangle 54"/>
          <p:cNvSpPr>
            <a:spLocks noChangeArrowheads="1"/>
          </p:cNvSpPr>
          <p:nvPr/>
        </p:nvSpPr>
        <p:spPr bwMode="auto">
          <a:xfrm>
            <a:off x="535471" y="941387"/>
            <a:ext cx="82656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88900" lvl="2" eaLnBrk="1" hangingPunct="1">
              <a:spcAft>
                <a:spcPct val="30000"/>
              </a:spcAft>
              <a:buFontTx/>
              <a:buNone/>
            </a:pPr>
            <a:r>
              <a:rPr lang="en-US" altLang="en-US" sz="2000" dirty="0" smtClean="0"/>
              <a:t>The beam is positioned close </a:t>
            </a:r>
            <a:r>
              <a:rPr lang="en-US" altLang="en-US" sz="2000" dirty="0"/>
              <a:t>to </a:t>
            </a:r>
            <a:r>
              <a:rPr lang="en-US" altLang="en-US" sz="2000" dirty="0" smtClean="0"/>
              <a:t>a thin septum, part </a:t>
            </a:r>
            <a:r>
              <a:rPr lang="en-US" altLang="en-US" sz="2000" dirty="0"/>
              <a:t>of beam ‘shaved’ off each turn:</a:t>
            </a:r>
          </a:p>
        </p:txBody>
      </p:sp>
    </p:spTree>
    <p:extLst>
      <p:ext uri="{BB962C8B-B14F-4D97-AF65-F5344CB8AC3E}">
        <p14:creationId xmlns:p14="http://schemas.microsoft.com/office/powerpoint/2010/main" val="413733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3600" dirty="0" smtClean="0"/>
              <a:t>Electrostatic </a:t>
            </a:r>
            <a:r>
              <a:rPr lang="en-GB" altLang="en-US" sz="3600" dirty="0" smtClean="0"/>
              <a:t>septum</a:t>
            </a:r>
            <a:endParaRPr lang="en-GB" altLang="en-US" sz="3600" dirty="0" smtClean="0"/>
          </a:p>
        </p:txBody>
      </p:sp>
      <p:sp>
        <p:nvSpPr>
          <p:cNvPr id="1843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rgbClr val="000099"/>
                </a:solidFill>
              </a:rPr>
              <a:t>06/02/2014</a:t>
            </a:r>
            <a:endParaRPr lang="en-GB" altLang="en-US" sz="1400" smtClean="0">
              <a:solidFill>
                <a:srgbClr val="000099"/>
              </a:solidFill>
            </a:endParaRPr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300" smtClean="0">
                <a:solidFill>
                  <a:srgbClr val="000099"/>
                </a:solidFill>
              </a:rPr>
              <a:t>CAS: Septa &amp; Kickers. M.J. Barnes. </a:t>
            </a: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9E9F745-EB6E-443A-B637-DAC2D65C00DB}" type="slidenum">
              <a:rPr lang="en-GB" altLang="en-US" sz="1400" smtClean="0">
                <a:solidFill>
                  <a:srgbClr val="00009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GB" altLang="en-US" sz="1400" smtClean="0">
              <a:solidFill>
                <a:srgbClr val="000099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3"/>
          </p:nvPr>
        </p:nvSpPr>
        <p:spPr>
          <a:xfrm>
            <a:off x="5023070" y="938553"/>
            <a:ext cx="4134500" cy="3834622"/>
          </a:xfrm>
        </p:spPr>
        <p:txBody>
          <a:bodyPr/>
          <a:lstStyle/>
          <a:p>
            <a:r>
              <a:rPr lang="en-GB" dirty="0"/>
              <a:t>Thin </a:t>
            </a:r>
            <a:r>
              <a:rPr lang="en-GB" dirty="0" smtClean="0"/>
              <a:t>septum ‘foil’ </a:t>
            </a:r>
            <a:r>
              <a:rPr lang="en-GB" dirty="0"/>
              <a:t>gives small interaction with beam.</a:t>
            </a:r>
          </a:p>
          <a:p>
            <a:r>
              <a:rPr lang="en-GB" dirty="0"/>
              <a:t>Orbiting beam passes through hollow support of </a:t>
            </a:r>
            <a:r>
              <a:rPr lang="en-GB" dirty="0" smtClean="0"/>
              <a:t>‘septum foil’ </a:t>
            </a:r>
            <a:r>
              <a:rPr lang="en-GB" dirty="0"/>
              <a:t>(field free region).</a:t>
            </a:r>
          </a:p>
          <a:p>
            <a:r>
              <a:rPr lang="en-GB" dirty="0"/>
              <a:t>Extracted beam passes </a:t>
            </a:r>
            <a:r>
              <a:rPr lang="en-GB" dirty="0" smtClean="0"/>
              <a:t>on </a:t>
            </a:r>
            <a:r>
              <a:rPr lang="en-GB" dirty="0"/>
              <a:t>the other side of the septum </a:t>
            </a:r>
            <a:r>
              <a:rPr lang="en-GB" dirty="0" smtClean="0"/>
              <a:t>(homogeneous </a:t>
            </a:r>
            <a:r>
              <a:rPr lang="en-GB" dirty="0"/>
              <a:t>field region).</a:t>
            </a:r>
          </a:p>
          <a:p>
            <a:r>
              <a:rPr lang="en-GB" dirty="0"/>
              <a:t>Electrostatic septa generally use vacuum as an insulator, between septum and electrode, and are therefore normally in a vacuum tank.</a:t>
            </a:r>
          </a:p>
          <a:p>
            <a:endParaRPr lang="en-GB" dirty="0"/>
          </a:p>
        </p:txBody>
      </p:sp>
      <p:sp>
        <p:nvSpPr>
          <p:cNvPr id="18438" name="Text Box 18"/>
          <p:cNvSpPr txBox="1">
            <a:spLocks noChangeArrowheads="1"/>
          </p:cNvSpPr>
          <p:nvPr/>
        </p:nvSpPr>
        <p:spPr bwMode="auto">
          <a:xfrm>
            <a:off x="2924256" y="5013527"/>
            <a:ext cx="603705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/>
              <a:t>To allow precise matching of the septum position with the circulation beam trajectory, the magnet is </a:t>
            </a:r>
            <a:r>
              <a:rPr lang="en-US" altLang="en-US" sz="1800" dirty="0" smtClean="0"/>
              <a:t>often </a:t>
            </a:r>
            <a:r>
              <a:rPr lang="en-US" altLang="en-US" sz="1800" dirty="0"/>
              <a:t>fitted with a displacement system, which allows parallel and angular movement with respect to the circulating beam.</a:t>
            </a:r>
            <a:endParaRPr lang="en-GB" altLang="en-US" sz="1800" dirty="0"/>
          </a:p>
        </p:txBody>
      </p:sp>
      <p:grpSp>
        <p:nvGrpSpPr>
          <p:cNvPr id="18439" name="Group 1"/>
          <p:cNvGrpSpPr>
            <a:grpSpLocks/>
          </p:cNvGrpSpPr>
          <p:nvPr/>
        </p:nvGrpSpPr>
        <p:grpSpPr bwMode="auto">
          <a:xfrm>
            <a:off x="392480" y="1079637"/>
            <a:ext cx="4619625" cy="3529012"/>
            <a:chOff x="228600" y="1576388"/>
            <a:chExt cx="4619625" cy="3529012"/>
          </a:xfrm>
        </p:grpSpPr>
        <p:grpSp>
          <p:nvGrpSpPr>
            <p:cNvPr id="18441" name="Group 60"/>
            <p:cNvGrpSpPr>
              <a:grpSpLocks/>
            </p:cNvGrpSpPr>
            <p:nvPr/>
          </p:nvGrpSpPr>
          <p:grpSpPr bwMode="auto">
            <a:xfrm>
              <a:off x="228600" y="1576388"/>
              <a:ext cx="4619625" cy="3529012"/>
              <a:chOff x="144" y="849"/>
              <a:chExt cx="2910" cy="2223"/>
            </a:xfrm>
          </p:grpSpPr>
          <p:grpSp>
            <p:nvGrpSpPr>
              <p:cNvPr id="18444" name="Group 19"/>
              <p:cNvGrpSpPr>
                <a:grpSpLocks/>
              </p:cNvGrpSpPr>
              <p:nvPr/>
            </p:nvGrpSpPr>
            <p:grpSpPr bwMode="auto">
              <a:xfrm>
                <a:off x="144" y="849"/>
                <a:ext cx="2910" cy="2220"/>
                <a:chOff x="384" y="1034"/>
                <a:chExt cx="2670" cy="2037"/>
              </a:xfrm>
            </p:grpSpPr>
            <p:grpSp>
              <p:nvGrpSpPr>
                <p:cNvPr id="18446" name="Group 20"/>
                <p:cNvGrpSpPr>
                  <a:grpSpLocks/>
                </p:cNvGrpSpPr>
                <p:nvPr/>
              </p:nvGrpSpPr>
              <p:grpSpPr bwMode="auto">
                <a:xfrm>
                  <a:off x="384" y="1111"/>
                  <a:ext cx="2002" cy="1960"/>
                  <a:chOff x="384" y="1111"/>
                  <a:chExt cx="2002" cy="1960"/>
                </a:xfrm>
              </p:grpSpPr>
              <p:grpSp>
                <p:nvGrpSpPr>
                  <p:cNvPr id="18455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384" y="2484"/>
                    <a:ext cx="626" cy="587"/>
                    <a:chOff x="480" y="2832"/>
                    <a:chExt cx="626" cy="587"/>
                  </a:xfrm>
                </p:grpSpPr>
                <p:sp>
                  <p:nvSpPr>
                    <p:cNvPr id="18479" name="Line 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07" y="3261"/>
                      <a:ext cx="374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chemeClr val="tx1"/>
                      </a:solidFill>
                      <a:round/>
                      <a:headEnd/>
                      <a:tailEnd type="triangle" w="lg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8480" name="Line 23"/>
                    <p:cNvSpPr>
                      <a:spLocks noChangeShapeType="1"/>
                    </p:cNvSpPr>
                    <p:nvPr/>
                  </p:nvSpPr>
                  <p:spPr bwMode="auto">
                    <a:xfrm rot="-5400000">
                      <a:off x="473" y="3127"/>
                      <a:ext cx="268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chemeClr val="tx1"/>
                      </a:solidFill>
                      <a:round/>
                      <a:headEnd/>
                      <a:tailEnd type="triangle" w="lg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8481" name="Text Box 2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39" y="3207"/>
                      <a:ext cx="167" cy="21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algn="l" eaLnBrk="0" hangingPunct="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en-US" altLang="en-US" sz="1800"/>
                        <a:t>x</a:t>
                      </a:r>
                    </a:p>
                  </p:txBody>
                </p:sp>
                <p:sp>
                  <p:nvSpPr>
                    <p:cNvPr id="18482" name="Text Box 2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0" y="2832"/>
                      <a:ext cx="168" cy="21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algn="l" eaLnBrk="0" hangingPunct="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en-US" altLang="en-US" sz="1800"/>
                        <a:t>y</a:t>
                      </a:r>
                    </a:p>
                  </p:txBody>
                </p:sp>
                <p:sp>
                  <p:nvSpPr>
                    <p:cNvPr id="18483" name="Line 2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07" y="3053"/>
                      <a:ext cx="291" cy="20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8484" name="Text Box 2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5" y="2969"/>
                      <a:ext cx="167" cy="21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algn="l" eaLnBrk="0" hangingPunct="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en-US" altLang="en-US" sz="1800"/>
                        <a:t>z</a:t>
                      </a:r>
                    </a:p>
                  </p:txBody>
                </p:sp>
              </p:grpSp>
              <p:sp>
                <p:nvSpPr>
                  <p:cNvPr id="18456" name="Freeform 28"/>
                  <p:cNvSpPr>
                    <a:spLocks/>
                  </p:cNvSpPr>
                  <p:nvPr/>
                </p:nvSpPr>
                <p:spPr bwMode="auto">
                  <a:xfrm>
                    <a:off x="866" y="2244"/>
                    <a:ext cx="1020" cy="170"/>
                  </a:xfrm>
                  <a:custGeom>
                    <a:avLst/>
                    <a:gdLst>
                      <a:gd name="T0" fmla="*/ 0 w 1020"/>
                      <a:gd name="T1" fmla="*/ 170 h 170"/>
                      <a:gd name="T2" fmla="*/ 907 w 1020"/>
                      <a:gd name="T3" fmla="*/ 170 h 170"/>
                      <a:gd name="T4" fmla="*/ 1020 w 1020"/>
                      <a:gd name="T5" fmla="*/ 57 h 170"/>
                      <a:gd name="T6" fmla="*/ 1020 w 1020"/>
                      <a:gd name="T7" fmla="*/ 0 h 170"/>
                      <a:gd name="T8" fmla="*/ 907 w 1020"/>
                      <a:gd name="T9" fmla="*/ 113 h 170"/>
                      <a:gd name="T10" fmla="*/ 0 w 1020"/>
                      <a:gd name="T11" fmla="*/ 113 h 170"/>
                      <a:gd name="T12" fmla="*/ 0 w 1020"/>
                      <a:gd name="T13" fmla="*/ 170 h 17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020" h="170">
                        <a:moveTo>
                          <a:pt x="0" y="170"/>
                        </a:moveTo>
                        <a:lnTo>
                          <a:pt x="907" y="170"/>
                        </a:lnTo>
                        <a:lnTo>
                          <a:pt x="1020" y="57"/>
                        </a:lnTo>
                        <a:lnTo>
                          <a:pt x="1020" y="0"/>
                        </a:lnTo>
                        <a:lnTo>
                          <a:pt x="907" y="113"/>
                        </a:lnTo>
                        <a:lnTo>
                          <a:pt x="0" y="113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457" name="Freeform 29"/>
                  <p:cNvSpPr>
                    <a:spLocks/>
                  </p:cNvSpPr>
                  <p:nvPr/>
                </p:nvSpPr>
                <p:spPr bwMode="auto">
                  <a:xfrm>
                    <a:off x="866" y="1507"/>
                    <a:ext cx="1020" cy="170"/>
                  </a:xfrm>
                  <a:custGeom>
                    <a:avLst/>
                    <a:gdLst>
                      <a:gd name="T0" fmla="*/ 0 w 1020"/>
                      <a:gd name="T1" fmla="*/ 0 h 170"/>
                      <a:gd name="T2" fmla="*/ 907 w 1020"/>
                      <a:gd name="T3" fmla="*/ 0 h 170"/>
                      <a:gd name="T4" fmla="*/ 1020 w 1020"/>
                      <a:gd name="T5" fmla="*/ 113 h 170"/>
                      <a:gd name="T6" fmla="*/ 1020 w 1020"/>
                      <a:gd name="T7" fmla="*/ 170 h 170"/>
                      <a:gd name="T8" fmla="*/ 907 w 1020"/>
                      <a:gd name="T9" fmla="*/ 57 h 170"/>
                      <a:gd name="T10" fmla="*/ 0 w 1020"/>
                      <a:gd name="T11" fmla="*/ 57 h 170"/>
                      <a:gd name="T12" fmla="*/ 0 w 1020"/>
                      <a:gd name="T13" fmla="*/ 0 h 17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020" h="170">
                        <a:moveTo>
                          <a:pt x="0" y="0"/>
                        </a:moveTo>
                        <a:lnTo>
                          <a:pt x="907" y="0"/>
                        </a:lnTo>
                        <a:lnTo>
                          <a:pt x="1020" y="113"/>
                        </a:lnTo>
                        <a:lnTo>
                          <a:pt x="1020" y="170"/>
                        </a:lnTo>
                        <a:lnTo>
                          <a:pt x="907" y="57"/>
                        </a:lnTo>
                        <a:lnTo>
                          <a:pt x="0" y="5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458" name="AutoShape 30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440" y="1507"/>
                    <a:ext cx="907" cy="90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29 w 21600"/>
                      <a:gd name="T13" fmla="*/ 0 h 21600"/>
                      <a:gd name="T14" fmla="*/ 21171 w 21600"/>
                      <a:gd name="T15" fmla="*/ 13384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428" y="10709"/>
                        </a:moveTo>
                        <a:cubicBezTo>
                          <a:pt x="1478" y="5568"/>
                          <a:pt x="5659" y="1427"/>
                          <a:pt x="10800" y="1428"/>
                        </a:cubicBezTo>
                        <a:cubicBezTo>
                          <a:pt x="15940" y="1428"/>
                          <a:pt x="20121" y="5568"/>
                          <a:pt x="20171" y="10709"/>
                        </a:cubicBezTo>
                        <a:lnTo>
                          <a:pt x="21599" y="10695"/>
                        </a:lnTo>
                        <a:cubicBezTo>
                          <a:pt x="21541" y="4771"/>
                          <a:pt x="16723" y="-1"/>
                          <a:pt x="10799" y="0"/>
                        </a:cubicBezTo>
                        <a:cubicBezTo>
                          <a:pt x="4876" y="0"/>
                          <a:pt x="58" y="4771"/>
                          <a:pt x="0" y="10695"/>
                        </a:cubicBezTo>
                        <a:lnTo>
                          <a:pt x="1428" y="10709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845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1886" y="1620"/>
                    <a:ext cx="0" cy="68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460" name="AutoShape 32"/>
                  <p:cNvSpPr>
                    <a:spLocks noChangeArrowheads="1"/>
                  </p:cNvSpPr>
                  <p:nvPr/>
                </p:nvSpPr>
                <p:spPr bwMode="auto">
                  <a:xfrm>
                    <a:off x="2113" y="1649"/>
                    <a:ext cx="57" cy="652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/>
                  </a:p>
                </p:txBody>
              </p:sp>
              <p:sp>
                <p:nvSpPr>
                  <p:cNvPr id="18461" name="Oval 33" descr="Divot"/>
                  <p:cNvSpPr>
                    <a:spLocks noChangeArrowheads="1"/>
                  </p:cNvSpPr>
                  <p:nvPr/>
                </p:nvSpPr>
                <p:spPr bwMode="auto">
                  <a:xfrm>
                    <a:off x="1915" y="1932"/>
                    <a:ext cx="170" cy="57"/>
                  </a:xfrm>
                  <a:prstGeom prst="ellipse">
                    <a:avLst/>
                  </a:prstGeom>
                  <a:pattFill prst="divot">
                    <a:fgClr>
                      <a:schemeClr val="accent1"/>
                    </a:fgClr>
                    <a:bgClr>
                      <a:schemeClr val="bg1"/>
                    </a:bgClr>
                  </a:pattFill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/>
                  </a:p>
                </p:txBody>
              </p:sp>
              <p:sp>
                <p:nvSpPr>
                  <p:cNvPr id="18462" name="Oval 34" descr="Divot"/>
                  <p:cNvSpPr>
                    <a:spLocks noChangeArrowheads="1"/>
                  </p:cNvSpPr>
                  <p:nvPr/>
                </p:nvSpPr>
                <p:spPr bwMode="auto">
                  <a:xfrm>
                    <a:off x="1291" y="1875"/>
                    <a:ext cx="482" cy="170"/>
                  </a:xfrm>
                  <a:prstGeom prst="ellipse">
                    <a:avLst/>
                  </a:prstGeom>
                  <a:pattFill prst="divot">
                    <a:fgClr>
                      <a:schemeClr val="accent1"/>
                    </a:fgClr>
                    <a:bgClr>
                      <a:schemeClr val="bg1"/>
                    </a:bgClr>
                  </a:pattFill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/>
                  </a:p>
                </p:txBody>
              </p:sp>
              <p:sp>
                <p:nvSpPr>
                  <p:cNvPr id="18463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1574" y="2937"/>
                    <a:ext cx="709" cy="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464" name="Line 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74" y="2654"/>
                    <a:ext cx="0" cy="283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465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1886" y="2301"/>
                    <a:ext cx="0" cy="636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466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2113" y="2285"/>
                    <a:ext cx="0" cy="426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467" name="Freeform 39"/>
                  <p:cNvSpPr>
                    <a:spLocks/>
                  </p:cNvSpPr>
                  <p:nvPr/>
                </p:nvSpPr>
                <p:spPr bwMode="auto">
                  <a:xfrm>
                    <a:off x="1688" y="2711"/>
                    <a:ext cx="538" cy="226"/>
                  </a:xfrm>
                  <a:custGeom>
                    <a:avLst/>
                    <a:gdLst>
                      <a:gd name="T0" fmla="*/ 0 w 538"/>
                      <a:gd name="T1" fmla="*/ 226 h 226"/>
                      <a:gd name="T2" fmla="*/ 198 w 538"/>
                      <a:gd name="T3" fmla="*/ 226 h 226"/>
                      <a:gd name="T4" fmla="*/ 198 w 538"/>
                      <a:gd name="T5" fmla="*/ 0 h 226"/>
                      <a:gd name="T6" fmla="*/ 425 w 538"/>
                      <a:gd name="T7" fmla="*/ 0 h 226"/>
                      <a:gd name="T8" fmla="*/ 425 w 538"/>
                      <a:gd name="T9" fmla="*/ 226 h 226"/>
                      <a:gd name="T10" fmla="*/ 538 w 538"/>
                      <a:gd name="T11" fmla="*/ 226 h 22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38" h="226">
                        <a:moveTo>
                          <a:pt x="0" y="226"/>
                        </a:moveTo>
                        <a:lnTo>
                          <a:pt x="198" y="226"/>
                        </a:lnTo>
                        <a:lnTo>
                          <a:pt x="198" y="0"/>
                        </a:lnTo>
                        <a:lnTo>
                          <a:pt x="425" y="0"/>
                        </a:lnTo>
                        <a:lnTo>
                          <a:pt x="425" y="226"/>
                        </a:lnTo>
                        <a:lnTo>
                          <a:pt x="538" y="226"/>
                        </a:lnTo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468" name="Text Box 4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49" y="2682"/>
                    <a:ext cx="166" cy="1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algn="l"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/>
                      <a:t>E</a:t>
                    </a:r>
                  </a:p>
                </p:txBody>
              </p:sp>
              <p:sp>
                <p:nvSpPr>
                  <p:cNvPr id="18469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1886" y="1236"/>
                    <a:ext cx="0" cy="397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470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2113" y="1236"/>
                    <a:ext cx="0" cy="426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471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1886" y="1265"/>
                    <a:ext cx="227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472" name="Text Box 4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37" y="1111"/>
                    <a:ext cx="147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algn="l"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000" dirty="0"/>
                      <a:t>g</a:t>
                    </a:r>
                  </a:p>
                </p:txBody>
              </p:sp>
              <p:sp>
                <p:nvSpPr>
                  <p:cNvPr id="18473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1092" y="2414"/>
                    <a:ext cx="0" cy="7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474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1036" y="2512"/>
                    <a:ext cx="113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475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1064" y="2540"/>
                    <a:ext cx="57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476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1007" y="2484"/>
                    <a:ext cx="170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477" name="Freeform 49"/>
                  <p:cNvSpPr>
                    <a:spLocks/>
                  </p:cNvSpPr>
                  <p:nvPr/>
                </p:nvSpPr>
                <p:spPr bwMode="auto">
                  <a:xfrm>
                    <a:off x="2170" y="1860"/>
                    <a:ext cx="141" cy="113"/>
                  </a:xfrm>
                  <a:custGeom>
                    <a:avLst/>
                    <a:gdLst>
                      <a:gd name="T0" fmla="*/ 0 w 141"/>
                      <a:gd name="T1" fmla="*/ 113 h 113"/>
                      <a:gd name="T2" fmla="*/ 141 w 141"/>
                      <a:gd name="T3" fmla="*/ 113 h 113"/>
                      <a:gd name="T4" fmla="*/ 141 w 141"/>
                      <a:gd name="T5" fmla="*/ 0 h 11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41" h="113">
                        <a:moveTo>
                          <a:pt x="0" y="113"/>
                        </a:moveTo>
                        <a:lnTo>
                          <a:pt x="141" y="113"/>
                        </a:lnTo>
                        <a:lnTo>
                          <a:pt x="141" y="0"/>
                        </a:ln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478" name="Text Box 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10" y="1690"/>
                    <a:ext cx="176" cy="17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algn="l"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400" dirty="0"/>
                      <a:t>V</a:t>
                    </a:r>
                  </a:p>
                </p:txBody>
              </p:sp>
            </p:grpSp>
            <p:sp>
              <p:nvSpPr>
                <p:cNvPr id="18447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725" y="1034"/>
                  <a:ext cx="1112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/>
                    <a:t>Circulating Beam</a:t>
                  </a:r>
                </a:p>
              </p:txBody>
            </p:sp>
            <p:sp>
              <p:nvSpPr>
                <p:cNvPr id="18448" name="Line 52"/>
                <p:cNvSpPr>
                  <a:spLocks noChangeShapeType="1"/>
                </p:cNvSpPr>
                <p:nvPr/>
              </p:nvSpPr>
              <p:spPr bwMode="auto">
                <a:xfrm>
                  <a:off x="1235" y="1236"/>
                  <a:ext cx="199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449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2170" y="2390"/>
                  <a:ext cx="701" cy="3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/>
                    <a:t>Extracted </a:t>
                  </a: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/>
                    <a:t>Beam</a:t>
                  </a:r>
                </a:p>
              </p:txBody>
            </p:sp>
            <p:sp>
              <p:nvSpPr>
                <p:cNvPr id="18450" name="Line 54"/>
                <p:cNvSpPr>
                  <a:spLocks noChangeShapeType="1"/>
                </p:cNvSpPr>
                <p:nvPr/>
              </p:nvSpPr>
              <p:spPr bwMode="auto">
                <a:xfrm flipH="1" flipV="1">
                  <a:off x="2030" y="1989"/>
                  <a:ext cx="187" cy="55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451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2243" y="1265"/>
                  <a:ext cx="811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/>
                    <a:t>Septum Foil</a:t>
                  </a:r>
                </a:p>
              </p:txBody>
            </p:sp>
            <p:sp>
              <p:nvSpPr>
                <p:cNvPr id="18452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1886" y="1467"/>
                  <a:ext cx="340" cy="2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453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2343" y="2045"/>
                  <a:ext cx="664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>
                      <a:solidFill>
                        <a:srgbClr val="FF0000"/>
                      </a:solidFill>
                    </a:rPr>
                    <a:t>Electrode</a:t>
                  </a:r>
                </a:p>
              </p:txBody>
            </p:sp>
            <p:sp>
              <p:nvSpPr>
                <p:cNvPr id="18454" name="Line 58"/>
                <p:cNvSpPr>
                  <a:spLocks noChangeShapeType="1"/>
                </p:cNvSpPr>
                <p:nvPr/>
              </p:nvSpPr>
              <p:spPr bwMode="auto">
                <a:xfrm flipH="1" flipV="1">
                  <a:off x="2170" y="2103"/>
                  <a:ext cx="171" cy="85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18445" name="Rectangle 59"/>
              <p:cNvSpPr>
                <a:spLocks noChangeArrowheads="1"/>
              </p:cNvSpPr>
              <p:nvPr/>
            </p:nvSpPr>
            <p:spPr bwMode="auto">
              <a:xfrm>
                <a:off x="144" y="864"/>
                <a:ext cx="2880" cy="22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18442" name="Text Box 55"/>
            <p:cNvSpPr txBox="1">
              <a:spLocks noChangeArrowheads="1"/>
            </p:cNvSpPr>
            <p:nvPr/>
          </p:nvSpPr>
          <p:spPr bwMode="auto">
            <a:xfrm>
              <a:off x="304800" y="1854000"/>
              <a:ext cx="99257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Support</a:t>
              </a:r>
            </a:p>
          </p:txBody>
        </p:sp>
        <p:sp>
          <p:nvSpPr>
            <p:cNvPr id="18443" name="Line 52"/>
            <p:cNvSpPr>
              <a:spLocks noChangeShapeType="1"/>
            </p:cNvSpPr>
            <p:nvPr/>
          </p:nvSpPr>
          <p:spPr bwMode="auto">
            <a:xfrm>
              <a:off x="797282" y="2190161"/>
              <a:ext cx="224613" cy="2045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3" name="Text Box 42"/>
          <p:cNvSpPr txBox="1">
            <a:spLocks noChangeArrowheads="1"/>
          </p:cNvSpPr>
          <p:nvPr/>
        </p:nvSpPr>
        <p:spPr bwMode="auto">
          <a:xfrm>
            <a:off x="364825" y="5027337"/>
            <a:ext cx="2047875" cy="1041400"/>
          </a:xfrm>
          <a:prstGeom prst="rect">
            <a:avLst/>
          </a:prstGeom>
          <a:solidFill>
            <a:schemeClr val="bg1">
              <a:alpha val="79999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altLang="en-US" sz="1600" dirty="0"/>
              <a:t>E = V / g</a:t>
            </a:r>
          </a:p>
          <a:p>
            <a:pPr algn="l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altLang="en-US" sz="1600" dirty="0"/>
              <a:t>Typically V = 200 kV</a:t>
            </a:r>
          </a:p>
          <a:p>
            <a:pPr algn="l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altLang="en-US" sz="1600" dirty="0"/>
              <a:t>E = 100 kV/cm</a:t>
            </a:r>
          </a:p>
        </p:txBody>
      </p:sp>
    </p:spTree>
    <p:extLst>
      <p:ext uri="{BB962C8B-B14F-4D97-AF65-F5344CB8AC3E}">
        <p14:creationId xmlns:p14="http://schemas.microsoft.com/office/powerpoint/2010/main" val="393842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Electrostatic septum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USPAS - Transfer and kickers - J. </a:t>
            </a:r>
            <a:r>
              <a:rPr lang="en-GB" dirty="0" err="1" smtClean="0"/>
              <a:t>Wenninger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4805599" y="1955692"/>
            <a:ext cx="4240802" cy="4468775"/>
            <a:chOff x="4577969" y="3048277"/>
            <a:chExt cx="4240802" cy="4468775"/>
          </a:xfrm>
        </p:grpSpPr>
        <p:pic>
          <p:nvPicPr>
            <p:cNvPr id="25" name="Picture 34" descr="z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117954" y="3913042"/>
              <a:ext cx="3490912" cy="2786408"/>
            </a:xfrm>
            <a:prstGeom prst="rect">
              <a:avLst/>
            </a:prstGeom>
            <a:noFill/>
          </p:spPr>
        </p:pic>
        <p:sp>
          <p:nvSpPr>
            <p:cNvPr id="26" name="Line 36"/>
            <p:cNvSpPr>
              <a:spLocks noChangeShapeType="1"/>
            </p:cNvSpPr>
            <p:nvPr/>
          </p:nvSpPr>
          <p:spPr bwMode="auto">
            <a:xfrm flipV="1">
              <a:off x="5281495" y="5328375"/>
              <a:ext cx="552171" cy="167115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" name="Text Box 37"/>
            <p:cNvSpPr txBox="1">
              <a:spLocks noChangeArrowheads="1"/>
            </p:cNvSpPr>
            <p:nvPr/>
          </p:nvSpPr>
          <p:spPr bwMode="auto">
            <a:xfrm>
              <a:off x="4577969" y="6999527"/>
              <a:ext cx="1200150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dirty="0"/>
                <a:t>High Voltage</a:t>
              </a:r>
            </a:p>
            <a:p>
              <a:pPr eaLnBrk="1" hangingPunct="1"/>
              <a:r>
                <a:rPr lang="en-US" altLang="en-US" sz="1400" dirty="0"/>
                <a:t>Electrode</a:t>
              </a:r>
            </a:p>
          </p:txBody>
        </p:sp>
        <p:sp>
          <p:nvSpPr>
            <p:cNvPr id="28" name="Line 38"/>
            <p:cNvSpPr>
              <a:spLocks noChangeShapeType="1"/>
            </p:cNvSpPr>
            <p:nvPr/>
          </p:nvSpPr>
          <p:spPr bwMode="auto">
            <a:xfrm flipH="1">
              <a:off x="8146435" y="3635413"/>
              <a:ext cx="20606" cy="150836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" name="Text Box 39"/>
            <p:cNvSpPr txBox="1">
              <a:spLocks noChangeArrowheads="1"/>
            </p:cNvSpPr>
            <p:nvPr/>
          </p:nvSpPr>
          <p:spPr bwMode="auto">
            <a:xfrm>
              <a:off x="7648783" y="3105150"/>
              <a:ext cx="1169988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dirty="0"/>
                <a:t>Hollow earth</a:t>
              </a:r>
            </a:p>
            <a:p>
              <a:pPr eaLnBrk="1" hangingPunct="1"/>
              <a:r>
                <a:rPr lang="en-US" altLang="en-US" sz="1400" dirty="0"/>
                <a:t>electrode</a:t>
              </a:r>
            </a:p>
          </p:txBody>
        </p:sp>
        <p:sp>
          <p:nvSpPr>
            <p:cNvPr id="30" name="Line 40"/>
            <p:cNvSpPr>
              <a:spLocks noChangeShapeType="1"/>
            </p:cNvSpPr>
            <p:nvPr/>
          </p:nvSpPr>
          <p:spPr bwMode="auto">
            <a:xfrm flipH="1">
              <a:off x="6426701" y="3395701"/>
              <a:ext cx="379413" cy="121443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" name="Text Box 41"/>
            <p:cNvSpPr txBox="1">
              <a:spLocks noChangeArrowheads="1"/>
            </p:cNvSpPr>
            <p:nvPr/>
          </p:nvSpPr>
          <p:spPr bwMode="auto">
            <a:xfrm>
              <a:off x="6176670" y="3048277"/>
              <a:ext cx="125888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dirty="0"/>
                <a:t>Septum wires</a:t>
              </a:r>
            </a:p>
          </p:txBody>
        </p:sp>
      </p:grpSp>
      <p:sp>
        <p:nvSpPr>
          <p:cNvPr id="35" name="Text Box 46"/>
          <p:cNvSpPr txBox="1">
            <a:spLocks noChangeArrowheads="1"/>
          </p:cNvSpPr>
          <p:nvPr/>
        </p:nvSpPr>
        <p:spPr bwMode="auto">
          <a:xfrm>
            <a:off x="651961" y="904693"/>
            <a:ext cx="8037927" cy="646331"/>
          </a:xfrm>
          <a:prstGeom prst="rect">
            <a:avLst/>
          </a:prstGeom>
          <a:solidFill>
            <a:schemeClr val="bg1">
              <a:alpha val="79999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dirty="0"/>
              <a:t>DC electrostatic </a:t>
            </a:r>
            <a:r>
              <a:rPr lang="en-US" altLang="en-US" dirty="0" smtClean="0"/>
              <a:t>devices </a:t>
            </a:r>
            <a:r>
              <a:rPr lang="en-US" altLang="en-US" dirty="0"/>
              <a:t>with very thin (~</a:t>
            </a:r>
            <a:r>
              <a:rPr lang="en-US" altLang="en-US" dirty="0" smtClean="0"/>
              <a:t>0.1mm) septum wires or foil between </a:t>
            </a:r>
            <a:r>
              <a:rPr lang="en-US" altLang="en-US" dirty="0"/>
              <a:t>zero field and high field </a:t>
            </a:r>
            <a:r>
              <a:rPr lang="en-US" altLang="en-US" dirty="0" smtClean="0"/>
              <a:t>region. </a:t>
            </a:r>
            <a:endParaRPr lang="en-US" altLang="en-US" dirty="0"/>
          </a:p>
        </p:txBody>
      </p:sp>
      <p:grpSp>
        <p:nvGrpSpPr>
          <p:cNvPr id="37" name="Group 19"/>
          <p:cNvGrpSpPr>
            <a:grpSpLocks/>
          </p:cNvGrpSpPr>
          <p:nvPr/>
        </p:nvGrpSpPr>
        <p:grpSpPr bwMode="auto">
          <a:xfrm>
            <a:off x="556125" y="1614342"/>
            <a:ext cx="4191000" cy="4597400"/>
            <a:chOff x="192" y="944"/>
            <a:chExt cx="2640" cy="2896"/>
          </a:xfrm>
        </p:grpSpPr>
        <p:pic>
          <p:nvPicPr>
            <p:cNvPr id="38" name="Picture 6" descr="Pic000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296"/>
              <a:ext cx="2592" cy="2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Line 7"/>
            <p:cNvSpPr>
              <a:spLocks noChangeShapeType="1"/>
            </p:cNvSpPr>
            <p:nvPr/>
          </p:nvSpPr>
          <p:spPr bwMode="auto">
            <a:xfrm flipV="1">
              <a:off x="1104" y="2976"/>
              <a:ext cx="48" cy="52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Text Box 8"/>
            <p:cNvSpPr txBox="1">
              <a:spLocks noChangeArrowheads="1"/>
            </p:cNvSpPr>
            <p:nvPr/>
          </p:nvSpPr>
          <p:spPr bwMode="auto">
            <a:xfrm>
              <a:off x="624" y="3456"/>
              <a:ext cx="105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>
                  <a:solidFill>
                    <a:srgbClr val="FF0000"/>
                  </a:solidFill>
                </a:rPr>
                <a:t>Beam Screen</a:t>
              </a:r>
            </a:p>
          </p:txBody>
        </p:sp>
        <p:sp>
          <p:nvSpPr>
            <p:cNvPr id="41" name="Line 9"/>
            <p:cNvSpPr>
              <a:spLocks noChangeShapeType="1"/>
            </p:cNvSpPr>
            <p:nvPr/>
          </p:nvSpPr>
          <p:spPr bwMode="auto">
            <a:xfrm flipH="1" flipV="1">
              <a:off x="1968" y="2784"/>
              <a:ext cx="336" cy="67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Text Box 10"/>
            <p:cNvSpPr txBox="1">
              <a:spLocks noChangeArrowheads="1"/>
            </p:cNvSpPr>
            <p:nvPr/>
          </p:nvSpPr>
          <p:spPr bwMode="auto">
            <a:xfrm>
              <a:off x="1776" y="3408"/>
              <a:ext cx="105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>
                  <a:solidFill>
                    <a:srgbClr val="FF0000"/>
                  </a:solidFill>
                </a:rPr>
                <a:t>Electrode</a:t>
              </a:r>
            </a:p>
          </p:txBody>
        </p:sp>
        <p:sp>
          <p:nvSpPr>
            <p:cNvPr id="43" name="Line 11"/>
            <p:cNvSpPr>
              <a:spLocks noChangeShapeType="1"/>
            </p:cNvSpPr>
            <p:nvPr/>
          </p:nvSpPr>
          <p:spPr bwMode="auto">
            <a:xfrm flipH="1" flipV="1">
              <a:off x="1728" y="2640"/>
              <a:ext cx="48" cy="105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Text Box 12"/>
            <p:cNvSpPr txBox="1">
              <a:spLocks noChangeArrowheads="1"/>
            </p:cNvSpPr>
            <p:nvPr/>
          </p:nvSpPr>
          <p:spPr bwMode="auto">
            <a:xfrm>
              <a:off x="1248" y="3648"/>
              <a:ext cx="105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>
                  <a:solidFill>
                    <a:srgbClr val="FF0000"/>
                  </a:solidFill>
                </a:rPr>
                <a:t>Foil</a:t>
              </a:r>
            </a:p>
          </p:txBody>
        </p:sp>
        <p:sp>
          <p:nvSpPr>
            <p:cNvPr id="45" name="Line 13"/>
            <p:cNvSpPr>
              <a:spLocks noChangeShapeType="1"/>
            </p:cNvSpPr>
            <p:nvPr/>
          </p:nvSpPr>
          <p:spPr bwMode="auto">
            <a:xfrm flipH="1">
              <a:off x="1632" y="1200"/>
              <a:ext cx="384" cy="100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Text Box 14"/>
            <p:cNvSpPr txBox="1">
              <a:spLocks noChangeArrowheads="1"/>
            </p:cNvSpPr>
            <p:nvPr/>
          </p:nvSpPr>
          <p:spPr bwMode="auto">
            <a:xfrm>
              <a:off x="1488" y="1008"/>
              <a:ext cx="105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>
                  <a:solidFill>
                    <a:srgbClr val="FF0000"/>
                  </a:solidFill>
                </a:rPr>
                <a:t>Foil Tensioners</a:t>
              </a:r>
            </a:p>
          </p:txBody>
        </p:sp>
        <p:sp>
          <p:nvSpPr>
            <p:cNvPr id="47" name="Line 15"/>
            <p:cNvSpPr>
              <a:spLocks noChangeShapeType="1"/>
            </p:cNvSpPr>
            <p:nvPr/>
          </p:nvSpPr>
          <p:spPr bwMode="auto">
            <a:xfrm>
              <a:off x="1200" y="1104"/>
              <a:ext cx="336" cy="48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Text Box 16"/>
            <p:cNvSpPr txBox="1">
              <a:spLocks noChangeArrowheads="1"/>
            </p:cNvSpPr>
            <p:nvPr/>
          </p:nvSpPr>
          <p:spPr bwMode="auto">
            <a:xfrm>
              <a:off x="672" y="944"/>
              <a:ext cx="105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>
                  <a:solidFill>
                    <a:srgbClr val="FF0000"/>
                  </a:solidFill>
                </a:rPr>
                <a:t>Deflector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108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>
              <a:latin typeface="Arial" charset="0"/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 dirty="0"/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68D3CF6-6D77-4179-87E4-07D290C7C2FF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1170" y="1039842"/>
            <a:ext cx="7581900" cy="270843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0000FF">
                    <a:alpha val="37000"/>
                  </a:srgbClr>
                </a:solidFill>
                <a:latin typeface="+mn-lt"/>
              </a:rPr>
              <a:t>Introduction to injection, extraction and beam transfer</a:t>
            </a:r>
          </a:p>
          <a:p>
            <a:pPr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0000FF">
                    <a:alpha val="39000"/>
                  </a:srgbClr>
                </a:solidFill>
                <a:latin typeface="+mn-lt"/>
              </a:rPr>
              <a:t>Septum and kicker magnet</a:t>
            </a:r>
          </a:p>
          <a:p>
            <a:pPr lvl="0"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Arial"/>
              </a:rPr>
              <a:t>Protection of transfer lines</a:t>
            </a:r>
            <a:endParaRPr lang="en-US" sz="2800" b="1" dirty="0" smtClean="0">
              <a:solidFill>
                <a:srgbClr val="0000FF"/>
              </a:solidFill>
              <a:latin typeface="+mn-lt"/>
            </a:endParaRPr>
          </a:p>
          <a:p>
            <a:pPr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0000FF">
                    <a:alpha val="39000"/>
                  </a:srgbClr>
                </a:solidFill>
                <a:latin typeface="+mn-lt"/>
              </a:rPr>
              <a:t>Collimation for transfer lines</a:t>
            </a:r>
            <a:endParaRPr lang="en-US" sz="2800" b="1" dirty="0">
              <a:solidFill>
                <a:srgbClr val="0000FF">
                  <a:alpha val="39000"/>
                </a:srgb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127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transfer and machine protection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3"/>
          </p:nvPr>
        </p:nvSpPr>
        <p:spPr>
          <a:xfrm>
            <a:off x="467214" y="932675"/>
            <a:ext cx="8333886" cy="5338295"/>
          </a:xfrm>
        </p:spPr>
        <p:txBody>
          <a:bodyPr/>
          <a:lstStyle/>
          <a:p>
            <a:r>
              <a:rPr lang="en-GB" sz="2000" dirty="0" smtClean="0"/>
              <a:t>The failure mechanisms and protection issues associated to a beam transfer can be classified into two categories:</a:t>
            </a:r>
          </a:p>
          <a:p>
            <a:pPr lvl="1"/>
            <a:r>
              <a:rPr lang="en-GB" sz="1800" dirty="0" smtClean="0"/>
              <a:t>Failures and protection associated to kickers (fast extraction) or to other extraction / injection elements or ingredients,</a:t>
            </a:r>
          </a:p>
          <a:p>
            <a:pPr lvl="1"/>
            <a:r>
              <a:rPr lang="en-GB" sz="1800" dirty="0" smtClean="0"/>
              <a:t>Failures and protection associated to the transfer (line) elements.</a:t>
            </a:r>
            <a:endParaRPr lang="en-GB" sz="2000" dirty="0" smtClean="0"/>
          </a:p>
          <a:p>
            <a:pPr>
              <a:spcBef>
                <a:spcPts val="1200"/>
              </a:spcBef>
            </a:pPr>
            <a:r>
              <a:rPr lang="en-GB" sz="2000" dirty="0"/>
              <a:t>T</a:t>
            </a:r>
            <a:r>
              <a:rPr lang="en-GB" sz="2000" dirty="0" smtClean="0"/>
              <a:t>he machine protection system may have to rely on </a:t>
            </a:r>
            <a:r>
              <a:rPr lang="en-GB" sz="2000" b="1" dirty="0" smtClean="0">
                <a:solidFill>
                  <a:srgbClr val="0000FF"/>
                </a:solidFill>
              </a:rPr>
              <a:t>active protection </a:t>
            </a:r>
            <a:r>
              <a:rPr lang="en-GB" sz="2000" dirty="0" smtClean="0"/>
              <a:t>by interlocks (surveillance) and on </a:t>
            </a:r>
            <a:r>
              <a:rPr lang="en-GB" sz="2000" b="1" dirty="0" smtClean="0">
                <a:solidFill>
                  <a:srgbClr val="0000FF"/>
                </a:solidFill>
              </a:rPr>
              <a:t>passive protection</a:t>
            </a:r>
            <a:r>
              <a:rPr lang="en-GB" sz="2000" dirty="0" smtClean="0"/>
              <a:t> by absorbers, dumps and collimators (beam interception). </a:t>
            </a:r>
          </a:p>
          <a:p>
            <a:pPr lvl="1">
              <a:spcBef>
                <a:spcPts val="1200"/>
              </a:spcBef>
            </a:pPr>
            <a:r>
              <a:rPr lang="en-GB" dirty="0" smtClean="0"/>
              <a:t>Some active protection can be performed </a:t>
            </a:r>
            <a:r>
              <a:rPr lang="en-GB" b="1" dirty="0" smtClean="0">
                <a:solidFill>
                  <a:srgbClr val="00642D"/>
                </a:solidFill>
              </a:rPr>
              <a:t>BEFORE</a:t>
            </a:r>
            <a:r>
              <a:rPr lang="en-GB" dirty="0" smtClean="0"/>
              <a:t> the beam is transferred.</a:t>
            </a:r>
          </a:p>
          <a:p>
            <a:pPr lvl="2"/>
            <a:r>
              <a:rPr lang="en-GB" dirty="0" smtClean="0"/>
              <a:t>For example a check that all magnet currents are within tolerance.</a:t>
            </a:r>
          </a:p>
          <a:p>
            <a:pPr lvl="1"/>
            <a:r>
              <a:rPr lang="en-GB" dirty="0" smtClean="0"/>
              <a:t>Some active protection may only be applied </a:t>
            </a:r>
            <a:r>
              <a:rPr lang="en-GB" b="1" dirty="0" smtClean="0">
                <a:solidFill>
                  <a:srgbClr val="FF0000"/>
                </a:solidFill>
              </a:rPr>
              <a:t>AFTER</a:t>
            </a:r>
            <a:r>
              <a:rPr lang="en-GB" dirty="0" smtClean="0"/>
              <a:t> the beam was transferred to </a:t>
            </a:r>
            <a:r>
              <a:rPr lang="en-GB" b="1" dirty="0" smtClean="0"/>
              <a:t>block further transfers</a:t>
            </a:r>
            <a:r>
              <a:rPr lang="en-GB" dirty="0" smtClean="0"/>
              <a:t>.</a:t>
            </a:r>
          </a:p>
          <a:p>
            <a:pPr lvl="2"/>
            <a:r>
              <a:rPr lang="en-GB" dirty="0" smtClean="0"/>
              <a:t>For </a:t>
            </a:r>
            <a:r>
              <a:rPr lang="en-GB" dirty="0"/>
              <a:t>example beam loss and </a:t>
            </a:r>
            <a:r>
              <a:rPr lang="en-GB" dirty="0" smtClean="0"/>
              <a:t>trajectories</a:t>
            </a:r>
            <a:r>
              <a:rPr lang="en-GB" dirty="0"/>
              <a:t> </a:t>
            </a:r>
            <a:r>
              <a:rPr lang="en-GB" dirty="0" smtClean="0"/>
              <a:t>that can only be know after the beam passed through the TL.</a:t>
            </a:r>
          </a:p>
          <a:p>
            <a:pPr>
              <a:spcBef>
                <a:spcPts val="1200"/>
              </a:spcBef>
            </a:pPr>
            <a:r>
              <a:rPr lang="en-GB" dirty="0" smtClean="0"/>
              <a:t>Depending on the stored energy of the transferred beam, a partial or total loss of one or more shots may be acceptable or not.</a:t>
            </a:r>
          </a:p>
        </p:txBody>
      </p:sp>
    </p:spTree>
    <p:extLst>
      <p:ext uri="{BB962C8B-B14F-4D97-AF65-F5344CB8AC3E}">
        <p14:creationId xmlns:p14="http://schemas.microsoft.com/office/powerpoint/2010/main" val="173094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dirty="0" smtClean="0"/>
              <a:t>afe injection and extraction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86980" y="947430"/>
            <a:ext cx="8214120" cy="522308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dirty="0" smtClean="0"/>
              <a:t>Ensure correct </a:t>
            </a:r>
            <a:r>
              <a:rPr lang="en-US" b="1" dirty="0" smtClean="0">
                <a:solidFill>
                  <a:srgbClr val="0000FF"/>
                </a:solidFill>
              </a:rPr>
              <a:t>element settings &amp; configuration</a:t>
            </a:r>
            <a:r>
              <a:rPr lang="en-US" dirty="0" smtClean="0"/>
              <a:t>:</a:t>
            </a:r>
          </a:p>
          <a:p>
            <a:pPr lvl="1"/>
            <a:r>
              <a:rPr lang="en-US" sz="1400" dirty="0" smtClean="0"/>
              <a:t>Kicker voltage, beam energy, magnet currents, </a:t>
            </a:r>
          </a:p>
          <a:p>
            <a:pPr lvl="1"/>
            <a:r>
              <a:rPr lang="en-US" sz="1400" dirty="0"/>
              <a:t>V</a:t>
            </a:r>
            <a:r>
              <a:rPr lang="en-US" sz="1400" dirty="0" smtClean="0"/>
              <a:t>acuum valve and other interceptive device positions (out !),</a:t>
            </a:r>
          </a:p>
          <a:p>
            <a:pPr lvl="1"/>
            <a:r>
              <a:rPr lang="en-US" sz="1400" dirty="0" smtClean="0"/>
              <a:t>Position of passive protection devices,</a:t>
            </a:r>
          </a:p>
          <a:p>
            <a:pPr lvl="1"/>
            <a:r>
              <a:rPr lang="en-US" sz="1400" dirty="0" smtClean="0"/>
              <a:t>…</a:t>
            </a:r>
            <a:endParaRPr lang="en-US" sz="1400" dirty="0"/>
          </a:p>
          <a:p>
            <a:pPr marL="363538" indent="-363538">
              <a:spcBef>
                <a:spcPts val="1200"/>
              </a:spcBef>
            </a:pPr>
            <a:r>
              <a:rPr lang="en-US" dirty="0" smtClean="0"/>
              <a:t>Ensure correct </a:t>
            </a:r>
            <a:r>
              <a:rPr lang="en-US" b="1" dirty="0" smtClean="0">
                <a:solidFill>
                  <a:srgbClr val="0000FF"/>
                </a:solidFill>
              </a:rPr>
              <a:t>synchronization</a:t>
            </a:r>
            <a:r>
              <a:rPr lang="en-US" dirty="0" smtClean="0"/>
              <a:t>:</a:t>
            </a:r>
          </a:p>
          <a:p>
            <a:pPr marL="763588" lvl="1" indent="-363538"/>
            <a:r>
              <a:rPr lang="en-US" sz="1400" dirty="0" smtClean="0"/>
              <a:t>Particle free gaps for kicker field rise,</a:t>
            </a:r>
          </a:p>
          <a:p>
            <a:pPr marL="763588" lvl="1" indent="-363538"/>
            <a:r>
              <a:rPr lang="en-US" sz="1400" dirty="0" smtClean="0"/>
              <a:t>Synchronization to RF systems (frequencies),</a:t>
            </a:r>
            <a:endParaRPr lang="en-US" sz="1400" dirty="0"/>
          </a:p>
          <a:p>
            <a:pPr marL="763588" lvl="1" indent="-363538"/>
            <a:r>
              <a:rPr lang="en-US" sz="1400" dirty="0" smtClean="0"/>
              <a:t>Protection again over-injection (where beam is already present)</a:t>
            </a:r>
            <a:r>
              <a:rPr lang="en-US" sz="1400" dirty="0"/>
              <a:t>,</a:t>
            </a:r>
            <a:endParaRPr lang="en-US" sz="1400" dirty="0" smtClean="0"/>
          </a:p>
          <a:p>
            <a:pPr marL="763588" lvl="1" indent="-363538"/>
            <a:r>
              <a:rPr lang="en-US" sz="1400" dirty="0" smtClean="0"/>
              <a:t>…</a:t>
            </a:r>
            <a:endParaRPr lang="en-US" sz="1400" dirty="0"/>
          </a:p>
          <a:p>
            <a:pPr>
              <a:spcBef>
                <a:spcPts val="1200"/>
              </a:spcBef>
            </a:pPr>
            <a:r>
              <a:rPr lang="en-US" dirty="0" smtClean="0"/>
              <a:t>Protect against unavoidable failures with </a:t>
            </a:r>
            <a:r>
              <a:rPr lang="en-US" b="1" dirty="0" smtClean="0">
                <a:solidFill>
                  <a:srgbClr val="0000FF"/>
                </a:solidFill>
              </a:rPr>
              <a:t>passive protection </a:t>
            </a:r>
            <a:r>
              <a:rPr lang="en-US" dirty="0" smtClean="0"/>
              <a:t>in the form of collimators and absorbers.</a:t>
            </a:r>
          </a:p>
          <a:p>
            <a:pPr lvl="1"/>
            <a:r>
              <a:rPr lang="en-US" sz="1400" dirty="0" smtClean="0"/>
              <a:t>Cover time interval between surveillance and actual extraction firing,</a:t>
            </a:r>
          </a:p>
          <a:p>
            <a:pPr lvl="1"/>
            <a:r>
              <a:rPr lang="en-US" sz="1400" dirty="0" smtClean="0"/>
              <a:t>Fast kicker failures,</a:t>
            </a:r>
          </a:p>
          <a:p>
            <a:pPr lvl="1"/>
            <a:r>
              <a:rPr lang="en-US" sz="1400" dirty="0" smtClean="0"/>
              <a:t>…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To define the required interlocks, a risk analysis (failure modes, frequencies and consequences) must be performed for each element involved in the transfer from source to target.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endParaRPr lang="en-US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USPAS - Transfer and kickers - J. </a:t>
            </a:r>
            <a:r>
              <a:rPr lang="en-GB" dirty="0" err="1" smtClean="0"/>
              <a:t>Wenninger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2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Failures of </a:t>
            </a:r>
            <a:r>
              <a:rPr lang="en-US" dirty="0" smtClean="0"/>
              <a:t>kicker </a:t>
            </a:r>
            <a:r>
              <a:rPr lang="en-US" dirty="0"/>
              <a:t>s</a:t>
            </a:r>
            <a:r>
              <a:rPr lang="en-US" dirty="0" smtClean="0"/>
              <a:t>ystems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half" idx="13"/>
          </p:nvPr>
        </p:nvSpPr>
        <p:spPr>
          <a:xfrm>
            <a:off x="603885" y="1009485"/>
            <a:ext cx="8184816" cy="4625211"/>
          </a:xfrm>
        </p:spPr>
        <p:txBody>
          <a:bodyPr/>
          <a:lstStyle/>
          <a:p>
            <a:r>
              <a:rPr lang="en-GB" sz="2000" dirty="0" smtClean="0"/>
              <a:t>The kicker magnet system involves high voltages and the switching devices must</a:t>
            </a:r>
            <a:r>
              <a:rPr lang="en-GB" sz="2000" dirty="0"/>
              <a:t>:</a:t>
            </a:r>
          </a:p>
          <a:p>
            <a:pPr lvl="1"/>
            <a:r>
              <a:rPr lang="en-GB" sz="1800" dirty="0"/>
              <a:t>w</a:t>
            </a:r>
            <a:r>
              <a:rPr lang="en-GB" sz="1800" dirty="0" smtClean="0"/>
              <a:t>ithstand high voltages (up several 10’s </a:t>
            </a:r>
            <a:r>
              <a:rPr lang="en-GB" sz="1800" dirty="0"/>
              <a:t>of kV</a:t>
            </a:r>
            <a:r>
              <a:rPr lang="en-GB" sz="1800" dirty="0" smtClean="0"/>
              <a:t>),</a:t>
            </a:r>
            <a:endParaRPr lang="en-GB" sz="1800" dirty="0"/>
          </a:p>
          <a:p>
            <a:pPr lvl="1"/>
            <a:r>
              <a:rPr lang="en-GB" sz="1800" dirty="0"/>
              <a:t>switch high currents with short rise times (several 10 kA in &lt; 1 </a:t>
            </a:r>
            <a:r>
              <a:rPr lang="en-GB" sz="1800" dirty="0" err="1">
                <a:latin typeface="Symbol" panose="05050102010706020507" pitchFamily="18" charset="2"/>
              </a:rPr>
              <a:t>m</a:t>
            </a:r>
            <a:r>
              <a:rPr lang="en-GB" sz="1800" dirty="0" err="1"/>
              <a:t>s</a:t>
            </a:r>
            <a:r>
              <a:rPr lang="en-GB" sz="1800" dirty="0" smtClean="0"/>
              <a:t>).</a:t>
            </a:r>
            <a:endParaRPr lang="en-GB" sz="1800" dirty="0"/>
          </a:p>
          <a:p>
            <a:r>
              <a:rPr lang="en-GB" sz="2000" b="1" dirty="0" smtClean="0"/>
              <a:t>Failure modes </a:t>
            </a:r>
            <a:r>
              <a:rPr lang="en-GB" sz="2000" dirty="0" smtClean="0"/>
              <a:t>of kickers:</a:t>
            </a:r>
            <a:endParaRPr lang="en-GB" sz="2000" dirty="0"/>
          </a:p>
          <a:p>
            <a:pPr lvl="1"/>
            <a:r>
              <a:rPr lang="en-GB" sz="1800" b="1" dirty="0">
                <a:solidFill>
                  <a:srgbClr val="FF0000"/>
                </a:solidFill>
              </a:rPr>
              <a:t>i</a:t>
            </a:r>
            <a:r>
              <a:rPr lang="en-GB" sz="1800" b="1" dirty="0" smtClean="0">
                <a:solidFill>
                  <a:srgbClr val="FF0000"/>
                </a:solidFill>
              </a:rPr>
              <a:t>ncorrect deflection (voltage)</a:t>
            </a:r>
            <a:r>
              <a:rPr lang="en-GB" sz="1800" dirty="0" smtClean="0"/>
              <a:t>.</a:t>
            </a:r>
          </a:p>
          <a:p>
            <a:pPr lvl="2"/>
            <a:r>
              <a:rPr lang="en-GB" sz="1600" dirty="0" smtClean="0"/>
              <a:t>Interlock the setting /measurement of charging and PFN voltage.</a:t>
            </a:r>
          </a:p>
          <a:p>
            <a:pPr lvl="1"/>
            <a:r>
              <a:rPr lang="en-GB" sz="1800" b="1" dirty="0" smtClean="0">
                <a:solidFill>
                  <a:srgbClr val="FF0000"/>
                </a:solidFill>
              </a:rPr>
              <a:t>erratic turn-on</a:t>
            </a:r>
            <a:r>
              <a:rPr lang="en-GB" sz="1800" dirty="0" smtClean="0"/>
              <a:t>: the kicker fires before it is triggered. </a:t>
            </a:r>
          </a:p>
          <a:p>
            <a:pPr lvl="2"/>
            <a:r>
              <a:rPr lang="en-GB" sz="1600" dirty="0"/>
              <a:t>C</a:t>
            </a:r>
            <a:r>
              <a:rPr lang="en-GB" sz="1600" dirty="0" smtClean="0"/>
              <a:t>harge kicker PFN at the </a:t>
            </a:r>
            <a:r>
              <a:rPr lang="en-GB" sz="1600" dirty="0"/>
              <a:t>last moment (~ </a:t>
            </a:r>
            <a:r>
              <a:rPr lang="en-GB" sz="1600" dirty="0" err="1"/>
              <a:t>ms</a:t>
            </a:r>
            <a:r>
              <a:rPr lang="en-GB" sz="1600" dirty="0"/>
              <a:t> before the trigger</a:t>
            </a:r>
            <a:r>
              <a:rPr lang="en-GB" sz="1600" dirty="0" smtClean="0"/>
              <a:t>).</a:t>
            </a:r>
            <a:endParaRPr lang="en-GB" sz="1600" dirty="0"/>
          </a:p>
          <a:p>
            <a:pPr lvl="1"/>
            <a:r>
              <a:rPr lang="en-GB" sz="1800" b="1" dirty="0" smtClean="0">
                <a:solidFill>
                  <a:srgbClr val="FF0000"/>
                </a:solidFill>
              </a:rPr>
              <a:t>missing pulse</a:t>
            </a:r>
            <a:r>
              <a:rPr lang="en-GB" sz="1800" dirty="0" smtClean="0"/>
              <a:t>: the </a:t>
            </a:r>
            <a:r>
              <a:rPr lang="en-GB" sz="1800" dirty="0"/>
              <a:t>switch does not </a:t>
            </a:r>
            <a:r>
              <a:rPr lang="en-GB" sz="1800" dirty="0" smtClean="0"/>
              <a:t>fire or the trigger does not arrive.</a:t>
            </a:r>
          </a:p>
          <a:p>
            <a:pPr lvl="1"/>
            <a:r>
              <a:rPr lang="en-US" sz="1800" b="1" dirty="0" smtClean="0">
                <a:solidFill>
                  <a:srgbClr val="FF0000"/>
                </a:solidFill>
                <a:sym typeface="Wingdings"/>
              </a:rPr>
              <a:t>asynchronous pulse</a:t>
            </a:r>
            <a:r>
              <a:rPr lang="en-GB" sz="1800" dirty="0" smtClean="0"/>
              <a:t>: </a:t>
            </a:r>
            <a:r>
              <a:rPr lang="en-GB" sz="1800" dirty="0"/>
              <a:t>the </a:t>
            </a:r>
            <a:r>
              <a:rPr lang="en-GB" sz="1800" dirty="0" smtClean="0"/>
              <a:t>trigger arrives at the wrong moment.</a:t>
            </a:r>
            <a:endParaRPr lang="en-US" sz="1800" b="1" dirty="0" smtClean="0">
              <a:solidFill>
                <a:srgbClr val="FF0000"/>
              </a:solidFill>
              <a:sym typeface="Wingdings"/>
            </a:endParaRPr>
          </a:p>
          <a:p>
            <a:pPr lvl="1"/>
            <a:r>
              <a:rPr lang="en-US" sz="1800" b="1" dirty="0" smtClean="0">
                <a:solidFill>
                  <a:srgbClr val="FF0000"/>
                </a:solidFill>
                <a:sym typeface="Wingdings"/>
              </a:rPr>
              <a:t>flash-over (discharge)</a:t>
            </a:r>
            <a:r>
              <a:rPr lang="en-US" sz="1800" dirty="0" smtClean="0">
                <a:sym typeface="Wingdings"/>
              </a:rPr>
              <a:t>: a discharge occurs between </a:t>
            </a:r>
            <a:r>
              <a:rPr lang="en-US" sz="1800" dirty="0">
                <a:sym typeface="Wingdings"/>
              </a:rPr>
              <a:t>kicker electrodes while </a:t>
            </a:r>
            <a:r>
              <a:rPr lang="en-US" sz="1800" dirty="0" smtClean="0">
                <a:sym typeface="Wingdings"/>
              </a:rPr>
              <a:t>the kicker </a:t>
            </a:r>
            <a:r>
              <a:rPr lang="en-US" sz="1800" dirty="0">
                <a:sym typeface="Wingdings"/>
              </a:rPr>
              <a:t>has high </a:t>
            </a:r>
            <a:r>
              <a:rPr lang="en-US" sz="1800" dirty="0" smtClean="0">
                <a:sym typeface="Wingdings"/>
              </a:rPr>
              <a:t>field, which results </a:t>
            </a:r>
            <a:r>
              <a:rPr lang="en-US" sz="1800" dirty="0">
                <a:sym typeface="Wingdings"/>
              </a:rPr>
              <a:t>in a reduced or increased kick strength. </a:t>
            </a:r>
            <a:endParaRPr lang="en-GB" sz="1800" dirty="0"/>
          </a:p>
          <a:p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83565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Consequences of </a:t>
            </a:r>
            <a:r>
              <a:rPr lang="en-US" dirty="0" smtClean="0"/>
              <a:t>kicker </a:t>
            </a:r>
            <a:r>
              <a:rPr lang="en-US" dirty="0"/>
              <a:t>f</a:t>
            </a:r>
            <a:r>
              <a:rPr lang="en-US" dirty="0" smtClean="0"/>
              <a:t>ailures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half" idx="13"/>
          </p:nvPr>
        </p:nvSpPr>
        <p:spPr>
          <a:xfrm>
            <a:off x="616284" y="1009485"/>
            <a:ext cx="8184816" cy="3878905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The consequences depend on the case.</a:t>
            </a:r>
          </a:p>
          <a:p>
            <a:r>
              <a:rPr lang="en-GB" sz="2000" b="1" dirty="0" smtClean="0"/>
              <a:t>Injection</a:t>
            </a:r>
            <a:r>
              <a:rPr lang="en-GB" sz="2000" dirty="0" smtClean="0"/>
              <a:t>:</a:t>
            </a:r>
            <a:endParaRPr lang="en-GB" sz="2000" dirty="0"/>
          </a:p>
          <a:p>
            <a:pPr lvl="1"/>
            <a:r>
              <a:rPr lang="en-GB" sz="1800" dirty="0" smtClean="0"/>
              <a:t>For the injected beam: large injection oscillations, or no deflection.</a:t>
            </a:r>
          </a:p>
          <a:p>
            <a:pPr lvl="1"/>
            <a:r>
              <a:rPr lang="en-GB" sz="1800" dirty="0" smtClean="0"/>
              <a:t>For an already circulating beam: a large deflection if the pulse is de-synchronized and hits the beam.</a:t>
            </a:r>
          </a:p>
          <a:p>
            <a:r>
              <a:rPr lang="en-GB" sz="2000" b="1" dirty="0" smtClean="0"/>
              <a:t>Extraction</a:t>
            </a:r>
            <a:r>
              <a:rPr lang="en-GB" sz="2000" dirty="0" smtClean="0"/>
              <a:t>:</a:t>
            </a:r>
            <a:endParaRPr lang="en-GB" sz="2000" dirty="0"/>
          </a:p>
          <a:p>
            <a:pPr lvl="1"/>
            <a:r>
              <a:rPr lang="en-GB" sz="1800" dirty="0" smtClean="0"/>
              <a:t>In case of extraction into a transfer line to another accelerator a missing kick does not harm, but a wrong kick again results in large trajectory oscillations in the beam transfer line.</a:t>
            </a:r>
          </a:p>
          <a:p>
            <a:pPr lvl="1"/>
            <a:r>
              <a:rPr lang="en-GB" sz="1800" dirty="0" smtClean="0"/>
              <a:t>In case of extraction to the beam dump: the beam is not dumped but probably lost in the source accelerator.</a:t>
            </a:r>
          </a:p>
        </p:txBody>
      </p:sp>
    </p:spTree>
    <p:extLst>
      <p:ext uri="{BB962C8B-B14F-4D97-AF65-F5344CB8AC3E}">
        <p14:creationId xmlns:p14="http://schemas.microsoft.com/office/powerpoint/2010/main" val="367846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Extraction </a:t>
            </a:r>
            <a:r>
              <a:rPr lang="en-GB" dirty="0"/>
              <a:t>k</a:t>
            </a:r>
            <a:r>
              <a:rPr lang="en-GB" dirty="0" smtClean="0"/>
              <a:t>icker and particle free gaps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3"/>
          </p:nvPr>
        </p:nvSpPr>
        <p:spPr>
          <a:xfrm>
            <a:off x="544695" y="838482"/>
            <a:ext cx="8184816" cy="2092755"/>
          </a:xfrm>
        </p:spPr>
        <p:txBody>
          <a:bodyPr/>
          <a:lstStyle/>
          <a:p>
            <a:r>
              <a:rPr lang="en-GB" dirty="0" smtClean="0"/>
              <a:t>The aim of the kicker magnet is to provide a deflection that kicks the beam out of the source accelerator into the extraction channel.</a:t>
            </a:r>
          </a:p>
          <a:p>
            <a:r>
              <a:rPr lang="en-GB" dirty="0" smtClean="0"/>
              <a:t>A </a:t>
            </a:r>
            <a:r>
              <a:rPr lang="en-GB" b="1" dirty="0" smtClean="0">
                <a:solidFill>
                  <a:srgbClr val="CC3399"/>
                </a:solidFill>
              </a:rPr>
              <a:t>partial kick </a:t>
            </a:r>
            <a:r>
              <a:rPr lang="en-GB" dirty="0" smtClean="0"/>
              <a:t>will lead to </a:t>
            </a:r>
            <a:r>
              <a:rPr lang="en-GB" b="1" dirty="0" smtClean="0">
                <a:solidFill>
                  <a:srgbClr val="FF0000"/>
                </a:solidFill>
              </a:rPr>
              <a:t>large oscillations of particles in the source accelerator or losses at septa</a:t>
            </a:r>
            <a:r>
              <a:rPr lang="en-GB" dirty="0" smtClean="0"/>
              <a:t> </a:t>
            </a:r>
            <a:r>
              <a:rPr lang="en-GB" dirty="0" err="1" smtClean="0"/>
              <a:t>etc</a:t>
            </a:r>
            <a:r>
              <a:rPr lang="en-GB" dirty="0" smtClean="0"/>
              <a:t> </a:t>
            </a:r>
            <a:r>
              <a:rPr lang="en-GB" dirty="0" smtClean="0">
                <a:sym typeface="Symbol" panose="05050102010706020507" pitchFamily="18" charset="2"/>
              </a:rPr>
              <a:t> </a:t>
            </a:r>
            <a:r>
              <a:rPr lang="en-GB" dirty="0" smtClean="0">
                <a:sym typeface="Wingdings" panose="05000000000000000000" pitchFamily="2" charset="2"/>
              </a:rPr>
              <a:t>failure !</a:t>
            </a:r>
            <a:endParaRPr lang="en-GB" dirty="0" smtClean="0"/>
          </a:p>
          <a:p>
            <a:r>
              <a:rPr lang="en-GB" dirty="0" smtClean="0"/>
              <a:t>One or more </a:t>
            </a:r>
            <a:r>
              <a:rPr lang="en-GB" b="1" dirty="0" smtClean="0">
                <a:solidFill>
                  <a:srgbClr val="00642D"/>
                </a:solidFill>
              </a:rPr>
              <a:t>particle free gaps </a:t>
            </a:r>
            <a:r>
              <a:rPr lang="en-GB" dirty="0" smtClean="0"/>
              <a:t>must exist in the beam to provide sufficient time to turn on the kicker magnet.</a:t>
            </a:r>
          </a:p>
          <a:p>
            <a:pPr lvl="1"/>
            <a:r>
              <a:rPr lang="en-GB" dirty="0" smtClean="0"/>
              <a:t>Particles kicked during the kicker turn-on (</a:t>
            </a:r>
            <a:r>
              <a:rPr lang="en-GB" dirty="0" err="1" smtClean="0"/>
              <a:t>risetime</a:t>
            </a:r>
            <a:r>
              <a:rPr lang="en-GB" dirty="0" smtClean="0"/>
              <a:t>) are swept across all amplitudes (0 to max).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685032" y="3911655"/>
            <a:ext cx="4473046" cy="1783240"/>
            <a:chOff x="616284" y="2952378"/>
            <a:chExt cx="4473046" cy="1783240"/>
          </a:xfrm>
        </p:grpSpPr>
        <p:grpSp>
          <p:nvGrpSpPr>
            <p:cNvPr id="8" name="Group 7"/>
            <p:cNvGrpSpPr/>
            <p:nvPr/>
          </p:nvGrpSpPr>
          <p:grpSpPr>
            <a:xfrm>
              <a:off x="616284" y="2952378"/>
              <a:ext cx="4473046" cy="1783240"/>
              <a:chOff x="159084" y="3819196"/>
              <a:chExt cx="4473046" cy="1783240"/>
            </a:xfrm>
          </p:grpSpPr>
          <p:cxnSp>
            <p:nvCxnSpPr>
              <p:cNvPr id="10" name="Straight Arrow Connector 9"/>
              <p:cNvCxnSpPr/>
              <p:nvPr/>
            </p:nvCxnSpPr>
            <p:spPr bwMode="auto">
              <a:xfrm flipV="1">
                <a:off x="1930717" y="3876807"/>
                <a:ext cx="2359624" cy="131130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 flipV="1">
                <a:off x="159084" y="5196413"/>
                <a:ext cx="4473046" cy="125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2" name="Group 11"/>
              <p:cNvGrpSpPr/>
              <p:nvPr/>
            </p:nvGrpSpPr>
            <p:grpSpPr>
              <a:xfrm>
                <a:off x="197490" y="3819196"/>
                <a:ext cx="4297700" cy="1783240"/>
                <a:chOff x="197490" y="3819196"/>
                <a:chExt cx="4297700" cy="1783240"/>
              </a:xfrm>
            </p:grpSpPr>
            <p:cxnSp>
              <p:nvCxnSpPr>
                <p:cNvPr id="18" name="Straight Connector 17"/>
                <p:cNvCxnSpPr/>
                <p:nvPr/>
              </p:nvCxnSpPr>
              <p:spPr bwMode="auto">
                <a:xfrm>
                  <a:off x="197490" y="5586787"/>
                  <a:ext cx="4297700" cy="15649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" name="Straight Connector 18"/>
                <p:cNvCxnSpPr/>
                <p:nvPr/>
              </p:nvCxnSpPr>
              <p:spPr bwMode="auto">
                <a:xfrm>
                  <a:off x="197490" y="4811580"/>
                  <a:ext cx="1878185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" name="Straight Connector 19"/>
                <p:cNvCxnSpPr/>
                <p:nvPr/>
              </p:nvCxnSpPr>
              <p:spPr bwMode="auto">
                <a:xfrm>
                  <a:off x="3035800" y="4811580"/>
                  <a:ext cx="1459390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1" name="Straight Connector 20"/>
                <p:cNvCxnSpPr/>
                <p:nvPr/>
              </p:nvCxnSpPr>
              <p:spPr bwMode="auto">
                <a:xfrm flipV="1">
                  <a:off x="2075675" y="3819196"/>
                  <a:ext cx="1812578" cy="992385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" name="Straight Connector 21"/>
                <p:cNvCxnSpPr/>
                <p:nvPr/>
              </p:nvCxnSpPr>
              <p:spPr bwMode="auto">
                <a:xfrm flipV="1">
                  <a:off x="3030637" y="4120290"/>
                  <a:ext cx="1310933" cy="69860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3" name="Oval 12"/>
              <p:cNvSpPr/>
              <p:nvPr/>
            </p:nvSpPr>
            <p:spPr bwMode="auto">
              <a:xfrm>
                <a:off x="196310" y="5138805"/>
                <a:ext cx="1051384" cy="115215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3266230" y="5141576"/>
                <a:ext cx="1075340" cy="115215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 rot="19882162">
                <a:off x="3002137" y="4218931"/>
                <a:ext cx="1055257" cy="15032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6" name="Arc 15"/>
              <p:cNvSpPr/>
              <p:nvPr/>
            </p:nvSpPr>
            <p:spPr bwMode="auto">
              <a:xfrm rot="1281705">
                <a:off x="2170402" y="4914907"/>
                <a:ext cx="381834" cy="416098"/>
              </a:xfrm>
              <a:prstGeom prst="arc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135010" y="4389125"/>
              <a:ext cx="562975" cy="307777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GB" sz="1400" b="1" i="1" kern="0" dirty="0" smtClean="0">
                  <a:solidFill>
                    <a:srgbClr val="FF0000"/>
                  </a:solidFill>
                  <a:latin typeface="+mn-lt"/>
                </a:rPr>
                <a:t>Kick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525344" y="3136513"/>
            <a:ext cx="3275756" cy="3556912"/>
            <a:chOff x="5520794" y="2949058"/>
            <a:chExt cx="3275756" cy="3556912"/>
          </a:xfrm>
        </p:grpSpPr>
        <p:sp>
          <p:nvSpPr>
            <p:cNvPr id="76" name="Rectangle 75"/>
            <p:cNvSpPr/>
            <p:nvPr/>
          </p:nvSpPr>
          <p:spPr bwMode="auto">
            <a:xfrm>
              <a:off x="7847741" y="3651507"/>
              <a:ext cx="174995" cy="2645881"/>
            </a:xfrm>
            <a:prstGeom prst="rect">
              <a:avLst/>
            </a:prstGeom>
            <a:pattFill prst="ltDnDiag">
              <a:fgClr>
                <a:srgbClr val="92D050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6404197" y="3651508"/>
              <a:ext cx="174995" cy="2645881"/>
            </a:xfrm>
            <a:prstGeom prst="rect">
              <a:avLst/>
            </a:prstGeom>
            <a:pattFill prst="ltDnDiag">
              <a:fgClr>
                <a:srgbClr val="92D050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5520794" y="4950405"/>
              <a:ext cx="3275756" cy="1555565"/>
              <a:chOff x="5520794" y="5052815"/>
              <a:chExt cx="3275756" cy="1555565"/>
            </a:xfrm>
          </p:grpSpPr>
          <p:cxnSp>
            <p:nvCxnSpPr>
              <p:cNvPr id="53" name="Straight Arrow Connector 52"/>
              <p:cNvCxnSpPr/>
              <p:nvPr/>
            </p:nvCxnSpPr>
            <p:spPr bwMode="auto">
              <a:xfrm flipV="1">
                <a:off x="5520794" y="5057095"/>
                <a:ext cx="0" cy="155128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54" name="TextBox 53"/>
              <p:cNvSpPr txBox="1"/>
              <p:nvPr/>
            </p:nvSpPr>
            <p:spPr>
              <a:xfrm>
                <a:off x="5642238" y="5052815"/>
                <a:ext cx="732893" cy="523220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00FF"/>
                  </a:buClr>
                  <a:buSzPct val="80000"/>
                </a:pPr>
                <a:r>
                  <a:rPr lang="en-GB" sz="1400" kern="0" dirty="0" smtClean="0">
                    <a:solidFill>
                      <a:srgbClr val="0000FF"/>
                    </a:solidFill>
                    <a:latin typeface="+mn-lt"/>
                  </a:rPr>
                  <a:t>Kicker 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00FF"/>
                  </a:buClr>
                  <a:buSzPct val="80000"/>
                </a:pPr>
                <a:r>
                  <a:rPr lang="en-GB" sz="1400" kern="0" dirty="0" smtClean="0">
                    <a:solidFill>
                      <a:srgbClr val="0000FF"/>
                    </a:solidFill>
                    <a:latin typeface="+mn-lt"/>
                  </a:rPr>
                  <a:t>field</a:t>
                </a:r>
              </a:p>
            </p:txBody>
          </p:sp>
          <p:cxnSp>
            <p:nvCxnSpPr>
              <p:cNvPr id="57" name="Straight Connector 56"/>
              <p:cNvCxnSpPr/>
              <p:nvPr/>
            </p:nvCxnSpPr>
            <p:spPr bwMode="auto">
              <a:xfrm>
                <a:off x="5712819" y="6399800"/>
                <a:ext cx="713436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" name="Straight Connector 57"/>
              <p:cNvCxnSpPr/>
              <p:nvPr/>
            </p:nvCxnSpPr>
            <p:spPr bwMode="auto">
              <a:xfrm>
                <a:off x="8050971" y="6399800"/>
                <a:ext cx="745579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 flipV="1">
                <a:off x="6426255" y="5541276"/>
                <a:ext cx="93069" cy="85852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" name="Straight Connector 61"/>
              <p:cNvCxnSpPr/>
              <p:nvPr/>
            </p:nvCxnSpPr>
            <p:spPr bwMode="auto">
              <a:xfrm>
                <a:off x="6528068" y="5541275"/>
                <a:ext cx="1297025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" name="Straight Connector 63"/>
              <p:cNvCxnSpPr/>
              <p:nvPr/>
            </p:nvCxnSpPr>
            <p:spPr bwMode="auto">
              <a:xfrm flipH="1" flipV="1">
                <a:off x="7825093" y="5538141"/>
                <a:ext cx="230428" cy="86165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73" name="Group 72"/>
            <p:cNvGrpSpPr/>
            <p:nvPr/>
          </p:nvGrpSpPr>
          <p:grpSpPr>
            <a:xfrm>
              <a:off x="5520794" y="2949058"/>
              <a:ext cx="3187612" cy="1811398"/>
              <a:chOff x="5520794" y="2949058"/>
              <a:chExt cx="3187612" cy="1811398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5520794" y="2949058"/>
                <a:ext cx="3187612" cy="1811398"/>
                <a:chOff x="5301695" y="3245697"/>
                <a:chExt cx="3187612" cy="1811398"/>
              </a:xfrm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5493720" y="3948148"/>
                  <a:ext cx="806505" cy="940242"/>
                  <a:chOff x="5493720" y="3948148"/>
                  <a:chExt cx="806505" cy="940242"/>
                </a:xfrm>
              </p:grpSpPr>
              <p:cxnSp>
                <p:nvCxnSpPr>
                  <p:cNvPr id="24" name="Straight Connector 23"/>
                  <p:cNvCxnSpPr/>
                  <p:nvPr/>
                </p:nvCxnSpPr>
                <p:spPr bwMode="auto">
                  <a:xfrm>
                    <a:off x="5493720" y="4888390"/>
                    <a:ext cx="15362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6" name="Straight Connector 25"/>
                  <p:cNvCxnSpPr/>
                  <p:nvPr/>
                </p:nvCxnSpPr>
                <p:spPr bwMode="auto">
                  <a:xfrm flipV="1">
                    <a:off x="5647340" y="3948149"/>
                    <a:ext cx="0" cy="9402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" name="Straight Connector 26"/>
                  <p:cNvCxnSpPr/>
                  <p:nvPr/>
                </p:nvCxnSpPr>
                <p:spPr bwMode="auto">
                  <a:xfrm flipV="1">
                    <a:off x="6146605" y="3948148"/>
                    <a:ext cx="0" cy="9402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9" name="Straight Connector 28"/>
                  <p:cNvCxnSpPr/>
                  <p:nvPr/>
                </p:nvCxnSpPr>
                <p:spPr bwMode="auto">
                  <a:xfrm>
                    <a:off x="5647340" y="3948149"/>
                    <a:ext cx="499265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0" name="Straight Connector 29"/>
                  <p:cNvCxnSpPr/>
                  <p:nvPr/>
                </p:nvCxnSpPr>
                <p:spPr bwMode="auto">
                  <a:xfrm>
                    <a:off x="6146605" y="4888389"/>
                    <a:ext cx="15362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32" name="Group 31"/>
                <p:cNvGrpSpPr/>
                <p:nvPr/>
              </p:nvGrpSpPr>
              <p:grpSpPr>
                <a:xfrm>
                  <a:off x="6223415" y="3948148"/>
                  <a:ext cx="806505" cy="940242"/>
                  <a:chOff x="5493720" y="3948148"/>
                  <a:chExt cx="806505" cy="940242"/>
                </a:xfrm>
              </p:grpSpPr>
              <p:cxnSp>
                <p:nvCxnSpPr>
                  <p:cNvPr id="33" name="Straight Connector 32"/>
                  <p:cNvCxnSpPr/>
                  <p:nvPr/>
                </p:nvCxnSpPr>
                <p:spPr bwMode="auto">
                  <a:xfrm>
                    <a:off x="5493720" y="4888390"/>
                    <a:ext cx="15362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4" name="Straight Connector 33"/>
                  <p:cNvCxnSpPr/>
                  <p:nvPr/>
                </p:nvCxnSpPr>
                <p:spPr bwMode="auto">
                  <a:xfrm flipV="1">
                    <a:off x="5647340" y="3948149"/>
                    <a:ext cx="0" cy="9402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5" name="Straight Connector 34"/>
                  <p:cNvCxnSpPr/>
                  <p:nvPr/>
                </p:nvCxnSpPr>
                <p:spPr bwMode="auto">
                  <a:xfrm flipV="1">
                    <a:off x="6146605" y="3948148"/>
                    <a:ext cx="0" cy="9402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6" name="Straight Connector 35"/>
                  <p:cNvCxnSpPr/>
                  <p:nvPr/>
                </p:nvCxnSpPr>
                <p:spPr bwMode="auto">
                  <a:xfrm>
                    <a:off x="5647340" y="3948149"/>
                    <a:ext cx="499265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7" name="Straight Connector 36"/>
                  <p:cNvCxnSpPr/>
                  <p:nvPr/>
                </p:nvCxnSpPr>
                <p:spPr bwMode="auto">
                  <a:xfrm>
                    <a:off x="6146605" y="4888389"/>
                    <a:ext cx="15362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38" name="Group 37"/>
                <p:cNvGrpSpPr/>
                <p:nvPr/>
              </p:nvGrpSpPr>
              <p:grpSpPr>
                <a:xfrm>
                  <a:off x="6953109" y="3948148"/>
                  <a:ext cx="806505" cy="940242"/>
                  <a:chOff x="5493720" y="3948148"/>
                  <a:chExt cx="806505" cy="940242"/>
                </a:xfrm>
              </p:grpSpPr>
              <p:cxnSp>
                <p:nvCxnSpPr>
                  <p:cNvPr id="39" name="Straight Connector 38"/>
                  <p:cNvCxnSpPr/>
                  <p:nvPr/>
                </p:nvCxnSpPr>
                <p:spPr bwMode="auto">
                  <a:xfrm>
                    <a:off x="5493720" y="4888390"/>
                    <a:ext cx="15362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0" name="Straight Connector 39"/>
                  <p:cNvCxnSpPr/>
                  <p:nvPr/>
                </p:nvCxnSpPr>
                <p:spPr bwMode="auto">
                  <a:xfrm flipV="1">
                    <a:off x="5647340" y="3948149"/>
                    <a:ext cx="0" cy="9402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1" name="Straight Connector 40"/>
                  <p:cNvCxnSpPr/>
                  <p:nvPr/>
                </p:nvCxnSpPr>
                <p:spPr bwMode="auto">
                  <a:xfrm flipV="1">
                    <a:off x="6146605" y="3948148"/>
                    <a:ext cx="0" cy="9402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2" name="Straight Connector 41"/>
                  <p:cNvCxnSpPr/>
                  <p:nvPr/>
                </p:nvCxnSpPr>
                <p:spPr bwMode="auto">
                  <a:xfrm>
                    <a:off x="5647340" y="3948149"/>
                    <a:ext cx="499265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3" name="Straight Connector 42"/>
                  <p:cNvCxnSpPr/>
                  <p:nvPr/>
                </p:nvCxnSpPr>
                <p:spPr bwMode="auto">
                  <a:xfrm>
                    <a:off x="6146605" y="4888389"/>
                    <a:ext cx="15362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44" name="Group 43"/>
                <p:cNvGrpSpPr/>
                <p:nvPr/>
              </p:nvGrpSpPr>
              <p:grpSpPr>
                <a:xfrm>
                  <a:off x="7682802" y="3948148"/>
                  <a:ext cx="806505" cy="940242"/>
                  <a:chOff x="5493720" y="3948148"/>
                  <a:chExt cx="806505" cy="940242"/>
                </a:xfrm>
              </p:grpSpPr>
              <p:cxnSp>
                <p:nvCxnSpPr>
                  <p:cNvPr id="45" name="Straight Connector 44"/>
                  <p:cNvCxnSpPr/>
                  <p:nvPr/>
                </p:nvCxnSpPr>
                <p:spPr bwMode="auto">
                  <a:xfrm>
                    <a:off x="5493720" y="4888390"/>
                    <a:ext cx="15362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6" name="Straight Connector 45"/>
                  <p:cNvCxnSpPr/>
                  <p:nvPr/>
                </p:nvCxnSpPr>
                <p:spPr bwMode="auto">
                  <a:xfrm flipV="1">
                    <a:off x="5647340" y="3948149"/>
                    <a:ext cx="0" cy="9402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7" name="Straight Connector 46"/>
                  <p:cNvCxnSpPr/>
                  <p:nvPr/>
                </p:nvCxnSpPr>
                <p:spPr bwMode="auto">
                  <a:xfrm flipV="1">
                    <a:off x="6146605" y="3948148"/>
                    <a:ext cx="0" cy="9402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8" name="Straight Connector 47"/>
                  <p:cNvCxnSpPr/>
                  <p:nvPr/>
                </p:nvCxnSpPr>
                <p:spPr bwMode="auto">
                  <a:xfrm>
                    <a:off x="5647340" y="3948149"/>
                    <a:ext cx="499265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9" name="Straight Connector 48"/>
                  <p:cNvCxnSpPr/>
                  <p:nvPr/>
                </p:nvCxnSpPr>
                <p:spPr bwMode="auto">
                  <a:xfrm>
                    <a:off x="6146605" y="4888389"/>
                    <a:ext cx="15362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cxnSp>
              <p:nvCxnSpPr>
                <p:cNvPr id="51" name="Straight Arrow Connector 50"/>
                <p:cNvCxnSpPr/>
                <p:nvPr/>
              </p:nvCxnSpPr>
              <p:spPr bwMode="auto">
                <a:xfrm flipV="1">
                  <a:off x="5301695" y="3505810"/>
                  <a:ext cx="0" cy="1551285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52" name="TextBox 51"/>
                <p:cNvSpPr txBox="1"/>
                <p:nvPr/>
              </p:nvSpPr>
              <p:spPr>
                <a:xfrm>
                  <a:off x="5302876" y="3245697"/>
                  <a:ext cx="851515" cy="307777"/>
                </a:xfrm>
                <a:prstGeom prst="rect">
                  <a:avLst/>
                </a:prstGeom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ct val="20000"/>
                    </a:spcBef>
                    <a:spcAft>
                      <a:spcPts val="400"/>
                    </a:spcAft>
                    <a:buClr>
                      <a:srgbClr val="0000FF"/>
                    </a:buClr>
                    <a:buSzPct val="80000"/>
                  </a:pPr>
                  <a:r>
                    <a:rPr lang="en-GB" sz="1400" kern="0" dirty="0" smtClean="0">
                      <a:latin typeface="+mn-lt"/>
                    </a:rPr>
                    <a:t>Intensity</a:t>
                  </a:r>
                </a:p>
              </p:txBody>
            </p:sp>
          </p:grpSp>
          <p:sp>
            <p:nvSpPr>
              <p:cNvPr id="71" name="Rectangle 70"/>
              <p:cNvSpPr/>
              <p:nvPr/>
            </p:nvSpPr>
            <p:spPr bwMode="auto">
              <a:xfrm>
                <a:off x="6609668" y="3658759"/>
                <a:ext cx="485727" cy="932990"/>
              </a:xfrm>
              <a:prstGeom prst="rect">
                <a:avLst/>
              </a:prstGeom>
              <a:pattFill prst="dkUpDiag">
                <a:fgClr>
                  <a:schemeClr val="accent1"/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7342496" y="3662148"/>
                <a:ext cx="477529" cy="928049"/>
              </a:xfrm>
              <a:prstGeom prst="rect">
                <a:avLst/>
              </a:prstGeom>
              <a:pattFill prst="dkUpDiag">
                <a:fgClr>
                  <a:schemeClr val="accent1"/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36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Injection - extraction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63366" y="842575"/>
            <a:ext cx="8237734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GB" kern="0" dirty="0" smtClean="0">
                <a:latin typeface="+mn-lt"/>
              </a:rPr>
              <a:t>A the entrance of a transfer line there is in general an </a:t>
            </a:r>
            <a:r>
              <a:rPr lang="en-GB" kern="0" dirty="0" smtClean="0">
                <a:solidFill>
                  <a:srgbClr val="CC3399"/>
                </a:solidFill>
                <a:latin typeface="+mn-lt"/>
              </a:rPr>
              <a:t>extraction</a:t>
            </a:r>
            <a:r>
              <a:rPr lang="en-GB" kern="0" dirty="0" smtClean="0">
                <a:latin typeface="+mn-lt"/>
              </a:rPr>
              <a:t> region to take the beam out of the source and ‘inject’ into the transfer line.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8730" y="4945651"/>
            <a:ext cx="8237734" cy="10300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GB" kern="0" dirty="0" smtClean="0">
                <a:latin typeface="+mn-lt"/>
              </a:rPr>
              <a:t>A the end of a transfer line there is in general an </a:t>
            </a:r>
            <a:r>
              <a:rPr lang="en-GB" kern="0" dirty="0" smtClean="0">
                <a:solidFill>
                  <a:srgbClr val="CC3399"/>
                </a:solidFill>
                <a:latin typeface="+mn-lt"/>
              </a:rPr>
              <a:t>injection </a:t>
            </a:r>
            <a:r>
              <a:rPr lang="en-GB" kern="0" dirty="0" smtClean="0">
                <a:latin typeface="+mn-lt"/>
              </a:rPr>
              <a:t>region to guide the beam into the destination accelerator.</a:t>
            </a:r>
          </a:p>
          <a:p>
            <a:pPr marL="742950" lvl="1" indent="-28575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GB" sz="1600" i="1" kern="0" dirty="0" smtClean="0">
                <a:latin typeface="+mn-lt"/>
              </a:rPr>
              <a:t>Absent if the destination is a beam dump or a beam target.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667208" y="2123230"/>
            <a:ext cx="5871877" cy="2520861"/>
            <a:chOff x="1667208" y="2123230"/>
            <a:chExt cx="5871877" cy="2520861"/>
          </a:xfrm>
        </p:grpSpPr>
        <p:grpSp>
          <p:nvGrpSpPr>
            <p:cNvPr id="25" name="Group 24"/>
            <p:cNvGrpSpPr/>
            <p:nvPr/>
          </p:nvGrpSpPr>
          <p:grpSpPr>
            <a:xfrm>
              <a:off x="1667208" y="2123230"/>
              <a:ext cx="5871877" cy="2520861"/>
              <a:chOff x="300038" y="1485900"/>
              <a:chExt cx="9155112" cy="3200400"/>
            </a:xfrm>
          </p:grpSpPr>
          <p:sp>
            <p:nvSpPr>
              <p:cNvPr id="6" name="Oval 5"/>
              <p:cNvSpPr>
                <a:spLocks noChangeArrowheads="1"/>
              </p:cNvSpPr>
              <p:nvPr/>
            </p:nvSpPr>
            <p:spPr bwMode="auto">
              <a:xfrm>
                <a:off x="300038" y="1485900"/>
                <a:ext cx="4219575" cy="622300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Oval 6"/>
              <p:cNvSpPr>
                <a:spLocks noChangeArrowheads="1"/>
              </p:cNvSpPr>
              <p:nvPr/>
            </p:nvSpPr>
            <p:spPr bwMode="auto">
              <a:xfrm>
                <a:off x="2333625" y="206851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Oval 9"/>
              <p:cNvSpPr>
                <a:spLocks noChangeArrowheads="1"/>
              </p:cNvSpPr>
              <p:nvPr/>
            </p:nvSpPr>
            <p:spPr bwMode="auto">
              <a:xfrm>
                <a:off x="523875" y="1574800"/>
                <a:ext cx="3803650" cy="430213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10"/>
              <p:cNvSpPr>
                <a:spLocks noChangeArrowheads="1"/>
              </p:cNvSpPr>
              <p:nvPr/>
            </p:nvSpPr>
            <p:spPr bwMode="auto">
              <a:xfrm>
                <a:off x="2203450" y="1911350"/>
                <a:ext cx="415925" cy="1444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GB" b="0"/>
              </a:p>
            </p:txBody>
          </p:sp>
          <p:sp>
            <p:nvSpPr>
              <p:cNvPr id="10" name="Line 12"/>
              <p:cNvSpPr>
                <a:spLocks noChangeShapeType="1"/>
              </p:cNvSpPr>
              <p:nvPr/>
            </p:nvSpPr>
            <p:spPr bwMode="auto">
              <a:xfrm>
                <a:off x="2155825" y="2001838"/>
                <a:ext cx="460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Oval 18"/>
              <p:cNvSpPr>
                <a:spLocks noChangeArrowheads="1"/>
              </p:cNvSpPr>
              <p:nvPr/>
            </p:nvSpPr>
            <p:spPr bwMode="auto">
              <a:xfrm>
                <a:off x="533400" y="3657600"/>
                <a:ext cx="7080250" cy="1028700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Oval 19"/>
              <p:cNvSpPr>
                <a:spLocks noChangeArrowheads="1"/>
              </p:cNvSpPr>
              <p:nvPr/>
            </p:nvSpPr>
            <p:spPr bwMode="auto">
              <a:xfrm>
                <a:off x="7464425" y="4022725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Oval 20"/>
              <p:cNvSpPr>
                <a:spLocks noChangeArrowheads="1"/>
              </p:cNvSpPr>
              <p:nvPr/>
            </p:nvSpPr>
            <p:spPr bwMode="auto">
              <a:xfrm>
                <a:off x="855663" y="3792538"/>
                <a:ext cx="6440487" cy="746125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21"/>
              <p:cNvSpPr>
                <a:spLocks noChangeArrowheads="1"/>
              </p:cNvSpPr>
              <p:nvPr/>
            </p:nvSpPr>
            <p:spPr bwMode="auto">
              <a:xfrm>
                <a:off x="6962775" y="4064000"/>
                <a:ext cx="415925" cy="1984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22"/>
              <p:cNvSpPr>
                <a:spLocks noChangeShapeType="1"/>
              </p:cNvSpPr>
              <p:nvPr/>
            </p:nvSpPr>
            <p:spPr bwMode="auto">
              <a:xfrm>
                <a:off x="7107238" y="4030663"/>
                <a:ext cx="88900" cy="635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 Box 25"/>
              <p:cNvSpPr txBox="1">
                <a:spLocks noChangeArrowheads="1"/>
              </p:cNvSpPr>
              <p:nvPr/>
            </p:nvSpPr>
            <p:spPr bwMode="auto">
              <a:xfrm>
                <a:off x="742572" y="2117894"/>
                <a:ext cx="1736034" cy="43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0" i="1" dirty="0">
                    <a:solidFill>
                      <a:srgbClr val="CC3399"/>
                    </a:solidFill>
                  </a:rPr>
                  <a:t>Extraction</a:t>
                </a:r>
              </a:p>
            </p:txBody>
          </p:sp>
          <p:sp>
            <p:nvSpPr>
              <p:cNvPr id="17" name="Text Box 26"/>
              <p:cNvSpPr txBox="1">
                <a:spLocks noChangeArrowheads="1"/>
              </p:cNvSpPr>
              <p:nvPr/>
            </p:nvSpPr>
            <p:spPr bwMode="auto">
              <a:xfrm>
                <a:off x="4179088" y="2600663"/>
                <a:ext cx="1667887" cy="43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0" i="1" dirty="0">
                    <a:solidFill>
                      <a:srgbClr val="0000FF"/>
                    </a:solidFill>
                  </a:rPr>
                  <a:t>Transfer</a:t>
                </a:r>
              </a:p>
            </p:txBody>
          </p:sp>
          <p:sp>
            <p:nvSpPr>
              <p:cNvPr id="18" name="Text Box 27"/>
              <p:cNvSpPr txBox="1">
                <a:spLocks noChangeArrowheads="1"/>
              </p:cNvSpPr>
              <p:nvPr/>
            </p:nvSpPr>
            <p:spPr bwMode="auto">
              <a:xfrm>
                <a:off x="7781924" y="3910806"/>
                <a:ext cx="1673226" cy="43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0" i="1" dirty="0">
                    <a:solidFill>
                      <a:srgbClr val="CC3399"/>
                    </a:solidFill>
                  </a:rPr>
                  <a:t>Injection</a:t>
                </a:r>
              </a:p>
            </p:txBody>
          </p:sp>
          <p:sp>
            <p:nvSpPr>
              <p:cNvPr id="20" name="Freeform 39"/>
              <p:cNvSpPr>
                <a:spLocks/>
              </p:cNvSpPr>
              <p:nvPr/>
            </p:nvSpPr>
            <p:spPr bwMode="auto">
              <a:xfrm>
                <a:off x="2374900" y="2105025"/>
                <a:ext cx="5133975" cy="1955800"/>
              </a:xfrm>
              <a:custGeom>
                <a:avLst/>
                <a:gdLst>
                  <a:gd name="T0" fmla="*/ 0 w 3234"/>
                  <a:gd name="T1" fmla="*/ 0 h 1232"/>
                  <a:gd name="T2" fmla="*/ 2147483647 w 3234"/>
                  <a:gd name="T3" fmla="*/ 2147483647 h 1232"/>
                  <a:gd name="T4" fmla="*/ 2147483647 w 3234"/>
                  <a:gd name="T5" fmla="*/ 2147483647 h 1232"/>
                  <a:gd name="T6" fmla="*/ 2147483647 w 3234"/>
                  <a:gd name="T7" fmla="*/ 2147483647 h 1232"/>
                  <a:gd name="T8" fmla="*/ 2147483647 w 3234"/>
                  <a:gd name="T9" fmla="*/ 2147483647 h 1232"/>
                  <a:gd name="T10" fmla="*/ 2147483647 w 3234"/>
                  <a:gd name="T11" fmla="*/ 2147483647 h 12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34"/>
                  <a:gd name="T19" fmla="*/ 0 h 1232"/>
                  <a:gd name="T20" fmla="*/ 3234 w 3234"/>
                  <a:gd name="T21" fmla="*/ 1232 h 12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34" h="1232">
                    <a:moveTo>
                      <a:pt x="0" y="0"/>
                    </a:moveTo>
                    <a:cubicBezTo>
                      <a:pt x="145" y="17"/>
                      <a:pt x="420" y="72"/>
                      <a:pt x="644" y="177"/>
                    </a:cubicBezTo>
                    <a:cubicBezTo>
                      <a:pt x="868" y="282"/>
                      <a:pt x="1099" y="514"/>
                      <a:pt x="1346" y="628"/>
                    </a:cubicBezTo>
                    <a:cubicBezTo>
                      <a:pt x="1593" y="742"/>
                      <a:pt x="1879" y="793"/>
                      <a:pt x="2127" y="861"/>
                    </a:cubicBezTo>
                    <a:cubicBezTo>
                      <a:pt x="2375" y="929"/>
                      <a:pt x="2649" y="976"/>
                      <a:pt x="2834" y="1038"/>
                    </a:cubicBezTo>
                    <a:cubicBezTo>
                      <a:pt x="3019" y="1100"/>
                      <a:pt x="3126" y="1166"/>
                      <a:pt x="3234" y="1232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42"/>
              <p:cNvSpPr>
                <a:spLocks/>
              </p:cNvSpPr>
              <p:nvPr/>
            </p:nvSpPr>
            <p:spPr bwMode="auto">
              <a:xfrm>
                <a:off x="3167063" y="2408238"/>
                <a:ext cx="1685925" cy="971550"/>
              </a:xfrm>
              <a:custGeom>
                <a:avLst/>
                <a:gdLst>
                  <a:gd name="T0" fmla="*/ 0 w 1062"/>
                  <a:gd name="T1" fmla="*/ 0 h 612"/>
                  <a:gd name="T2" fmla="*/ 2147483647 w 1062"/>
                  <a:gd name="T3" fmla="*/ 2147483647 h 612"/>
                  <a:gd name="T4" fmla="*/ 2147483647 w 1062"/>
                  <a:gd name="T5" fmla="*/ 2147483647 h 612"/>
                  <a:gd name="T6" fmla="*/ 2147483647 w 1062"/>
                  <a:gd name="T7" fmla="*/ 2147483647 h 612"/>
                  <a:gd name="T8" fmla="*/ 2147483647 w 1062"/>
                  <a:gd name="T9" fmla="*/ 2147483647 h 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62"/>
                  <a:gd name="T16" fmla="*/ 0 h 612"/>
                  <a:gd name="T17" fmla="*/ 1062 w 1062"/>
                  <a:gd name="T18" fmla="*/ 612 h 6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62" h="612">
                    <a:moveTo>
                      <a:pt x="0" y="0"/>
                    </a:moveTo>
                    <a:cubicBezTo>
                      <a:pt x="23" y="11"/>
                      <a:pt x="81" y="31"/>
                      <a:pt x="144" y="66"/>
                    </a:cubicBezTo>
                    <a:cubicBezTo>
                      <a:pt x="207" y="101"/>
                      <a:pt x="290" y="145"/>
                      <a:pt x="378" y="210"/>
                    </a:cubicBezTo>
                    <a:cubicBezTo>
                      <a:pt x="466" y="275"/>
                      <a:pt x="558" y="389"/>
                      <a:pt x="672" y="456"/>
                    </a:cubicBezTo>
                    <a:cubicBezTo>
                      <a:pt x="786" y="523"/>
                      <a:pt x="924" y="567"/>
                      <a:pt x="1062" y="612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" name="Text Box 43"/>
              <p:cNvSpPr txBox="1">
                <a:spLocks noChangeArrowheads="1"/>
              </p:cNvSpPr>
              <p:nvPr/>
            </p:nvSpPr>
            <p:spPr bwMode="auto">
              <a:xfrm>
                <a:off x="3659188" y="2790825"/>
                <a:ext cx="29845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0"/>
                  <a:t>s</a:t>
                </a: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2655789" y="2180252"/>
              <a:ext cx="833883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GB" sz="1600" i="1" kern="0" dirty="0" smtClean="0">
                  <a:latin typeface="+mn-lt"/>
                </a:rPr>
                <a:t>Source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686145" y="4050571"/>
              <a:ext cx="1208985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GB" sz="1600" i="1" kern="0" dirty="0" smtClean="0">
                  <a:latin typeface="+mn-lt"/>
                </a:rPr>
                <a:t>Destination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522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Example beam gap and kicker pulse</a:t>
            </a:r>
          </a:p>
        </p:txBody>
      </p:sp>
      <p:sp>
        <p:nvSpPr>
          <p:cNvPr id="86019" name="Rectangle 20"/>
          <p:cNvSpPr>
            <a:spLocks noGrp="1" noChangeArrowheads="1"/>
          </p:cNvSpPr>
          <p:nvPr>
            <p:ph type="body" idx="4294967295"/>
          </p:nvPr>
        </p:nvSpPr>
        <p:spPr>
          <a:xfrm>
            <a:off x="531780" y="964312"/>
            <a:ext cx="8269320" cy="1999040"/>
          </a:xfrm>
          <a:noFill/>
        </p:spPr>
        <p:txBody>
          <a:bodyPr/>
          <a:lstStyle/>
          <a:p>
            <a:pPr eaLnBrk="1" hangingPunct="1"/>
            <a:r>
              <a:rPr lang="en-US" altLang="en-US" dirty="0" smtClean="0"/>
              <a:t>The SPS ring is filled with 2 batches of beam, with a short (&lt;1 </a:t>
            </a:r>
            <a:r>
              <a:rPr lang="en-US" altLang="en-US" dirty="0" err="1" smtClean="0">
                <a:latin typeface="Symbol" panose="05050102010706020507" pitchFamily="18" charset="2"/>
              </a:rPr>
              <a:t>m</a:t>
            </a:r>
            <a:r>
              <a:rPr lang="en-US" altLang="en-US" dirty="0" err="1" smtClean="0"/>
              <a:t>s</a:t>
            </a:r>
            <a:r>
              <a:rPr lang="en-US" altLang="en-US" dirty="0" smtClean="0"/>
              <a:t>) inter-batch spacing that is ideally particle-free.</a:t>
            </a:r>
          </a:p>
          <a:p>
            <a:pPr eaLnBrk="1" hangingPunct="1"/>
            <a:r>
              <a:rPr lang="en-US" altLang="en-US" dirty="0" smtClean="0"/>
              <a:t>The extraction kicker is pulsed twice at ~50 </a:t>
            </a:r>
            <a:r>
              <a:rPr lang="en-US" altLang="en-US" dirty="0" err="1" smtClean="0"/>
              <a:t>ms</a:t>
            </a:r>
            <a:r>
              <a:rPr lang="en-US" altLang="en-US" dirty="0" smtClean="0"/>
              <a:t> interval to extract the first and second batch of beam.</a:t>
            </a:r>
          </a:p>
          <a:p>
            <a:pPr eaLnBrk="1" hangingPunct="1"/>
            <a:r>
              <a:rPr lang="en-US" altLang="en-US" dirty="0" smtClean="0"/>
              <a:t>To achieve a clean extraction, the kicker rise must be precisely synchronized to the particle free gap.</a:t>
            </a:r>
          </a:p>
        </p:txBody>
      </p:sp>
      <p:pic>
        <p:nvPicPr>
          <p:cNvPr id="86020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97" y="3416436"/>
            <a:ext cx="8174037" cy="297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61195" y="3234167"/>
            <a:ext cx="1577676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1400" b="1" i="1" kern="0" dirty="0" smtClean="0">
                <a:solidFill>
                  <a:srgbClr val="0000FF"/>
                </a:solidFill>
                <a:latin typeface="+mn-lt"/>
              </a:rPr>
              <a:t>Particle free gap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998865" y="4619555"/>
            <a:ext cx="30724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2152485" y="3541944"/>
            <a:ext cx="97548" cy="9623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885133" y="3272871"/>
            <a:ext cx="1577676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1400" b="1" i="1" kern="0" dirty="0" smtClean="0">
                <a:solidFill>
                  <a:srgbClr val="0000FF"/>
                </a:solidFill>
                <a:latin typeface="+mn-lt"/>
              </a:rPr>
              <a:t>Particle free gap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7422803" y="4658259"/>
            <a:ext cx="30724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7576423" y="3580648"/>
            <a:ext cx="97548" cy="9623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7846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Passive protection at extraction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USPAS - Transfer and kickers - J. Wenninger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3"/>
          </p:nvPr>
        </p:nvSpPr>
        <p:spPr>
          <a:xfrm>
            <a:off x="498954" y="829101"/>
            <a:ext cx="8184816" cy="1390708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A classical </a:t>
            </a:r>
            <a:r>
              <a:rPr lang="en-GB" sz="2000" b="1" dirty="0" smtClean="0">
                <a:solidFill>
                  <a:srgbClr val="0000FF"/>
                </a:solidFill>
              </a:rPr>
              <a:t>failure at extraction </a:t>
            </a:r>
            <a:r>
              <a:rPr lang="en-GB" sz="2000" dirty="0" smtClean="0"/>
              <a:t>is a </a:t>
            </a:r>
            <a:r>
              <a:rPr lang="en-GB" sz="2000" b="1" dirty="0" smtClean="0">
                <a:solidFill>
                  <a:srgbClr val="FF0000"/>
                </a:solidFill>
              </a:rPr>
              <a:t>de-synchronized kicker pulse</a:t>
            </a:r>
            <a:r>
              <a:rPr lang="en-GB" sz="2000" dirty="0"/>
              <a:t> </a:t>
            </a:r>
            <a:r>
              <a:rPr lang="en-GB" sz="2000" dirty="0" smtClean="0"/>
              <a:t>or the </a:t>
            </a:r>
            <a:r>
              <a:rPr lang="en-GB" sz="2000" b="1" dirty="0" smtClean="0">
                <a:solidFill>
                  <a:srgbClr val="FF0000"/>
                </a:solidFill>
              </a:rPr>
              <a:t>presence of beam in the particle free gap</a:t>
            </a:r>
            <a:r>
              <a:rPr lang="en-GB" sz="2000" dirty="0" smtClean="0"/>
              <a:t>.</a:t>
            </a:r>
          </a:p>
          <a:p>
            <a:pPr lvl="1"/>
            <a:r>
              <a:rPr lang="en-GB" sz="1800" dirty="0" smtClean="0"/>
              <a:t>An absorber (mask) may be required to protected downstream extraction elements, for example the septum.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44138" y="2584090"/>
            <a:ext cx="7935914" cy="3282950"/>
            <a:chOff x="444138" y="2584090"/>
            <a:chExt cx="7935914" cy="3282950"/>
          </a:xfrm>
        </p:grpSpPr>
        <p:cxnSp>
          <p:nvCxnSpPr>
            <p:cNvPr id="42" name="Straight Arrow Connector 41"/>
            <p:cNvCxnSpPr>
              <a:endCxn id="46" idx="3"/>
            </p:cNvCxnSpPr>
            <p:nvPr/>
          </p:nvCxnSpPr>
          <p:spPr bwMode="auto">
            <a:xfrm flipH="1" flipV="1">
              <a:off x="4685234" y="4609857"/>
              <a:ext cx="787658" cy="24965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46" name="Rectangle 10"/>
            <p:cNvSpPr>
              <a:spLocks noChangeArrowheads="1"/>
            </p:cNvSpPr>
            <p:nvPr/>
          </p:nvSpPr>
          <p:spPr bwMode="auto">
            <a:xfrm rot="1106640">
              <a:off x="4072713" y="4406422"/>
              <a:ext cx="628667" cy="207973"/>
            </a:xfrm>
            <a:prstGeom prst="rect">
              <a:avLst/>
            </a:prstGeom>
            <a:pattFill prst="pct50">
              <a:fgClr>
                <a:srgbClr val="FF0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166628" y="5121179"/>
              <a:ext cx="1223669" cy="58477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GB" sz="1600" i="1" kern="0" dirty="0" smtClean="0">
                  <a:solidFill>
                    <a:srgbClr val="FF0000"/>
                  </a:solidFill>
                  <a:latin typeface="+mn-lt"/>
                </a:rPr>
                <a:t>Septum mask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44138" y="2584090"/>
              <a:ext cx="7935914" cy="3282950"/>
              <a:chOff x="457200" y="1495425"/>
              <a:chExt cx="7935914" cy="3282950"/>
            </a:xfrm>
          </p:grpSpPr>
          <p:sp>
            <p:nvSpPr>
              <p:cNvPr id="25" name="Text Box 12"/>
              <p:cNvSpPr txBox="1">
                <a:spLocks noChangeArrowheads="1"/>
              </p:cNvSpPr>
              <p:nvPr/>
            </p:nvSpPr>
            <p:spPr bwMode="auto">
              <a:xfrm flipH="1">
                <a:off x="3111500" y="1628775"/>
                <a:ext cx="179705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/>
                  <a:t>Septum magnet</a:t>
                </a:r>
              </a:p>
            </p:txBody>
          </p:sp>
          <p:sp>
            <p:nvSpPr>
              <p:cNvPr id="26" name="Text Box 13"/>
              <p:cNvSpPr txBox="1">
                <a:spLocks noChangeArrowheads="1"/>
              </p:cNvSpPr>
              <p:nvPr/>
            </p:nvSpPr>
            <p:spPr bwMode="auto">
              <a:xfrm flipH="1">
                <a:off x="6408738" y="4411663"/>
                <a:ext cx="1644650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/>
                  <a:t>Kicker magnet</a:t>
                </a:r>
              </a:p>
            </p:txBody>
          </p:sp>
          <p:sp>
            <p:nvSpPr>
              <p:cNvPr id="27" name="Line 3"/>
              <p:cNvSpPr>
                <a:spLocks noChangeShapeType="1"/>
              </p:cNvSpPr>
              <p:nvPr/>
            </p:nvSpPr>
            <p:spPr bwMode="auto">
              <a:xfrm>
                <a:off x="457200" y="3929841"/>
                <a:ext cx="7935913" cy="186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" name="Rectangle 6"/>
              <p:cNvSpPr>
                <a:spLocks noChangeArrowheads="1"/>
              </p:cNvSpPr>
              <p:nvPr/>
            </p:nvSpPr>
            <p:spPr bwMode="auto">
              <a:xfrm>
                <a:off x="6546850" y="3484563"/>
                <a:ext cx="1289050" cy="76200"/>
              </a:xfrm>
              <a:prstGeom prst="rect">
                <a:avLst/>
              </a:prstGeom>
              <a:pattFill prst="ltDnDiag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grpSp>
            <p:nvGrpSpPr>
              <p:cNvPr id="29" name="Group 30"/>
              <p:cNvGrpSpPr>
                <a:grpSpLocks/>
              </p:cNvGrpSpPr>
              <p:nvPr/>
            </p:nvGrpSpPr>
            <p:grpSpPr bwMode="auto">
              <a:xfrm>
                <a:off x="2994025" y="2249488"/>
                <a:ext cx="1379538" cy="960437"/>
                <a:chOff x="1496" y="1549"/>
                <a:chExt cx="869" cy="605"/>
              </a:xfrm>
            </p:grpSpPr>
            <p:sp>
              <p:nvSpPr>
                <p:cNvPr id="38" name="Rectangle 8"/>
                <p:cNvSpPr>
                  <a:spLocks noChangeArrowheads="1"/>
                </p:cNvSpPr>
                <p:nvPr/>
              </p:nvSpPr>
              <p:spPr bwMode="auto">
                <a:xfrm rot="1175517">
                  <a:off x="1496" y="2058"/>
                  <a:ext cx="718" cy="96"/>
                </a:xfrm>
                <a:prstGeom prst="rect">
                  <a:avLst/>
                </a:prstGeom>
                <a:pattFill prst="ltDnDiag">
                  <a:fgClr>
                    <a:schemeClr val="tx1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" name="Rectangle 9"/>
                <p:cNvSpPr>
                  <a:spLocks noChangeArrowheads="1"/>
                </p:cNvSpPr>
                <p:nvPr/>
              </p:nvSpPr>
              <p:spPr bwMode="auto">
                <a:xfrm rot="1303572">
                  <a:off x="1648" y="1549"/>
                  <a:ext cx="717" cy="239"/>
                </a:xfrm>
                <a:prstGeom prst="rect">
                  <a:avLst/>
                </a:prstGeom>
                <a:pattFill prst="ltDnDiag">
                  <a:fgClr>
                    <a:schemeClr val="tx1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30" name="Rectangle 16"/>
              <p:cNvSpPr>
                <a:spLocks noChangeArrowheads="1"/>
              </p:cNvSpPr>
              <p:nvPr/>
            </p:nvSpPr>
            <p:spPr bwMode="auto">
              <a:xfrm>
                <a:off x="6546850" y="4319588"/>
                <a:ext cx="1289050" cy="76200"/>
              </a:xfrm>
              <a:prstGeom prst="rect">
                <a:avLst/>
              </a:prstGeom>
              <a:pattFill prst="ltDnDiag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1" name="Rectangle 32"/>
              <p:cNvSpPr>
                <a:spLocks noChangeArrowheads="1"/>
              </p:cNvSpPr>
              <p:nvPr/>
            </p:nvSpPr>
            <p:spPr bwMode="auto">
              <a:xfrm>
                <a:off x="5373688" y="3222625"/>
                <a:ext cx="301625" cy="1295400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2" name="Rectangle 33"/>
              <p:cNvSpPr>
                <a:spLocks noChangeArrowheads="1"/>
              </p:cNvSpPr>
              <p:nvPr/>
            </p:nvSpPr>
            <p:spPr bwMode="auto">
              <a:xfrm>
                <a:off x="2820988" y="3222625"/>
                <a:ext cx="301625" cy="1295400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3" name="Rectangle 34"/>
              <p:cNvSpPr>
                <a:spLocks noChangeArrowheads="1"/>
              </p:cNvSpPr>
              <p:nvPr/>
            </p:nvSpPr>
            <p:spPr bwMode="auto">
              <a:xfrm>
                <a:off x="1420813" y="3222625"/>
                <a:ext cx="301625" cy="1295400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5" name="Freeform 37"/>
              <p:cNvSpPr>
                <a:spLocks/>
              </p:cNvSpPr>
              <p:nvPr/>
            </p:nvSpPr>
            <p:spPr bwMode="auto">
              <a:xfrm>
                <a:off x="635000" y="3343275"/>
                <a:ext cx="7758113" cy="606950"/>
              </a:xfrm>
              <a:custGeom>
                <a:avLst/>
                <a:gdLst>
                  <a:gd name="T0" fmla="*/ 2147483647 w 5204"/>
                  <a:gd name="T1" fmla="*/ 937498219 h 378"/>
                  <a:gd name="T2" fmla="*/ 2147483647 w 5204"/>
                  <a:gd name="T3" fmla="*/ 937498219 h 378"/>
                  <a:gd name="T4" fmla="*/ 2147483647 w 5204"/>
                  <a:gd name="T5" fmla="*/ 0 h 378"/>
                  <a:gd name="T6" fmla="*/ 1471771095 w 5204"/>
                  <a:gd name="T7" fmla="*/ 952619152 h 378"/>
                  <a:gd name="T8" fmla="*/ 0 w 5204"/>
                  <a:gd name="T9" fmla="*/ 952619152 h 3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04"/>
                  <a:gd name="T16" fmla="*/ 0 h 378"/>
                  <a:gd name="T17" fmla="*/ 5204 w 5204"/>
                  <a:gd name="T18" fmla="*/ 378 h 3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04" h="378">
                    <a:moveTo>
                      <a:pt x="5204" y="372"/>
                    </a:moveTo>
                    <a:lnTo>
                      <a:pt x="3080" y="372"/>
                    </a:lnTo>
                    <a:lnTo>
                      <a:pt x="1472" y="0"/>
                    </a:lnTo>
                    <a:lnTo>
                      <a:pt x="584" y="378"/>
                    </a:lnTo>
                    <a:lnTo>
                      <a:pt x="0" y="378"/>
                    </a:lnTo>
                  </a:path>
                </a:pathLst>
              </a:custGeom>
              <a:noFill/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 type="triangle" w="lg" len="lg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6" name="Freeform 36"/>
              <p:cNvSpPr>
                <a:spLocks/>
              </p:cNvSpPr>
              <p:nvPr/>
            </p:nvSpPr>
            <p:spPr bwMode="auto">
              <a:xfrm>
                <a:off x="1609726" y="1495425"/>
                <a:ext cx="6783388" cy="2428875"/>
              </a:xfrm>
              <a:custGeom>
                <a:avLst/>
                <a:gdLst>
                  <a:gd name="T0" fmla="*/ 2147483647 w 4590"/>
                  <a:gd name="T1" fmla="*/ 2147483647 h 1536"/>
                  <a:gd name="T2" fmla="*/ 2147483647 w 4590"/>
                  <a:gd name="T3" fmla="*/ 2147483647 h 1536"/>
                  <a:gd name="T4" fmla="*/ 2147483647 w 4590"/>
                  <a:gd name="T5" fmla="*/ 2147483647 h 1536"/>
                  <a:gd name="T6" fmla="*/ 2147483647 w 4590"/>
                  <a:gd name="T7" fmla="*/ 2147483647 h 1536"/>
                  <a:gd name="T8" fmla="*/ 0 w 4590"/>
                  <a:gd name="T9" fmla="*/ 0 h 1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90"/>
                  <a:gd name="T16" fmla="*/ 0 h 1536"/>
                  <a:gd name="T17" fmla="*/ 4590 w 4590"/>
                  <a:gd name="T18" fmla="*/ 1536 h 1536"/>
                  <a:gd name="connsiteX0" fmla="*/ 10000 w 10000"/>
                  <a:gd name="connsiteY0" fmla="*/ 10000 h 10000"/>
                  <a:gd name="connsiteX1" fmla="*/ 7686 w 10000"/>
                  <a:gd name="connsiteY1" fmla="*/ 10000 h 10000"/>
                  <a:gd name="connsiteX2" fmla="*/ 5467 w 10000"/>
                  <a:gd name="connsiteY2" fmla="*/ 8647 h 10000"/>
                  <a:gd name="connsiteX3" fmla="*/ 2824 w 10000"/>
                  <a:gd name="connsiteY3" fmla="*/ 5781 h 10000"/>
                  <a:gd name="connsiteX4" fmla="*/ 0 w 10000"/>
                  <a:gd name="connsiteY4" fmla="*/ 0 h 10000"/>
                  <a:gd name="connsiteX0" fmla="*/ 10000 w 10000"/>
                  <a:gd name="connsiteY0" fmla="*/ 10000 h 10000"/>
                  <a:gd name="connsiteX1" fmla="*/ 7686 w 10000"/>
                  <a:gd name="connsiteY1" fmla="*/ 10000 h 10000"/>
                  <a:gd name="connsiteX2" fmla="*/ 5467 w 10000"/>
                  <a:gd name="connsiteY2" fmla="*/ 8647 h 10000"/>
                  <a:gd name="connsiteX3" fmla="*/ 2824 w 10000"/>
                  <a:gd name="connsiteY3" fmla="*/ 5781 h 10000"/>
                  <a:gd name="connsiteX4" fmla="*/ 0 w 10000"/>
                  <a:gd name="connsiteY4" fmla="*/ 0 h 10000"/>
                  <a:gd name="connsiteX0" fmla="*/ 10000 w 10000"/>
                  <a:gd name="connsiteY0" fmla="*/ 10000 h 10000"/>
                  <a:gd name="connsiteX1" fmla="*/ 7686 w 10000"/>
                  <a:gd name="connsiteY1" fmla="*/ 10000 h 10000"/>
                  <a:gd name="connsiteX2" fmla="*/ 5467 w 10000"/>
                  <a:gd name="connsiteY2" fmla="*/ 8647 h 10000"/>
                  <a:gd name="connsiteX3" fmla="*/ 2873 w 10000"/>
                  <a:gd name="connsiteY3" fmla="*/ 5600 h 10000"/>
                  <a:gd name="connsiteX4" fmla="*/ 0 w 10000"/>
                  <a:gd name="connsiteY4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10000" y="10000"/>
                    </a:moveTo>
                    <a:lnTo>
                      <a:pt x="7686" y="10000"/>
                    </a:lnTo>
                    <a:lnTo>
                      <a:pt x="5467" y="8647"/>
                    </a:lnTo>
                    <a:cubicBezTo>
                      <a:pt x="4537" y="7692"/>
                      <a:pt x="3754" y="6555"/>
                      <a:pt x="2873" y="5600"/>
                    </a:cubicBezTo>
                    <a:lnTo>
                      <a:pt x="0" y="0"/>
                    </a:lnTo>
                  </a:path>
                </a:pathLst>
              </a:custGeom>
              <a:noFill/>
              <a:ln w="25400" cap="flat" cmpd="sng">
                <a:solidFill>
                  <a:srgbClr val="00B050"/>
                </a:solidFill>
                <a:prstDash val="solid"/>
                <a:round/>
                <a:headEnd/>
                <a:tailEnd type="triangle" w="lg" len="lg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cxnSp>
          <p:nvCxnSpPr>
            <p:cNvPr id="41" name="Straight Arrow Connector 40"/>
            <p:cNvCxnSpPr/>
            <p:nvPr/>
          </p:nvCxnSpPr>
          <p:spPr bwMode="auto">
            <a:xfrm flipH="1" flipV="1">
              <a:off x="5511438" y="4874493"/>
              <a:ext cx="1331445" cy="1557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3" name="Straight Connector 42"/>
            <p:cNvCxnSpPr>
              <a:stCxn id="47" idx="0"/>
              <a:endCxn id="46" idx="2"/>
            </p:cNvCxnSpPr>
            <p:nvPr/>
          </p:nvCxnSpPr>
          <p:spPr bwMode="auto">
            <a:xfrm flipV="1">
              <a:off x="3778463" y="4609054"/>
              <a:ext cx="575685" cy="5121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606" y="1987164"/>
            <a:ext cx="3147520" cy="23606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50905" y="1892800"/>
            <a:ext cx="797013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i="1" kern="0" dirty="0" smtClean="0">
                <a:solidFill>
                  <a:srgbClr val="FFFF00"/>
                </a:solidFill>
                <a:latin typeface="+mn-lt"/>
              </a:rPr>
              <a:t>mask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8283215" y="2340137"/>
            <a:ext cx="542646" cy="71055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7800854" y="4067320"/>
            <a:ext cx="1324402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i="1" kern="0" dirty="0" smtClean="0">
                <a:solidFill>
                  <a:srgbClr val="00642D"/>
                </a:solidFill>
                <a:latin typeface="+mn-lt"/>
              </a:rPr>
              <a:t>beam gap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932506" y="2148131"/>
            <a:ext cx="570990" cy="400110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i="1" kern="0" dirty="0" smtClean="0">
                <a:solidFill>
                  <a:srgbClr val="FFFF00"/>
                </a:solidFill>
                <a:latin typeface="+mn-lt"/>
              </a:rPr>
              <a:t>coil</a:t>
            </a:r>
          </a:p>
        </p:txBody>
      </p:sp>
      <p:cxnSp>
        <p:nvCxnSpPr>
          <p:cNvPr id="44" name="Straight Arrow Connector 43"/>
          <p:cNvCxnSpPr/>
          <p:nvPr/>
        </p:nvCxnSpPr>
        <p:spPr bwMode="auto">
          <a:xfrm>
            <a:off x="7375565" y="2554780"/>
            <a:ext cx="260778" cy="32154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8554538" y="3066563"/>
            <a:ext cx="0" cy="98064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8585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Passive protection at injection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USPAS - Transfer and kickers - J. Wenninger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3"/>
          </p:nvPr>
        </p:nvSpPr>
        <p:spPr>
          <a:xfrm>
            <a:off x="749002" y="853468"/>
            <a:ext cx="8184816" cy="1659136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A classical </a:t>
            </a:r>
            <a:r>
              <a:rPr lang="en-GB" b="1" dirty="0" smtClean="0">
                <a:solidFill>
                  <a:srgbClr val="0000FF"/>
                </a:solidFill>
              </a:rPr>
              <a:t>failure at injection</a:t>
            </a:r>
            <a:r>
              <a:rPr lang="en-GB" dirty="0" smtClean="0"/>
              <a:t> is a </a:t>
            </a:r>
            <a:r>
              <a:rPr lang="en-GB" b="1" dirty="0" smtClean="0">
                <a:solidFill>
                  <a:srgbClr val="FF0000"/>
                </a:solidFill>
              </a:rPr>
              <a:t>de-synchronized or missing injection kicker pulse</a:t>
            </a:r>
            <a:r>
              <a:rPr lang="en-GB" dirty="0" smtClean="0"/>
              <a:t>. In that case the beam is either not or only partially kicked into the destination machine.</a:t>
            </a:r>
          </a:p>
          <a:p>
            <a:pPr lvl="1"/>
            <a:r>
              <a:rPr lang="en-GB" dirty="0" smtClean="0"/>
              <a:t>A dump should be installed to absorb the beam in such a case.</a:t>
            </a:r>
          </a:p>
          <a:p>
            <a:pPr lvl="1"/>
            <a:r>
              <a:rPr lang="en-GB" dirty="0" smtClean="0"/>
              <a:t>Such a concept is also important for charge exchange injection to intercept unstripped H</a:t>
            </a:r>
            <a:r>
              <a:rPr lang="en-GB" baseline="30000" dirty="0" smtClean="0"/>
              <a:t>-</a:t>
            </a:r>
            <a:r>
              <a:rPr lang="en-GB" dirty="0" smtClean="0"/>
              <a:t> and partially stripped H</a:t>
            </a:r>
            <a:r>
              <a:rPr lang="en-GB" baseline="30000" dirty="0" smtClean="0"/>
              <a:t>0</a:t>
            </a:r>
            <a:r>
              <a:rPr lang="en-GB" dirty="0" smtClean="0"/>
              <a:t> beams. </a:t>
            </a:r>
            <a:endParaRPr lang="en-GB" dirty="0"/>
          </a:p>
        </p:txBody>
      </p:sp>
      <p:cxnSp>
        <p:nvCxnSpPr>
          <p:cNvPr id="26" name="Straight Arrow Connector 25"/>
          <p:cNvCxnSpPr>
            <a:stCxn id="22" idx="3"/>
          </p:cNvCxnSpPr>
          <p:nvPr/>
        </p:nvCxnSpPr>
        <p:spPr bwMode="auto">
          <a:xfrm flipV="1">
            <a:off x="5211677" y="4800389"/>
            <a:ext cx="1625131" cy="43021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C3399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758976" y="2801725"/>
            <a:ext cx="7822380" cy="3818061"/>
            <a:chOff x="787527" y="2987715"/>
            <a:chExt cx="7822380" cy="3818061"/>
          </a:xfrm>
        </p:grpSpPr>
        <p:grpSp>
          <p:nvGrpSpPr>
            <p:cNvPr id="49" name="Group 48"/>
            <p:cNvGrpSpPr/>
            <p:nvPr/>
          </p:nvGrpSpPr>
          <p:grpSpPr>
            <a:xfrm>
              <a:off x="787527" y="2987715"/>
              <a:ext cx="7822380" cy="3244850"/>
              <a:chOff x="1499599" y="2143908"/>
              <a:chExt cx="7822380" cy="3244850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1499599" y="2143908"/>
                <a:ext cx="6077832" cy="3244850"/>
                <a:chOff x="2837568" y="1559035"/>
                <a:chExt cx="6077832" cy="3244850"/>
              </a:xfrm>
            </p:grpSpPr>
            <p:sp>
              <p:nvSpPr>
                <p:cNvPr id="8" name="Text Box 4"/>
                <p:cNvSpPr txBox="1">
                  <a:spLocks noChangeArrowheads="1"/>
                </p:cNvSpPr>
                <p:nvPr/>
              </p:nvSpPr>
              <p:spPr bwMode="auto">
                <a:xfrm flipH="1">
                  <a:off x="3281363" y="1559035"/>
                  <a:ext cx="1797050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dirty="0"/>
                    <a:t>Septum magnet</a:t>
                  </a:r>
                </a:p>
              </p:txBody>
            </p:sp>
            <p:sp>
              <p:nvSpPr>
                <p:cNvPr id="9" name="Text Box 5"/>
                <p:cNvSpPr txBox="1">
                  <a:spLocks noChangeArrowheads="1"/>
                </p:cNvSpPr>
                <p:nvPr/>
              </p:nvSpPr>
              <p:spPr bwMode="auto">
                <a:xfrm flipH="1">
                  <a:off x="6418263" y="4437173"/>
                  <a:ext cx="1644650" cy="3667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dirty="0"/>
                    <a:t>Kicker magnet</a:t>
                  </a:r>
                </a:p>
              </p:txBody>
            </p:sp>
            <p:sp>
              <p:nvSpPr>
                <p:cNvPr id="10" name="Rectangle 9"/>
                <p:cNvSpPr>
                  <a:spLocks noChangeArrowheads="1"/>
                </p:cNvSpPr>
                <p:nvPr/>
              </p:nvSpPr>
              <p:spPr bwMode="auto">
                <a:xfrm>
                  <a:off x="6556375" y="3510073"/>
                  <a:ext cx="1289050" cy="76200"/>
                </a:xfrm>
                <a:prstGeom prst="rect">
                  <a:avLst/>
                </a:prstGeom>
                <a:pattFill prst="ltDnDiag">
                  <a:fgClr>
                    <a:schemeClr val="tx1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" name="Rectangle 9"/>
                <p:cNvSpPr>
                  <a:spLocks noChangeArrowheads="1"/>
                </p:cNvSpPr>
                <p:nvPr/>
              </p:nvSpPr>
              <p:spPr bwMode="auto">
                <a:xfrm rot="1675916">
                  <a:off x="2901950" y="3076685"/>
                  <a:ext cx="1139825" cy="152400"/>
                </a:xfrm>
                <a:prstGeom prst="rect">
                  <a:avLst/>
                </a:prstGeom>
                <a:pattFill prst="ltDnDiag">
                  <a:fgClr>
                    <a:schemeClr val="tx1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" name="Rectangle 10"/>
                <p:cNvSpPr>
                  <a:spLocks noChangeArrowheads="1"/>
                </p:cNvSpPr>
                <p:nvPr/>
              </p:nvSpPr>
              <p:spPr bwMode="auto">
                <a:xfrm rot="1675636">
                  <a:off x="3357563" y="2167048"/>
                  <a:ext cx="1138237" cy="379412"/>
                </a:xfrm>
                <a:prstGeom prst="rect">
                  <a:avLst/>
                </a:prstGeom>
                <a:pattFill prst="ltDnDiag">
                  <a:fgClr>
                    <a:schemeClr val="tx1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3" name="Rectangle 11"/>
                <p:cNvSpPr>
                  <a:spLocks noChangeArrowheads="1"/>
                </p:cNvSpPr>
                <p:nvPr/>
              </p:nvSpPr>
              <p:spPr bwMode="auto">
                <a:xfrm>
                  <a:off x="6556375" y="4345098"/>
                  <a:ext cx="1289050" cy="76200"/>
                </a:xfrm>
                <a:prstGeom prst="rect">
                  <a:avLst/>
                </a:prstGeom>
                <a:pattFill prst="ltDnDiag">
                  <a:fgClr>
                    <a:schemeClr val="tx1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6" name="Line 6"/>
                <p:cNvSpPr>
                  <a:spLocks noChangeShapeType="1"/>
                </p:cNvSpPr>
                <p:nvPr/>
              </p:nvSpPr>
              <p:spPr bwMode="auto">
                <a:xfrm>
                  <a:off x="2837568" y="3987910"/>
                  <a:ext cx="607783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1" name="Text Box 41"/>
                <p:cNvSpPr txBox="1">
                  <a:spLocks noChangeArrowheads="1"/>
                </p:cNvSpPr>
                <p:nvPr/>
              </p:nvSpPr>
              <p:spPr bwMode="auto">
                <a:xfrm flipH="1">
                  <a:off x="3052314" y="3640067"/>
                  <a:ext cx="1898650" cy="3667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dirty="0">
                      <a:solidFill>
                        <a:srgbClr val="0000FF"/>
                      </a:solidFill>
                    </a:rPr>
                    <a:t>Circulating beam</a:t>
                  </a:r>
                </a:p>
              </p:txBody>
            </p:sp>
            <p:sp>
              <p:nvSpPr>
                <p:cNvPr id="22" name="Freeform 42"/>
                <p:cNvSpPr>
                  <a:spLocks/>
                </p:cNvSpPr>
                <p:nvPr/>
              </p:nvSpPr>
              <p:spPr bwMode="auto">
                <a:xfrm>
                  <a:off x="2837568" y="1780329"/>
                  <a:ext cx="6077832" cy="2207581"/>
                </a:xfrm>
                <a:custGeom>
                  <a:avLst/>
                  <a:gdLst>
                    <a:gd name="T0" fmla="*/ 0 w 4313"/>
                    <a:gd name="T1" fmla="*/ 0 h 1864"/>
                    <a:gd name="T2" fmla="*/ 2147483647 w 4313"/>
                    <a:gd name="T3" fmla="*/ 2147483647 h 1864"/>
                    <a:gd name="T4" fmla="*/ 2147483647 w 4313"/>
                    <a:gd name="T5" fmla="*/ 2147483647 h 1864"/>
                    <a:gd name="T6" fmla="*/ 2147483647 w 4313"/>
                    <a:gd name="T7" fmla="*/ 2147483647 h 1864"/>
                    <a:gd name="T8" fmla="*/ 2147483647 w 4313"/>
                    <a:gd name="T9" fmla="*/ 2147483647 h 18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13"/>
                    <a:gd name="T16" fmla="*/ 0 h 1864"/>
                    <a:gd name="T17" fmla="*/ 4313 w 4313"/>
                    <a:gd name="T18" fmla="*/ 1864 h 1864"/>
                    <a:gd name="connsiteX0" fmla="*/ 0 w 9260"/>
                    <a:gd name="connsiteY0" fmla="*/ 0 h 7878"/>
                    <a:gd name="connsiteX1" fmla="*/ 1463 w 9260"/>
                    <a:gd name="connsiteY1" fmla="*/ 4289 h 7878"/>
                    <a:gd name="connsiteX2" fmla="*/ 4233 w 9260"/>
                    <a:gd name="connsiteY2" fmla="*/ 6853 h 7878"/>
                    <a:gd name="connsiteX3" fmla="*/ 6784 w 9260"/>
                    <a:gd name="connsiteY3" fmla="*/ 7878 h 7878"/>
                    <a:gd name="connsiteX4" fmla="*/ 9260 w 9260"/>
                    <a:gd name="connsiteY4" fmla="*/ 7873 h 7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60" h="7878">
                      <a:moveTo>
                        <a:pt x="0" y="0"/>
                      </a:moveTo>
                      <a:lnTo>
                        <a:pt x="1463" y="4289"/>
                      </a:lnTo>
                      <a:lnTo>
                        <a:pt x="4233" y="6853"/>
                      </a:lnTo>
                      <a:lnTo>
                        <a:pt x="6784" y="7878"/>
                      </a:lnTo>
                      <a:lnTo>
                        <a:pt x="9260" y="7873"/>
                      </a:lnTo>
                    </a:path>
                  </a:pathLst>
                </a:custGeom>
                <a:noFill/>
                <a:ln w="25400" cap="flat" cmpd="sng">
                  <a:solidFill>
                    <a:srgbClr val="00B050"/>
                  </a:solidFill>
                  <a:prstDash val="solid"/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" name="Line 44"/>
                <p:cNvSpPr>
                  <a:spLocks noChangeShapeType="1"/>
                </p:cNvSpPr>
                <p:nvPr/>
              </p:nvSpPr>
              <p:spPr bwMode="auto">
                <a:xfrm>
                  <a:off x="2837568" y="3987910"/>
                  <a:ext cx="3480681" cy="0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cxnSp>
            <p:nvCxnSpPr>
              <p:cNvPr id="42" name="Straight Arrow Connector 41"/>
              <p:cNvCxnSpPr>
                <a:stCxn id="22" idx="3"/>
              </p:cNvCxnSpPr>
              <p:nvPr/>
            </p:nvCxnSpPr>
            <p:spPr bwMode="auto">
              <a:xfrm>
                <a:off x="5952300" y="4572783"/>
                <a:ext cx="1625131" cy="401637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triangle" w="lg" len="lg"/>
              </a:ln>
              <a:effectLst/>
            </p:spPr>
          </p:cxnSp>
          <p:sp>
            <p:nvSpPr>
              <p:cNvPr id="46" name="Rectangle 10"/>
              <p:cNvSpPr>
                <a:spLocks noChangeArrowheads="1"/>
              </p:cNvSpPr>
              <p:nvPr/>
            </p:nvSpPr>
            <p:spPr bwMode="auto">
              <a:xfrm>
                <a:off x="7640170" y="4773601"/>
                <a:ext cx="596693" cy="556418"/>
              </a:xfrm>
              <a:prstGeom prst="rect">
                <a:avLst/>
              </a:prstGeom>
              <a:pattFill prst="pct50">
                <a:fgClr>
                  <a:srgbClr val="FF0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8098310" y="4773601"/>
                <a:ext cx="1223669" cy="584775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GB" sz="1600" i="1" kern="0" dirty="0" smtClean="0">
                    <a:solidFill>
                      <a:srgbClr val="FF0000"/>
                    </a:solidFill>
                    <a:latin typeface="+mn-lt"/>
                  </a:rPr>
                  <a:t>Injection dump</a:t>
                </a:r>
              </a:p>
            </p:txBody>
          </p:sp>
        </p:grp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6911645" y="4581565"/>
              <a:ext cx="596693" cy="556418"/>
            </a:xfrm>
            <a:prstGeom prst="rect">
              <a:avLst/>
            </a:prstGeom>
            <a:pattFill prst="pct50">
              <a:fgClr>
                <a:srgbClr val="FF0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362827" y="4522217"/>
              <a:ext cx="1223669" cy="58477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GB" sz="1600" i="1" kern="0" dirty="0" smtClean="0">
                  <a:solidFill>
                    <a:srgbClr val="FF0000"/>
                  </a:solidFill>
                  <a:latin typeface="+mn-lt"/>
                </a:rPr>
                <a:t>Injection dump</a:t>
              </a:r>
            </a:p>
          </p:txBody>
        </p:sp>
        <p:sp>
          <p:nvSpPr>
            <p:cNvPr id="27" name="Text Box 41"/>
            <p:cNvSpPr txBox="1">
              <a:spLocks noChangeArrowheads="1"/>
            </p:cNvSpPr>
            <p:nvPr/>
          </p:nvSpPr>
          <p:spPr bwMode="auto">
            <a:xfrm flipH="1">
              <a:off x="4920941" y="4011546"/>
              <a:ext cx="218386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1600" i="1" dirty="0">
                  <a:solidFill>
                    <a:srgbClr val="CC3399"/>
                  </a:solidFill>
                </a:rPr>
                <a:t>Circulating </a:t>
              </a:r>
              <a:r>
                <a:rPr lang="en-US" altLang="en-US" sz="1600" i="1" dirty="0" smtClean="0">
                  <a:solidFill>
                    <a:srgbClr val="CC3399"/>
                  </a:solidFill>
                </a:rPr>
                <a:t>beam is kicked by accident</a:t>
              </a:r>
              <a:endParaRPr lang="en-US" altLang="en-US" sz="1600" i="1" dirty="0">
                <a:solidFill>
                  <a:srgbClr val="CC3399"/>
                </a:solidFill>
              </a:endParaRPr>
            </a:p>
          </p:txBody>
        </p:sp>
        <p:cxnSp>
          <p:nvCxnSpPr>
            <p:cNvPr id="14" name="Straight Connector 13"/>
            <p:cNvCxnSpPr>
              <a:stCxn id="27" idx="2"/>
            </p:cNvCxnSpPr>
            <p:nvPr/>
          </p:nvCxnSpPr>
          <p:spPr bwMode="auto">
            <a:xfrm>
              <a:off x="6012871" y="4596321"/>
              <a:ext cx="287354" cy="5074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" name="Text Box 41"/>
            <p:cNvSpPr txBox="1">
              <a:spLocks noChangeArrowheads="1"/>
            </p:cNvSpPr>
            <p:nvPr/>
          </p:nvSpPr>
          <p:spPr bwMode="auto">
            <a:xfrm flipH="1">
              <a:off x="4703453" y="6221001"/>
              <a:ext cx="218386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1600" i="1" dirty="0" smtClean="0">
                  <a:solidFill>
                    <a:srgbClr val="FF0000"/>
                  </a:solidFill>
                </a:rPr>
                <a:t>Injected beam is not (sufficiently) kicked</a:t>
              </a:r>
              <a:endParaRPr lang="en-US" altLang="en-US" sz="1600" i="1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 flipV="1">
              <a:off x="6300225" y="5726658"/>
              <a:ext cx="0" cy="49246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97987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LHC injection dump</a:t>
            </a:r>
            <a:endParaRPr lang="en-US" dirty="0"/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693095" y="1739180"/>
            <a:ext cx="7848600" cy="4572000"/>
            <a:chOff x="528" y="1035"/>
            <a:chExt cx="4703" cy="2700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035"/>
              <a:ext cx="4703" cy="2700"/>
            </a:xfrm>
            <a:prstGeom prst="rect">
              <a:avLst/>
            </a:prstGeom>
            <a:noFill/>
            <a:ln w="44450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 flipH="1">
              <a:off x="1694" y="1152"/>
              <a:ext cx="558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 i="1">
                  <a:solidFill>
                    <a:srgbClr val="FF0000"/>
                  </a:solidFill>
                </a:rPr>
                <a:t>12 mrad</a:t>
              </a: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 flipH="1">
              <a:off x="2378" y="2430"/>
              <a:ext cx="592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FF0000"/>
                  </a:solidFill>
                </a:rPr>
                <a:t>0.8 </a:t>
              </a:r>
              <a:r>
                <a:rPr lang="en-US" sz="1600" i="1" dirty="0" err="1">
                  <a:solidFill>
                    <a:srgbClr val="FF0000"/>
                  </a:solidFill>
                </a:rPr>
                <a:t>mrad</a:t>
              </a:r>
              <a:endParaRPr lang="en-US" sz="1600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4274495" y="5244380"/>
            <a:ext cx="1905000" cy="2286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598595" y="4283988"/>
            <a:ext cx="128810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latin typeface="+mj-lt"/>
              </a:rPr>
              <a:t>Kicker off</a:t>
            </a:r>
            <a:endParaRPr lang="en-US" i="1" dirty="0">
              <a:latin typeface="+mj-lt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179495" y="5091980"/>
            <a:ext cx="190500" cy="304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179495" y="5549180"/>
            <a:ext cx="190500" cy="304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693095" y="874711"/>
            <a:ext cx="75365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4445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If </a:t>
            </a:r>
            <a:r>
              <a:rPr lang="en-GB" dirty="0" smtClean="0">
                <a:latin typeface="+mj-lt"/>
              </a:rPr>
              <a:t>the injection </a:t>
            </a:r>
            <a:r>
              <a:rPr lang="en-GB" dirty="0">
                <a:latin typeface="+mj-lt"/>
              </a:rPr>
              <a:t>kick is too </a:t>
            </a:r>
            <a:r>
              <a:rPr lang="en-GB" dirty="0" smtClean="0">
                <a:latin typeface="+mj-lt"/>
              </a:rPr>
              <a:t>small (no / partial kick),  the injected </a:t>
            </a:r>
            <a:r>
              <a:rPr lang="en-GB" dirty="0">
                <a:latin typeface="+mj-lt"/>
              </a:rPr>
              <a:t>beam is absorbed by the </a:t>
            </a:r>
            <a:r>
              <a:rPr lang="en-GB" b="1" dirty="0">
                <a:latin typeface="+mj-lt"/>
              </a:rPr>
              <a:t>upper </a:t>
            </a:r>
            <a:r>
              <a:rPr lang="en-GB" b="1" dirty="0" smtClean="0">
                <a:latin typeface="+mj-lt"/>
              </a:rPr>
              <a:t>injection dump </a:t>
            </a:r>
            <a:r>
              <a:rPr lang="en-GB" dirty="0" smtClean="0">
                <a:latin typeface="+mj-lt"/>
              </a:rPr>
              <a:t>(TDI) jaw.</a:t>
            </a:r>
            <a:endParaRPr lang="en-US" dirty="0"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5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LHC injection dump</a:t>
            </a: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693095" y="1739180"/>
            <a:ext cx="7848600" cy="4572000"/>
            <a:chOff x="528" y="1035"/>
            <a:chExt cx="4703" cy="2700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035"/>
              <a:ext cx="4703" cy="2700"/>
            </a:xfrm>
            <a:prstGeom prst="rect">
              <a:avLst/>
            </a:prstGeom>
            <a:noFill/>
            <a:ln w="44450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 flipH="1">
              <a:off x="1694" y="1152"/>
              <a:ext cx="558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FF0000"/>
                  </a:solidFill>
                </a:rPr>
                <a:t>12 </a:t>
              </a:r>
              <a:r>
                <a:rPr lang="en-US" sz="1600" i="1" dirty="0" err="1">
                  <a:solidFill>
                    <a:srgbClr val="FF0000"/>
                  </a:solidFill>
                </a:rPr>
                <a:t>mrad</a:t>
              </a:r>
              <a:endParaRPr lang="en-US" sz="1600" i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 flipH="1">
              <a:off x="2378" y="2430"/>
              <a:ext cx="592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FF0000"/>
                  </a:solidFill>
                </a:rPr>
                <a:t>0.8 </a:t>
              </a:r>
              <a:r>
                <a:rPr lang="en-US" sz="1600" i="1" dirty="0" err="1">
                  <a:solidFill>
                    <a:srgbClr val="FF0000"/>
                  </a:solidFill>
                </a:rPr>
                <a:t>mrad</a:t>
              </a:r>
              <a:endParaRPr lang="en-US" sz="1600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385984" y="4269866"/>
            <a:ext cx="1746064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i="1" dirty="0" smtClean="0">
                <a:latin typeface="+mj-lt"/>
              </a:rPr>
              <a:t>Over-injection</a:t>
            </a:r>
            <a:endParaRPr lang="en-US" i="1" dirty="0">
              <a:latin typeface="+mj-lt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179495" y="5091980"/>
            <a:ext cx="190500" cy="304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179495" y="5549180"/>
            <a:ext cx="190500" cy="304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74767" y="911397"/>
            <a:ext cx="788016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4445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If </a:t>
            </a:r>
            <a:r>
              <a:rPr lang="en-GB" dirty="0" smtClean="0">
                <a:latin typeface="+mj-lt"/>
              </a:rPr>
              <a:t>the circulating </a:t>
            </a:r>
            <a:r>
              <a:rPr lang="en-GB" dirty="0">
                <a:latin typeface="+mj-lt"/>
              </a:rPr>
              <a:t>beam is </a:t>
            </a:r>
            <a:r>
              <a:rPr lang="en-GB" dirty="0" smtClean="0">
                <a:latin typeface="+mj-lt"/>
              </a:rPr>
              <a:t>accidentally kicked (synchronization error </a:t>
            </a:r>
            <a:r>
              <a:rPr lang="en-GB" dirty="0" err="1" smtClean="0">
                <a:latin typeface="+mj-lt"/>
              </a:rPr>
              <a:t>etc</a:t>
            </a:r>
            <a:r>
              <a:rPr lang="en-GB" dirty="0" smtClean="0">
                <a:latin typeface="+mj-lt"/>
              </a:rPr>
              <a:t>), it </a:t>
            </a:r>
            <a:r>
              <a:rPr lang="en-GB" dirty="0">
                <a:latin typeface="+mj-lt"/>
              </a:rPr>
              <a:t>is absorbed by the </a:t>
            </a:r>
            <a:r>
              <a:rPr lang="en-GB" b="1" dirty="0">
                <a:latin typeface="+mj-lt"/>
              </a:rPr>
              <a:t>lower </a:t>
            </a:r>
            <a:r>
              <a:rPr lang="en-GB" b="1" dirty="0" smtClean="0">
                <a:latin typeface="+mj-lt"/>
              </a:rPr>
              <a:t>injection dump </a:t>
            </a:r>
            <a:r>
              <a:rPr lang="en-GB" dirty="0" smtClean="0">
                <a:latin typeface="+mj-lt"/>
              </a:rPr>
              <a:t>(TDI) jaw.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V="1">
            <a:off x="4235636" y="5472980"/>
            <a:ext cx="3962400" cy="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>
            <a:off x="4264211" y="5472980"/>
            <a:ext cx="1876425" cy="219075"/>
          </a:xfrm>
          <a:prstGeom prst="line">
            <a:avLst/>
          </a:prstGeom>
          <a:noFill/>
          <a:ln w="34925">
            <a:solidFill>
              <a:srgbClr val="FF0000"/>
            </a:solidFill>
            <a:prstDash val="sysDot"/>
            <a:round/>
            <a:headEnd/>
            <a:tailEnd type="triangle" w="lg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1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extreme system – LHC beam dump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3"/>
          </p:nvPr>
        </p:nvSpPr>
        <p:spPr>
          <a:xfrm>
            <a:off x="422442" y="800099"/>
            <a:ext cx="8721558" cy="1711637"/>
          </a:xfrm>
        </p:spPr>
        <p:txBody>
          <a:bodyPr/>
          <a:lstStyle/>
          <a:p>
            <a:r>
              <a:rPr lang="en-GB" dirty="0"/>
              <a:t>The LHC beam dump is installed in an external cavern.</a:t>
            </a:r>
          </a:p>
          <a:p>
            <a:r>
              <a:rPr lang="en-GB" dirty="0"/>
              <a:t>The beam </a:t>
            </a:r>
            <a:r>
              <a:rPr lang="en-GB" dirty="0" smtClean="0"/>
              <a:t>with up to 360 MJ of stored energy is </a:t>
            </a:r>
            <a:r>
              <a:rPr lang="en-GB" dirty="0"/>
              <a:t>extracted </a:t>
            </a:r>
            <a:r>
              <a:rPr lang="en-GB" dirty="0" smtClean="0"/>
              <a:t>horizontally by </a:t>
            </a:r>
            <a:r>
              <a:rPr lang="en-GB" dirty="0"/>
              <a:t>a system of 15 kicker magnets </a:t>
            </a:r>
            <a:r>
              <a:rPr lang="en-GB" dirty="0" smtClean="0"/>
              <a:t>(MKD) that </a:t>
            </a:r>
            <a:r>
              <a:rPr lang="en-GB" dirty="0"/>
              <a:t>are fired synchronously</a:t>
            </a:r>
            <a:r>
              <a:rPr lang="en-GB" dirty="0" smtClean="0"/>
              <a:t>.</a:t>
            </a:r>
          </a:p>
          <a:p>
            <a:r>
              <a:rPr lang="en-GB" dirty="0" smtClean="0"/>
              <a:t>15 </a:t>
            </a:r>
            <a:r>
              <a:rPr lang="en-GB" dirty="0" err="1" smtClean="0"/>
              <a:t>Lambertson</a:t>
            </a:r>
            <a:r>
              <a:rPr lang="en-GB" dirty="0" smtClean="0"/>
              <a:t> septum magnets deflect the beam vertically into the beam dump transfer line.</a:t>
            </a:r>
            <a:endParaRPr lang="en-GB" dirty="0"/>
          </a:p>
          <a:p>
            <a:endParaRPr lang="en-GB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0" b="173"/>
          <a:stretch/>
        </p:blipFill>
        <p:spPr>
          <a:xfrm>
            <a:off x="1495432" y="2496517"/>
            <a:ext cx="6038835" cy="41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3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SPS - LHC </a:t>
            </a:r>
            <a:r>
              <a:rPr lang="en-US" dirty="0" smtClean="0"/>
              <a:t>transfer </a:t>
            </a:r>
            <a:r>
              <a:rPr lang="en-US" dirty="0"/>
              <a:t>e</a:t>
            </a:r>
            <a:r>
              <a:rPr lang="en-US" dirty="0" smtClean="0"/>
              <a:t>xample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501070" y="812830"/>
            <a:ext cx="8448660" cy="1501365"/>
          </a:xfrm>
        </p:spPr>
        <p:txBody>
          <a:bodyPr/>
          <a:lstStyle/>
          <a:p>
            <a:r>
              <a:rPr lang="en-US" sz="1800" dirty="0" smtClean="0"/>
              <a:t>Transfer </a:t>
            </a:r>
            <a:r>
              <a:rPr lang="en-US" dirty="0" smtClean="0"/>
              <a:t>from the </a:t>
            </a:r>
            <a:r>
              <a:rPr lang="en-US" sz="1800" dirty="0" smtClean="0"/>
              <a:t>SPS to the LHC: two 3 km long transfer lines.</a:t>
            </a:r>
          </a:p>
          <a:p>
            <a:r>
              <a:rPr lang="en-US" dirty="0"/>
              <a:t>E</a:t>
            </a:r>
            <a:r>
              <a:rPr lang="en-US" sz="1800" dirty="0" smtClean="0"/>
              <a:t>nergy </a:t>
            </a:r>
            <a:r>
              <a:rPr lang="en-US" sz="1800" dirty="0" smtClean="0"/>
              <a:t>450 GeV</a:t>
            </a:r>
          </a:p>
          <a:p>
            <a:r>
              <a:rPr lang="en-US" sz="1800" dirty="0" smtClean="0"/>
              <a:t>Peak intensity: 288 bunches of 1.7 × 10</a:t>
            </a:r>
            <a:r>
              <a:rPr lang="en-US" sz="1800" baseline="30000" dirty="0" smtClean="0"/>
              <a:t>11</a:t>
            </a:r>
            <a:r>
              <a:rPr lang="en-US" sz="1800" dirty="0" smtClean="0"/>
              <a:t> p+ </a:t>
            </a:r>
            <a:r>
              <a:rPr lang="en-US" sz="1800" dirty="0" smtClean="0">
                <a:sym typeface="Symbol" panose="05050102010706020507" pitchFamily="18" charset="2"/>
              </a:rPr>
              <a:t> </a:t>
            </a:r>
            <a:r>
              <a:rPr lang="en-US" sz="1800" dirty="0" smtClean="0">
                <a:sym typeface="Wingdings"/>
              </a:rPr>
              <a:t>2.4 MJ</a:t>
            </a:r>
          </a:p>
          <a:p>
            <a:r>
              <a:rPr lang="en-US" sz="1800" dirty="0" smtClean="0">
                <a:sym typeface="Wingdings"/>
              </a:rPr>
              <a:t>Damage limit ~ 100 J/cc which is reached with 5% of the peak intensity</a:t>
            </a:r>
            <a:endParaRPr lang="en-US" dirty="0" smtClean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42900" y="2705867"/>
            <a:ext cx="5823200" cy="4010228"/>
            <a:chOff x="1526364" y="2037332"/>
            <a:chExt cx="6361251" cy="4553218"/>
          </a:xfrm>
        </p:grpSpPr>
        <p:pic>
          <p:nvPicPr>
            <p:cNvPr id="8" name="Picture 19"/>
            <p:cNvPicPr>
              <a:picLocks noChangeAspect="1"/>
            </p:cNvPicPr>
            <p:nvPr/>
          </p:nvPicPr>
          <p:blipFill>
            <a:blip r:embed="rId2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74" t="40625" r="16251" b="6250"/>
            <a:stretch>
              <a:fillRect/>
            </a:stretch>
          </p:blipFill>
          <p:spPr bwMode="auto">
            <a:xfrm>
              <a:off x="1526364" y="2037332"/>
              <a:ext cx="6361251" cy="4553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2114080" y="5196470"/>
              <a:ext cx="2342599" cy="139408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840728" y="5196470"/>
              <a:ext cx="2112381" cy="139408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21506" name="Picture 2" descr="Image result for lhc beam transfer 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670" y="2161635"/>
            <a:ext cx="3998229" cy="279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7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Interlock  (groups)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3"/>
          </p:nvPr>
        </p:nvSpPr>
        <p:spPr>
          <a:xfrm>
            <a:off x="616284" y="990600"/>
            <a:ext cx="8184816" cy="4013005"/>
          </a:xfrm>
        </p:spPr>
        <p:txBody>
          <a:bodyPr/>
          <a:lstStyle/>
          <a:p>
            <a:r>
              <a:rPr lang="en-GB" dirty="0" smtClean="0"/>
              <a:t>In general a large number of individual interlocks may feed into the protection of a transfer.</a:t>
            </a:r>
          </a:p>
          <a:p>
            <a:pPr lvl="1"/>
            <a:r>
              <a:rPr lang="en-GB" dirty="0" smtClean="0"/>
              <a:t>The individual interlocks are combined with appropriate logic, the resulting interlock status (OK/Not OK, true/false) will be defined as the permit.</a:t>
            </a:r>
          </a:p>
          <a:p>
            <a:r>
              <a:rPr lang="en-GB" dirty="0" smtClean="0"/>
              <a:t>When all conditions are OK (true) the transfer is initiated by pulsing the transfer elements.</a:t>
            </a:r>
          </a:p>
          <a:p>
            <a:r>
              <a:rPr lang="en-GB" dirty="0" smtClean="0"/>
              <a:t>In case the conditions are NOT OK (false) the transfer must be inhibited or stopped by dumping / stopping the beam in the source accelerator and / or by inhibiting the transfer of the beam.</a:t>
            </a:r>
          </a:p>
          <a:p>
            <a:pPr lvl="1"/>
            <a:r>
              <a:rPr lang="en-GB" dirty="0" smtClean="0"/>
              <a:t>The beam should be inhibited as far upstream as possible.</a:t>
            </a:r>
          </a:p>
          <a:p>
            <a:pPr lvl="1"/>
            <a:r>
              <a:rPr lang="en-GB" dirty="0" smtClean="0"/>
              <a:t>Applying multiple protective actions may be possible in some cases.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900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ermit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62775" y="971077"/>
            <a:ext cx="8311127" cy="1739448"/>
          </a:xfrm>
        </p:spPr>
        <p:txBody>
          <a:bodyPr/>
          <a:lstStyle/>
          <a:p>
            <a:r>
              <a:rPr lang="en-US" dirty="0" smtClean="0"/>
              <a:t>We define a </a:t>
            </a:r>
            <a:r>
              <a:rPr lang="en-US" b="1" dirty="0" smtClean="0">
                <a:solidFill>
                  <a:srgbClr val="CC3399"/>
                </a:solidFill>
              </a:rPr>
              <a:t>PERMIT</a:t>
            </a:r>
            <a:r>
              <a:rPr lang="en-US" dirty="0" smtClean="0">
                <a:solidFill>
                  <a:srgbClr val="CC3399"/>
                </a:solidFill>
              </a:rPr>
              <a:t> </a:t>
            </a:r>
            <a:r>
              <a:rPr lang="en-US" dirty="0" smtClean="0"/>
              <a:t>as the result </a:t>
            </a:r>
            <a:r>
              <a:rPr lang="en-US" dirty="0"/>
              <a:t>of </a:t>
            </a:r>
            <a:r>
              <a:rPr lang="en-US" dirty="0" smtClean="0"/>
              <a:t>the evaluation of a group of interlocks.</a:t>
            </a:r>
          </a:p>
          <a:p>
            <a:r>
              <a:rPr lang="en-US" dirty="0" smtClean="0"/>
              <a:t>The permit may be </a:t>
            </a:r>
            <a:r>
              <a:rPr lang="en-US" b="1" dirty="0" smtClean="0">
                <a:solidFill>
                  <a:srgbClr val="00642D"/>
                </a:solidFill>
              </a:rPr>
              <a:t>true</a:t>
            </a:r>
            <a:r>
              <a:rPr lang="en-US" dirty="0" smtClean="0"/>
              <a:t> (green, all OK) or </a:t>
            </a:r>
            <a:r>
              <a:rPr lang="en-US" b="1" dirty="0" smtClean="0">
                <a:solidFill>
                  <a:srgbClr val="FF0000"/>
                </a:solidFill>
              </a:rPr>
              <a:t>false</a:t>
            </a:r>
            <a:r>
              <a:rPr lang="en-US" dirty="0" smtClean="0"/>
              <a:t> (red, not OK).</a:t>
            </a:r>
          </a:p>
          <a:p>
            <a:r>
              <a:rPr lang="en-US" dirty="0" smtClean="0"/>
              <a:t>The permit can be associated to an accelerator zone </a:t>
            </a:r>
            <a:r>
              <a:rPr lang="en-US" dirty="0" smtClean="0"/>
              <a:t>(geographical grouping) or </a:t>
            </a:r>
            <a:r>
              <a:rPr lang="en-US" dirty="0" smtClean="0"/>
              <a:t>to a beam action like a transfer.</a:t>
            </a:r>
          </a:p>
          <a:p>
            <a:pPr lvl="1"/>
            <a:r>
              <a:rPr lang="en-US" dirty="0" smtClean="0"/>
              <a:t>Injection </a:t>
            </a:r>
            <a:r>
              <a:rPr lang="en-US" dirty="0"/>
              <a:t>permit, extraction permit, b</a:t>
            </a:r>
            <a:r>
              <a:rPr lang="en-US" dirty="0" smtClean="0"/>
              <a:t>eam permit</a:t>
            </a:r>
            <a:r>
              <a:rPr lang="en-US" dirty="0"/>
              <a:t> </a:t>
            </a:r>
            <a:r>
              <a:rPr lang="en-US" dirty="0" smtClean="0"/>
              <a:t>(circulating beam).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USPAS - Transfer and kickers - J. Wenninger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grpSp>
        <p:nvGrpSpPr>
          <p:cNvPr id="21524" name="Group 21523"/>
          <p:cNvGrpSpPr/>
          <p:nvPr/>
        </p:nvGrpSpPr>
        <p:grpSpPr>
          <a:xfrm>
            <a:off x="1646925" y="3090592"/>
            <a:ext cx="4506786" cy="3333693"/>
            <a:chOff x="1646925" y="3090592"/>
            <a:chExt cx="4506786" cy="3333693"/>
          </a:xfrm>
        </p:grpSpPr>
        <p:grpSp>
          <p:nvGrpSpPr>
            <p:cNvPr id="21522" name="Group 21521"/>
            <p:cNvGrpSpPr/>
            <p:nvPr/>
          </p:nvGrpSpPr>
          <p:grpSpPr>
            <a:xfrm>
              <a:off x="2875988" y="3105150"/>
              <a:ext cx="3277723" cy="3319135"/>
              <a:chOff x="1461195" y="2814965"/>
              <a:chExt cx="3277723" cy="3319135"/>
            </a:xfrm>
          </p:grpSpPr>
          <p:grpSp>
            <p:nvGrpSpPr>
              <p:cNvPr id="21518" name="Group 21517"/>
              <p:cNvGrpSpPr/>
              <p:nvPr/>
            </p:nvGrpSpPr>
            <p:grpSpPr>
              <a:xfrm>
                <a:off x="1461195" y="2814965"/>
                <a:ext cx="2750696" cy="3319135"/>
                <a:chOff x="1521854" y="3249616"/>
                <a:chExt cx="2750696" cy="3319135"/>
              </a:xfrm>
            </p:grpSpPr>
            <p:pic>
              <p:nvPicPr>
                <p:cNvPr id="30" name="Picture 2" descr="Image result for or gate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57041" y="5779561"/>
                  <a:ext cx="729695" cy="3757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" name="Picture 4" descr="Related image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42351" y="6129044"/>
                  <a:ext cx="714971" cy="4397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1515" name="Group 21514"/>
                <p:cNvGrpSpPr/>
                <p:nvPr/>
              </p:nvGrpSpPr>
              <p:grpSpPr>
                <a:xfrm>
                  <a:off x="1521854" y="3249616"/>
                  <a:ext cx="2064987" cy="2160583"/>
                  <a:chOff x="1521854" y="3249616"/>
                  <a:chExt cx="2064987" cy="2160583"/>
                </a:xfrm>
              </p:grpSpPr>
              <p:pic>
                <p:nvPicPr>
                  <p:cNvPr id="21506" name="Picture 2" descr="Image result for or gate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857146" y="4144314"/>
                    <a:ext cx="729695" cy="3757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1507" name="Group 21506"/>
                  <p:cNvGrpSpPr/>
                  <p:nvPr/>
                </p:nvGrpSpPr>
                <p:grpSpPr>
                  <a:xfrm>
                    <a:off x="1526794" y="3249616"/>
                    <a:ext cx="1369542" cy="964736"/>
                    <a:chOff x="1526794" y="3249616"/>
                    <a:chExt cx="1369542" cy="964736"/>
                  </a:xfrm>
                </p:grpSpPr>
                <p:pic>
                  <p:nvPicPr>
                    <p:cNvPr id="21508" name="Picture 4" descr="Related image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526794" y="3249616"/>
                      <a:ext cx="714971" cy="43970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31" name="Picture 4" descr="Related image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526794" y="3774645"/>
                      <a:ext cx="714971" cy="43970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32" name="Picture 4" descr="Related image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181365" y="3515306"/>
                      <a:ext cx="714971" cy="43970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cxnSp>
                  <p:nvCxnSpPr>
                    <p:cNvPr id="17" name="Straight Connector 16"/>
                    <p:cNvCxnSpPr/>
                    <p:nvPr/>
                  </p:nvCxnSpPr>
                  <p:spPr bwMode="auto">
                    <a:xfrm>
                      <a:off x="2210245" y="3463119"/>
                      <a:ext cx="2730" cy="184956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35" name="Straight Connector 34"/>
                    <p:cNvCxnSpPr/>
                    <p:nvPr/>
                  </p:nvCxnSpPr>
                  <p:spPr bwMode="auto">
                    <a:xfrm>
                      <a:off x="2206625" y="3825875"/>
                      <a:ext cx="890" cy="17771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39" name="Group 38"/>
                  <p:cNvGrpSpPr/>
                  <p:nvPr/>
                </p:nvGrpSpPr>
                <p:grpSpPr>
                  <a:xfrm>
                    <a:off x="1521854" y="4445463"/>
                    <a:ext cx="1369542" cy="964736"/>
                    <a:chOff x="1526794" y="3249616"/>
                    <a:chExt cx="1369542" cy="964736"/>
                  </a:xfrm>
                </p:grpSpPr>
                <p:pic>
                  <p:nvPicPr>
                    <p:cNvPr id="40" name="Picture 4" descr="Related image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526794" y="3249616"/>
                      <a:ext cx="714971" cy="43970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41" name="Picture 4" descr="Related image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526794" y="3774645"/>
                      <a:ext cx="714971" cy="43970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42" name="Picture 4" descr="Related image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181365" y="3515306"/>
                      <a:ext cx="714971" cy="43970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cxnSp>
                  <p:nvCxnSpPr>
                    <p:cNvPr id="43" name="Straight Connector 42"/>
                    <p:cNvCxnSpPr/>
                    <p:nvPr/>
                  </p:nvCxnSpPr>
                  <p:spPr bwMode="auto">
                    <a:xfrm>
                      <a:off x="2210245" y="3463119"/>
                      <a:ext cx="2730" cy="184956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44" name="Straight Connector 43"/>
                    <p:cNvCxnSpPr/>
                    <p:nvPr/>
                  </p:nvCxnSpPr>
                  <p:spPr bwMode="auto">
                    <a:xfrm>
                      <a:off x="2206625" y="3825875"/>
                      <a:ext cx="890" cy="17771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cxnSp>
                <p:nvCxnSpPr>
                  <p:cNvPr id="21510" name="Straight Connector 21509"/>
                  <p:cNvCxnSpPr/>
                  <p:nvPr/>
                </p:nvCxnSpPr>
                <p:spPr bwMode="auto">
                  <a:xfrm flipH="1">
                    <a:off x="2862086" y="3727815"/>
                    <a:ext cx="8544" cy="51022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0" name="Straight Connector 49"/>
                  <p:cNvCxnSpPr/>
                  <p:nvPr/>
                </p:nvCxnSpPr>
                <p:spPr bwMode="auto">
                  <a:xfrm flipH="1">
                    <a:off x="2857041" y="4416599"/>
                    <a:ext cx="105" cy="51895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pic>
              <p:nvPicPr>
                <p:cNvPr id="54" name="Picture 4" descr="Related image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57579" y="4926457"/>
                  <a:ext cx="714971" cy="4397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55" name="Straight Connector 54"/>
                <p:cNvCxnSpPr/>
                <p:nvPr/>
              </p:nvCxnSpPr>
              <p:spPr bwMode="auto">
                <a:xfrm>
                  <a:off x="3586736" y="4320736"/>
                  <a:ext cx="1014" cy="72751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7" name="Straight Connector 56"/>
                <p:cNvCxnSpPr/>
                <p:nvPr/>
              </p:nvCxnSpPr>
              <p:spPr bwMode="auto">
                <a:xfrm>
                  <a:off x="3582424" y="5245418"/>
                  <a:ext cx="1014" cy="72751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8" name="Straight Connector 57"/>
                <p:cNvCxnSpPr/>
                <p:nvPr/>
              </p:nvCxnSpPr>
              <p:spPr bwMode="auto">
                <a:xfrm flipH="1">
                  <a:off x="2843284" y="6052911"/>
                  <a:ext cx="4436" cy="306946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1520" name="Straight Arrow Connector 21519"/>
              <p:cNvCxnSpPr/>
              <p:nvPr/>
            </p:nvCxnSpPr>
            <p:spPr bwMode="auto">
              <a:xfrm flipV="1">
                <a:off x="4072735" y="4711659"/>
                <a:ext cx="666183" cy="1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33CC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21523" name="TextBox 21522"/>
            <p:cNvSpPr txBox="1"/>
            <p:nvPr/>
          </p:nvSpPr>
          <p:spPr>
            <a:xfrm>
              <a:off x="1649370" y="3090592"/>
              <a:ext cx="1226618" cy="246221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GB" sz="1000" b="1" kern="0" dirty="0" smtClean="0">
                  <a:latin typeface="+mn-lt"/>
                </a:rPr>
                <a:t>Interlock signal 1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649370" y="3299024"/>
              <a:ext cx="1226618" cy="246221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GB" sz="1000" b="1" kern="0" dirty="0" smtClean="0">
                  <a:latin typeface="+mn-lt"/>
                </a:rPr>
                <a:t>Interlock signal 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649370" y="3637963"/>
              <a:ext cx="1226618" cy="246221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GB" sz="1000" b="1" kern="0" dirty="0" smtClean="0">
                  <a:latin typeface="+mn-lt"/>
                </a:rPr>
                <a:t>Interlock signal 3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650120" y="3831449"/>
              <a:ext cx="1226618" cy="246221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GB" sz="1000" b="1" kern="0" dirty="0" smtClean="0">
                  <a:latin typeface="+mn-lt"/>
                </a:rPr>
                <a:t>Interlock signal 4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646925" y="4300997"/>
              <a:ext cx="1226618" cy="246221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GB" sz="1000" b="1" kern="0" dirty="0" smtClean="0">
                  <a:latin typeface="+mn-lt"/>
                </a:rPr>
                <a:t>Interlock signal 5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647675" y="4494483"/>
              <a:ext cx="1226618" cy="246221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GB" sz="1000" b="1" kern="0" dirty="0" smtClean="0">
                  <a:latin typeface="+mn-lt"/>
                </a:rPr>
                <a:t>Interlock signal 6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653560" y="4840584"/>
              <a:ext cx="1226618" cy="246221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GB" sz="1000" b="1" kern="0" dirty="0" smtClean="0">
                  <a:latin typeface="+mn-lt"/>
                </a:rPr>
                <a:t>Interlock signal 7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654310" y="5034070"/>
              <a:ext cx="1226618" cy="246221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GB" sz="1000" b="1" kern="0" dirty="0" smtClean="0">
                  <a:latin typeface="+mn-lt"/>
                </a:rPr>
                <a:t>Interlock signal 8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229295" y="5984578"/>
              <a:ext cx="1234633" cy="246221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GB" sz="1000" b="1" kern="0" dirty="0" smtClean="0">
                  <a:latin typeface="+mn-lt"/>
                </a:rPr>
                <a:t>Interlock signal n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230045" y="6178064"/>
              <a:ext cx="1380506" cy="246221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GB" sz="1000" b="1" kern="0" dirty="0" smtClean="0">
                  <a:latin typeface="+mn-lt"/>
                </a:rPr>
                <a:t>Interlock signal n+1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887946" y="5603498"/>
              <a:ext cx="1348446" cy="246221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GB" sz="1000" b="1" kern="0" dirty="0" smtClean="0">
                  <a:latin typeface="+mn-lt"/>
                </a:rPr>
                <a:t>Interlock signal n-1</a:t>
              </a:r>
            </a:p>
          </p:txBody>
        </p:sp>
      </p:grpSp>
      <p:sp>
        <p:nvSpPr>
          <p:cNvPr id="21525" name="TextBox 21524"/>
          <p:cNvSpPr txBox="1"/>
          <p:nvPr/>
        </p:nvSpPr>
        <p:spPr>
          <a:xfrm>
            <a:off x="6266899" y="4801789"/>
            <a:ext cx="981359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b="1" kern="0" dirty="0" smtClean="0">
                <a:solidFill>
                  <a:srgbClr val="0000FF"/>
                </a:solidFill>
                <a:latin typeface="+mn-lt"/>
              </a:rPr>
              <a:t>Permit</a:t>
            </a:r>
          </a:p>
        </p:txBody>
      </p:sp>
    </p:spTree>
    <p:extLst>
      <p:ext uri="{BB962C8B-B14F-4D97-AF65-F5344CB8AC3E}">
        <p14:creationId xmlns:p14="http://schemas.microsoft.com/office/powerpoint/2010/main" val="119324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ermit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9973" y="921452"/>
            <a:ext cx="8311127" cy="1739652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p</a:t>
            </a:r>
            <a:r>
              <a:rPr lang="en-US" dirty="0" smtClean="0"/>
              <a:t>ermit is eventually connected to a </a:t>
            </a:r>
            <a:r>
              <a:rPr lang="en-US" b="1" dirty="0" smtClean="0">
                <a:solidFill>
                  <a:srgbClr val="0000FF"/>
                </a:solidFill>
              </a:rPr>
              <a:t>kicker or trigger system</a:t>
            </a:r>
            <a:r>
              <a:rPr lang="en-US" dirty="0" smtClean="0"/>
              <a:t>, for injection and extraction it authorizes (state = true) to transfer the beam, i.e. enables the kicker pulse.</a:t>
            </a:r>
            <a:endParaRPr lang="en-US" dirty="0"/>
          </a:p>
          <a:p>
            <a:pPr lvl="1"/>
            <a:r>
              <a:rPr lang="en-US" dirty="0" smtClean="0"/>
              <a:t>Extraction permit </a:t>
            </a:r>
            <a:r>
              <a:rPr lang="en-US" dirty="0" smtClean="0">
                <a:sym typeface="Wingdings" panose="05000000000000000000" pitchFamily="2" charset="2"/>
              </a:rPr>
              <a:t> extraction kicker,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Injection permit  injection kicker &amp; extraction permit (source).</a:t>
            </a:r>
            <a:endParaRPr lang="en-US" dirty="0" smtClean="0"/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6838" y="3394853"/>
            <a:ext cx="6961737" cy="2376852"/>
            <a:chOff x="1198632" y="4340758"/>
            <a:chExt cx="6961737" cy="23768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2523" y="4893838"/>
              <a:ext cx="5702690" cy="1823772"/>
            </a:xfrm>
            <a:prstGeom prst="rect">
              <a:avLst/>
            </a:prstGeom>
          </p:spPr>
        </p:pic>
        <p:sp>
          <p:nvSpPr>
            <p:cNvPr id="12" name="Right Arrow 11"/>
            <p:cNvSpPr/>
            <p:nvPr/>
          </p:nvSpPr>
          <p:spPr>
            <a:xfrm rot="5400000">
              <a:off x="2563849" y="5240667"/>
              <a:ext cx="324840" cy="8896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 rot="5400000">
              <a:off x="6211084" y="5225131"/>
              <a:ext cx="324840" cy="8896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98632" y="4340758"/>
              <a:ext cx="140360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+mj-lt"/>
                </a:rPr>
                <a:t>Extraction permit</a:t>
              </a:r>
              <a:endParaRPr lang="en-US" sz="1600" b="1" dirty="0"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56766" y="4402581"/>
              <a:ext cx="140360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+mj-lt"/>
                </a:rPr>
                <a:t>Injection permit</a:t>
              </a:r>
              <a:endParaRPr lang="en-US" sz="1600" b="1" dirty="0">
                <a:latin typeface="+mj-lt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236950" y="4372454"/>
              <a:ext cx="288022" cy="734738"/>
              <a:chOff x="7651048" y="1658411"/>
              <a:chExt cx="288022" cy="734738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7651048" y="1658411"/>
                <a:ext cx="288022" cy="73473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7686000" y="2062716"/>
                <a:ext cx="216000" cy="21600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7686000" y="1710891"/>
                <a:ext cx="216000" cy="21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2584759" y="4382950"/>
              <a:ext cx="288022" cy="734738"/>
              <a:chOff x="7651048" y="1658411"/>
              <a:chExt cx="288022" cy="734738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7651048" y="1658411"/>
                <a:ext cx="288022" cy="73473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86000" y="2062716"/>
                <a:ext cx="216000" cy="21600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686000" y="1710891"/>
                <a:ext cx="216000" cy="21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74104" y="6265493"/>
              <a:ext cx="1710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SPS extraction</a:t>
              </a:r>
              <a:endParaRPr lang="en-US" dirty="0">
                <a:latin typeface="+mj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88523" y="6296981"/>
              <a:ext cx="1035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Transfer</a:t>
              </a:r>
              <a:endParaRPr lang="en-US" dirty="0">
                <a:latin typeface="+mj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271902" y="6276767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LHC Injection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USPAS - Transfer and kickers - J. Wenninger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77552" y="2920899"/>
            <a:ext cx="424827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1600" i="1" kern="0" dirty="0">
                <a:latin typeface="+mn-lt"/>
              </a:rPr>
              <a:t>T</a:t>
            </a:r>
            <a:r>
              <a:rPr lang="en-GB" sz="1600" i="1" kern="0" dirty="0" smtClean="0">
                <a:latin typeface="+mn-lt"/>
              </a:rPr>
              <a:t>ransfer of 450 GeV beam from SPS to LHC</a:t>
            </a:r>
          </a:p>
        </p:txBody>
      </p:sp>
      <p:sp>
        <p:nvSpPr>
          <p:cNvPr id="28" name="Right Arrow 27"/>
          <p:cNvSpPr/>
          <p:nvPr/>
        </p:nvSpPr>
        <p:spPr>
          <a:xfrm rot="10800000">
            <a:off x="2518126" y="3607926"/>
            <a:ext cx="3189890" cy="19519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9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Injection - extraction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3"/>
          </p:nvPr>
        </p:nvSpPr>
        <p:spPr>
          <a:xfrm>
            <a:off x="616284" y="971080"/>
            <a:ext cx="8184816" cy="1843440"/>
          </a:xfrm>
        </p:spPr>
        <p:txBody>
          <a:bodyPr/>
          <a:lstStyle/>
          <a:p>
            <a:r>
              <a:rPr lang="en-GB" sz="2000" dirty="0" smtClean="0"/>
              <a:t>For injection (extraction) the beam must be deflected out of (into) the destination (source) accelerator.</a:t>
            </a:r>
            <a:endParaRPr lang="en-GB" dirty="0" smtClean="0"/>
          </a:p>
          <a:p>
            <a:r>
              <a:rPr lang="en-GB" sz="2000" dirty="0" smtClean="0"/>
              <a:t>These processes involve fast pulsing elements or elements to paint or shave off the beam.</a:t>
            </a:r>
            <a:endParaRPr lang="en-GB" dirty="0" smtClean="0"/>
          </a:p>
          <a:p>
            <a:pPr lvl="1"/>
            <a:r>
              <a:rPr lang="en-GB" dirty="0" smtClean="0"/>
              <a:t>Fast pulsed injection and extraction can be seen as ‘time-reversed’ processes.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616284" y="2952378"/>
            <a:ext cx="4473046" cy="1783240"/>
            <a:chOff x="616284" y="2952378"/>
            <a:chExt cx="4473046" cy="1783240"/>
          </a:xfrm>
        </p:grpSpPr>
        <p:grpSp>
          <p:nvGrpSpPr>
            <p:cNvPr id="44" name="Group 43"/>
            <p:cNvGrpSpPr/>
            <p:nvPr/>
          </p:nvGrpSpPr>
          <p:grpSpPr>
            <a:xfrm>
              <a:off x="616284" y="2952378"/>
              <a:ext cx="4473046" cy="1783240"/>
              <a:chOff x="159084" y="3819196"/>
              <a:chExt cx="4473046" cy="1783240"/>
            </a:xfrm>
          </p:grpSpPr>
          <p:cxnSp>
            <p:nvCxnSpPr>
              <p:cNvPr id="32" name="Straight Arrow Connector 31"/>
              <p:cNvCxnSpPr/>
              <p:nvPr/>
            </p:nvCxnSpPr>
            <p:spPr bwMode="auto">
              <a:xfrm flipV="1">
                <a:off x="1312254" y="3876806"/>
                <a:ext cx="2978087" cy="168722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dash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 flipV="1">
                <a:off x="159084" y="5196413"/>
                <a:ext cx="4473046" cy="125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20" name="Group 19"/>
              <p:cNvGrpSpPr/>
              <p:nvPr/>
            </p:nvGrpSpPr>
            <p:grpSpPr>
              <a:xfrm>
                <a:off x="197490" y="3819196"/>
                <a:ext cx="4297700" cy="1783240"/>
                <a:chOff x="197490" y="3819196"/>
                <a:chExt cx="4297700" cy="1783240"/>
              </a:xfrm>
            </p:grpSpPr>
            <p:cxnSp>
              <p:nvCxnSpPr>
                <p:cNvPr id="8" name="Straight Connector 7"/>
                <p:cNvCxnSpPr/>
                <p:nvPr/>
              </p:nvCxnSpPr>
              <p:spPr bwMode="auto">
                <a:xfrm>
                  <a:off x="197490" y="5586787"/>
                  <a:ext cx="4297700" cy="15649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" name="Straight Connector 8"/>
                <p:cNvCxnSpPr/>
                <p:nvPr/>
              </p:nvCxnSpPr>
              <p:spPr bwMode="auto">
                <a:xfrm>
                  <a:off x="197490" y="4811580"/>
                  <a:ext cx="1878185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>
                  <a:off x="3035800" y="4811580"/>
                  <a:ext cx="1459390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" name="Straight Connector 11"/>
                <p:cNvCxnSpPr/>
                <p:nvPr/>
              </p:nvCxnSpPr>
              <p:spPr bwMode="auto">
                <a:xfrm flipV="1">
                  <a:off x="2075675" y="3819196"/>
                  <a:ext cx="1812578" cy="992385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" name="Straight Connector 13"/>
                <p:cNvCxnSpPr/>
                <p:nvPr/>
              </p:nvCxnSpPr>
              <p:spPr bwMode="auto">
                <a:xfrm flipV="1">
                  <a:off x="3030637" y="4120290"/>
                  <a:ext cx="1310933" cy="69860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21" name="Oval 20"/>
              <p:cNvSpPr/>
              <p:nvPr/>
            </p:nvSpPr>
            <p:spPr bwMode="auto">
              <a:xfrm>
                <a:off x="196310" y="5138805"/>
                <a:ext cx="1051384" cy="115215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 bwMode="auto">
              <a:xfrm>
                <a:off x="3266230" y="5141576"/>
                <a:ext cx="1075340" cy="115215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 bwMode="auto">
              <a:xfrm rot="19882162">
                <a:off x="3002137" y="4218931"/>
                <a:ext cx="1055257" cy="15032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7" name="Arc 36"/>
              <p:cNvSpPr/>
              <p:nvPr/>
            </p:nvSpPr>
            <p:spPr bwMode="auto">
              <a:xfrm rot="1281705">
                <a:off x="2170402" y="4914907"/>
                <a:ext cx="381834" cy="416098"/>
              </a:xfrm>
              <a:prstGeom prst="arc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3" name="Arc 42"/>
              <p:cNvSpPr/>
              <p:nvPr/>
            </p:nvSpPr>
            <p:spPr bwMode="auto">
              <a:xfrm rot="12304756">
                <a:off x="1382441" y="5056043"/>
                <a:ext cx="381834" cy="416098"/>
              </a:xfrm>
              <a:prstGeom prst="arc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2135010" y="4389125"/>
              <a:ext cx="562975" cy="307777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GB" sz="1400" b="1" i="1" kern="0" dirty="0" smtClean="0">
                  <a:solidFill>
                    <a:srgbClr val="FF0000"/>
                  </a:solidFill>
                  <a:latin typeface="+mn-lt"/>
                </a:rPr>
                <a:t>Kick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650280" y="4699423"/>
            <a:ext cx="4473046" cy="1896443"/>
            <a:chOff x="3258497" y="4643362"/>
            <a:chExt cx="4473046" cy="1896443"/>
          </a:xfrm>
        </p:grpSpPr>
        <p:grpSp>
          <p:nvGrpSpPr>
            <p:cNvPr id="51" name="Group 50"/>
            <p:cNvGrpSpPr/>
            <p:nvPr/>
          </p:nvGrpSpPr>
          <p:grpSpPr>
            <a:xfrm>
              <a:off x="3258497" y="4643362"/>
              <a:ext cx="4473046" cy="1896443"/>
              <a:chOff x="159084" y="3819196"/>
              <a:chExt cx="4473046" cy="1896443"/>
            </a:xfrm>
          </p:grpSpPr>
          <p:cxnSp>
            <p:nvCxnSpPr>
              <p:cNvPr id="52" name="Straight Arrow Connector 51"/>
              <p:cNvCxnSpPr/>
              <p:nvPr/>
            </p:nvCxnSpPr>
            <p:spPr bwMode="auto">
              <a:xfrm flipV="1">
                <a:off x="1971081" y="3876807"/>
                <a:ext cx="2319260" cy="1358804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dash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 bwMode="auto">
              <a:xfrm flipV="1">
                <a:off x="159084" y="5291925"/>
                <a:ext cx="4473046" cy="125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54" name="Group 53"/>
              <p:cNvGrpSpPr/>
              <p:nvPr/>
            </p:nvGrpSpPr>
            <p:grpSpPr>
              <a:xfrm>
                <a:off x="197490" y="3819196"/>
                <a:ext cx="4297700" cy="1896443"/>
                <a:chOff x="197490" y="3819196"/>
                <a:chExt cx="4297700" cy="1896443"/>
              </a:xfrm>
            </p:grpSpPr>
            <p:cxnSp>
              <p:nvCxnSpPr>
                <p:cNvPr id="60" name="Straight Connector 59"/>
                <p:cNvCxnSpPr/>
                <p:nvPr/>
              </p:nvCxnSpPr>
              <p:spPr bwMode="auto">
                <a:xfrm>
                  <a:off x="197490" y="5699990"/>
                  <a:ext cx="4297700" cy="15649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1" name="Straight Connector 60"/>
                <p:cNvCxnSpPr/>
                <p:nvPr/>
              </p:nvCxnSpPr>
              <p:spPr bwMode="auto">
                <a:xfrm>
                  <a:off x="197490" y="4811580"/>
                  <a:ext cx="1878185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2" name="Straight Connector 61"/>
                <p:cNvCxnSpPr/>
                <p:nvPr/>
              </p:nvCxnSpPr>
              <p:spPr bwMode="auto">
                <a:xfrm>
                  <a:off x="3035800" y="4811580"/>
                  <a:ext cx="1459390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3" name="Straight Connector 62"/>
                <p:cNvCxnSpPr/>
                <p:nvPr/>
              </p:nvCxnSpPr>
              <p:spPr bwMode="auto">
                <a:xfrm flipV="1">
                  <a:off x="2075675" y="3819196"/>
                  <a:ext cx="1812578" cy="992385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4" name="Straight Connector 63"/>
                <p:cNvCxnSpPr/>
                <p:nvPr/>
              </p:nvCxnSpPr>
              <p:spPr bwMode="auto">
                <a:xfrm flipV="1">
                  <a:off x="3030637" y="4120290"/>
                  <a:ext cx="1310933" cy="69860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55" name="Oval 54"/>
              <p:cNvSpPr/>
              <p:nvPr/>
            </p:nvSpPr>
            <p:spPr bwMode="auto">
              <a:xfrm>
                <a:off x="1344223" y="5038430"/>
                <a:ext cx="1051384" cy="39436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 bwMode="auto">
              <a:xfrm rot="19882162">
                <a:off x="2160819" y="4792058"/>
                <a:ext cx="1055257" cy="92951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65" name="Isosceles Triangle 64"/>
            <p:cNvSpPr/>
            <p:nvPr/>
          </p:nvSpPr>
          <p:spPr bwMode="auto">
            <a:xfrm rot="16200000">
              <a:off x="6105419" y="5165393"/>
              <a:ext cx="86933" cy="1535245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075285" y="5644302"/>
              <a:ext cx="782587" cy="307777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GB" sz="1400" b="1" i="1" kern="0" dirty="0" smtClean="0">
                  <a:solidFill>
                    <a:srgbClr val="FF0000"/>
                  </a:solidFill>
                  <a:latin typeface="+mn-lt"/>
                </a:rPr>
                <a:t>Shaver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585642" y="3127361"/>
            <a:ext cx="2454095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1600" b="1" kern="0" dirty="0" smtClean="0">
                <a:latin typeface="+mn-lt"/>
              </a:rPr>
              <a:t>Fast pulsed injection or extraction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258064" y="5018342"/>
            <a:ext cx="1802677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1600" b="1" kern="0" dirty="0" smtClean="0">
                <a:latin typeface="+mn-lt"/>
              </a:rPr>
              <a:t>Slow beam shaving</a:t>
            </a:r>
          </a:p>
        </p:txBody>
      </p:sp>
    </p:spTree>
    <p:extLst>
      <p:ext uri="{BB962C8B-B14F-4D97-AF65-F5344CB8AC3E}">
        <p14:creationId xmlns:p14="http://schemas.microsoft.com/office/powerpoint/2010/main" val="105770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</a:t>
            </a:r>
            <a:r>
              <a:rPr lang="en-US" dirty="0" smtClean="0"/>
              <a:t>for </a:t>
            </a:r>
            <a:r>
              <a:rPr lang="en-US" dirty="0" smtClean="0"/>
              <a:t>SPS-LHC transfer permits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22084" y="800100"/>
            <a:ext cx="8738903" cy="2238010"/>
          </a:xfrm>
        </p:spPr>
        <p:txBody>
          <a:bodyPr/>
          <a:lstStyle/>
          <a:p>
            <a:pPr marL="0" indent="0">
              <a:buNone/>
            </a:pPr>
            <a:r>
              <a:rPr lang="en-US" sz="2000" u="sng" dirty="0" smtClean="0"/>
              <a:t>The permit chain</a:t>
            </a:r>
            <a:r>
              <a:rPr lang="en-US" sz="2000" dirty="0" smtClean="0"/>
              <a:t>: </a:t>
            </a:r>
            <a:endParaRPr lang="en-US" sz="20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LHC circulating beam permit </a:t>
            </a:r>
            <a:r>
              <a:rPr lang="en-US" dirty="0"/>
              <a:t>=</a:t>
            </a:r>
            <a:r>
              <a:rPr lang="en-US" dirty="0" smtClean="0"/>
              <a:t> beam allowed to circulate in the LHC </a:t>
            </a:r>
          </a:p>
          <a:p>
            <a:r>
              <a:rPr lang="en-US" dirty="0" smtClean="0">
                <a:sym typeface="Wingdings"/>
              </a:rPr>
              <a:t>LHC Injection permit = beam is allowed to be injected into the LHC (</a:t>
            </a:r>
            <a:r>
              <a:rPr lang="en-US" dirty="0" smtClean="0">
                <a:sym typeface="Symbol" panose="05050102010706020507" pitchFamily="18" charset="2"/>
              </a:rPr>
              <a:t> beam permit)</a:t>
            </a:r>
          </a:p>
          <a:p>
            <a:pPr lvl="1"/>
            <a:r>
              <a:rPr lang="en-US" dirty="0" smtClean="0">
                <a:sym typeface="Symbol" panose="05050102010706020507" pitchFamily="18" charset="2"/>
              </a:rPr>
              <a:t>Elements relevant for protection at injection may add extra conditions.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SPS Extraction permit = beam is allowed to be extracted into the transfer line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33" y="3504592"/>
            <a:ext cx="7439784" cy="304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58418" y="1262747"/>
            <a:ext cx="7770076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 smtClean="0">
                <a:latin typeface="+mn-lt"/>
              </a:rPr>
              <a:t>LHC beam permit </a:t>
            </a:r>
            <a:r>
              <a:rPr lang="en-GB" sz="2000" kern="0" dirty="0" smtClean="0">
                <a:latin typeface="+mn-lt"/>
                <a:sym typeface="Symbol" panose="05050102010706020507" pitchFamily="18" charset="2"/>
              </a:rPr>
              <a:t> LHC injection permit  SPS extraction permit</a:t>
            </a:r>
            <a:endParaRPr lang="en-GB" sz="2000" kern="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951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Interlocked systems and signals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92753" y="950188"/>
            <a:ext cx="7642595" cy="30894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 smtClean="0"/>
              <a:t>Possible list of interlocks – risk analysis defines which ones are required: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/>
              <a:t>Extraction orbit + power supplies of source accelerator.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/>
              <a:t>Extraction elements: septum state and current, kicker state and strength.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/>
              <a:t>All transfer line magnet power supplies – state and current.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/>
              <a:t>Position of all interceptive devices: vacuum valves, observation screens.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/>
              <a:t>Settings of passive protection devices.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/>
              <a:t>Beam </a:t>
            </a:r>
            <a:r>
              <a:rPr lang="en-US" sz="1600" dirty="0"/>
              <a:t>l</a:t>
            </a:r>
            <a:r>
              <a:rPr lang="en-US" sz="1600" dirty="0" smtClean="0"/>
              <a:t>osses – </a:t>
            </a:r>
            <a:r>
              <a:rPr lang="en-US" sz="1600" u="sng" dirty="0" smtClean="0"/>
              <a:t>to inhibit the next transfer</a:t>
            </a:r>
            <a:r>
              <a:rPr lang="en-US" sz="1600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/>
              <a:t>Beam </a:t>
            </a:r>
            <a:r>
              <a:rPr lang="en-US" sz="1600" dirty="0"/>
              <a:t>trajectory – </a:t>
            </a:r>
            <a:r>
              <a:rPr lang="en-US" sz="1600" u="sng" dirty="0"/>
              <a:t>to inhibit the next </a:t>
            </a:r>
            <a:r>
              <a:rPr lang="en-US" sz="1600" u="sng" dirty="0" smtClean="0"/>
              <a:t>transfer</a:t>
            </a:r>
            <a:r>
              <a:rPr lang="en-US" sz="1600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/>
              <a:t>Through injection permit: injection equipment and destination accelerator interlocks.</a:t>
            </a:r>
          </a:p>
          <a:p>
            <a:endParaRPr lang="en-US" sz="1600" dirty="0"/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143" y="3889860"/>
            <a:ext cx="6846875" cy="27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USPAS - Transfer and kickers - J. </a:t>
            </a:r>
            <a:r>
              <a:rPr lang="en-GB" dirty="0" err="1" smtClean="0"/>
              <a:t>Wenninger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3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 for SPS-LHC transfer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27008" y="831721"/>
            <a:ext cx="8352350" cy="132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70000"/>
              <a:buFont typeface="Wingdings" charset="0"/>
              <a:buChar char="q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har char="–"/>
              <a:defRPr sz="1800">
                <a:solidFill>
                  <a:srgbClr val="0033CC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charset="0"/>
              <a:buChar char="§"/>
              <a:defRPr sz="1600">
                <a:solidFill>
                  <a:srgbClr val="008000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33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1800" dirty="0" smtClean="0"/>
              <a:t>To set interlock windows on power converters, the maximum beam excursion in case of failure must be estimated. One has to take into account:</a:t>
            </a:r>
          </a:p>
          <a:p>
            <a:pPr lvl="1">
              <a:buClr>
                <a:srgbClr val="0033CC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600" i="1" dirty="0" smtClean="0">
                <a:solidFill>
                  <a:schemeClr val="tx1"/>
                </a:solidFill>
              </a:rPr>
              <a:t>the magnet circuit parameters in case of failure,</a:t>
            </a:r>
          </a:p>
          <a:p>
            <a:pPr lvl="1">
              <a:buClr>
                <a:srgbClr val="0033CC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600" i="1" dirty="0" smtClean="0">
                <a:solidFill>
                  <a:schemeClr val="tx1"/>
                </a:solidFill>
              </a:rPr>
              <a:t>the delay between the last possible measurement and the transfer.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39316" y="4386158"/>
            <a:ext cx="3955715" cy="1747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Geneva"/>
                <a:ea typeface="+mn-ea"/>
                <a:cs typeface="Genev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Geneva"/>
                <a:ea typeface="+mn-ea"/>
                <a:cs typeface="Genev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Geneva"/>
                <a:ea typeface="+mn-ea"/>
                <a:cs typeface="Genev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Geneva"/>
                <a:ea typeface="+mn-ea"/>
                <a:cs typeface="Genev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Geneva"/>
                <a:ea typeface="+mn-ea"/>
                <a:cs typeface="Genev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The extraction septum (MSE) is particularly fast:</a:t>
            </a:r>
          </a:p>
          <a:p>
            <a:pPr lvl="1"/>
            <a:r>
              <a:rPr lang="en-US" sz="1600" dirty="0" smtClean="0"/>
              <a:t>Moves beam by 40 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dirty="0" smtClean="0"/>
              <a:t> in 1 </a:t>
            </a:r>
            <a:r>
              <a:rPr lang="en-US" sz="1600" dirty="0" err="1" smtClean="0"/>
              <a:t>ms</a:t>
            </a:r>
            <a:endParaRPr lang="en-US" sz="1600" dirty="0" smtClean="0"/>
          </a:p>
          <a:p>
            <a:pPr lvl="1"/>
            <a:endParaRPr lang="en-US" sz="1800" dirty="0" smtClean="0"/>
          </a:p>
          <a:p>
            <a:r>
              <a:rPr lang="en-US" sz="1800" dirty="0" smtClean="0"/>
              <a:t>Aperture of the transfer line ~ 10 </a:t>
            </a:r>
            <a:r>
              <a:rPr lang="en-US" sz="1800" dirty="0" smtClean="0">
                <a:latin typeface="Symbol" charset="2"/>
                <a:cs typeface="Symbol" charset="2"/>
              </a:rPr>
              <a:t>s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743427"/>
              </p:ext>
            </p:extLst>
          </p:nvPr>
        </p:nvGraphicFramePr>
        <p:xfrm>
          <a:off x="492687" y="4068762"/>
          <a:ext cx="3919537" cy="268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3" name="Worksheet" r:id="rId4" imgW="3876678" imgH="2600370" progId="Excel.Sheet.8">
                  <p:embed/>
                </p:oleObj>
              </mc:Choice>
              <mc:Fallback>
                <p:oleObj name="Worksheet" r:id="rId4" imgW="3876678" imgH="260037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687" y="4068762"/>
                        <a:ext cx="3919537" cy="26828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444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9119" y="3727690"/>
            <a:ext cx="4544834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1600" b="1" i="1" kern="0" dirty="0" smtClean="0">
                <a:latin typeface="+mn-lt"/>
              </a:rPr>
              <a:t>Example for a transfer line from SPS to LHC: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955" y="2171594"/>
            <a:ext cx="3975235" cy="148394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532125" y="2397206"/>
            <a:ext cx="3072400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1600" kern="0" dirty="0" smtClean="0">
                <a:latin typeface="+mn-lt"/>
              </a:rPr>
              <a:t>The ‘naïve’ circuit time constant </a:t>
            </a:r>
            <a:r>
              <a:rPr lang="en-GB" sz="1600" b="1" kern="0" dirty="0" smtClean="0">
                <a:solidFill>
                  <a:srgbClr val="0033CC"/>
                </a:solidFill>
                <a:latin typeface="Symbol" panose="05050102010706020507" pitchFamily="18" charset="2"/>
              </a:rPr>
              <a:t>t</a:t>
            </a:r>
            <a:r>
              <a:rPr lang="en-GB" sz="1600" b="1" kern="0" dirty="0" smtClean="0">
                <a:solidFill>
                  <a:srgbClr val="0033CC"/>
                </a:solidFill>
                <a:latin typeface="+mn-lt"/>
              </a:rPr>
              <a:t> = L/R </a:t>
            </a:r>
            <a:r>
              <a:rPr lang="en-GB" sz="1600" kern="0" dirty="0" smtClean="0">
                <a:latin typeface="+mn-lt"/>
              </a:rPr>
              <a:t>can be modified by the presence of filters in the PC output stage !</a:t>
            </a:r>
          </a:p>
        </p:txBody>
      </p:sp>
    </p:spTree>
    <p:extLst>
      <p:ext uri="{BB962C8B-B14F-4D97-AF65-F5344CB8AC3E}">
        <p14:creationId xmlns:p14="http://schemas.microsoft.com/office/powerpoint/2010/main" val="177877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fast extraction failure SPS-LHC</a:t>
            </a:r>
            <a:endParaRPr lang="en-US" dirty="0"/>
          </a:p>
        </p:txBody>
      </p:sp>
      <p:sp>
        <p:nvSpPr>
          <p:cNvPr id="25" name="Rectangle 40"/>
          <p:cNvSpPr>
            <a:spLocks noChangeArrowheads="1"/>
          </p:cNvSpPr>
          <p:nvPr/>
        </p:nvSpPr>
        <p:spPr bwMode="auto">
          <a:xfrm>
            <a:off x="392324" y="890655"/>
            <a:ext cx="44577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ct val="2500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Failure in SPS during setting-up of LHC beam (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25/10/2004).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spcBef>
                <a:spcPct val="20000"/>
              </a:spcBef>
              <a:spcAft>
                <a:spcPct val="2500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Extraction septum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power supply failed due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to EMC from the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beam.</a:t>
            </a:r>
          </a:p>
          <a:p>
            <a:pPr marL="800100" lvl="1" indent="-342900">
              <a:spcBef>
                <a:spcPct val="2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―"/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Beam induced signals made their way into the protection PLC through temperature monitoring cables !</a:t>
            </a:r>
          </a:p>
          <a:p>
            <a:pPr marL="800100" lvl="1" indent="-342900">
              <a:spcBef>
                <a:spcPct val="2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―"/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In 11 milliseconds the field dropped by 5%.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spcBef>
                <a:spcPct val="20000"/>
              </a:spcBef>
              <a:spcAft>
                <a:spcPct val="2500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3.4</a:t>
            </a:r>
            <a:r>
              <a:rPr lang="en-US" sz="1600" dirty="0">
                <a:solidFill>
                  <a:srgbClr val="000000"/>
                </a:solidFill>
                <a:latin typeface="+mj-lt"/>
                <a:sym typeface="Symbol" charset="0"/>
              </a:rPr>
              <a:t>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10</a:t>
            </a:r>
            <a:r>
              <a:rPr lang="en-US" sz="1600" baseline="30000" dirty="0">
                <a:solidFill>
                  <a:srgbClr val="000000"/>
                </a:solidFill>
                <a:latin typeface="+mj-lt"/>
              </a:rPr>
              <a:t>13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p+ @ 450GeV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(~2 MJ) were hit the vacuum chamber aperture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of the TL.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spcBef>
                <a:spcPct val="20000"/>
              </a:spcBef>
              <a:spcAft>
                <a:spcPct val="2500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Vacuum chamber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and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quadrupole magnet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were damaged and had to be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replaced.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9" name="Text Box 44"/>
          <p:cNvSpPr txBox="1">
            <a:spLocks noChangeArrowheads="1"/>
          </p:cNvSpPr>
          <p:nvPr/>
        </p:nvSpPr>
        <p:spPr bwMode="auto">
          <a:xfrm>
            <a:off x="4800600" y="2286000"/>
            <a:ext cx="3570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Reconstructed H trajectory (</a:t>
            </a:r>
            <a:r>
              <a:rPr lang="en-US" sz="1400">
                <a:cs typeface="Arial" charset="0"/>
              </a:rPr>
              <a:t>±3 </a:t>
            </a:r>
            <a:r>
              <a:rPr lang="en-US" sz="1400">
                <a:latin typeface="Symbol" charset="0"/>
                <a:cs typeface="Arial" charset="0"/>
              </a:rPr>
              <a:t>s</a:t>
            </a:r>
            <a:r>
              <a:rPr lang="en-US" sz="1400">
                <a:cs typeface="Arial" charset="0"/>
              </a:rPr>
              <a:t> envelope)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71450" y="4533106"/>
            <a:ext cx="8839200" cy="1754188"/>
            <a:chOff x="171450" y="4311267"/>
            <a:chExt cx="8839200" cy="1754188"/>
          </a:xfrm>
        </p:grpSpPr>
        <p:pic>
          <p:nvPicPr>
            <p:cNvPr id="10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1450" y="4311267"/>
              <a:ext cx="8839200" cy="1754188"/>
            </a:xfrm>
            <a:prstGeom prst="rect">
              <a:avLst/>
            </a:prstGeom>
            <a:noFill/>
            <a:ln/>
          </p:spPr>
        </p:pic>
        <p:grpSp>
          <p:nvGrpSpPr>
            <p:cNvPr id="5" name="Group 4"/>
            <p:cNvGrpSpPr/>
            <p:nvPr/>
          </p:nvGrpSpPr>
          <p:grpSpPr>
            <a:xfrm>
              <a:off x="392324" y="4343400"/>
              <a:ext cx="8491326" cy="1662113"/>
              <a:chOff x="392324" y="4343400"/>
              <a:chExt cx="8491326" cy="1662113"/>
            </a:xfrm>
          </p:grpSpPr>
          <p:sp>
            <p:nvSpPr>
              <p:cNvPr id="11" name="Line 17"/>
              <p:cNvSpPr>
                <a:spLocks noChangeShapeType="1"/>
              </p:cNvSpPr>
              <p:nvPr/>
            </p:nvSpPr>
            <p:spPr bwMode="auto">
              <a:xfrm>
                <a:off x="3429000" y="4572000"/>
                <a:ext cx="457200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8"/>
              <p:cNvSpPr>
                <a:spLocks noChangeShapeType="1"/>
              </p:cNvSpPr>
              <p:nvPr/>
            </p:nvSpPr>
            <p:spPr bwMode="auto">
              <a:xfrm>
                <a:off x="3429000" y="4419600"/>
                <a:ext cx="0" cy="30480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25"/>
              <p:cNvSpPr>
                <a:spLocks noChangeShapeType="1"/>
              </p:cNvSpPr>
              <p:nvPr/>
            </p:nvSpPr>
            <p:spPr bwMode="auto">
              <a:xfrm>
                <a:off x="6629400" y="4419600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26"/>
              <p:cNvSpPr>
                <a:spLocks noChangeShapeType="1"/>
              </p:cNvSpPr>
              <p:nvPr/>
            </p:nvSpPr>
            <p:spPr bwMode="auto">
              <a:xfrm>
                <a:off x="7086600" y="4419600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7"/>
              <p:cNvSpPr>
                <a:spLocks noChangeShapeType="1"/>
              </p:cNvSpPr>
              <p:nvPr/>
            </p:nvSpPr>
            <p:spPr bwMode="auto">
              <a:xfrm>
                <a:off x="7543800" y="4419600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28"/>
              <p:cNvSpPr>
                <a:spLocks noChangeShapeType="1"/>
              </p:cNvSpPr>
              <p:nvPr/>
            </p:nvSpPr>
            <p:spPr bwMode="auto">
              <a:xfrm>
                <a:off x="8001000" y="4419600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29"/>
              <p:cNvSpPr>
                <a:spLocks noChangeShapeType="1"/>
              </p:cNvSpPr>
              <p:nvPr/>
            </p:nvSpPr>
            <p:spPr bwMode="auto">
              <a:xfrm>
                <a:off x="8001000" y="4419600"/>
                <a:ext cx="0" cy="30480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 Box 30"/>
              <p:cNvSpPr txBox="1">
                <a:spLocks noChangeArrowheads="1"/>
              </p:cNvSpPr>
              <p:nvPr/>
            </p:nvSpPr>
            <p:spPr bwMode="auto">
              <a:xfrm>
                <a:off x="8077200" y="4343400"/>
                <a:ext cx="80645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</a:rPr>
                  <a:t>10 cm</a:t>
                </a:r>
              </a:p>
            </p:txBody>
          </p:sp>
          <p:sp>
            <p:nvSpPr>
              <p:cNvPr id="19" name="Line 31"/>
              <p:cNvSpPr>
                <a:spLocks noChangeShapeType="1"/>
              </p:cNvSpPr>
              <p:nvPr/>
            </p:nvSpPr>
            <p:spPr bwMode="auto">
              <a:xfrm>
                <a:off x="5257800" y="4419600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32"/>
              <p:cNvSpPr>
                <a:spLocks noChangeShapeType="1"/>
              </p:cNvSpPr>
              <p:nvPr/>
            </p:nvSpPr>
            <p:spPr bwMode="auto">
              <a:xfrm>
                <a:off x="5715000" y="4419600"/>
                <a:ext cx="0" cy="22860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33"/>
              <p:cNvSpPr>
                <a:spLocks noChangeShapeType="1"/>
              </p:cNvSpPr>
              <p:nvPr/>
            </p:nvSpPr>
            <p:spPr bwMode="auto">
              <a:xfrm>
                <a:off x="6172200" y="4419600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34"/>
              <p:cNvSpPr>
                <a:spLocks noChangeShapeType="1"/>
              </p:cNvSpPr>
              <p:nvPr/>
            </p:nvSpPr>
            <p:spPr bwMode="auto">
              <a:xfrm>
                <a:off x="3886200" y="4419600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35"/>
              <p:cNvSpPr>
                <a:spLocks noChangeShapeType="1"/>
              </p:cNvSpPr>
              <p:nvPr/>
            </p:nvSpPr>
            <p:spPr bwMode="auto">
              <a:xfrm>
                <a:off x="4343400" y="4419600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6"/>
              <p:cNvSpPr>
                <a:spLocks noChangeShapeType="1"/>
              </p:cNvSpPr>
              <p:nvPr/>
            </p:nvSpPr>
            <p:spPr bwMode="auto">
              <a:xfrm>
                <a:off x="4800600" y="4419600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 Box 41"/>
              <p:cNvSpPr txBox="1">
                <a:spLocks noChangeArrowheads="1"/>
              </p:cNvSpPr>
              <p:nvPr/>
            </p:nvSpPr>
            <p:spPr bwMode="auto">
              <a:xfrm>
                <a:off x="392324" y="4355851"/>
                <a:ext cx="306070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+mj-lt"/>
                  </a:rPr>
                  <a:t>~25cm long hole in chamber</a:t>
                </a:r>
              </a:p>
            </p:txBody>
          </p:sp>
          <p:sp>
            <p:nvSpPr>
              <p:cNvPr id="27" name="Line 42"/>
              <p:cNvSpPr>
                <a:spLocks noChangeShapeType="1"/>
              </p:cNvSpPr>
              <p:nvPr/>
            </p:nvSpPr>
            <p:spPr bwMode="auto">
              <a:xfrm>
                <a:off x="2743200" y="4648200"/>
                <a:ext cx="762000" cy="45720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 Box 43"/>
              <p:cNvSpPr txBox="1">
                <a:spLocks noChangeArrowheads="1"/>
              </p:cNvSpPr>
              <p:nvPr/>
            </p:nvSpPr>
            <p:spPr bwMode="auto">
              <a:xfrm>
                <a:off x="502010" y="5638800"/>
                <a:ext cx="491490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+mj-lt"/>
                  </a:rPr>
                  <a:t>Inside, damage visible over ~1m (melted steel)</a:t>
                </a:r>
              </a:p>
            </p:txBody>
          </p:sp>
          <p:sp>
            <p:nvSpPr>
              <p:cNvPr id="30" name="Line 45"/>
              <p:cNvSpPr>
                <a:spLocks noChangeShapeType="1"/>
              </p:cNvSpPr>
              <p:nvPr/>
            </p:nvSpPr>
            <p:spPr bwMode="auto">
              <a:xfrm>
                <a:off x="3886200" y="4419600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1" name="Picture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87456"/>
            <a:ext cx="4038600" cy="2692400"/>
          </a:xfrm>
          <a:prstGeom prst="rect">
            <a:avLst/>
          </a:prstGeom>
          <a:noFill/>
          <a:ln w="3492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32" name="Text Box 49"/>
          <p:cNvSpPr txBox="1">
            <a:spLocks noChangeArrowheads="1"/>
          </p:cNvSpPr>
          <p:nvPr/>
        </p:nvSpPr>
        <p:spPr bwMode="auto">
          <a:xfrm>
            <a:off x="5356347" y="1331538"/>
            <a:ext cx="2286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4445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+mj-lt"/>
              </a:rPr>
              <a:t>Screenshot captured </a:t>
            </a:r>
            <a:r>
              <a:rPr lang="en-US" sz="1200" dirty="0" err="1">
                <a:latin typeface="+mj-lt"/>
              </a:rPr>
              <a:t>mis</a:t>
            </a:r>
            <a:r>
              <a:rPr lang="en-US" sz="1200" dirty="0">
                <a:latin typeface="+mj-lt"/>
              </a:rPr>
              <a:t>-steered beam at 23:47:36</a:t>
            </a:r>
          </a:p>
        </p:txBody>
      </p:sp>
      <p:sp>
        <p:nvSpPr>
          <p:cNvPr id="33" name="Text Box 50"/>
          <p:cNvSpPr txBox="1">
            <a:spLocks noChangeArrowheads="1"/>
          </p:cNvSpPr>
          <p:nvPr/>
        </p:nvSpPr>
        <p:spPr bwMode="auto">
          <a:xfrm>
            <a:off x="6651747" y="2245938"/>
            <a:ext cx="2286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4445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+mj-lt"/>
              </a:rPr>
              <a:t>Beam horizontally off by 10.8mm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USPAS - Transfer and kickers - J. Wenninger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1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Failure follow up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3"/>
          </p:nvPr>
        </p:nvSpPr>
        <p:spPr>
          <a:xfrm>
            <a:off x="773279" y="731026"/>
            <a:ext cx="8184816" cy="2149116"/>
          </a:xfrm>
        </p:spPr>
        <p:txBody>
          <a:bodyPr/>
          <a:lstStyle/>
          <a:p>
            <a:r>
              <a:rPr lang="en-GB" dirty="0" smtClean="0"/>
              <a:t>The failure revealed a weakness with the protection against failure in magnet circuits with very fast decay times.</a:t>
            </a:r>
          </a:p>
          <a:p>
            <a:r>
              <a:rPr lang="en-GB" dirty="0"/>
              <a:t>S</a:t>
            </a:r>
            <a:r>
              <a:rPr lang="en-GB" dirty="0" smtClean="0"/>
              <a:t>imilar issues arose at the same time at DESY (for the HERA machine) and for the LHC normal conducting circuits.</a:t>
            </a:r>
          </a:p>
          <a:p>
            <a:r>
              <a:rPr lang="en-US" altLang="en-US" dirty="0">
                <a:cs typeface="Arial" pitchFamily="34" charset="0"/>
              </a:rPr>
              <a:t>This triggered the development of so-called FMCMs (Fast Magnet Current change Monitor) that provide </a:t>
            </a:r>
            <a:r>
              <a:rPr lang="en-US" altLang="en-US" dirty="0" smtClean="0">
                <a:cs typeface="Arial" pitchFamily="34" charset="0"/>
              </a:rPr>
              <a:t>nowadays protection </a:t>
            </a:r>
            <a:r>
              <a:rPr lang="en-US" altLang="en-US" dirty="0">
                <a:cs typeface="Arial" pitchFamily="34" charset="0"/>
              </a:rPr>
              <a:t>against fast magnet current changes after powering failures - CERN - DESY collaboration</a:t>
            </a:r>
            <a:r>
              <a:rPr lang="en-US" altLang="en-US" dirty="0" smtClean="0">
                <a:cs typeface="Arial" pitchFamily="34" charset="0"/>
              </a:rPr>
              <a:t>.</a:t>
            </a:r>
            <a:r>
              <a:rPr lang="en-GB" dirty="0" smtClean="0"/>
              <a:t> </a:t>
            </a:r>
            <a:endParaRPr lang="en-GB" dirty="0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096963" y="2968625"/>
            <a:ext cx="7008812" cy="2874963"/>
            <a:chOff x="1096963" y="2969212"/>
            <a:chExt cx="7008812" cy="2874963"/>
          </a:xfrm>
        </p:grpSpPr>
        <p:sp>
          <p:nvSpPr>
            <p:cNvPr id="8" name="Line 42"/>
            <p:cNvSpPr>
              <a:spLocks noChangeShapeType="1"/>
            </p:cNvSpPr>
            <p:nvPr/>
          </p:nvSpPr>
          <p:spPr bwMode="auto">
            <a:xfrm flipV="1">
              <a:off x="1604963" y="5521912"/>
              <a:ext cx="720725" cy="3175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2109788" y="3096212"/>
              <a:ext cx="1927225" cy="1749425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5895" tIns="37948" rIns="75895" bIns="37948" anchor="ctr"/>
            <a:lstStyle>
              <a:lvl1pPr>
                <a:spcBef>
                  <a:spcPct val="20000"/>
                </a:spcBef>
                <a:buClr>
                  <a:srgbClr val="0000FF"/>
                </a:buClr>
                <a:buSzPct val="8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10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10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10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10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10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10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10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10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10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10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10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10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10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10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10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100">
                <a:latin typeface="Comic Sans MS" pitchFamily="66" charset="0"/>
                <a:ea typeface="Times New Roman" pitchFamily="18" charset="0"/>
                <a:cs typeface="Verdana" pitchFamily="34" charset="0"/>
              </a:endParaRPr>
            </a:p>
          </p:txBody>
        </p:sp>
        <p:sp>
          <p:nvSpPr>
            <p:cNvPr id="10" name="Line 50"/>
            <p:cNvSpPr>
              <a:spLocks noChangeShapeType="1"/>
            </p:cNvSpPr>
            <p:nvPr/>
          </p:nvSpPr>
          <p:spPr bwMode="auto">
            <a:xfrm>
              <a:off x="3795713" y="3531187"/>
              <a:ext cx="376237" cy="0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Rectangle 53"/>
            <p:cNvSpPr>
              <a:spLocks noChangeArrowheads="1"/>
            </p:cNvSpPr>
            <p:nvPr/>
          </p:nvSpPr>
          <p:spPr bwMode="auto">
            <a:xfrm>
              <a:off x="4151313" y="3340687"/>
              <a:ext cx="1535112" cy="468313"/>
            </a:xfrm>
            <a:prstGeom prst="rect">
              <a:avLst/>
            </a:prstGeom>
            <a:solidFill>
              <a:srgbClr val="FF65D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37948" rIns="0" bIns="37948" anchor="ctr"/>
            <a:lstStyle>
              <a:lvl1pPr>
                <a:spcBef>
                  <a:spcPct val="20000"/>
                </a:spcBef>
                <a:buClr>
                  <a:srgbClr val="0000FF"/>
                </a:buClr>
                <a:buSzPct val="8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altLang="en-US" sz="1600" dirty="0" smtClean="0">
                  <a:solidFill>
                    <a:srgbClr val="000000"/>
                  </a:solidFill>
                  <a:latin typeface="+mj-lt"/>
                  <a:ea typeface="Times New Roman" pitchFamily="18" charset="0"/>
                  <a:cs typeface="Verdana" pitchFamily="34" charset="0"/>
                </a:rPr>
                <a:t>Beam Interlock System</a:t>
              </a:r>
              <a:endParaRPr lang="en-US" altLang="en-US" sz="1600" dirty="0" smtClean="0">
                <a:latin typeface="+mj-lt"/>
                <a:ea typeface="Times New Roman" pitchFamily="18" charset="0"/>
                <a:cs typeface="Verdana" pitchFamily="34" charset="0"/>
              </a:endParaRPr>
            </a:p>
          </p:txBody>
        </p:sp>
        <p:pic>
          <p:nvPicPr>
            <p:cNvPr id="12" name="Picture 6" descr="101_011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1913" y="3502612"/>
              <a:ext cx="1514475" cy="106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Line 7"/>
            <p:cNvSpPr>
              <a:spLocks noChangeShapeType="1"/>
            </p:cNvSpPr>
            <p:nvPr/>
          </p:nvSpPr>
          <p:spPr bwMode="auto">
            <a:xfrm flipH="1" flipV="1">
              <a:off x="2476500" y="5352050"/>
              <a:ext cx="1588" cy="184150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 flipH="1" flipV="1">
              <a:off x="3586163" y="5352050"/>
              <a:ext cx="1587" cy="184150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Line 20"/>
            <p:cNvSpPr>
              <a:spLocks noChangeShapeType="1"/>
            </p:cNvSpPr>
            <p:nvPr/>
          </p:nvSpPr>
          <p:spPr bwMode="auto">
            <a:xfrm flipH="1" flipV="1">
              <a:off x="1616075" y="5536200"/>
              <a:ext cx="1588" cy="306387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 flipH="1" flipV="1">
              <a:off x="1625600" y="5842587"/>
              <a:ext cx="6480175" cy="1588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17" name="Group 22"/>
            <p:cNvGrpSpPr>
              <a:grpSpLocks/>
            </p:cNvGrpSpPr>
            <p:nvPr/>
          </p:nvGrpSpPr>
          <p:grpSpPr bwMode="auto">
            <a:xfrm>
              <a:off x="2476500" y="4921837"/>
              <a:ext cx="1109663" cy="430213"/>
              <a:chOff x="860" y="2816"/>
              <a:chExt cx="1924" cy="496"/>
            </a:xfrm>
          </p:grpSpPr>
          <p:sp>
            <p:nvSpPr>
              <p:cNvPr id="36" name="Line 23"/>
              <p:cNvSpPr>
                <a:spLocks noChangeShapeType="1"/>
              </p:cNvSpPr>
              <p:nvPr/>
            </p:nvSpPr>
            <p:spPr bwMode="auto">
              <a:xfrm flipV="1">
                <a:off x="864" y="3072"/>
                <a:ext cx="0" cy="240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" name="Arc 24"/>
              <p:cNvSpPr>
                <a:spLocks/>
              </p:cNvSpPr>
              <p:nvPr/>
            </p:nvSpPr>
            <p:spPr bwMode="auto">
              <a:xfrm rot="16058654" flipV="1">
                <a:off x="921" y="2759"/>
                <a:ext cx="262" cy="384"/>
              </a:xfrm>
              <a:custGeom>
                <a:avLst/>
                <a:gdLst>
                  <a:gd name="T0" fmla="*/ 0 w 23649"/>
                  <a:gd name="T1" fmla="*/ 0 h 43200"/>
                  <a:gd name="T2" fmla="*/ 0 w 23649"/>
                  <a:gd name="T3" fmla="*/ 0 h 43200"/>
                  <a:gd name="T4" fmla="*/ 0 w 23649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3649"/>
                  <a:gd name="T10" fmla="*/ 0 h 43200"/>
                  <a:gd name="T11" fmla="*/ 23649 w 23649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649" h="43200" fill="none" extrusionOk="0">
                    <a:moveTo>
                      <a:pt x="0" y="97"/>
                    </a:moveTo>
                    <a:cubicBezTo>
                      <a:pt x="681" y="32"/>
                      <a:pt x="1364" y="-1"/>
                      <a:pt x="2049" y="0"/>
                    </a:cubicBezTo>
                    <a:cubicBezTo>
                      <a:pt x="13978" y="0"/>
                      <a:pt x="23649" y="9670"/>
                      <a:pt x="23649" y="21600"/>
                    </a:cubicBezTo>
                    <a:cubicBezTo>
                      <a:pt x="23649" y="33529"/>
                      <a:pt x="13978" y="43200"/>
                      <a:pt x="2049" y="43200"/>
                    </a:cubicBezTo>
                    <a:cubicBezTo>
                      <a:pt x="1767" y="43200"/>
                      <a:pt x="1486" y="43194"/>
                      <a:pt x="1204" y="43183"/>
                    </a:cubicBezTo>
                  </a:path>
                  <a:path w="23649" h="43200" stroke="0" extrusionOk="0">
                    <a:moveTo>
                      <a:pt x="0" y="97"/>
                    </a:moveTo>
                    <a:cubicBezTo>
                      <a:pt x="681" y="32"/>
                      <a:pt x="1364" y="-1"/>
                      <a:pt x="2049" y="0"/>
                    </a:cubicBezTo>
                    <a:cubicBezTo>
                      <a:pt x="13978" y="0"/>
                      <a:pt x="23649" y="9670"/>
                      <a:pt x="23649" y="21600"/>
                    </a:cubicBezTo>
                    <a:cubicBezTo>
                      <a:pt x="23649" y="33529"/>
                      <a:pt x="13978" y="43200"/>
                      <a:pt x="2049" y="43200"/>
                    </a:cubicBezTo>
                    <a:cubicBezTo>
                      <a:pt x="1767" y="43200"/>
                      <a:pt x="1486" y="43194"/>
                      <a:pt x="1204" y="43183"/>
                    </a:cubicBezTo>
                    <a:lnTo>
                      <a:pt x="2049" y="21600"/>
                    </a:lnTo>
                    <a:lnTo>
                      <a:pt x="0" y="97"/>
                    </a:lnTo>
                    <a:close/>
                  </a:path>
                </a:pathLst>
              </a:custGeom>
              <a:noFill/>
              <a:ln w="254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8" name="Arc 25"/>
              <p:cNvSpPr>
                <a:spLocks/>
              </p:cNvSpPr>
              <p:nvPr/>
            </p:nvSpPr>
            <p:spPr bwMode="auto">
              <a:xfrm rot="16058654" flipV="1">
                <a:off x="1308" y="2765"/>
                <a:ext cx="262" cy="384"/>
              </a:xfrm>
              <a:custGeom>
                <a:avLst/>
                <a:gdLst>
                  <a:gd name="T0" fmla="*/ 0 w 23649"/>
                  <a:gd name="T1" fmla="*/ 0 h 43200"/>
                  <a:gd name="T2" fmla="*/ 0 w 23649"/>
                  <a:gd name="T3" fmla="*/ 0 h 43200"/>
                  <a:gd name="T4" fmla="*/ 0 w 23649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3649"/>
                  <a:gd name="T10" fmla="*/ 0 h 43200"/>
                  <a:gd name="T11" fmla="*/ 23649 w 23649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649" h="43200" fill="none" extrusionOk="0">
                    <a:moveTo>
                      <a:pt x="0" y="97"/>
                    </a:moveTo>
                    <a:cubicBezTo>
                      <a:pt x="681" y="32"/>
                      <a:pt x="1364" y="-1"/>
                      <a:pt x="2049" y="0"/>
                    </a:cubicBezTo>
                    <a:cubicBezTo>
                      <a:pt x="13978" y="0"/>
                      <a:pt x="23649" y="9670"/>
                      <a:pt x="23649" y="21600"/>
                    </a:cubicBezTo>
                    <a:cubicBezTo>
                      <a:pt x="23649" y="33529"/>
                      <a:pt x="13978" y="43200"/>
                      <a:pt x="2049" y="43200"/>
                    </a:cubicBezTo>
                    <a:cubicBezTo>
                      <a:pt x="1767" y="43200"/>
                      <a:pt x="1486" y="43194"/>
                      <a:pt x="1204" y="43183"/>
                    </a:cubicBezTo>
                  </a:path>
                  <a:path w="23649" h="43200" stroke="0" extrusionOk="0">
                    <a:moveTo>
                      <a:pt x="0" y="97"/>
                    </a:moveTo>
                    <a:cubicBezTo>
                      <a:pt x="681" y="32"/>
                      <a:pt x="1364" y="-1"/>
                      <a:pt x="2049" y="0"/>
                    </a:cubicBezTo>
                    <a:cubicBezTo>
                      <a:pt x="13978" y="0"/>
                      <a:pt x="23649" y="9670"/>
                      <a:pt x="23649" y="21600"/>
                    </a:cubicBezTo>
                    <a:cubicBezTo>
                      <a:pt x="23649" y="33529"/>
                      <a:pt x="13978" y="43200"/>
                      <a:pt x="2049" y="43200"/>
                    </a:cubicBezTo>
                    <a:cubicBezTo>
                      <a:pt x="1767" y="43200"/>
                      <a:pt x="1486" y="43194"/>
                      <a:pt x="1204" y="43183"/>
                    </a:cubicBezTo>
                    <a:lnTo>
                      <a:pt x="2049" y="21600"/>
                    </a:lnTo>
                    <a:lnTo>
                      <a:pt x="0" y="97"/>
                    </a:lnTo>
                    <a:close/>
                  </a:path>
                </a:pathLst>
              </a:custGeom>
              <a:noFill/>
              <a:ln w="254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" name="Arc 26"/>
              <p:cNvSpPr>
                <a:spLocks/>
              </p:cNvSpPr>
              <p:nvPr/>
            </p:nvSpPr>
            <p:spPr bwMode="auto">
              <a:xfrm rot="16058654" flipV="1">
                <a:off x="1689" y="2767"/>
                <a:ext cx="262" cy="384"/>
              </a:xfrm>
              <a:custGeom>
                <a:avLst/>
                <a:gdLst>
                  <a:gd name="T0" fmla="*/ 0 w 23649"/>
                  <a:gd name="T1" fmla="*/ 0 h 43200"/>
                  <a:gd name="T2" fmla="*/ 0 w 23649"/>
                  <a:gd name="T3" fmla="*/ 0 h 43200"/>
                  <a:gd name="T4" fmla="*/ 0 w 23649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3649"/>
                  <a:gd name="T10" fmla="*/ 0 h 43200"/>
                  <a:gd name="T11" fmla="*/ 23649 w 23649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649" h="43200" fill="none" extrusionOk="0">
                    <a:moveTo>
                      <a:pt x="0" y="97"/>
                    </a:moveTo>
                    <a:cubicBezTo>
                      <a:pt x="681" y="32"/>
                      <a:pt x="1364" y="-1"/>
                      <a:pt x="2049" y="0"/>
                    </a:cubicBezTo>
                    <a:cubicBezTo>
                      <a:pt x="13978" y="0"/>
                      <a:pt x="23649" y="9670"/>
                      <a:pt x="23649" y="21600"/>
                    </a:cubicBezTo>
                    <a:cubicBezTo>
                      <a:pt x="23649" y="33529"/>
                      <a:pt x="13978" y="43200"/>
                      <a:pt x="2049" y="43200"/>
                    </a:cubicBezTo>
                    <a:cubicBezTo>
                      <a:pt x="1767" y="43200"/>
                      <a:pt x="1486" y="43194"/>
                      <a:pt x="1204" y="43183"/>
                    </a:cubicBezTo>
                  </a:path>
                  <a:path w="23649" h="43200" stroke="0" extrusionOk="0">
                    <a:moveTo>
                      <a:pt x="0" y="97"/>
                    </a:moveTo>
                    <a:cubicBezTo>
                      <a:pt x="681" y="32"/>
                      <a:pt x="1364" y="-1"/>
                      <a:pt x="2049" y="0"/>
                    </a:cubicBezTo>
                    <a:cubicBezTo>
                      <a:pt x="13978" y="0"/>
                      <a:pt x="23649" y="9670"/>
                      <a:pt x="23649" y="21600"/>
                    </a:cubicBezTo>
                    <a:cubicBezTo>
                      <a:pt x="23649" y="33529"/>
                      <a:pt x="13978" y="43200"/>
                      <a:pt x="2049" y="43200"/>
                    </a:cubicBezTo>
                    <a:cubicBezTo>
                      <a:pt x="1767" y="43200"/>
                      <a:pt x="1486" y="43194"/>
                      <a:pt x="1204" y="43183"/>
                    </a:cubicBezTo>
                    <a:lnTo>
                      <a:pt x="2049" y="21600"/>
                    </a:lnTo>
                    <a:lnTo>
                      <a:pt x="0" y="97"/>
                    </a:lnTo>
                    <a:close/>
                  </a:path>
                </a:pathLst>
              </a:custGeom>
              <a:noFill/>
              <a:ln w="254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" name="Arc 27"/>
              <p:cNvSpPr>
                <a:spLocks/>
              </p:cNvSpPr>
              <p:nvPr/>
            </p:nvSpPr>
            <p:spPr bwMode="auto">
              <a:xfrm rot="16058654" flipV="1">
                <a:off x="2072" y="2773"/>
                <a:ext cx="262" cy="384"/>
              </a:xfrm>
              <a:custGeom>
                <a:avLst/>
                <a:gdLst>
                  <a:gd name="T0" fmla="*/ 0 w 23649"/>
                  <a:gd name="T1" fmla="*/ 0 h 43200"/>
                  <a:gd name="T2" fmla="*/ 0 w 23649"/>
                  <a:gd name="T3" fmla="*/ 0 h 43200"/>
                  <a:gd name="T4" fmla="*/ 0 w 23649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3649"/>
                  <a:gd name="T10" fmla="*/ 0 h 43200"/>
                  <a:gd name="T11" fmla="*/ 23649 w 23649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649" h="43200" fill="none" extrusionOk="0">
                    <a:moveTo>
                      <a:pt x="0" y="97"/>
                    </a:moveTo>
                    <a:cubicBezTo>
                      <a:pt x="681" y="32"/>
                      <a:pt x="1364" y="-1"/>
                      <a:pt x="2049" y="0"/>
                    </a:cubicBezTo>
                    <a:cubicBezTo>
                      <a:pt x="13978" y="0"/>
                      <a:pt x="23649" y="9670"/>
                      <a:pt x="23649" y="21600"/>
                    </a:cubicBezTo>
                    <a:cubicBezTo>
                      <a:pt x="23649" y="33529"/>
                      <a:pt x="13978" y="43200"/>
                      <a:pt x="2049" y="43200"/>
                    </a:cubicBezTo>
                    <a:cubicBezTo>
                      <a:pt x="1767" y="43200"/>
                      <a:pt x="1486" y="43194"/>
                      <a:pt x="1204" y="43183"/>
                    </a:cubicBezTo>
                  </a:path>
                  <a:path w="23649" h="43200" stroke="0" extrusionOk="0">
                    <a:moveTo>
                      <a:pt x="0" y="97"/>
                    </a:moveTo>
                    <a:cubicBezTo>
                      <a:pt x="681" y="32"/>
                      <a:pt x="1364" y="-1"/>
                      <a:pt x="2049" y="0"/>
                    </a:cubicBezTo>
                    <a:cubicBezTo>
                      <a:pt x="13978" y="0"/>
                      <a:pt x="23649" y="9670"/>
                      <a:pt x="23649" y="21600"/>
                    </a:cubicBezTo>
                    <a:cubicBezTo>
                      <a:pt x="23649" y="33529"/>
                      <a:pt x="13978" y="43200"/>
                      <a:pt x="2049" y="43200"/>
                    </a:cubicBezTo>
                    <a:cubicBezTo>
                      <a:pt x="1767" y="43200"/>
                      <a:pt x="1486" y="43194"/>
                      <a:pt x="1204" y="43183"/>
                    </a:cubicBezTo>
                    <a:lnTo>
                      <a:pt x="2049" y="21600"/>
                    </a:lnTo>
                    <a:lnTo>
                      <a:pt x="0" y="97"/>
                    </a:lnTo>
                    <a:close/>
                  </a:path>
                </a:pathLst>
              </a:custGeom>
              <a:noFill/>
              <a:ln w="254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1" name="Arc 28"/>
              <p:cNvSpPr>
                <a:spLocks/>
              </p:cNvSpPr>
              <p:nvPr/>
            </p:nvSpPr>
            <p:spPr bwMode="auto">
              <a:xfrm rot="16058654" flipV="1">
                <a:off x="2456" y="2755"/>
                <a:ext cx="262" cy="384"/>
              </a:xfrm>
              <a:custGeom>
                <a:avLst/>
                <a:gdLst>
                  <a:gd name="T0" fmla="*/ 0 w 23649"/>
                  <a:gd name="T1" fmla="*/ 0 h 43200"/>
                  <a:gd name="T2" fmla="*/ 0 w 23649"/>
                  <a:gd name="T3" fmla="*/ 0 h 43200"/>
                  <a:gd name="T4" fmla="*/ 0 w 23649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3649"/>
                  <a:gd name="T10" fmla="*/ 0 h 43200"/>
                  <a:gd name="T11" fmla="*/ 23649 w 23649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649" h="43200" fill="none" extrusionOk="0">
                    <a:moveTo>
                      <a:pt x="0" y="97"/>
                    </a:moveTo>
                    <a:cubicBezTo>
                      <a:pt x="681" y="32"/>
                      <a:pt x="1364" y="-1"/>
                      <a:pt x="2049" y="0"/>
                    </a:cubicBezTo>
                    <a:cubicBezTo>
                      <a:pt x="13978" y="0"/>
                      <a:pt x="23649" y="9670"/>
                      <a:pt x="23649" y="21600"/>
                    </a:cubicBezTo>
                    <a:cubicBezTo>
                      <a:pt x="23649" y="33529"/>
                      <a:pt x="13978" y="43200"/>
                      <a:pt x="2049" y="43200"/>
                    </a:cubicBezTo>
                    <a:cubicBezTo>
                      <a:pt x="1767" y="43200"/>
                      <a:pt x="1486" y="43194"/>
                      <a:pt x="1204" y="43183"/>
                    </a:cubicBezTo>
                  </a:path>
                  <a:path w="23649" h="43200" stroke="0" extrusionOk="0">
                    <a:moveTo>
                      <a:pt x="0" y="97"/>
                    </a:moveTo>
                    <a:cubicBezTo>
                      <a:pt x="681" y="32"/>
                      <a:pt x="1364" y="-1"/>
                      <a:pt x="2049" y="0"/>
                    </a:cubicBezTo>
                    <a:cubicBezTo>
                      <a:pt x="13978" y="0"/>
                      <a:pt x="23649" y="9670"/>
                      <a:pt x="23649" y="21600"/>
                    </a:cubicBezTo>
                    <a:cubicBezTo>
                      <a:pt x="23649" y="33529"/>
                      <a:pt x="13978" y="43200"/>
                      <a:pt x="2049" y="43200"/>
                    </a:cubicBezTo>
                    <a:cubicBezTo>
                      <a:pt x="1767" y="43200"/>
                      <a:pt x="1486" y="43194"/>
                      <a:pt x="1204" y="43183"/>
                    </a:cubicBezTo>
                    <a:lnTo>
                      <a:pt x="2049" y="21600"/>
                    </a:lnTo>
                    <a:lnTo>
                      <a:pt x="0" y="97"/>
                    </a:lnTo>
                    <a:close/>
                  </a:path>
                </a:pathLst>
              </a:custGeom>
              <a:noFill/>
              <a:ln w="254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2" name="Line 29"/>
              <p:cNvSpPr>
                <a:spLocks noChangeShapeType="1"/>
              </p:cNvSpPr>
              <p:nvPr/>
            </p:nvSpPr>
            <p:spPr bwMode="auto">
              <a:xfrm flipV="1">
                <a:off x="2784" y="3072"/>
                <a:ext cx="0" cy="240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8" name="Text Box 32"/>
            <p:cNvSpPr txBox="1">
              <a:spLocks noChangeArrowheads="1"/>
            </p:cNvSpPr>
            <p:nvPr/>
          </p:nvSpPr>
          <p:spPr bwMode="auto">
            <a:xfrm>
              <a:off x="2593848" y="5191712"/>
              <a:ext cx="902812" cy="33855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FF"/>
                </a:buClr>
                <a:buSzPct val="8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GB" altLang="en-US" sz="1600" b="1" dirty="0" smtClean="0">
                  <a:latin typeface="+mn-lt"/>
                </a:rPr>
                <a:t>Magnet</a:t>
              </a:r>
            </a:p>
          </p:txBody>
        </p:sp>
        <p:sp>
          <p:nvSpPr>
            <p:cNvPr id="19" name="Line 35"/>
            <p:cNvSpPr>
              <a:spLocks noChangeShapeType="1"/>
            </p:cNvSpPr>
            <p:nvPr/>
          </p:nvSpPr>
          <p:spPr bwMode="auto">
            <a:xfrm flipV="1">
              <a:off x="2319338" y="5540962"/>
              <a:ext cx="155575" cy="0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36"/>
            <p:cNvSpPr>
              <a:spLocks noChangeShapeType="1"/>
            </p:cNvSpPr>
            <p:nvPr/>
          </p:nvSpPr>
          <p:spPr bwMode="auto">
            <a:xfrm flipV="1">
              <a:off x="3576638" y="5521912"/>
              <a:ext cx="2808287" cy="0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Oval 37"/>
            <p:cNvSpPr>
              <a:spLocks noChangeArrowheads="1"/>
            </p:cNvSpPr>
            <p:nvPr/>
          </p:nvSpPr>
          <p:spPr bwMode="auto">
            <a:xfrm>
              <a:off x="2263775" y="5474287"/>
              <a:ext cx="131763" cy="122238"/>
            </a:xfrm>
            <a:prstGeom prst="ellipse">
              <a:avLst/>
            </a:prstGeom>
            <a:solidFill>
              <a:srgbClr val="006600"/>
            </a:solidFill>
            <a:ln w="127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FF"/>
                </a:buClr>
                <a:buSzPct val="8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1100">
                <a:latin typeface="Comic Sans MS" pitchFamily="66" charset="0"/>
              </a:endParaRPr>
            </a:p>
          </p:txBody>
        </p:sp>
        <p:sp>
          <p:nvSpPr>
            <p:cNvPr id="22" name="Line 52"/>
            <p:cNvSpPr>
              <a:spLocks noChangeShapeType="1"/>
            </p:cNvSpPr>
            <p:nvPr/>
          </p:nvSpPr>
          <p:spPr bwMode="auto">
            <a:xfrm flipV="1">
              <a:off x="6357938" y="4844050"/>
              <a:ext cx="0" cy="6731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Oval 55"/>
            <p:cNvSpPr>
              <a:spLocks noChangeArrowheads="1"/>
            </p:cNvSpPr>
            <p:nvPr/>
          </p:nvSpPr>
          <p:spPr bwMode="auto">
            <a:xfrm>
              <a:off x="6896100" y="4604337"/>
              <a:ext cx="460375" cy="428625"/>
            </a:xfrm>
            <a:prstGeom prst="ellips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FF"/>
                </a:buClr>
                <a:buSzPct val="8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1100">
                <a:latin typeface="Comic Sans MS" pitchFamily="66" charset="0"/>
              </a:endParaRPr>
            </a:p>
          </p:txBody>
        </p:sp>
        <p:sp>
          <p:nvSpPr>
            <p:cNvPr id="24" name="Oval 56"/>
            <p:cNvSpPr>
              <a:spLocks noChangeArrowheads="1"/>
            </p:cNvSpPr>
            <p:nvPr/>
          </p:nvSpPr>
          <p:spPr bwMode="auto">
            <a:xfrm>
              <a:off x="7094538" y="4604337"/>
              <a:ext cx="460375" cy="428625"/>
            </a:xfrm>
            <a:prstGeom prst="ellips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FF"/>
                </a:buClr>
                <a:buSzPct val="8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1100">
                <a:latin typeface="Comic Sans MS" pitchFamily="66" charset="0"/>
              </a:endParaRPr>
            </a:p>
          </p:txBody>
        </p:sp>
        <p:sp>
          <p:nvSpPr>
            <p:cNvPr id="25" name="Line 57"/>
            <p:cNvSpPr>
              <a:spLocks noChangeShapeType="1"/>
            </p:cNvSpPr>
            <p:nvPr/>
          </p:nvSpPr>
          <p:spPr bwMode="auto">
            <a:xfrm flipV="1">
              <a:off x="8093075" y="4844050"/>
              <a:ext cx="0" cy="98425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Oval 58"/>
            <p:cNvSpPr>
              <a:spLocks noChangeArrowheads="1"/>
            </p:cNvSpPr>
            <p:nvPr/>
          </p:nvSpPr>
          <p:spPr bwMode="auto">
            <a:xfrm>
              <a:off x="6765925" y="4788487"/>
              <a:ext cx="130175" cy="122238"/>
            </a:xfrm>
            <a:prstGeom prst="ellipse">
              <a:avLst/>
            </a:prstGeom>
            <a:solidFill>
              <a:srgbClr val="0066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FF"/>
                </a:buClr>
                <a:buSzPct val="8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1100">
                <a:latin typeface="Comic Sans MS" pitchFamily="66" charset="0"/>
              </a:endParaRPr>
            </a:p>
          </p:txBody>
        </p:sp>
        <p:sp>
          <p:nvSpPr>
            <p:cNvPr id="27" name="Oval 59"/>
            <p:cNvSpPr>
              <a:spLocks noChangeArrowheads="1"/>
            </p:cNvSpPr>
            <p:nvPr/>
          </p:nvSpPr>
          <p:spPr bwMode="auto">
            <a:xfrm>
              <a:off x="7554913" y="4788487"/>
              <a:ext cx="130175" cy="122238"/>
            </a:xfrm>
            <a:prstGeom prst="ellipse">
              <a:avLst/>
            </a:prstGeom>
            <a:solidFill>
              <a:srgbClr val="0066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FF"/>
                </a:buClr>
                <a:buSzPct val="8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1100">
                <a:latin typeface="Comic Sans MS" pitchFamily="66" charset="0"/>
              </a:endParaRPr>
            </a:p>
          </p:txBody>
        </p:sp>
        <p:sp>
          <p:nvSpPr>
            <p:cNvPr id="28" name="Line 60"/>
            <p:cNvSpPr>
              <a:spLocks noChangeShapeType="1"/>
            </p:cNvSpPr>
            <p:nvPr/>
          </p:nvSpPr>
          <p:spPr bwMode="auto">
            <a:xfrm flipH="1">
              <a:off x="7629525" y="4855162"/>
              <a:ext cx="468313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5" tIns="45718" rIns="91435" bIns="45718" anchor="ctr"/>
            <a:lstStyle/>
            <a:p>
              <a:endParaRPr lang="fr-FR"/>
            </a:p>
          </p:txBody>
        </p:sp>
        <p:sp>
          <p:nvSpPr>
            <p:cNvPr id="29" name="Text Box 54"/>
            <p:cNvSpPr txBox="1">
              <a:spLocks noChangeArrowheads="1"/>
            </p:cNvSpPr>
            <p:nvPr/>
          </p:nvSpPr>
          <p:spPr bwMode="auto">
            <a:xfrm>
              <a:off x="1096963" y="2969212"/>
              <a:ext cx="925512" cy="130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5895" tIns="37948" rIns="75895" bIns="37948">
              <a:spAutoFit/>
            </a:bodyPr>
            <a:lstStyle>
              <a:lvl1pPr>
                <a:spcBef>
                  <a:spcPct val="20000"/>
                </a:spcBef>
                <a:buClr>
                  <a:srgbClr val="0000FF"/>
                </a:buClr>
                <a:buSzPct val="8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altLang="en-US" sz="1600" b="1" dirty="0" smtClean="0">
                  <a:solidFill>
                    <a:srgbClr val="00A200"/>
                  </a:solidFill>
                  <a:latin typeface="+mj-lt"/>
                  <a:ea typeface="Times New Roman" pitchFamily="18" charset="0"/>
                  <a:cs typeface="Verdana" pitchFamily="34" charset="0"/>
                </a:rPr>
                <a:t>F</a:t>
              </a:r>
              <a:r>
                <a:rPr lang="en-US" altLang="en-US" sz="1600" dirty="0" smtClean="0">
                  <a:solidFill>
                    <a:srgbClr val="00A200"/>
                  </a:solidFill>
                  <a:latin typeface="+mj-lt"/>
                  <a:ea typeface="Times New Roman" pitchFamily="18" charset="0"/>
                  <a:cs typeface="Verdana" pitchFamily="34" charset="0"/>
                </a:rPr>
                <a:t>ast 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altLang="en-US" sz="1600" b="1" dirty="0" smtClean="0">
                  <a:solidFill>
                    <a:srgbClr val="00A200"/>
                  </a:solidFill>
                  <a:latin typeface="+mj-lt"/>
                  <a:ea typeface="Times New Roman" pitchFamily="18" charset="0"/>
                  <a:cs typeface="Verdana" pitchFamily="34" charset="0"/>
                </a:rPr>
                <a:t>M</a:t>
              </a:r>
              <a:r>
                <a:rPr lang="en-US" altLang="en-US" sz="1600" dirty="0" smtClean="0">
                  <a:solidFill>
                    <a:srgbClr val="00A200"/>
                  </a:solidFill>
                  <a:latin typeface="+mj-lt"/>
                  <a:ea typeface="Times New Roman" pitchFamily="18" charset="0"/>
                  <a:cs typeface="Verdana" pitchFamily="34" charset="0"/>
                </a:rPr>
                <a:t>agnet 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altLang="en-US" sz="1600" b="1" dirty="0" smtClean="0">
                  <a:solidFill>
                    <a:srgbClr val="00A200"/>
                  </a:solidFill>
                  <a:latin typeface="+mj-lt"/>
                  <a:ea typeface="Times New Roman" pitchFamily="18" charset="0"/>
                  <a:cs typeface="Verdana" pitchFamily="34" charset="0"/>
                </a:rPr>
                <a:t>C</a:t>
              </a:r>
              <a:r>
                <a:rPr lang="en-US" altLang="en-US" sz="1600" dirty="0" smtClean="0">
                  <a:solidFill>
                    <a:srgbClr val="00A200"/>
                  </a:solidFill>
                  <a:latin typeface="+mj-lt"/>
                  <a:ea typeface="Times New Roman" pitchFamily="18" charset="0"/>
                  <a:cs typeface="Verdana" pitchFamily="34" charset="0"/>
                </a:rPr>
                <a:t>urrent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altLang="en-US" sz="1600" dirty="0" smtClean="0">
                  <a:solidFill>
                    <a:srgbClr val="00A200"/>
                  </a:solidFill>
                  <a:latin typeface="+mj-lt"/>
                  <a:ea typeface="Times New Roman" pitchFamily="18" charset="0"/>
                  <a:cs typeface="Verdana" pitchFamily="34" charset="0"/>
                </a:rPr>
                <a:t>change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altLang="en-US" sz="1600" b="1" dirty="0" smtClean="0">
                  <a:solidFill>
                    <a:srgbClr val="00A200"/>
                  </a:solidFill>
                  <a:latin typeface="+mj-lt"/>
                  <a:ea typeface="Times New Roman" pitchFamily="18" charset="0"/>
                  <a:cs typeface="Verdana" pitchFamily="34" charset="0"/>
                </a:rPr>
                <a:t>M</a:t>
              </a:r>
              <a:r>
                <a:rPr lang="en-US" altLang="en-US" sz="1600" dirty="0" smtClean="0">
                  <a:solidFill>
                    <a:srgbClr val="00A200"/>
                  </a:solidFill>
                  <a:latin typeface="+mj-lt"/>
                  <a:ea typeface="Times New Roman" pitchFamily="18" charset="0"/>
                  <a:cs typeface="Verdana" pitchFamily="34" charset="0"/>
                </a:rPr>
                <a:t>onitor</a:t>
              </a:r>
            </a:p>
          </p:txBody>
        </p:sp>
        <p:sp>
          <p:nvSpPr>
            <p:cNvPr id="30" name="Line 65"/>
            <p:cNvSpPr>
              <a:spLocks noChangeShapeType="1"/>
            </p:cNvSpPr>
            <p:nvPr/>
          </p:nvSpPr>
          <p:spPr bwMode="auto">
            <a:xfrm flipH="1" flipV="1">
              <a:off x="3770313" y="4216987"/>
              <a:ext cx="2630487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5" tIns="45718" rIns="91435" bIns="45718" anchor="ctr"/>
            <a:lstStyle/>
            <a:p>
              <a:endParaRPr lang="fr-FR"/>
            </a:p>
          </p:txBody>
        </p:sp>
        <p:sp>
          <p:nvSpPr>
            <p:cNvPr id="31" name="Text Box 29"/>
            <p:cNvSpPr txBox="1">
              <a:spLocks noChangeArrowheads="1"/>
            </p:cNvSpPr>
            <p:nvPr/>
          </p:nvSpPr>
          <p:spPr bwMode="auto">
            <a:xfrm>
              <a:off x="6283325" y="3218450"/>
              <a:ext cx="1738313" cy="32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5895" tIns="37948" rIns="75895" bIns="37948">
              <a:spAutoFit/>
            </a:bodyPr>
            <a:lstStyle>
              <a:lvl1pPr>
                <a:spcBef>
                  <a:spcPct val="20000"/>
                </a:spcBef>
                <a:buClr>
                  <a:srgbClr val="0000FF"/>
                </a:buClr>
                <a:buSzPct val="8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altLang="en-US" sz="1600" dirty="0" smtClean="0">
                  <a:solidFill>
                    <a:srgbClr val="CC6600"/>
                  </a:solidFill>
                  <a:latin typeface="+mj-lt"/>
                  <a:ea typeface="Times New Roman" pitchFamily="18" charset="0"/>
                  <a:cs typeface="Verdana" pitchFamily="34" charset="0"/>
                </a:rPr>
                <a:t>Power Converter</a:t>
              </a:r>
            </a:p>
          </p:txBody>
        </p:sp>
        <p:pic>
          <p:nvPicPr>
            <p:cNvPr id="32" name="Picture 4" descr="mag_al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863" y="3232737"/>
              <a:ext cx="1450975" cy="84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Line 60"/>
            <p:cNvSpPr>
              <a:spLocks noChangeShapeType="1"/>
            </p:cNvSpPr>
            <p:nvPr/>
          </p:nvSpPr>
          <p:spPr bwMode="auto">
            <a:xfrm flipH="1">
              <a:off x="6362700" y="4858337"/>
              <a:ext cx="468313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5" tIns="45718" rIns="91435" bIns="45718" anchor="ctr"/>
            <a:lstStyle/>
            <a:p>
              <a:endParaRPr lang="fr-FR"/>
            </a:p>
          </p:txBody>
        </p:sp>
        <p:sp>
          <p:nvSpPr>
            <p:cNvPr id="34" name="Text Box 44"/>
            <p:cNvSpPr txBox="1">
              <a:spLocks noChangeArrowheads="1"/>
            </p:cNvSpPr>
            <p:nvPr/>
          </p:nvSpPr>
          <p:spPr bwMode="auto">
            <a:xfrm>
              <a:off x="2319338" y="4039187"/>
              <a:ext cx="1450975" cy="646113"/>
            </a:xfrm>
            <a:prstGeom prst="rect">
              <a:avLst/>
            </a:prstGeom>
            <a:solidFill>
              <a:srgbClr val="FBFEDA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6000" rIns="36000">
              <a:spAutoFit/>
            </a:bodyPr>
            <a:lstStyle>
              <a:lvl1pPr>
                <a:spcBef>
                  <a:spcPct val="20000"/>
                </a:spcBef>
                <a:buClr>
                  <a:srgbClr val="0000FF"/>
                </a:buClr>
                <a:buSzPct val="8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fr-CH" altLang="en-US" sz="1200" b="1" dirty="0" smtClean="0">
                  <a:latin typeface="+mj-lt"/>
                </a:rPr>
                <a:t>Voltage </a:t>
              </a:r>
              <a:r>
                <a:rPr lang="fr-CH" altLang="en-US" sz="1200" b="1" dirty="0" err="1" smtClean="0">
                  <a:latin typeface="+mj-lt"/>
                </a:rPr>
                <a:t>Divider</a:t>
              </a:r>
              <a:endParaRPr lang="fr-CH" altLang="en-US" sz="1200" b="1" dirty="0" smtClean="0">
                <a:latin typeface="+mj-lt"/>
              </a:endParaRP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fr-CH" altLang="en-US" sz="1200" b="1" dirty="0" smtClean="0">
                  <a:latin typeface="+mj-lt"/>
                  <a:cs typeface="Arial" charset="0"/>
                </a:rPr>
                <a:t>&amp; Isolation Amplifier</a:t>
              </a:r>
              <a:endParaRPr lang="en-US" altLang="en-US" sz="1200" b="1" dirty="0" smtClean="0">
                <a:latin typeface="+mj-lt"/>
                <a:cs typeface="Arial" charset="0"/>
              </a:endParaRPr>
            </a:p>
          </p:txBody>
        </p:sp>
        <p:sp>
          <p:nvSpPr>
            <p:cNvPr id="35" name="Line 50"/>
            <p:cNvSpPr>
              <a:spLocks noChangeShapeType="1"/>
            </p:cNvSpPr>
            <p:nvPr/>
          </p:nvSpPr>
          <p:spPr bwMode="auto">
            <a:xfrm>
              <a:off x="1878013" y="3655012"/>
              <a:ext cx="479425" cy="4445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351660" y="5993719"/>
            <a:ext cx="6714063" cy="6340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buClr>
                <a:srgbClr val="00B050"/>
              </a:buClr>
              <a:buSzPct val="100000"/>
              <a:buFont typeface="Wingdings" pitchFamily="2" charset="2"/>
              <a:buChar char="ü"/>
              <a:defRPr/>
            </a:pPr>
            <a:r>
              <a:rPr lang="en-US" sz="16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Very fast detection (&lt; 1 </a:t>
            </a:r>
            <a:r>
              <a:rPr lang="en-US" sz="16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ms</a:t>
            </a:r>
            <a:r>
              <a:rPr lang="en-US" sz="16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) of voltage changes on the circuit. Tolerances of ~ 10</a:t>
            </a:r>
            <a:r>
              <a:rPr lang="en-US" sz="1600" baseline="30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-4</a:t>
            </a:r>
            <a:r>
              <a:rPr lang="en-US" sz="16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on </a:t>
            </a:r>
            <a:r>
              <a:rPr lang="en-US" sz="1600" dirty="0">
                <a:solidFill>
                  <a:srgbClr val="00B050"/>
                </a:solidFill>
                <a:latin typeface="Symbol" panose="05050102010706020507" pitchFamily="18" charset="2"/>
                <a:cs typeface="Arial" pitchFamily="34" charset="0"/>
              </a:rPr>
              <a:t>D</a:t>
            </a:r>
            <a:r>
              <a:rPr lang="en-US" sz="16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I/I are achievable. </a:t>
            </a:r>
          </a:p>
        </p:txBody>
      </p:sp>
      <p:sp>
        <p:nvSpPr>
          <p:cNvPr id="44" name="Text Box 32"/>
          <p:cNvSpPr txBox="1">
            <a:spLocks noChangeArrowheads="1"/>
          </p:cNvSpPr>
          <p:nvPr/>
        </p:nvSpPr>
        <p:spPr bwMode="auto">
          <a:xfrm>
            <a:off x="6312782" y="5094288"/>
            <a:ext cx="1792478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b="1" dirty="0" smtClean="0">
                <a:latin typeface="+mn-lt"/>
              </a:rPr>
              <a:t>Power converter</a:t>
            </a:r>
          </a:p>
        </p:txBody>
      </p:sp>
    </p:spTree>
    <p:extLst>
      <p:ext uri="{BB962C8B-B14F-4D97-AF65-F5344CB8AC3E}">
        <p14:creationId xmlns:p14="http://schemas.microsoft.com/office/powerpoint/2010/main" val="412483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</a:t>
            </a:r>
            <a:r>
              <a:rPr lang="en-US" dirty="0" smtClean="0"/>
              <a:t>operational </a:t>
            </a:r>
            <a:r>
              <a:rPr lang="en-US" dirty="0"/>
              <a:t>c</a:t>
            </a:r>
            <a:r>
              <a:rPr lang="en-US" dirty="0" smtClean="0"/>
              <a:t>hecks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71500" y="892016"/>
            <a:ext cx="7886700" cy="209123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 some cases it may be desirable to monitor data collected during a transfer to inhibit future transfers (e.g. beam loss too high) or to detect detrimental long term trends or parameter drifts.</a:t>
            </a:r>
          </a:p>
          <a:p>
            <a:r>
              <a:rPr lang="en-US" dirty="0" smtClean="0"/>
              <a:t>Automatic post operational check software.</a:t>
            </a:r>
          </a:p>
          <a:p>
            <a:r>
              <a:rPr lang="en-US" dirty="0" smtClean="0"/>
              <a:t>Automatic analysis with respect to reference shot + tolerance. </a:t>
            </a:r>
          </a:p>
          <a:p>
            <a:r>
              <a:rPr lang="en-US" dirty="0" smtClean="0"/>
              <a:t>If outside tolerance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extraction is blocked.</a:t>
            </a:r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7145" y="3075162"/>
            <a:ext cx="4647005" cy="34399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2248" y="3352190"/>
            <a:ext cx="2604920" cy="667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+mj-lt"/>
              </a:rPr>
              <a:t>LHC Injection Quality Check (IQC)</a:t>
            </a:r>
            <a:endParaRPr lang="en-US" i="1" dirty="0">
              <a:latin typeface="+mj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8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Commissioning and masking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9475" y="973313"/>
            <a:ext cx="8143875" cy="5427487"/>
          </a:xfrm>
        </p:spPr>
        <p:txBody>
          <a:bodyPr>
            <a:noAutofit/>
          </a:bodyPr>
          <a:lstStyle/>
          <a:p>
            <a:r>
              <a:rPr lang="en-US" dirty="0" smtClean="0"/>
              <a:t>During early commissioning, it may not be possible to set all interlocks with correct settings as they may depend on the outcome of the commissioning. </a:t>
            </a:r>
          </a:p>
          <a:p>
            <a:r>
              <a:rPr lang="en-US" dirty="0" smtClean="0"/>
              <a:t>Operating with the full interlock chain active may render life ‘impossible’ to the commissioning team.</a:t>
            </a:r>
          </a:p>
          <a:p>
            <a:r>
              <a:rPr lang="en-US" dirty="0" smtClean="0"/>
              <a:t>In such situations the possibility to “</a:t>
            </a:r>
            <a:r>
              <a:rPr lang="en-US" dirty="0" smtClean="0">
                <a:solidFill>
                  <a:srgbClr val="0000FF"/>
                </a:solidFill>
              </a:rPr>
              <a:t>disable</a:t>
            </a:r>
            <a:r>
              <a:rPr lang="en-US" dirty="0" smtClean="0"/>
              <a:t>" certain interlock inputs (“</a:t>
            </a:r>
            <a:r>
              <a:rPr lang="en-US" dirty="0" smtClean="0">
                <a:solidFill>
                  <a:srgbClr val="0000FF"/>
                </a:solidFill>
              </a:rPr>
              <a:t>mask</a:t>
            </a:r>
            <a:r>
              <a:rPr lang="en-US" dirty="0" smtClean="0"/>
              <a:t>”) is extremely valuable.</a:t>
            </a:r>
          </a:p>
          <a:p>
            <a:r>
              <a:rPr lang="en-US" dirty="0" smtClean="0"/>
              <a:t>To avoid the situation where interlock remain masked ‘accidentally’ after commissioning or when the intensity is unsafe, an </a:t>
            </a:r>
            <a:r>
              <a:rPr lang="en-US" b="1" dirty="0" smtClean="0">
                <a:solidFill>
                  <a:srgbClr val="CC3399"/>
                </a:solidFill>
              </a:rPr>
              <a:t>automatic re-activation depending on intensity or energy </a:t>
            </a:r>
            <a:r>
              <a:rPr lang="en-US" dirty="0" smtClean="0"/>
              <a:t>can be valuable.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xample: for the SPS-LHC transfer masking is only allowed for a “setup beam intensity” – above that intensity masks are automatically reactivated.</a:t>
            </a:r>
            <a:endParaRPr lang="en-US" dirty="0"/>
          </a:p>
          <a:p>
            <a:pPr lvl="1"/>
            <a:r>
              <a:rPr lang="en-US" dirty="0" smtClean="0"/>
              <a:t>The setup intensity is derived from beam current transformer measurements and distributed across the interlock system in the form of </a:t>
            </a:r>
            <a:r>
              <a:rPr lang="en-US" dirty="0"/>
              <a:t>a</a:t>
            </a:r>
            <a:r>
              <a:rPr lang="en-US" dirty="0" smtClean="0"/>
              <a:t> “setup intensity flag” which is true when the intensity is below a pre-defined limit, false if it is above.</a:t>
            </a:r>
          </a:p>
          <a:p>
            <a:pPr lvl="1"/>
            <a:r>
              <a:rPr lang="en-US" dirty="0" smtClean="0"/>
              <a:t>Interlock masking is then conditioned by the flag: when false, masks applied in the interlock system are ignored 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“setup </a:t>
            </a:r>
            <a:r>
              <a:rPr lang="en-US" dirty="0"/>
              <a:t>i</a:t>
            </a:r>
            <a:r>
              <a:rPr lang="en-US" dirty="0" smtClean="0"/>
              <a:t>ntensity” – SPS-LHC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9475" y="868480"/>
            <a:ext cx="8486775" cy="2089649"/>
          </a:xfrm>
        </p:spPr>
        <p:txBody>
          <a:bodyPr/>
          <a:lstStyle/>
          <a:p>
            <a:r>
              <a:rPr lang="en-US" dirty="0" smtClean="0"/>
              <a:t>The setup intensity must be reasonably high to be able to test under representative beam conditions.</a:t>
            </a:r>
          </a:p>
          <a:p>
            <a:r>
              <a:rPr lang="en-US" dirty="0" smtClean="0"/>
              <a:t>The setup intensity should be below damage limit.</a:t>
            </a:r>
          </a:p>
          <a:p>
            <a:pPr lvl="1"/>
            <a:r>
              <a:rPr lang="en-US" dirty="0" smtClean="0"/>
              <a:t>It turns out that it is not possible to prevent  magnet quenches as the limit would be too low (factor ~100 between quench and onset of damage).</a:t>
            </a:r>
            <a:endParaRPr lang="en-US" dirty="0"/>
          </a:p>
          <a:p>
            <a:r>
              <a:rPr lang="en-US" dirty="0" smtClean="0"/>
              <a:t>The knowledge of the accelerator equipment damage limit is of importance. Test result at 450 GeV with LHC beam: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2" descr="C:\Users\vchetver\Documents\7-SMP\TT40-pla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83" y="3739224"/>
            <a:ext cx="3012063" cy="28564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429387"/>
              </p:ext>
            </p:extLst>
          </p:nvPr>
        </p:nvGraphicFramePr>
        <p:xfrm>
          <a:off x="4557787" y="3164740"/>
          <a:ext cx="364744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168"/>
                <a:gridCol w="1038543"/>
                <a:gridCol w="164973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Intensity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# protons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Comments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1.2e12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No effect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B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2.4e12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Decolouration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4.8e12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Melting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D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7.2e12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Fragment ejection</a:t>
                      </a:r>
                      <a:endParaRPr lang="en-GB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435438" y="5168003"/>
            <a:ext cx="4169481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+mj-lt"/>
              </a:rPr>
              <a:t>Definition of LHC Setup Beam Flag</a:t>
            </a:r>
          </a:p>
        </p:txBody>
      </p:sp>
      <p:sp>
        <p:nvSpPr>
          <p:cNvPr id="8" name="Rectangle 7"/>
          <p:cNvSpPr/>
          <p:nvPr/>
        </p:nvSpPr>
        <p:spPr>
          <a:xfrm>
            <a:off x="7379540" y="7246175"/>
            <a:ext cx="799629" cy="517407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96"/>
          <a:stretch/>
        </p:blipFill>
        <p:spPr bwMode="auto">
          <a:xfrm>
            <a:off x="4599368" y="5713032"/>
            <a:ext cx="356428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ini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189" y="3164740"/>
            <a:ext cx="1774328" cy="1305501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3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Going further: beam presence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71500" y="896233"/>
            <a:ext cx="8229600" cy="5029092"/>
          </a:xfrm>
        </p:spPr>
        <p:txBody>
          <a:bodyPr>
            <a:noAutofit/>
          </a:bodyPr>
          <a:lstStyle/>
          <a:p>
            <a:r>
              <a:rPr lang="en-US" dirty="0" smtClean="0"/>
              <a:t>In some situation it may be extremely difficult to monitor all equipment at an adequate level to ensure a safe transfer – for example when the destination is a larger collider.</a:t>
            </a:r>
          </a:p>
          <a:p>
            <a:pPr lvl="1"/>
            <a:r>
              <a:rPr lang="en-US" dirty="0" smtClean="0"/>
              <a:t>For example the 27km long LHC. </a:t>
            </a:r>
            <a:endParaRPr lang="en-US" dirty="0"/>
          </a:p>
          <a:p>
            <a:r>
              <a:rPr lang="en-US" dirty="0" smtClean="0"/>
              <a:t>Instead trying to interlock a vast number of elements, one can use the fact that the </a:t>
            </a:r>
            <a:r>
              <a:rPr lang="en-US" b="1" u="sng" dirty="0" smtClean="0">
                <a:solidFill>
                  <a:srgbClr val="00642D"/>
                </a:solidFill>
              </a:rPr>
              <a:t>presence of a circulating beam is the best sign of ‘health’</a:t>
            </a:r>
            <a:r>
              <a:rPr lang="en-US" u="sng" dirty="0" smtClean="0"/>
              <a:t>.</a:t>
            </a:r>
          </a:p>
          <a:p>
            <a:r>
              <a:rPr lang="en-US" dirty="0" smtClean="0"/>
              <a:t>Before sending a high intensity beam, one ensures that a low intensity beam is circulating.</a:t>
            </a:r>
          </a:p>
          <a:p>
            <a:pPr lvl="1"/>
            <a:r>
              <a:rPr lang="en-US" dirty="0" smtClean="0"/>
              <a:t>This concept was implemented successfully within the LHC interlock system.</a:t>
            </a:r>
          </a:p>
          <a:p>
            <a:pPr lvl="2"/>
            <a:r>
              <a:rPr lang="en-US" dirty="0" smtClean="0"/>
              <a:t>A very sensitive and very robust devic</a:t>
            </a:r>
            <a:r>
              <a:rPr lang="en-US" dirty="0"/>
              <a:t>e</a:t>
            </a:r>
            <a:r>
              <a:rPr lang="en-US" dirty="0" smtClean="0"/>
              <a:t> detects the presence of circulating beam (</a:t>
            </a:r>
            <a:r>
              <a:rPr lang="en-US" dirty="0"/>
              <a:t>threshold ~ </a:t>
            </a:r>
            <a:r>
              <a:rPr lang="en-US" dirty="0" smtClean="0"/>
              <a:t>2 </a:t>
            </a:r>
            <a:r>
              <a:rPr lang="en-US" dirty="0"/>
              <a:t>x 10</a:t>
            </a:r>
            <a:r>
              <a:rPr lang="en-US" baseline="30000" dirty="0"/>
              <a:t>9</a:t>
            </a:r>
            <a:r>
              <a:rPr lang="en-US" dirty="0"/>
              <a:t> </a:t>
            </a:r>
            <a:r>
              <a:rPr lang="en-US" dirty="0" smtClean="0"/>
              <a:t>charges </a:t>
            </a:r>
            <a:r>
              <a:rPr lang="en-US" dirty="0"/>
              <a:t>per </a:t>
            </a:r>
            <a:r>
              <a:rPr lang="en-US" dirty="0" smtClean="0"/>
              <a:t>bunch).</a:t>
            </a:r>
          </a:p>
          <a:p>
            <a:pPr lvl="2"/>
            <a:r>
              <a:rPr lang="en-US" dirty="0" smtClean="0"/>
              <a:t>The presence of beam is converted into a logical flag (beam presence flag) that is distributed to the SPS-LHC transfer interlock system.</a:t>
            </a:r>
          </a:p>
          <a:p>
            <a:pPr lvl="2"/>
            <a:r>
              <a:rPr lang="en-US" dirty="0" smtClean="0"/>
              <a:t>High intensity from the SPS is only transferred if beam is present in the LHC.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USPAS - Transfer and kicker - J. </a:t>
            </a:r>
            <a:r>
              <a:rPr lang="en-GB" dirty="0" err="1" smtClean="0"/>
              <a:t>Wenninger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2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>
              <a:latin typeface="Arial" charset="0"/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 dirty="0"/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68D3CF6-6D77-4179-87E4-07D290C7C2FF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59</a:t>
            </a:fld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1170" y="1039842"/>
            <a:ext cx="7581900" cy="270843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0000FF">
                    <a:alpha val="39000"/>
                  </a:srgbClr>
                </a:solidFill>
                <a:latin typeface="+mn-lt"/>
              </a:rPr>
              <a:t>Introduction to injection, extraction and beam transfer</a:t>
            </a:r>
          </a:p>
          <a:p>
            <a:pPr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0000FF">
                    <a:alpha val="39000"/>
                  </a:srgbClr>
                </a:solidFill>
                <a:latin typeface="+mn-lt"/>
              </a:rPr>
              <a:t>Septum and kicker magnet</a:t>
            </a:r>
          </a:p>
          <a:p>
            <a:pPr lvl="0"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0000FF">
                    <a:alpha val="39000"/>
                  </a:srgbClr>
                </a:solidFill>
                <a:latin typeface="Arial"/>
              </a:rPr>
              <a:t>Protection of transfer lines</a:t>
            </a:r>
            <a:endParaRPr lang="en-US" sz="2800" b="1" dirty="0" smtClean="0">
              <a:solidFill>
                <a:srgbClr val="0000FF">
                  <a:alpha val="39000"/>
                </a:srgbClr>
              </a:solidFill>
              <a:latin typeface="+mn-lt"/>
            </a:endParaRPr>
          </a:p>
          <a:p>
            <a:pPr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Collimation for transfer lines</a:t>
            </a:r>
            <a:endParaRPr lang="en-US" sz="2800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733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999922" y="-35401"/>
            <a:ext cx="7429500" cy="8001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Transfer </a:t>
            </a:r>
            <a:r>
              <a:rPr lang="en-US" dirty="0" smtClean="0">
                <a:latin typeface="Arial" charset="0"/>
              </a:rPr>
              <a:t>line </a:t>
            </a:r>
            <a:r>
              <a:rPr lang="en-US" dirty="0" err="1" smtClean="0">
                <a:latin typeface="Arial" charset="0"/>
              </a:rPr>
              <a:t>twiss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parameters</a:t>
            </a:r>
            <a:endParaRPr lang="en-US" dirty="0">
              <a:latin typeface="Arial" charset="0"/>
            </a:endParaRPr>
          </a:p>
        </p:txBody>
      </p:sp>
      <p:graphicFrame>
        <p:nvGraphicFramePr>
          <p:cNvPr id="31746" name="Object 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827884782"/>
              </p:ext>
            </p:extLst>
          </p:nvPr>
        </p:nvGraphicFramePr>
        <p:xfrm>
          <a:off x="1298863" y="2632791"/>
          <a:ext cx="7045037" cy="1123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2" name="Equation" r:id="rId3" imgW="5092560" imgH="812520" progId="Equation.3">
                  <p:embed/>
                </p:oleObj>
              </mc:Choice>
              <mc:Fallback>
                <p:oleObj name="Equation" r:id="rId3" imgW="5092560" imgH="812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8863" y="2632791"/>
                        <a:ext cx="7045037" cy="11239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7" name="Object 47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038687459"/>
              </p:ext>
            </p:extLst>
          </p:nvPr>
        </p:nvGraphicFramePr>
        <p:xfrm>
          <a:off x="3663747" y="1502365"/>
          <a:ext cx="2101850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3" name="Equation" r:id="rId5" imgW="1384300" imgH="584200" progId="Equation.3">
                  <p:embed/>
                </p:oleObj>
              </mc:Choice>
              <mc:Fallback>
                <p:oleObj name="Equation" r:id="rId5" imgW="1384300" imgH="5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3747" y="1502365"/>
                        <a:ext cx="2101850" cy="887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5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294072029"/>
              </p:ext>
            </p:extLst>
          </p:nvPr>
        </p:nvGraphicFramePr>
        <p:xfrm>
          <a:off x="825585" y="1125060"/>
          <a:ext cx="587375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4" name="Equation" r:id="rId7" imgW="431800" imgH="584200" progId="Equation.3">
                  <p:embed/>
                </p:oleObj>
              </mc:Choice>
              <mc:Fallback>
                <p:oleObj name="Equation" r:id="rId7" imgW="431800" imgH="5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85" y="1125060"/>
                        <a:ext cx="587375" cy="79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3" name="Object 55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828694974"/>
              </p:ext>
            </p:extLst>
          </p:nvPr>
        </p:nvGraphicFramePr>
        <p:xfrm>
          <a:off x="8123034" y="863917"/>
          <a:ext cx="612775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5" name="Equation" r:id="rId9" imgW="317225" imgH="482181" progId="Equation.3">
                  <p:embed/>
                </p:oleObj>
              </mc:Choice>
              <mc:Fallback>
                <p:oleObj name="Equation" r:id="rId9" imgW="317225" imgH="48218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3034" y="863917"/>
                        <a:ext cx="612775" cy="93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9" name="Text Box 34"/>
          <p:cNvSpPr txBox="1">
            <a:spLocks noChangeArrowheads="1"/>
          </p:cNvSpPr>
          <p:nvPr/>
        </p:nvSpPr>
        <p:spPr bwMode="auto">
          <a:xfrm>
            <a:off x="778858" y="3999726"/>
            <a:ext cx="7871628" cy="186512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spcAft>
                <a:spcPct val="2000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1800" b="0" dirty="0" smtClean="0">
                <a:cs typeface="Arial" charset="0"/>
              </a:rPr>
              <a:t>A transfer matrix </a:t>
            </a:r>
            <a:r>
              <a:rPr lang="en-US" sz="1800" dirty="0" smtClean="0">
                <a:cs typeface="Arial" charset="0"/>
              </a:rPr>
              <a:t>M</a:t>
            </a:r>
            <a:r>
              <a:rPr lang="en-US" sz="1800" baseline="-25000" dirty="0" smtClean="0">
                <a:cs typeface="Arial" charset="0"/>
              </a:rPr>
              <a:t>1</a:t>
            </a:r>
            <a:r>
              <a:rPr lang="en-US" sz="1800" baseline="-25000" dirty="0" smtClean="0">
                <a:cs typeface="Arial" charset="0"/>
                <a:sym typeface="Wingdings" panose="05000000000000000000" pitchFamily="2" charset="2"/>
              </a:rPr>
              <a:t>2</a:t>
            </a:r>
            <a:r>
              <a:rPr lang="en-US" sz="1800" b="0" baseline="-25000" dirty="0" smtClean="0"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1800" b="0" dirty="0" smtClean="0">
                <a:cs typeface="Arial" charset="0"/>
                <a:sym typeface="Wingdings" panose="05000000000000000000" pitchFamily="2" charset="2"/>
              </a:rPr>
              <a:t>transforms the transverse particle coordinates at the entrance into the coordinates at the end of the transfer.</a:t>
            </a:r>
            <a:endParaRPr lang="en-US" sz="1800" b="0" dirty="0" smtClean="0">
              <a:cs typeface="Arial" charset="0"/>
            </a:endParaRPr>
          </a:p>
          <a:p>
            <a:pPr marL="285750" indent="-285750" eaLnBrk="1" hangingPunct="1">
              <a:spcAft>
                <a:spcPct val="2000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1800" b="0" dirty="0" smtClean="0">
                <a:cs typeface="Arial" charset="0"/>
              </a:rPr>
              <a:t>The optical (Twiss) beam parameters </a:t>
            </a:r>
            <a:r>
              <a:rPr lang="en-US" sz="1800" b="0" dirty="0">
                <a:cs typeface="Arial" charset="0"/>
              </a:rPr>
              <a:t>are </a:t>
            </a:r>
            <a:r>
              <a:rPr lang="en-US" sz="1800" b="0" dirty="0" smtClean="0">
                <a:cs typeface="Arial" charset="0"/>
              </a:rPr>
              <a:t>propagated </a:t>
            </a:r>
            <a:r>
              <a:rPr lang="en-US" sz="1800" b="0" dirty="0">
                <a:cs typeface="Arial" charset="0"/>
              </a:rPr>
              <a:t>from </a:t>
            </a:r>
            <a:r>
              <a:rPr lang="en-US" sz="1800" b="0" dirty="0" smtClean="0">
                <a:cs typeface="Arial" charset="0"/>
              </a:rPr>
              <a:t>the beginning </a:t>
            </a:r>
            <a:r>
              <a:rPr lang="en-US" sz="1800" b="0" dirty="0">
                <a:cs typeface="Arial" charset="0"/>
              </a:rPr>
              <a:t>to </a:t>
            </a:r>
            <a:r>
              <a:rPr lang="en-US" sz="1800" b="0" dirty="0" smtClean="0">
                <a:cs typeface="Arial" charset="0"/>
              </a:rPr>
              <a:t>the end </a:t>
            </a:r>
            <a:r>
              <a:rPr lang="en-US" sz="1800" b="0" dirty="0">
                <a:cs typeface="Arial" charset="0"/>
              </a:rPr>
              <a:t>of </a:t>
            </a:r>
            <a:r>
              <a:rPr lang="en-US" sz="1800" b="0" dirty="0" smtClean="0">
                <a:cs typeface="Arial" charset="0"/>
              </a:rPr>
              <a:t>line.</a:t>
            </a:r>
            <a:endParaRPr lang="en-US" sz="1800" b="0" dirty="0">
              <a:cs typeface="Arial" charset="0"/>
            </a:endParaRPr>
          </a:p>
          <a:p>
            <a:pPr marL="285750" indent="-285750" eaLnBrk="1" hangingPunct="1">
              <a:spcAft>
                <a:spcPct val="2000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1800" b="0" dirty="0" smtClean="0">
                <a:cs typeface="Arial" charset="0"/>
              </a:rPr>
              <a:t>At </a:t>
            </a:r>
            <a:r>
              <a:rPr lang="en-US" sz="1800" b="0" dirty="0">
                <a:cs typeface="Arial" charset="0"/>
              </a:rPr>
              <a:t>any point in </a:t>
            </a:r>
            <a:r>
              <a:rPr lang="en-US" sz="1800" b="0" dirty="0" smtClean="0">
                <a:cs typeface="Arial" charset="0"/>
              </a:rPr>
              <a:t>line the optical functions </a:t>
            </a:r>
            <a:r>
              <a:rPr lang="en-US" sz="1800" b="0" dirty="0">
                <a:latin typeface="Symbol" charset="0"/>
                <a:cs typeface="Arial" charset="0"/>
              </a:rPr>
              <a:t>a</a:t>
            </a:r>
            <a:r>
              <a:rPr lang="en-US" sz="1800" b="0" dirty="0">
                <a:cs typeface="Arial" charset="0"/>
              </a:rPr>
              <a:t>(</a:t>
            </a:r>
            <a:r>
              <a:rPr lang="en-US" sz="1800" b="0" i="1" dirty="0">
                <a:cs typeface="Arial" charset="0"/>
              </a:rPr>
              <a:t>s</a:t>
            </a:r>
            <a:r>
              <a:rPr lang="en-US" sz="1800" b="0" dirty="0" smtClean="0">
                <a:cs typeface="Arial" charset="0"/>
              </a:rPr>
              <a:t>), </a:t>
            </a:r>
            <a:r>
              <a:rPr lang="en-US" sz="1800" b="0" dirty="0">
                <a:latin typeface="Symbol" charset="0"/>
                <a:cs typeface="Arial" charset="0"/>
              </a:rPr>
              <a:t>b</a:t>
            </a:r>
            <a:r>
              <a:rPr lang="en-US" sz="1800" b="0" dirty="0">
                <a:cs typeface="Arial" charset="0"/>
              </a:rPr>
              <a:t>(</a:t>
            </a:r>
            <a:r>
              <a:rPr lang="en-US" sz="1800" b="0" i="1" dirty="0">
                <a:cs typeface="Arial" charset="0"/>
              </a:rPr>
              <a:t>s</a:t>
            </a:r>
            <a:r>
              <a:rPr lang="en-US" sz="1800" b="0" dirty="0">
                <a:cs typeface="Arial" charset="0"/>
              </a:rPr>
              <a:t>) are functions of </a:t>
            </a:r>
            <a:r>
              <a:rPr lang="en-US" sz="1800" b="0" dirty="0" smtClean="0">
                <a:cs typeface="Arial" charset="0"/>
              </a:rPr>
              <a:t>the initial conditions </a:t>
            </a:r>
            <a:r>
              <a:rPr lang="en-US" sz="1800" b="0" dirty="0" smtClean="0">
                <a:latin typeface="Symbol" charset="0"/>
                <a:cs typeface="Arial" charset="0"/>
              </a:rPr>
              <a:t>a</a:t>
            </a:r>
            <a:r>
              <a:rPr lang="en-US" sz="1800" b="0" baseline="-25000" dirty="0" smtClean="0">
                <a:cs typeface="Arial" charset="0"/>
              </a:rPr>
              <a:t>1</a:t>
            </a:r>
            <a:r>
              <a:rPr lang="en-US" sz="1800" b="0" dirty="0" smtClean="0">
                <a:cs typeface="Arial" charset="0"/>
              </a:rPr>
              <a:t> , </a:t>
            </a:r>
            <a:r>
              <a:rPr lang="en-US" sz="1800" b="0" dirty="0" smtClean="0">
                <a:latin typeface="Symbol" charset="0"/>
                <a:cs typeface="Arial" charset="0"/>
              </a:rPr>
              <a:t>b</a:t>
            </a:r>
            <a:r>
              <a:rPr lang="en-US" sz="1800" b="0" baseline="-25000" dirty="0" smtClean="0">
                <a:cs typeface="Arial" charset="0"/>
              </a:rPr>
              <a:t>1</a:t>
            </a:r>
            <a:r>
              <a:rPr lang="en-US" sz="1800" b="0" dirty="0" smtClean="0">
                <a:cs typeface="Arial" charset="0"/>
              </a:rPr>
              <a:t>. </a:t>
            </a:r>
            <a:endParaRPr lang="en-US" sz="1800" b="0" dirty="0">
              <a:cs typeface="Arial" charset="0"/>
            </a:endParaRPr>
          </a:p>
        </p:txBody>
      </p:sp>
      <p:sp>
        <p:nvSpPr>
          <p:cNvPr id="31752" name="Freeform 45"/>
          <p:cNvSpPr>
            <a:spLocks/>
          </p:cNvSpPr>
          <p:nvPr/>
        </p:nvSpPr>
        <p:spPr bwMode="auto">
          <a:xfrm>
            <a:off x="1574596" y="1047274"/>
            <a:ext cx="6400800" cy="565150"/>
          </a:xfrm>
          <a:custGeom>
            <a:avLst/>
            <a:gdLst>
              <a:gd name="T0" fmla="*/ 0 w 4032"/>
              <a:gd name="T1" fmla="*/ 2147483647 h 356"/>
              <a:gd name="T2" fmla="*/ 2147483647 w 4032"/>
              <a:gd name="T3" fmla="*/ 2147483647 h 356"/>
              <a:gd name="T4" fmla="*/ 2147483647 w 4032"/>
              <a:gd name="T5" fmla="*/ 2147483647 h 356"/>
              <a:gd name="T6" fmla="*/ 2147483647 w 4032"/>
              <a:gd name="T7" fmla="*/ 2147483647 h 356"/>
              <a:gd name="T8" fmla="*/ 0 60000 65536"/>
              <a:gd name="T9" fmla="*/ 0 60000 65536"/>
              <a:gd name="T10" fmla="*/ 0 60000 65536"/>
              <a:gd name="T11" fmla="*/ 0 60000 65536"/>
              <a:gd name="T12" fmla="*/ 0 w 4032"/>
              <a:gd name="T13" fmla="*/ 0 h 356"/>
              <a:gd name="T14" fmla="*/ 4032 w 4032"/>
              <a:gd name="T15" fmla="*/ 356 h 3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32" h="356">
                <a:moveTo>
                  <a:pt x="0" y="356"/>
                </a:moveTo>
                <a:cubicBezTo>
                  <a:pt x="421" y="197"/>
                  <a:pt x="843" y="38"/>
                  <a:pt x="1409" y="19"/>
                </a:cubicBezTo>
                <a:cubicBezTo>
                  <a:pt x="1975" y="0"/>
                  <a:pt x="2962" y="213"/>
                  <a:pt x="3399" y="242"/>
                </a:cubicBezTo>
                <a:cubicBezTo>
                  <a:pt x="3836" y="271"/>
                  <a:pt x="3934" y="233"/>
                  <a:pt x="4032" y="196"/>
                </a:cubicBezTo>
              </a:path>
            </a:pathLst>
          </a:custGeom>
          <a:noFill/>
          <a:ln w="28575" cap="flat">
            <a:solidFill>
              <a:schemeClr val="tx1"/>
            </a:solidFill>
            <a:prstDash val="solid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1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Passive </a:t>
            </a:r>
            <a:r>
              <a:rPr lang="en-US" dirty="0" smtClean="0"/>
              <a:t>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2665" y="932675"/>
            <a:ext cx="8496467" cy="234270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T</a:t>
            </a:r>
            <a:r>
              <a:rPr lang="en-US" dirty="0" smtClean="0"/>
              <a:t>here are many options to ensure the correct settings of the magnets during beam transfer, before beam transfer occurs.</a:t>
            </a:r>
            <a:r>
              <a:rPr lang="en-US" dirty="0"/>
              <a:t> </a:t>
            </a:r>
            <a:r>
              <a:rPr lang="en-US" dirty="0" smtClean="0"/>
              <a:t>The beam transfer can be inhibited in the very last moment in case of failures. 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 smtClean="0"/>
              <a:t>But certain extraction element failures, </a:t>
            </a:r>
            <a:r>
              <a:rPr lang="en-US" dirty="0"/>
              <a:t>k</a:t>
            </a:r>
            <a:r>
              <a:rPr lang="en-US" dirty="0" smtClean="0"/>
              <a:t>icker magnets or electrostatic devices (sparking), are an exception as </a:t>
            </a:r>
            <a:r>
              <a:rPr lang="en-US" dirty="0"/>
              <a:t>n</a:t>
            </a:r>
            <a:r>
              <a:rPr lang="en-US" dirty="0" smtClean="0"/>
              <a:t>ot all failures can be avoided.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 smtClean="0"/>
              <a:t>Dealing with such </a:t>
            </a:r>
            <a:r>
              <a:rPr lang="en-US" dirty="0" err="1" smtClean="0"/>
              <a:t>mis</a:t>
            </a:r>
            <a:r>
              <a:rPr lang="en-US" dirty="0" smtClean="0"/>
              <a:t>-guided beam has to be designed into the protection system</a:t>
            </a:r>
            <a:r>
              <a:rPr lang="en-US" dirty="0"/>
              <a:t> </a:t>
            </a:r>
            <a:r>
              <a:rPr lang="en-US" dirty="0" smtClean="0"/>
              <a:t>and requires passive protection by absorbers and collimators.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4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Passive </a:t>
            </a:r>
            <a:r>
              <a:rPr lang="en-US" dirty="0" smtClean="0"/>
              <a:t>protect</a:t>
            </a:r>
            <a:r>
              <a:rPr lang="en-US" dirty="0" smtClean="0"/>
              <a:t>i</a:t>
            </a:r>
            <a:r>
              <a:rPr lang="en-US" dirty="0" smtClean="0"/>
              <a:t>on </a:t>
            </a:r>
            <a:r>
              <a:rPr lang="en-US" dirty="0"/>
              <a:t>d</a:t>
            </a:r>
            <a:r>
              <a:rPr lang="en-US" dirty="0" smtClean="0"/>
              <a:t>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00050" y="1009485"/>
            <a:ext cx="8229600" cy="4839030"/>
          </a:xfrm>
        </p:spPr>
        <p:txBody>
          <a:bodyPr>
            <a:noAutofit/>
          </a:bodyPr>
          <a:lstStyle/>
          <a:p>
            <a:r>
              <a:rPr lang="en-US" dirty="0" smtClean="0"/>
              <a:t>When designing a passive protection system, the following questions have to be answered:</a:t>
            </a:r>
            <a:endParaRPr lang="en-US" dirty="0"/>
          </a:p>
          <a:p>
            <a:pPr lvl="1" indent="-342900">
              <a:buFontTx/>
              <a:buChar char="-"/>
            </a:pPr>
            <a:r>
              <a:rPr lang="en-US" dirty="0" smtClean="0"/>
              <a:t>Protection against which failure?</a:t>
            </a:r>
          </a:p>
          <a:p>
            <a:pPr lvl="1" indent="-342900">
              <a:buFontTx/>
              <a:buChar char="-"/>
            </a:pPr>
            <a:r>
              <a:rPr lang="en-US" dirty="0" smtClean="0"/>
              <a:t>Where to install the protection? </a:t>
            </a:r>
          </a:p>
          <a:p>
            <a:pPr lvl="1" indent="-342900">
              <a:buFontTx/>
              <a:buChar char="-"/>
            </a:pPr>
            <a:r>
              <a:rPr lang="en-US" dirty="0" smtClean="0"/>
              <a:t>What is the damage/quench/allowed radiation level of downstream equipment?</a:t>
            </a:r>
          </a:p>
          <a:p>
            <a:pPr lvl="2" indent="-342900">
              <a:buFontTx/>
              <a:buChar char="-"/>
            </a:pPr>
            <a:r>
              <a:rPr lang="en-US" dirty="0" smtClean="0"/>
              <a:t>This </a:t>
            </a:r>
            <a:r>
              <a:rPr lang="en-US" dirty="0"/>
              <a:t>d</a:t>
            </a:r>
            <a:r>
              <a:rPr lang="en-US" dirty="0" smtClean="0"/>
              <a:t>efines the required attenuation </a:t>
            </a:r>
            <a:r>
              <a:rPr lang="en-US" dirty="0" smtClean="0">
                <a:sym typeface="Wingdings" panose="05000000000000000000" pitchFamily="2" charset="2"/>
              </a:rPr>
              <a:t> material and length of device</a:t>
            </a:r>
            <a:endParaRPr lang="en-US" dirty="0" smtClean="0"/>
          </a:p>
          <a:p>
            <a:pPr lvl="1" indent="-342900">
              <a:buFontTx/>
              <a:buChar char="-"/>
            </a:pPr>
            <a:r>
              <a:rPr lang="en-US" dirty="0" smtClean="0"/>
              <a:t>What is the maximum particle density that can impact the protection devices? At which repetition rate? </a:t>
            </a:r>
          </a:p>
          <a:p>
            <a:pPr lvl="2" indent="-342900">
              <a:buFontTx/>
              <a:buChar char="-"/>
            </a:pPr>
            <a:r>
              <a:rPr lang="en-US" dirty="0" smtClean="0"/>
              <a:t>One may have to balance </a:t>
            </a:r>
            <a:r>
              <a:rPr lang="en-US" dirty="0"/>
              <a:t>r</a:t>
            </a:r>
            <a:r>
              <a:rPr lang="en-US" dirty="0" smtClean="0"/>
              <a:t>obustness versus material density. This defines the device length (space requirement) for a given attenuation</a:t>
            </a:r>
            <a:endParaRPr lang="en-US" dirty="0"/>
          </a:p>
          <a:p>
            <a:pPr lvl="1" indent="-342900">
              <a:buFontTx/>
              <a:buChar char="-"/>
            </a:pPr>
            <a:r>
              <a:rPr lang="en-US" dirty="0" smtClean="0"/>
              <a:t>What is the aperture to be protected? </a:t>
            </a:r>
          </a:p>
          <a:p>
            <a:pPr lvl="1" indent="-342900">
              <a:buFontTx/>
              <a:buChar char="-"/>
            </a:pPr>
            <a:r>
              <a:rPr lang="en-US" dirty="0" smtClean="0"/>
              <a:t>Are </a:t>
            </a:r>
            <a:r>
              <a:rPr lang="en-US" dirty="0"/>
              <a:t>m</a:t>
            </a:r>
            <a:r>
              <a:rPr lang="en-US" dirty="0" smtClean="0"/>
              <a:t>oveable devices required?</a:t>
            </a:r>
          </a:p>
          <a:p>
            <a:r>
              <a:rPr lang="en-US" dirty="0" smtClean="0"/>
              <a:t>The </a:t>
            </a:r>
            <a:r>
              <a:rPr lang="en-US" dirty="0"/>
              <a:t>d</a:t>
            </a:r>
            <a:r>
              <a:rPr lang="en-US" dirty="0" smtClean="0"/>
              <a:t>esign of protection devices requires a mixture of accelerator physics and material science. </a:t>
            </a:r>
          </a:p>
          <a:p>
            <a:pPr lvl="1"/>
            <a:r>
              <a:rPr lang="en-US" dirty="0" smtClean="0"/>
              <a:t>Simulations for particle tracking, energy deposition and thermo-mechanical response are required.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2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Energy </a:t>
            </a:r>
            <a:r>
              <a:rPr lang="en-US" dirty="0" smtClean="0"/>
              <a:t>density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09440" y="921175"/>
            <a:ext cx="8589962" cy="971835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Geneva"/>
                <a:ea typeface="+mn-ea"/>
                <a:cs typeface="Genev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Geneva"/>
                <a:ea typeface="+mn-ea"/>
                <a:cs typeface="Genev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Geneva"/>
                <a:ea typeface="+mn-ea"/>
                <a:cs typeface="Genev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Geneva"/>
                <a:ea typeface="+mn-ea"/>
                <a:cs typeface="Genev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Geneva"/>
                <a:ea typeface="+mn-ea"/>
                <a:cs typeface="Genev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dirty="0" smtClean="0"/>
              <a:t>The damage potential of a beam does not only depend on the total intensity and on the beam energy (penetration), but </a:t>
            </a:r>
            <a:r>
              <a:rPr lang="en-US" dirty="0"/>
              <a:t> </a:t>
            </a:r>
            <a:r>
              <a:rPr lang="en-US" dirty="0" smtClean="0"/>
              <a:t>also on the beam (impact) size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x</a:t>
            </a:r>
            <a:r>
              <a:rPr lang="en-US" dirty="0" err="1" smtClean="0"/>
              <a:t>×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y</a:t>
            </a:r>
            <a:r>
              <a:rPr lang="en-US" dirty="0" smtClean="0"/>
              <a:t>.</a:t>
            </a:r>
          </a:p>
          <a:p>
            <a:endParaRPr lang="en-US" sz="2400" baseline="-25000" dirty="0"/>
          </a:p>
          <a:p>
            <a:endParaRPr lang="en-US" sz="2400" baseline="-25000" dirty="0" smtClean="0"/>
          </a:p>
          <a:p>
            <a:endParaRPr lang="en-US" sz="2400" baseline="-25000" dirty="0"/>
          </a:p>
          <a:p>
            <a:endParaRPr lang="en-US" sz="2400" baseline="-25000" dirty="0" smtClean="0"/>
          </a:p>
          <a:p>
            <a:endParaRPr lang="en-US" sz="2400" baseline="-25000" dirty="0"/>
          </a:p>
          <a:p>
            <a:endParaRPr lang="en-US" sz="2400" baseline="-25000" dirty="0" smtClean="0"/>
          </a:p>
          <a:p>
            <a:endParaRPr lang="en-US" sz="2400" baseline="-25000" dirty="0"/>
          </a:p>
          <a:p>
            <a:endParaRPr lang="en-US" sz="2400" baseline="-25000" dirty="0" smtClean="0"/>
          </a:p>
          <a:p>
            <a:endParaRPr lang="en-US" sz="2400" baseline="-25000" dirty="0"/>
          </a:p>
          <a:p>
            <a:endParaRPr lang="en-US" sz="2400" baseline="-25000" dirty="0" smtClean="0"/>
          </a:p>
          <a:p>
            <a:endParaRPr lang="en-US" sz="2400" baseline="-25000" dirty="0"/>
          </a:p>
          <a:p>
            <a:endParaRPr lang="en-US" sz="2400" baseline="-25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75" y="2560179"/>
            <a:ext cx="5129745" cy="2885482"/>
          </a:xfrm>
          <a:prstGeom prst="rect">
            <a:avLst/>
          </a:prstGeom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7600" y="2337984"/>
            <a:ext cx="1958655" cy="61448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Picture 7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9795" y="3160061"/>
            <a:ext cx="1936460" cy="53157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612886" y="3833643"/>
            <a:ext cx="1519968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1600" kern="0" dirty="0" smtClean="0">
                <a:latin typeface="+mn-lt"/>
              </a:rPr>
              <a:t>(round beams)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71299" y="2245114"/>
            <a:ext cx="365997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i="1" kern="0" dirty="0" smtClean="0">
                <a:latin typeface="+mn-lt"/>
              </a:rPr>
              <a:t>Peak energy deposition in Copper</a:t>
            </a:r>
          </a:p>
        </p:txBody>
      </p:sp>
    </p:spTree>
    <p:extLst>
      <p:ext uri="{BB962C8B-B14F-4D97-AF65-F5344CB8AC3E}">
        <p14:creationId xmlns:p14="http://schemas.microsoft.com/office/powerpoint/2010/main" val="69717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Injection and extraction protection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3"/>
          </p:nvPr>
        </p:nvSpPr>
        <p:spPr>
          <a:xfrm>
            <a:off x="616284" y="990600"/>
            <a:ext cx="8184816" cy="1055820"/>
          </a:xfrm>
        </p:spPr>
        <p:txBody>
          <a:bodyPr/>
          <a:lstStyle/>
          <a:p>
            <a:r>
              <a:rPr lang="en-GB" dirty="0" smtClean="0"/>
              <a:t>We already saw the passive protection for injection and extraction…</a:t>
            </a:r>
            <a:endParaRPr lang="en-GB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76" y="1661608"/>
            <a:ext cx="4666758" cy="21530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753" y="3736240"/>
            <a:ext cx="5197311" cy="258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1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Passive </a:t>
            </a:r>
            <a:r>
              <a:rPr lang="en-US" dirty="0" smtClean="0"/>
              <a:t>protection </a:t>
            </a:r>
            <a:r>
              <a:rPr lang="en-US" dirty="0" smtClean="0"/>
              <a:t>in a </a:t>
            </a:r>
            <a:r>
              <a:rPr lang="en-US" dirty="0" smtClean="0"/>
              <a:t>transfer </a:t>
            </a:r>
            <a:r>
              <a:rPr lang="en-US" dirty="0"/>
              <a:t>l</a:t>
            </a:r>
            <a:r>
              <a:rPr lang="en-US" dirty="0" smtClean="0"/>
              <a:t>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2508" y="860534"/>
            <a:ext cx="8161361" cy="2456058"/>
          </a:xfrm>
        </p:spPr>
        <p:txBody>
          <a:bodyPr/>
          <a:lstStyle/>
          <a:p>
            <a:r>
              <a:rPr lang="en-US" dirty="0" smtClean="0"/>
              <a:t>To protect against ANY failure during extraction, transfer, a generic passive protection system should have a </a:t>
            </a:r>
            <a:r>
              <a:rPr lang="en-US" dirty="0" smtClean="0">
                <a:sym typeface="Wingdings"/>
              </a:rPr>
              <a:t>full phase-space coverage.</a:t>
            </a:r>
          </a:p>
          <a:p>
            <a:r>
              <a:rPr lang="en-US" dirty="0" smtClean="0">
                <a:sym typeface="Wingdings"/>
              </a:rPr>
              <a:t>In single pass for a generic protection/collimation system:</a:t>
            </a:r>
          </a:p>
          <a:p>
            <a:pPr lvl="1"/>
            <a:r>
              <a:rPr lang="en-US" dirty="0" smtClean="0">
                <a:sym typeface="Wingdings"/>
              </a:rPr>
              <a:t>Collimators at several phase locations are required.</a:t>
            </a:r>
          </a:p>
          <a:p>
            <a:pPr lvl="1"/>
            <a:r>
              <a:rPr lang="en-US" dirty="0" smtClean="0">
                <a:sym typeface="Wingdings"/>
              </a:rPr>
              <a:t>A good solution is made of 3 collimators with 60 degrees </a:t>
            </a:r>
            <a:r>
              <a:rPr lang="en-US" dirty="0" err="1" smtClean="0">
                <a:sym typeface="Wingdings"/>
              </a:rPr>
              <a:t>betatron</a:t>
            </a:r>
            <a:r>
              <a:rPr lang="en-US" dirty="0" smtClean="0">
                <a:sym typeface="Wingdings"/>
              </a:rPr>
              <a:t> phase advance between them.</a:t>
            </a:r>
          </a:p>
          <a:p>
            <a:r>
              <a:rPr lang="en-US" dirty="0" smtClean="0">
                <a:sym typeface="Wingdings"/>
              </a:rPr>
              <a:t>In case of very high intensity and risk of absorber damage, select as much as possible locations with large beam sizes !</a:t>
            </a:r>
            <a:endParaRPr lang="en-US" dirty="0">
              <a:sym typeface="Wingding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052" y="3821535"/>
            <a:ext cx="3086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For 3 collimators per </a:t>
            </a:r>
            <a:r>
              <a:rPr lang="en-US" dirty="0" smtClean="0">
                <a:latin typeface="+mj-lt"/>
              </a:rPr>
              <a:t>plane the maximum </a:t>
            </a:r>
            <a:r>
              <a:rPr lang="en-US" dirty="0">
                <a:latin typeface="+mj-lt"/>
              </a:rPr>
              <a:t>amplitudes for setting n: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64" name="Picture 6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922" y="4805964"/>
            <a:ext cx="2159000" cy="4318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60" name="Date Placeholder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61" name="Footer Placeholder 6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62" name="Slide Number Placeholder 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4112181" y="3374117"/>
            <a:ext cx="4521688" cy="3187020"/>
            <a:chOff x="4124855" y="2879357"/>
            <a:chExt cx="4521688" cy="3187020"/>
          </a:xfrm>
        </p:grpSpPr>
        <p:pic>
          <p:nvPicPr>
            <p:cNvPr id="5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855" y="2879357"/>
              <a:ext cx="4521688" cy="3187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Rectangle 62"/>
            <p:cNvSpPr/>
            <p:nvPr/>
          </p:nvSpPr>
          <p:spPr bwMode="auto">
            <a:xfrm>
              <a:off x="7452375" y="5272440"/>
              <a:ext cx="1113745" cy="5760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+mj-lt"/>
                </a:rPr>
                <a:t>7.5</a:t>
              </a: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Symbol" panose="05050102010706020507" pitchFamily="18" charset="2"/>
                </a:rPr>
                <a:t>s</a:t>
              </a: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omic Sans MS" pitchFamily="66" charset="0"/>
                </a:rPr>
                <a:t> </a:t>
              </a: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+mj-lt"/>
                </a:rPr>
                <a:t>aperture to protect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782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Passive </a:t>
            </a:r>
            <a:r>
              <a:rPr lang="en-US" dirty="0" smtClean="0"/>
              <a:t>protection </a:t>
            </a:r>
            <a:r>
              <a:rPr lang="en-US" dirty="0"/>
              <a:t>e</a:t>
            </a:r>
            <a:r>
              <a:rPr lang="en-US" dirty="0" smtClean="0"/>
              <a:t>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24437" y="894059"/>
            <a:ext cx="5821612" cy="2461557"/>
          </a:xfrm>
        </p:spPr>
        <p:txBody>
          <a:bodyPr/>
          <a:lstStyle/>
          <a:p>
            <a:r>
              <a:rPr lang="en-US" dirty="0" smtClean="0"/>
              <a:t>SPS to LHC passive protection is based on 3 collimators in each plane </a:t>
            </a:r>
            <a:r>
              <a:rPr lang="en-US" dirty="0" smtClean="0">
                <a:sym typeface="Wingdings"/>
              </a:rPr>
              <a:t>separated by 60º in phase.</a:t>
            </a:r>
          </a:p>
          <a:p>
            <a:r>
              <a:rPr lang="en-US" dirty="0" smtClean="0">
                <a:sym typeface="Wingdings"/>
              </a:rPr>
              <a:t>To provide best protection of the LHC superconducting magnets, the collimators are placed at the end of the line.</a:t>
            </a:r>
          </a:p>
          <a:p>
            <a:pPr lvl="1"/>
            <a:r>
              <a:rPr lang="en-US" dirty="0" smtClean="0">
                <a:sym typeface="Wingdings"/>
              </a:rPr>
              <a:t>Note that the line itself, made of room temperature magnets, is not passively protected !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140" y="904514"/>
            <a:ext cx="2695498" cy="189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800100" y="3036264"/>
            <a:ext cx="7848600" cy="1360255"/>
            <a:chOff x="432" y="3408"/>
            <a:chExt cx="4800" cy="723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355" y="3984"/>
              <a:ext cx="301" cy="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bg2"/>
                  </a:solidFill>
                  <a:latin typeface="+mj-lt"/>
                </a:rPr>
                <a:t>TED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3792" y="3984"/>
              <a:ext cx="301" cy="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bg2"/>
                  </a:solidFill>
                  <a:latin typeface="+mj-lt"/>
                </a:rPr>
                <a:t>TED</a:t>
              </a: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4531" y="3984"/>
              <a:ext cx="265" cy="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800080"/>
                  </a:solidFill>
                  <a:latin typeface="+mj-lt"/>
                </a:rPr>
                <a:t>TDI</a:t>
              </a:r>
            </a:p>
          </p:txBody>
        </p:sp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432" y="3408"/>
              <a:ext cx="4800" cy="675"/>
              <a:chOff x="432" y="3408"/>
              <a:chExt cx="4800" cy="675"/>
            </a:xfrm>
          </p:grpSpPr>
          <p:sp>
            <p:nvSpPr>
              <p:cNvPr id="12" name="Line 9"/>
              <p:cNvSpPr>
                <a:spLocks noChangeShapeType="1"/>
              </p:cNvSpPr>
              <p:nvPr/>
            </p:nvSpPr>
            <p:spPr bwMode="auto">
              <a:xfrm>
                <a:off x="432" y="3792"/>
                <a:ext cx="48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>
                <a:off x="864" y="3648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grpSp>
            <p:nvGrpSpPr>
              <p:cNvPr id="14" name="Group 11"/>
              <p:cNvGrpSpPr>
                <a:grpSpLocks/>
              </p:cNvGrpSpPr>
              <p:nvPr/>
            </p:nvGrpSpPr>
            <p:grpSpPr bwMode="auto">
              <a:xfrm>
                <a:off x="528" y="3648"/>
                <a:ext cx="336" cy="288"/>
                <a:chOff x="528" y="3648"/>
                <a:chExt cx="336" cy="288"/>
              </a:xfrm>
            </p:grpSpPr>
            <p:sp>
              <p:nvSpPr>
                <p:cNvPr id="58" name="Line 12"/>
                <p:cNvSpPr>
                  <a:spLocks noChangeShapeType="1"/>
                </p:cNvSpPr>
                <p:nvPr/>
              </p:nvSpPr>
              <p:spPr bwMode="auto">
                <a:xfrm>
                  <a:off x="528" y="3648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59" name="Line 13"/>
                <p:cNvSpPr>
                  <a:spLocks noChangeShapeType="1"/>
                </p:cNvSpPr>
                <p:nvPr/>
              </p:nvSpPr>
              <p:spPr bwMode="auto">
                <a:xfrm>
                  <a:off x="528" y="3936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864" y="3648"/>
                <a:ext cx="96" cy="28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1056" y="3648"/>
                <a:ext cx="384" cy="28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1488" y="3600"/>
                <a:ext cx="48" cy="384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1584" y="3648"/>
                <a:ext cx="2304" cy="28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3936" y="3600"/>
                <a:ext cx="48" cy="384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4032" y="3648"/>
                <a:ext cx="336" cy="28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1" name="Rectangle 20"/>
              <p:cNvSpPr>
                <a:spLocks noChangeArrowheads="1"/>
              </p:cNvSpPr>
              <p:nvPr/>
            </p:nvSpPr>
            <p:spPr bwMode="auto">
              <a:xfrm>
                <a:off x="4368" y="3648"/>
                <a:ext cx="96" cy="28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2" name="Rectangle 21"/>
              <p:cNvSpPr>
                <a:spLocks noChangeArrowheads="1"/>
              </p:cNvSpPr>
              <p:nvPr/>
            </p:nvSpPr>
            <p:spPr bwMode="auto">
              <a:xfrm>
                <a:off x="4464" y="3648"/>
                <a:ext cx="144" cy="28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3" name="Rectangle 22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48" cy="144"/>
              </a:xfrm>
              <a:prstGeom prst="rect">
                <a:avLst/>
              </a:prstGeom>
              <a:solidFill>
                <a:srgbClr val="99336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4" name="Rectangle 23"/>
              <p:cNvSpPr>
                <a:spLocks noChangeArrowheads="1"/>
              </p:cNvSpPr>
              <p:nvPr/>
            </p:nvSpPr>
            <p:spPr bwMode="auto">
              <a:xfrm>
                <a:off x="4656" y="3840"/>
                <a:ext cx="48" cy="144"/>
              </a:xfrm>
              <a:prstGeom prst="rect">
                <a:avLst/>
              </a:prstGeom>
              <a:solidFill>
                <a:srgbClr val="99336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grpSp>
            <p:nvGrpSpPr>
              <p:cNvPr id="25" name="Group 24"/>
              <p:cNvGrpSpPr>
                <a:grpSpLocks/>
              </p:cNvGrpSpPr>
              <p:nvPr/>
            </p:nvGrpSpPr>
            <p:grpSpPr bwMode="auto">
              <a:xfrm>
                <a:off x="4752" y="3648"/>
                <a:ext cx="336" cy="288"/>
                <a:chOff x="528" y="3648"/>
                <a:chExt cx="336" cy="288"/>
              </a:xfrm>
            </p:grpSpPr>
            <p:sp>
              <p:nvSpPr>
                <p:cNvPr id="56" name="Line 25"/>
                <p:cNvSpPr>
                  <a:spLocks noChangeShapeType="1"/>
                </p:cNvSpPr>
                <p:nvPr/>
              </p:nvSpPr>
              <p:spPr bwMode="auto">
                <a:xfrm>
                  <a:off x="528" y="3648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57" name="Line 26"/>
                <p:cNvSpPr>
                  <a:spLocks noChangeShapeType="1"/>
                </p:cNvSpPr>
                <p:nvPr/>
              </p:nvSpPr>
              <p:spPr bwMode="auto">
                <a:xfrm>
                  <a:off x="528" y="3936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26" name="Line 27"/>
              <p:cNvSpPr>
                <a:spLocks noChangeShapeType="1"/>
              </p:cNvSpPr>
              <p:nvPr/>
            </p:nvSpPr>
            <p:spPr bwMode="auto">
              <a:xfrm>
                <a:off x="4752" y="3648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grpSp>
            <p:nvGrpSpPr>
              <p:cNvPr id="27" name="Group 28"/>
              <p:cNvGrpSpPr>
                <a:grpSpLocks/>
              </p:cNvGrpSpPr>
              <p:nvPr/>
            </p:nvGrpSpPr>
            <p:grpSpPr bwMode="auto">
              <a:xfrm>
                <a:off x="3840" y="3600"/>
                <a:ext cx="29" cy="384"/>
                <a:chOff x="3840" y="3600"/>
                <a:chExt cx="29" cy="384"/>
              </a:xfrm>
            </p:grpSpPr>
            <p:sp>
              <p:nvSpPr>
                <p:cNvPr id="54" name="Rectangle 29"/>
                <p:cNvSpPr>
                  <a:spLocks noChangeArrowheads="1"/>
                </p:cNvSpPr>
                <p:nvPr/>
              </p:nvSpPr>
              <p:spPr bwMode="auto">
                <a:xfrm>
                  <a:off x="3840" y="360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55" name="Rectangle 30"/>
                <p:cNvSpPr>
                  <a:spLocks noChangeArrowheads="1"/>
                </p:cNvSpPr>
                <p:nvPr/>
              </p:nvSpPr>
              <p:spPr bwMode="auto">
                <a:xfrm>
                  <a:off x="3840" y="384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28" name="Group 31"/>
              <p:cNvGrpSpPr>
                <a:grpSpLocks/>
              </p:cNvGrpSpPr>
              <p:nvPr/>
            </p:nvGrpSpPr>
            <p:grpSpPr bwMode="auto">
              <a:xfrm>
                <a:off x="3792" y="3600"/>
                <a:ext cx="29" cy="384"/>
                <a:chOff x="3840" y="3600"/>
                <a:chExt cx="29" cy="384"/>
              </a:xfrm>
            </p:grpSpPr>
            <p:sp>
              <p:nvSpPr>
                <p:cNvPr id="52" name="Rectangle 32"/>
                <p:cNvSpPr>
                  <a:spLocks noChangeArrowheads="1"/>
                </p:cNvSpPr>
                <p:nvPr/>
              </p:nvSpPr>
              <p:spPr bwMode="auto">
                <a:xfrm>
                  <a:off x="3840" y="360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53" name="Rectangle 33"/>
                <p:cNvSpPr>
                  <a:spLocks noChangeArrowheads="1"/>
                </p:cNvSpPr>
                <p:nvPr/>
              </p:nvSpPr>
              <p:spPr bwMode="auto">
                <a:xfrm>
                  <a:off x="3840" y="384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29" name="Group 34"/>
              <p:cNvGrpSpPr>
                <a:grpSpLocks/>
              </p:cNvGrpSpPr>
              <p:nvPr/>
            </p:nvGrpSpPr>
            <p:grpSpPr bwMode="auto">
              <a:xfrm>
                <a:off x="4272" y="3600"/>
                <a:ext cx="29" cy="384"/>
                <a:chOff x="3840" y="3600"/>
                <a:chExt cx="29" cy="384"/>
              </a:xfrm>
            </p:grpSpPr>
            <p:sp>
              <p:nvSpPr>
                <p:cNvPr id="50" name="Rectangle 35"/>
                <p:cNvSpPr>
                  <a:spLocks noChangeArrowheads="1"/>
                </p:cNvSpPr>
                <p:nvPr/>
              </p:nvSpPr>
              <p:spPr bwMode="auto">
                <a:xfrm>
                  <a:off x="3840" y="360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51" name="Rectangle 36"/>
                <p:cNvSpPr>
                  <a:spLocks noChangeArrowheads="1"/>
                </p:cNvSpPr>
                <p:nvPr/>
              </p:nvSpPr>
              <p:spPr bwMode="auto">
                <a:xfrm>
                  <a:off x="3840" y="384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30" name="Group 37"/>
              <p:cNvGrpSpPr>
                <a:grpSpLocks/>
              </p:cNvGrpSpPr>
              <p:nvPr/>
            </p:nvGrpSpPr>
            <p:grpSpPr bwMode="auto">
              <a:xfrm>
                <a:off x="4232" y="3600"/>
                <a:ext cx="29" cy="384"/>
                <a:chOff x="3840" y="3600"/>
                <a:chExt cx="29" cy="384"/>
              </a:xfrm>
            </p:grpSpPr>
            <p:sp>
              <p:nvSpPr>
                <p:cNvPr id="48" name="Rectangle 38"/>
                <p:cNvSpPr>
                  <a:spLocks noChangeArrowheads="1"/>
                </p:cNvSpPr>
                <p:nvPr/>
              </p:nvSpPr>
              <p:spPr bwMode="auto">
                <a:xfrm>
                  <a:off x="3840" y="360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49" name="Rectangle 39"/>
                <p:cNvSpPr>
                  <a:spLocks noChangeArrowheads="1"/>
                </p:cNvSpPr>
                <p:nvPr/>
              </p:nvSpPr>
              <p:spPr bwMode="auto">
                <a:xfrm>
                  <a:off x="3840" y="384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31" name="Group 40"/>
              <p:cNvGrpSpPr>
                <a:grpSpLocks/>
              </p:cNvGrpSpPr>
              <p:nvPr/>
            </p:nvGrpSpPr>
            <p:grpSpPr bwMode="auto">
              <a:xfrm>
                <a:off x="4032" y="3600"/>
                <a:ext cx="29" cy="384"/>
                <a:chOff x="3840" y="3600"/>
                <a:chExt cx="29" cy="384"/>
              </a:xfrm>
            </p:grpSpPr>
            <p:sp>
              <p:nvSpPr>
                <p:cNvPr id="46" name="Rectangle 41"/>
                <p:cNvSpPr>
                  <a:spLocks noChangeArrowheads="1"/>
                </p:cNvSpPr>
                <p:nvPr/>
              </p:nvSpPr>
              <p:spPr bwMode="auto">
                <a:xfrm>
                  <a:off x="3840" y="360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47" name="Rectangle 42"/>
                <p:cNvSpPr>
                  <a:spLocks noChangeArrowheads="1"/>
                </p:cNvSpPr>
                <p:nvPr/>
              </p:nvSpPr>
              <p:spPr bwMode="auto">
                <a:xfrm>
                  <a:off x="3840" y="384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32" name="Group 43"/>
              <p:cNvGrpSpPr>
                <a:grpSpLocks/>
              </p:cNvGrpSpPr>
              <p:nvPr/>
            </p:nvGrpSpPr>
            <p:grpSpPr bwMode="auto">
              <a:xfrm>
                <a:off x="4128" y="3600"/>
                <a:ext cx="29" cy="384"/>
                <a:chOff x="3840" y="3600"/>
                <a:chExt cx="29" cy="384"/>
              </a:xfrm>
            </p:grpSpPr>
            <p:sp>
              <p:nvSpPr>
                <p:cNvPr id="44" name="Rectangle 44"/>
                <p:cNvSpPr>
                  <a:spLocks noChangeArrowheads="1"/>
                </p:cNvSpPr>
                <p:nvPr/>
              </p:nvSpPr>
              <p:spPr bwMode="auto">
                <a:xfrm>
                  <a:off x="3840" y="360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45" name="Rectangle 45"/>
                <p:cNvSpPr>
                  <a:spLocks noChangeArrowheads="1"/>
                </p:cNvSpPr>
                <p:nvPr/>
              </p:nvSpPr>
              <p:spPr bwMode="auto">
                <a:xfrm>
                  <a:off x="3840" y="384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33" name="Group 46"/>
              <p:cNvGrpSpPr>
                <a:grpSpLocks/>
              </p:cNvGrpSpPr>
              <p:nvPr/>
            </p:nvGrpSpPr>
            <p:grpSpPr bwMode="auto">
              <a:xfrm>
                <a:off x="1824" y="3600"/>
                <a:ext cx="29" cy="384"/>
                <a:chOff x="3840" y="3600"/>
                <a:chExt cx="29" cy="384"/>
              </a:xfrm>
            </p:grpSpPr>
            <p:sp>
              <p:nvSpPr>
                <p:cNvPr id="42" name="Rectangle 47"/>
                <p:cNvSpPr>
                  <a:spLocks noChangeArrowheads="1"/>
                </p:cNvSpPr>
                <p:nvPr/>
              </p:nvSpPr>
              <p:spPr bwMode="auto">
                <a:xfrm>
                  <a:off x="3840" y="360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43" name="Rectangle 48"/>
                <p:cNvSpPr>
                  <a:spLocks noChangeArrowheads="1"/>
                </p:cNvSpPr>
                <p:nvPr/>
              </p:nvSpPr>
              <p:spPr bwMode="auto">
                <a:xfrm>
                  <a:off x="3840" y="384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34" name="Text Box 49"/>
              <p:cNvSpPr txBox="1">
                <a:spLocks noChangeArrowheads="1"/>
              </p:cNvSpPr>
              <p:nvPr/>
            </p:nvSpPr>
            <p:spPr bwMode="auto">
              <a:xfrm>
                <a:off x="718" y="3936"/>
                <a:ext cx="322" cy="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rgbClr val="FF3300"/>
                    </a:solidFill>
                    <a:latin typeface="+mj-lt"/>
                  </a:rPr>
                  <a:t>MKE</a:t>
                </a:r>
              </a:p>
            </p:txBody>
          </p:sp>
          <p:sp>
            <p:nvSpPr>
              <p:cNvPr id="35" name="Text Box 50"/>
              <p:cNvSpPr txBox="1">
                <a:spLocks noChangeArrowheads="1"/>
              </p:cNvSpPr>
              <p:nvPr/>
            </p:nvSpPr>
            <p:spPr bwMode="auto">
              <a:xfrm>
                <a:off x="4291" y="3936"/>
                <a:ext cx="285" cy="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rgbClr val="FF3300"/>
                    </a:solidFill>
                    <a:latin typeface="+mj-lt"/>
                  </a:rPr>
                  <a:t>MKI</a:t>
                </a:r>
              </a:p>
            </p:txBody>
          </p:sp>
          <p:sp>
            <p:nvSpPr>
              <p:cNvPr id="36" name="Text Box 51"/>
              <p:cNvSpPr txBox="1">
                <a:spLocks noChangeArrowheads="1"/>
              </p:cNvSpPr>
              <p:nvPr/>
            </p:nvSpPr>
            <p:spPr bwMode="auto">
              <a:xfrm>
                <a:off x="1548" y="3456"/>
                <a:ext cx="563" cy="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rgbClr val="FF9900"/>
                    </a:solidFill>
                    <a:latin typeface="+mj-lt"/>
                  </a:rPr>
                  <a:t>TCDIMOM</a:t>
                </a:r>
              </a:p>
            </p:txBody>
          </p:sp>
          <p:sp>
            <p:nvSpPr>
              <p:cNvPr id="37" name="Text Box 52"/>
              <p:cNvSpPr txBox="1">
                <a:spLocks noChangeArrowheads="1"/>
              </p:cNvSpPr>
              <p:nvPr/>
            </p:nvSpPr>
            <p:spPr bwMode="auto">
              <a:xfrm>
                <a:off x="3782" y="3408"/>
                <a:ext cx="489" cy="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rgbClr val="FF9900"/>
                    </a:solidFill>
                    <a:latin typeface="+mj-lt"/>
                  </a:rPr>
                  <a:t>TCDIH/V</a:t>
                </a:r>
              </a:p>
            </p:txBody>
          </p:sp>
          <p:sp>
            <p:nvSpPr>
              <p:cNvPr id="38" name="Text Box 53"/>
              <p:cNvSpPr txBox="1">
                <a:spLocks noChangeArrowheads="1"/>
              </p:cNvSpPr>
              <p:nvPr/>
            </p:nvSpPr>
            <p:spPr bwMode="auto">
              <a:xfrm>
                <a:off x="480" y="3792"/>
                <a:ext cx="301" cy="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latin typeface="+mj-lt"/>
                  </a:rPr>
                  <a:t>SPS</a:t>
                </a:r>
              </a:p>
            </p:txBody>
          </p:sp>
          <p:sp>
            <p:nvSpPr>
              <p:cNvPr id="39" name="Text Box 54"/>
              <p:cNvSpPr txBox="1">
                <a:spLocks noChangeArrowheads="1"/>
              </p:cNvSpPr>
              <p:nvPr/>
            </p:nvSpPr>
            <p:spPr bwMode="auto">
              <a:xfrm>
                <a:off x="1025" y="3792"/>
                <a:ext cx="463" cy="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latin typeface="+mj-lt"/>
                  </a:rPr>
                  <a:t>TT40/60</a:t>
                </a:r>
              </a:p>
            </p:txBody>
          </p:sp>
          <p:sp>
            <p:nvSpPr>
              <p:cNvPr id="40" name="Text Box 55"/>
              <p:cNvSpPr txBox="1">
                <a:spLocks noChangeArrowheads="1"/>
              </p:cNvSpPr>
              <p:nvPr/>
            </p:nvSpPr>
            <p:spPr bwMode="auto">
              <a:xfrm>
                <a:off x="2472" y="3792"/>
                <a:ext cx="354" cy="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latin typeface="+mj-lt"/>
                  </a:rPr>
                  <a:t>TI 8/2</a:t>
                </a:r>
              </a:p>
            </p:txBody>
          </p:sp>
          <p:sp>
            <p:nvSpPr>
              <p:cNvPr id="41" name="Text Box 56"/>
              <p:cNvSpPr txBox="1">
                <a:spLocks noChangeArrowheads="1"/>
              </p:cNvSpPr>
              <p:nvPr/>
            </p:nvSpPr>
            <p:spPr bwMode="auto">
              <a:xfrm>
                <a:off x="4838" y="3792"/>
                <a:ext cx="306" cy="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latin typeface="+mj-lt"/>
                  </a:rPr>
                  <a:t>LHC</a:t>
                </a:r>
              </a:p>
            </p:txBody>
          </p:sp>
        </p:grpSp>
      </p:grpSp>
      <p:sp>
        <p:nvSpPr>
          <p:cNvPr id="60" name="Date Placeholder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61" name="Footer Placeholder 6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62" name="Slide Number Placeholder 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66" name="Content Placeholder 2"/>
          <p:cNvSpPr txBox="1">
            <a:spLocks/>
          </p:cNvSpPr>
          <p:nvPr/>
        </p:nvSpPr>
        <p:spPr bwMode="auto">
          <a:xfrm>
            <a:off x="5411949" y="4608121"/>
            <a:ext cx="3578689" cy="187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1.2 m long </a:t>
            </a:r>
            <a:r>
              <a:rPr lang="en-US" kern="0" dirty="0"/>
              <a:t>moveable </a:t>
            </a:r>
            <a:r>
              <a:rPr lang="en-US" kern="0" smtClean="0"/>
              <a:t>graphite collimators complemented by  iron masks.</a:t>
            </a:r>
            <a:endParaRPr lang="en-US" kern="0" dirty="0" smtClean="0"/>
          </a:p>
          <a:p>
            <a:r>
              <a:rPr lang="en-US" kern="0" dirty="0" smtClean="0"/>
              <a:t>Provide a factor ~ 20</a:t>
            </a:r>
            <a:r>
              <a:rPr lang="en-US" kern="0" dirty="0"/>
              <a:t> </a:t>
            </a:r>
            <a:r>
              <a:rPr lang="en-US" kern="0" dirty="0" smtClean="0"/>
              <a:t>attenuation. </a:t>
            </a:r>
            <a:endParaRPr lang="en-US" kern="0" dirty="0" smtClean="0">
              <a:latin typeface="Symbol" charset="2"/>
              <a:cs typeface="Symbol" charset="2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59" y="4486827"/>
            <a:ext cx="4366154" cy="193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Extraction kicker </a:t>
            </a:r>
            <a:r>
              <a:rPr lang="en-GB" smtClean="0"/>
              <a:t>failure case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3"/>
          </p:nvPr>
        </p:nvSpPr>
        <p:spPr>
          <a:xfrm>
            <a:off x="420250" y="930630"/>
            <a:ext cx="8184816" cy="631840"/>
          </a:xfrm>
        </p:spPr>
        <p:txBody>
          <a:bodyPr/>
          <a:lstStyle/>
          <a:p>
            <a:r>
              <a:rPr lang="en-GB" dirty="0" smtClean="0"/>
              <a:t>Simulated beam path for 80% of nominal extraction kicker pulse: protected by the collimators.</a:t>
            </a:r>
            <a:endParaRPr lang="en-GB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080" y="2814520"/>
            <a:ext cx="7029920" cy="391325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117020" y="1728294"/>
            <a:ext cx="3746206" cy="21724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46605" y="2222669"/>
            <a:ext cx="1468672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 smtClean="0">
                <a:solidFill>
                  <a:srgbClr val="FF0000"/>
                </a:solidFill>
                <a:latin typeface="+mn-lt"/>
              </a:rPr>
              <a:t>Collimators</a:t>
            </a:r>
          </a:p>
        </p:txBody>
      </p:sp>
      <p:cxnSp>
        <p:nvCxnSpPr>
          <p:cNvPr id="14" name="Straight Arrow Connector 13"/>
          <p:cNvCxnSpPr>
            <a:stCxn id="12" idx="2"/>
          </p:cNvCxnSpPr>
          <p:nvPr/>
        </p:nvCxnSpPr>
        <p:spPr bwMode="auto">
          <a:xfrm>
            <a:off x="6880941" y="2622779"/>
            <a:ext cx="1416344" cy="18431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616285" y="4970418"/>
            <a:ext cx="1714319" cy="58410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1600" i="1" kern="0" dirty="0" smtClean="0">
                <a:latin typeface="+mn-lt"/>
              </a:rPr>
              <a:t>Nominal beam envelope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2344510" y="4849985"/>
            <a:ext cx="768100" cy="3840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187950" y="1911507"/>
            <a:ext cx="1714319" cy="58410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1600" i="1" kern="0" dirty="0" smtClean="0">
                <a:solidFill>
                  <a:srgbClr val="0000FF"/>
                </a:solidFill>
                <a:latin typeface="+mn-lt"/>
              </a:rPr>
              <a:t>Perturbed beam envelope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3957520" y="2499921"/>
            <a:ext cx="1110276" cy="19660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>
            <a:off x="3227826" y="2222669"/>
            <a:ext cx="960124" cy="1820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7510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Operation with moveable protection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5120" y="1009485"/>
            <a:ext cx="8310295" cy="4525963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US" dirty="0" smtClean="0"/>
              <a:t>Moveable protection devices have to be set up with beam.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Beam loss monitors need to be installed close by. Absorber jaws should be centered around beam. 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 smtClean="0"/>
              <a:t>The absorbers can only be set up when the optics is corrected and reference trajectory/orbit established.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 smtClean="0"/>
              <a:t>Interlock thresholds for jaw position measurement systems are then defined and applied. 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I</a:t>
            </a:r>
            <a:r>
              <a:rPr lang="en-US" dirty="0" smtClean="0"/>
              <a:t>njection/extraction not allowed if the jaws are not at the correct location.</a:t>
            </a:r>
            <a:endParaRPr lang="en-US" sz="1800" dirty="0"/>
          </a:p>
          <a:p>
            <a:pPr>
              <a:spcBef>
                <a:spcPts val="1200"/>
              </a:spcBef>
            </a:pPr>
            <a:r>
              <a:rPr lang="en-US" dirty="0"/>
              <a:t>System qualification </a:t>
            </a:r>
            <a:r>
              <a:rPr lang="en-US" dirty="0" smtClean="0"/>
              <a:t>tests have to be carried out. E.g. simulate failure case and verify phase space coverage.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Can be done with low intensity beam, swept across the aperture with steering elements to ensure that there are no losses at undesired locations.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 smtClean="0"/>
              <a:t>Before qualification finished operation with high intensity is not allowed.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3"/>
          </p:nvPr>
        </p:nvSpPr>
        <p:spPr>
          <a:xfrm>
            <a:off x="604960" y="932674"/>
            <a:ext cx="8184816" cy="5338295"/>
          </a:xfrm>
        </p:spPr>
        <p:txBody>
          <a:bodyPr/>
          <a:lstStyle/>
          <a:p>
            <a:r>
              <a:rPr lang="en-GB" dirty="0" smtClean="0"/>
              <a:t>Protection of a </a:t>
            </a:r>
            <a:r>
              <a:rPr lang="en-GB" dirty="0" smtClean="0"/>
              <a:t>beam transfer </a:t>
            </a:r>
            <a:r>
              <a:rPr lang="en-GB" dirty="0" smtClean="0"/>
              <a:t>– which bears similarities </a:t>
            </a:r>
            <a:r>
              <a:rPr lang="en-GB" dirty="0" smtClean="0"/>
              <a:t>to a </a:t>
            </a:r>
            <a:r>
              <a:rPr lang="en-GB" dirty="0" err="1" smtClean="0"/>
              <a:t>linac</a:t>
            </a:r>
            <a:r>
              <a:rPr lang="en-GB" dirty="0"/>
              <a:t> </a:t>
            </a:r>
            <a:r>
              <a:rPr lang="en-GB" dirty="0" smtClean="0"/>
              <a:t>– differs from a ring protection by that fact that </a:t>
            </a:r>
            <a:r>
              <a:rPr lang="en-GB" dirty="0" smtClean="0"/>
              <a:t>the beam </a:t>
            </a:r>
            <a:r>
              <a:rPr lang="en-GB" dirty="0" smtClean="0"/>
              <a:t>passes only once through </a:t>
            </a:r>
            <a:r>
              <a:rPr lang="en-GB" dirty="0" smtClean="0"/>
              <a:t>the transfer.</a:t>
            </a:r>
          </a:p>
          <a:p>
            <a:pPr lvl="1"/>
            <a:r>
              <a:rPr lang="en-GB" dirty="0" smtClean="0"/>
              <a:t>One cannot profit from the fact that the effect on a beam of a failure builds up one turn after the other.</a:t>
            </a:r>
            <a:endParaRPr lang="en-GB" dirty="0" smtClean="0"/>
          </a:p>
          <a:p>
            <a:r>
              <a:rPr lang="en-GB" dirty="0" smtClean="0"/>
              <a:t>It is in general not possible to abort a beam during a transfer, all machine elements should therefore have correct settings before the transfer is launched.</a:t>
            </a:r>
          </a:p>
          <a:p>
            <a:pPr lvl="1"/>
            <a:r>
              <a:rPr lang="en-GB" dirty="0" smtClean="0"/>
              <a:t>The stored energy of the beam that is transferred and the available passive protection will define what type of loss is acceptable and for how many consecutive shots.</a:t>
            </a:r>
          </a:p>
          <a:p>
            <a:pPr lvl="1"/>
            <a:r>
              <a:rPr lang="en-GB" dirty="0" smtClean="0"/>
              <a:t>For large stored energy or high average power transfer, the reaction times may be very short.</a:t>
            </a:r>
          </a:p>
          <a:p>
            <a:r>
              <a:rPr lang="en-GB" dirty="0" smtClean="0"/>
              <a:t>The fast pulsing magnets that are involved in extraction and injection of beam may require a dedicated risk analysis.</a:t>
            </a:r>
          </a:p>
          <a:p>
            <a:pPr lvl="1"/>
            <a:r>
              <a:rPr lang="en-GB" dirty="0" smtClean="0"/>
              <a:t>Passive protection may have to be provided to cope with failures.</a:t>
            </a:r>
          </a:p>
        </p:txBody>
      </p:sp>
    </p:spTree>
    <p:extLst>
      <p:ext uri="{BB962C8B-B14F-4D97-AF65-F5344CB8AC3E}">
        <p14:creationId xmlns:p14="http://schemas.microsoft.com/office/powerpoint/2010/main" val="364206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63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Linking </a:t>
            </a:r>
            <a:r>
              <a:rPr lang="en-US" dirty="0">
                <a:latin typeface="Arial" charset="0"/>
              </a:rPr>
              <a:t>s</a:t>
            </a:r>
            <a:r>
              <a:rPr lang="en-US" dirty="0" smtClean="0">
                <a:latin typeface="Arial" charset="0"/>
              </a:rPr>
              <a:t>ource </a:t>
            </a:r>
            <a:r>
              <a:rPr lang="en-US" dirty="0" smtClean="0">
                <a:latin typeface="Arial" charset="0"/>
              </a:rPr>
              <a:t>and </a:t>
            </a:r>
            <a:r>
              <a:rPr lang="en-US" dirty="0" err="1" smtClean="0">
                <a:latin typeface="Arial" charset="0"/>
              </a:rPr>
              <a:t>ddestination</a:t>
            </a:r>
            <a:endParaRPr lang="en-US" dirty="0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3"/>
          </p:nvPr>
        </p:nvSpPr>
        <p:spPr>
          <a:xfrm>
            <a:off x="616285" y="971080"/>
            <a:ext cx="8333885" cy="4608600"/>
          </a:xfrm>
        </p:spPr>
        <p:txBody>
          <a:bodyPr/>
          <a:lstStyle/>
          <a:p>
            <a:pPr marL="0" indent="0">
              <a:spcAft>
                <a:spcPct val="20000"/>
              </a:spcAft>
              <a:buNone/>
            </a:pPr>
            <a:r>
              <a:rPr lang="en-US" sz="2000" dirty="0"/>
              <a:t>Linking the </a:t>
            </a:r>
            <a:r>
              <a:rPr lang="en-US" sz="2000" dirty="0" smtClean="0"/>
              <a:t>beam optics between source and destination implies:</a:t>
            </a:r>
            <a:endParaRPr lang="en-US" sz="2000" dirty="0"/>
          </a:p>
          <a:p>
            <a:pPr>
              <a:spcAft>
                <a:spcPct val="20000"/>
              </a:spcAft>
            </a:pPr>
            <a:r>
              <a:rPr lang="en-US" dirty="0" smtClean="0"/>
              <a:t>The parameters of the source have </a:t>
            </a:r>
            <a:r>
              <a:rPr lang="en-US" dirty="0"/>
              <a:t>to be propagated to </a:t>
            </a:r>
            <a:r>
              <a:rPr lang="en-US" dirty="0" smtClean="0"/>
              <a:t>match the </a:t>
            </a:r>
            <a:r>
              <a:rPr lang="en-US" dirty="0"/>
              <a:t>parameters </a:t>
            </a:r>
            <a:r>
              <a:rPr lang="en-US" dirty="0" smtClean="0"/>
              <a:t>of the destination at </a:t>
            </a:r>
            <a:r>
              <a:rPr lang="en-US" dirty="0"/>
              <a:t>the end of the </a:t>
            </a:r>
            <a:r>
              <a:rPr lang="en-US" dirty="0" smtClean="0"/>
              <a:t>line.</a:t>
            </a:r>
            <a:endParaRPr lang="en-US" dirty="0"/>
          </a:p>
          <a:p>
            <a:pPr lvl="1">
              <a:spcAft>
                <a:spcPct val="20000"/>
              </a:spcAft>
            </a:pPr>
            <a:r>
              <a:rPr lang="en-US" altLang="ja-JP" dirty="0" smtClean="0"/>
              <a:t>8 </a:t>
            </a:r>
            <a:r>
              <a:rPr lang="en-US" altLang="ja-JP" dirty="0"/>
              <a:t>variables (</a:t>
            </a:r>
            <a:r>
              <a:rPr lang="en-US" altLang="ja-JP" dirty="0">
                <a:latin typeface="Symbol" charset="0"/>
              </a:rPr>
              <a:t>a</a:t>
            </a:r>
            <a:r>
              <a:rPr lang="en-US" altLang="ja-JP" baseline="-25000" dirty="0"/>
              <a:t>x</a:t>
            </a:r>
            <a:r>
              <a:rPr lang="en-US" altLang="ja-JP" dirty="0">
                <a:latin typeface="Symbol" charset="0"/>
              </a:rPr>
              <a:t> </a:t>
            </a:r>
            <a:r>
              <a:rPr lang="en-US" altLang="ja-JP" dirty="0" err="1">
                <a:latin typeface="Symbol" charset="0"/>
              </a:rPr>
              <a:t>b</a:t>
            </a:r>
            <a:r>
              <a:rPr lang="en-US" altLang="ja-JP" baseline="-25000" dirty="0" err="1"/>
              <a:t>x</a:t>
            </a:r>
            <a:r>
              <a:rPr lang="en-US" altLang="ja-JP" dirty="0"/>
              <a:t> </a:t>
            </a:r>
            <a:r>
              <a:rPr lang="en-US" altLang="ja-JP" dirty="0" err="1"/>
              <a:t>D</a:t>
            </a:r>
            <a:r>
              <a:rPr lang="en-US" altLang="ja-JP" baseline="-25000" dirty="0" err="1"/>
              <a:t>x</a:t>
            </a:r>
            <a:r>
              <a:rPr lang="en-US" altLang="ja-JP" dirty="0"/>
              <a:t> D</a:t>
            </a:r>
            <a:r>
              <a:rPr lang="ja-JP" altLang="en-US" dirty="0"/>
              <a:t>’</a:t>
            </a:r>
            <a:r>
              <a:rPr lang="en-US" altLang="ja-JP" baseline="-25000" dirty="0"/>
              <a:t>x </a:t>
            </a:r>
            <a:r>
              <a:rPr lang="en-US" altLang="ja-JP" dirty="0"/>
              <a:t>and </a:t>
            </a:r>
            <a:r>
              <a:rPr lang="en-US" altLang="ja-JP" dirty="0">
                <a:latin typeface="Symbol" charset="0"/>
              </a:rPr>
              <a:t>a</a:t>
            </a:r>
            <a:r>
              <a:rPr lang="en-US" altLang="ja-JP" baseline="-25000" dirty="0"/>
              <a:t>y</a:t>
            </a:r>
            <a:r>
              <a:rPr lang="en-US" altLang="ja-JP" dirty="0">
                <a:latin typeface="Symbol" charset="0"/>
              </a:rPr>
              <a:t> b</a:t>
            </a:r>
            <a:r>
              <a:rPr lang="en-US" altLang="ja-JP" baseline="-25000" dirty="0"/>
              <a:t>y</a:t>
            </a:r>
            <a:r>
              <a:rPr lang="en-US" altLang="ja-JP" dirty="0"/>
              <a:t> </a:t>
            </a:r>
            <a:r>
              <a:rPr lang="en-US" altLang="ja-JP" dirty="0" err="1"/>
              <a:t>D</a:t>
            </a:r>
            <a:r>
              <a:rPr lang="en-US" altLang="ja-JP" baseline="-25000" dirty="0" err="1"/>
              <a:t>y</a:t>
            </a:r>
            <a:r>
              <a:rPr lang="en-US" altLang="ja-JP" dirty="0"/>
              <a:t> D</a:t>
            </a:r>
            <a:r>
              <a:rPr lang="ja-JP" altLang="en-US" dirty="0"/>
              <a:t>’</a:t>
            </a:r>
            <a:r>
              <a:rPr lang="en-US" altLang="ja-JP" baseline="-25000" dirty="0"/>
              <a:t>y</a:t>
            </a:r>
            <a:r>
              <a:rPr lang="en-US" altLang="ja-JP" dirty="0" smtClean="0"/>
              <a:t>) must be matched.</a:t>
            </a:r>
            <a:endParaRPr lang="en-US" altLang="ja-JP" dirty="0"/>
          </a:p>
          <a:p>
            <a:pPr>
              <a:spcAft>
                <a:spcPct val="20000"/>
              </a:spcAft>
            </a:pPr>
            <a:r>
              <a:rPr lang="en-US" dirty="0"/>
              <a:t>Maximum </a:t>
            </a:r>
            <a:r>
              <a:rPr lang="en-US" dirty="0">
                <a:latin typeface="Symbol" charset="0"/>
              </a:rPr>
              <a:t>b</a:t>
            </a:r>
            <a:r>
              <a:rPr lang="en-US" dirty="0"/>
              <a:t> and </a:t>
            </a:r>
            <a:r>
              <a:rPr lang="en-US" dirty="0" smtClean="0"/>
              <a:t>dispersion (D) are generally imposed </a:t>
            </a:r>
            <a:r>
              <a:rPr lang="en-US" dirty="0"/>
              <a:t>by magnet </a:t>
            </a:r>
            <a:r>
              <a:rPr lang="en-US" dirty="0" smtClean="0"/>
              <a:t>apertures in the transfer.</a:t>
            </a:r>
            <a:endParaRPr lang="en-US" dirty="0"/>
          </a:p>
          <a:p>
            <a:pPr>
              <a:spcAft>
                <a:spcPct val="20000"/>
              </a:spcAft>
            </a:pPr>
            <a:r>
              <a:rPr lang="en-US" dirty="0"/>
              <a:t>Other constraints can </a:t>
            </a:r>
            <a:r>
              <a:rPr lang="en-US" dirty="0" smtClean="0"/>
              <a:t>exist:</a:t>
            </a:r>
            <a:endParaRPr lang="en-US" dirty="0"/>
          </a:p>
          <a:p>
            <a:pPr lvl="1">
              <a:spcAft>
                <a:spcPct val="20000"/>
              </a:spcAft>
            </a:pPr>
            <a:r>
              <a:rPr lang="en-US" sz="1800" dirty="0"/>
              <a:t>phase conditions for collimators,</a:t>
            </a:r>
          </a:p>
          <a:p>
            <a:pPr lvl="1">
              <a:spcAft>
                <a:spcPct val="20000"/>
              </a:spcAft>
            </a:pPr>
            <a:r>
              <a:rPr lang="en-US" sz="1800" dirty="0"/>
              <a:t>insertions </a:t>
            </a:r>
            <a:r>
              <a:rPr lang="en-US" sz="1800" dirty="0" smtClean="0"/>
              <a:t>for </a:t>
            </a:r>
            <a:r>
              <a:rPr lang="en-US" sz="1800" dirty="0"/>
              <a:t>special equipment like stripping </a:t>
            </a:r>
            <a:r>
              <a:rPr lang="en-US" sz="1800" dirty="0" smtClean="0"/>
              <a:t>foils,</a:t>
            </a:r>
          </a:p>
          <a:p>
            <a:pPr lvl="1">
              <a:spcAft>
                <a:spcPct val="20000"/>
              </a:spcAft>
            </a:pPr>
            <a:r>
              <a:rPr lang="en-US" altLang="ja-JP" sz="1800" dirty="0" smtClean="0"/>
              <a:t>…</a:t>
            </a:r>
            <a:endParaRPr lang="en-US" altLang="ja-JP" dirty="0"/>
          </a:p>
          <a:p>
            <a:pPr>
              <a:spcAft>
                <a:spcPct val="20000"/>
              </a:spcAft>
            </a:pPr>
            <a:r>
              <a:rPr lang="en-US" dirty="0" smtClean="0"/>
              <a:t>The design generally relies on matching </a:t>
            </a:r>
            <a:r>
              <a:rPr lang="en-US" dirty="0"/>
              <a:t>with computer codes </a:t>
            </a:r>
            <a:r>
              <a:rPr lang="en-US" dirty="0" smtClean="0"/>
              <a:t>and </a:t>
            </a:r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mixture of theory, experience, intuition, trial and error, …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724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Synchrotron lepton injection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3"/>
          </p:nvPr>
        </p:nvSpPr>
        <p:spPr>
          <a:xfrm>
            <a:off x="369888" y="5372186"/>
            <a:ext cx="8184816" cy="1449302"/>
          </a:xfrm>
        </p:spPr>
        <p:txBody>
          <a:bodyPr/>
          <a:lstStyle/>
          <a:p>
            <a:r>
              <a:rPr lang="en-GB" dirty="0"/>
              <a:t>Beam </a:t>
            </a:r>
            <a:r>
              <a:rPr lang="en-GB" dirty="0" smtClean="0"/>
              <a:t>is injected </a:t>
            </a:r>
            <a:r>
              <a:rPr lang="en-GB" dirty="0"/>
              <a:t>parallel to </a:t>
            </a:r>
            <a:r>
              <a:rPr lang="en-GB" dirty="0" smtClean="0"/>
              <a:t>the circulating </a:t>
            </a:r>
            <a:r>
              <a:rPr lang="en-GB" dirty="0"/>
              <a:t>beam, onto dispersion orbit of a </a:t>
            </a:r>
            <a:r>
              <a:rPr lang="en-GB" dirty="0" smtClean="0"/>
              <a:t>particle </a:t>
            </a:r>
            <a:r>
              <a:rPr lang="en-GB" dirty="0"/>
              <a:t>having the same momentum offset </a:t>
            </a:r>
            <a:r>
              <a:rPr lang="en-GB" dirty="0" err="1"/>
              <a:t>Dp</a:t>
            </a:r>
            <a:r>
              <a:rPr lang="en-GB" dirty="0"/>
              <a:t>/p.</a:t>
            </a:r>
          </a:p>
          <a:p>
            <a:r>
              <a:rPr lang="en-GB" dirty="0" smtClean="0"/>
              <a:t>The injected beam performs </a:t>
            </a:r>
            <a:r>
              <a:rPr lang="en-GB" dirty="0"/>
              <a:t>damped synchrotron </a:t>
            </a:r>
            <a:r>
              <a:rPr lang="en-GB" dirty="0" smtClean="0"/>
              <a:t>oscillations and finally damps longitudinally into the circulating beam.</a:t>
            </a:r>
            <a:endParaRPr lang="en-GB" dirty="0"/>
          </a:p>
        </p:txBody>
      </p:sp>
      <p:sp>
        <p:nvSpPr>
          <p:cNvPr id="79875" name="Text Box 4"/>
          <p:cNvSpPr txBox="1">
            <a:spLocks noChangeArrowheads="1"/>
          </p:cNvSpPr>
          <p:nvPr/>
        </p:nvSpPr>
        <p:spPr bwMode="auto">
          <a:xfrm flipH="1">
            <a:off x="3092450" y="1911350"/>
            <a:ext cx="179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Septum magnet</a:t>
            </a:r>
          </a:p>
        </p:txBody>
      </p:sp>
      <p:grpSp>
        <p:nvGrpSpPr>
          <p:cNvPr id="79876" name="Group 5"/>
          <p:cNvGrpSpPr>
            <a:grpSpLocks/>
          </p:cNvGrpSpPr>
          <p:nvPr/>
        </p:nvGrpSpPr>
        <p:grpSpPr bwMode="auto">
          <a:xfrm>
            <a:off x="3128963" y="2593975"/>
            <a:ext cx="1379537" cy="960438"/>
            <a:chOff x="1496" y="1549"/>
            <a:chExt cx="869" cy="605"/>
          </a:xfrm>
        </p:grpSpPr>
        <p:sp>
          <p:nvSpPr>
            <p:cNvPr id="79893" name="Rectangle 6"/>
            <p:cNvSpPr>
              <a:spLocks noChangeArrowheads="1"/>
            </p:cNvSpPr>
            <p:nvPr/>
          </p:nvSpPr>
          <p:spPr bwMode="auto">
            <a:xfrm rot="1175517">
              <a:off x="1496" y="2058"/>
              <a:ext cx="718" cy="96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894" name="Rectangle 7"/>
            <p:cNvSpPr>
              <a:spLocks noChangeArrowheads="1"/>
            </p:cNvSpPr>
            <p:nvPr/>
          </p:nvSpPr>
          <p:spPr bwMode="auto">
            <a:xfrm rot="1303572">
              <a:off x="1648" y="1549"/>
              <a:ext cx="717" cy="239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9878" name="Rectangle 10"/>
          <p:cNvSpPr>
            <a:spLocks noChangeArrowheads="1"/>
          </p:cNvSpPr>
          <p:nvPr/>
        </p:nvSpPr>
        <p:spPr bwMode="auto">
          <a:xfrm>
            <a:off x="2825750" y="3429000"/>
            <a:ext cx="301625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879" name="Rectangle 11"/>
          <p:cNvSpPr>
            <a:spLocks noChangeArrowheads="1"/>
          </p:cNvSpPr>
          <p:nvPr/>
        </p:nvSpPr>
        <p:spPr bwMode="auto">
          <a:xfrm>
            <a:off x="1460500" y="3429000"/>
            <a:ext cx="301625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880" name="Text Box 12"/>
          <p:cNvSpPr txBox="1">
            <a:spLocks noChangeArrowheads="1"/>
          </p:cNvSpPr>
          <p:nvPr/>
        </p:nvSpPr>
        <p:spPr bwMode="auto">
          <a:xfrm flipH="1">
            <a:off x="369888" y="4808538"/>
            <a:ext cx="3397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Closed orbit bumpers or kickers</a:t>
            </a:r>
          </a:p>
        </p:txBody>
      </p:sp>
      <p:sp>
        <p:nvSpPr>
          <p:cNvPr id="79881" name="Line 14"/>
          <p:cNvSpPr>
            <a:spLocks noChangeShapeType="1"/>
          </p:cNvSpPr>
          <p:nvPr/>
        </p:nvSpPr>
        <p:spPr bwMode="auto">
          <a:xfrm>
            <a:off x="466725" y="4165600"/>
            <a:ext cx="84423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9882" name="Rectangle 15"/>
          <p:cNvSpPr>
            <a:spLocks noChangeArrowheads="1"/>
          </p:cNvSpPr>
          <p:nvPr/>
        </p:nvSpPr>
        <p:spPr bwMode="auto">
          <a:xfrm>
            <a:off x="6392863" y="3505200"/>
            <a:ext cx="301625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883" name="Text Box 16"/>
          <p:cNvSpPr txBox="1">
            <a:spLocks noChangeArrowheads="1"/>
          </p:cNvSpPr>
          <p:nvPr/>
        </p:nvSpPr>
        <p:spPr bwMode="auto">
          <a:xfrm rot="428651">
            <a:off x="3330575" y="3921125"/>
            <a:ext cx="24749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/>
              <a:t>Bumped circulating beam</a:t>
            </a:r>
          </a:p>
        </p:txBody>
      </p:sp>
      <p:sp>
        <p:nvSpPr>
          <p:cNvPr id="79884" name="Text Box 17"/>
          <p:cNvSpPr txBox="1">
            <a:spLocks noChangeArrowheads="1"/>
          </p:cNvSpPr>
          <p:nvPr/>
        </p:nvSpPr>
        <p:spPr bwMode="auto">
          <a:xfrm rot="461082">
            <a:off x="4799013" y="3125788"/>
            <a:ext cx="1460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/>
              <a:t>Injected beam</a:t>
            </a:r>
          </a:p>
        </p:txBody>
      </p:sp>
      <p:sp>
        <p:nvSpPr>
          <p:cNvPr id="79885" name="Rectangle 18"/>
          <p:cNvSpPr>
            <a:spLocks noChangeArrowheads="1"/>
          </p:cNvSpPr>
          <p:nvPr/>
        </p:nvSpPr>
        <p:spPr bwMode="auto">
          <a:xfrm>
            <a:off x="7077075" y="4643438"/>
            <a:ext cx="1563688" cy="41592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altLang="en-US" sz="2000" b="1" baseline="-25000">
                <a:solidFill>
                  <a:srgbClr val="FF0000"/>
                </a:solidFill>
                <a:latin typeface="Times New Roman" pitchFamily="18" charset="0"/>
              </a:rPr>
              <a:t>s</a:t>
            </a:r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</a:rPr>
              <a:t> = D</a:t>
            </a:r>
            <a:r>
              <a:rPr lang="en-US" altLang="en-US" sz="2000" b="1" baseline="-25000">
                <a:solidFill>
                  <a:srgbClr val="FF0000"/>
                </a:solidFill>
                <a:latin typeface="Times New Roman" pitchFamily="18" charset="0"/>
              </a:rPr>
              <a:t>x </a:t>
            </a:r>
            <a:r>
              <a:rPr lang="en-US" altLang="en-US" sz="2000" b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</a:rPr>
              <a:t>p/p</a:t>
            </a:r>
            <a:r>
              <a:rPr lang="en-US" altLang="en-US" sz="2000" b="1" baseline="-25000">
                <a:solidFill>
                  <a:srgbClr val="FF0000"/>
                </a:solidFill>
                <a:latin typeface="Times New Roman" pitchFamily="18" charset="0"/>
              </a:rPr>
              <a:t>0</a:t>
            </a:r>
            <a:endParaRPr lang="en-US" altLang="en-US" sz="20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9886" name="Line 19"/>
          <p:cNvSpPr>
            <a:spLocks noChangeShapeType="1"/>
          </p:cNvSpPr>
          <p:nvPr/>
        </p:nvSpPr>
        <p:spPr bwMode="auto">
          <a:xfrm>
            <a:off x="7119938" y="3721100"/>
            <a:ext cx="0" cy="4381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9887" name="Rectangle 20"/>
          <p:cNvSpPr>
            <a:spLocks noChangeArrowheads="1"/>
          </p:cNvSpPr>
          <p:nvPr/>
        </p:nvSpPr>
        <p:spPr bwMode="auto">
          <a:xfrm>
            <a:off x="7256463" y="3694113"/>
            <a:ext cx="374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altLang="en-US" sz="2000" b="1" baseline="-25000">
                <a:solidFill>
                  <a:srgbClr val="FF0000"/>
                </a:solidFill>
                <a:latin typeface="Times New Roman" pitchFamily="18" charset="0"/>
              </a:rPr>
              <a:t>s</a:t>
            </a:r>
          </a:p>
        </p:txBody>
      </p:sp>
      <p:sp>
        <p:nvSpPr>
          <p:cNvPr id="79888" name="Rectangle 21"/>
          <p:cNvSpPr>
            <a:spLocks noChangeArrowheads="1"/>
          </p:cNvSpPr>
          <p:nvPr/>
        </p:nvSpPr>
        <p:spPr bwMode="auto">
          <a:xfrm>
            <a:off x="263525" y="3627438"/>
            <a:ext cx="8080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p = p</a:t>
            </a:r>
            <a:r>
              <a:rPr lang="en-US" altLang="en-US" b="1" baseline="-25000">
                <a:solidFill>
                  <a:srgbClr val="FF0000"/>
                </a:solidFill>
              </a:rPr>
              <a:t>0</a:t>
            </a:r>
            <a:endParaRPr lang="en-US" altLang="en-US" b="1">
              <a:solidFill>
                <a:srgbClr val="FF0000"/>
              </a:solidFill>
            </a:endParaRPr>
          </a:p>
        </p:txBody>
      </p:sp>
      <p:sp>
        <p:nvSpPr>
          <p:cNvPr id="79889" name="Rectangle 22"/>
          <p:cNvSpPr>
            <a:spLocks noChangeArrowheads="1"/>
          </p:cNvSpPr>
          <p:nvPr/>
        </p:nvSpPr>
        <p:spPr bwMode="auto">
          <a:xfrm>
            <a:off x="1839913" y="1531938"/>
            <a:ext cx="1347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p = p</a:t>
            </a:r>
            <a:r>
              <a:rPr lang="en-US" altLang="en-US" b="1" baseline="-25000">
                <a:solidFill>
                  <a:srgbClr val="FF0000"/>
                </a:solidFill>
              </a:rPr>
              <a:t>0</a:t>
            </a:r>
            <a:r>
              <a:rPr lang="en-US" altLang="en-US" b="1">
                <a:solidFill>
                  <a:srgbClr val="FF0000"/>
                </a:solidFill>
              </a:rPr>
              <a:t> + </a:t>
            </a:r>
            <a:r>
              <a:rPr lang="en-US" altLang="en-US" b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altLang="en-US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79890" name="Freeform 23"/>
          <p:cNvSpPr>
            <a:spLocks/>
          </p:cNvSpPr>
          <p:nvPr/>
        </p:nvSpPr>
        <p:spPr bwMode="auto">
          <a:xfrm>
            <a:off x="1714500" y="1885950"/>
            <a:ext cx="7058025" cy="1828800"/>
          </a:xfrm>
          <a:custGeom>
            <a:avLst/>
            <a:gdLst>
              <a:gd name="T0" fmla="*/ 0 w 4446"/>
              <a:gd name="T1" fmla="*/ 0 h 1152"/>
              <a:gd name="T2" fmla="*/ 2147483647 w 4446"/>
              <a:gd name="T3" fmla="*/ 2147483647 h 1152"/>
              <a:gd name="T4" fmla="*/ 2147483647 w 4446"/>
              <a:gd name="T5" fmla="*/ 2147483647 h 1152"/>
              <a:gd name="T6" fmla="*/ 2147483647 w 4446"/>
              <a:gd name="T7" fmla="*/ 2147483647 h 1152"/>
              <a:gd name="T8" fmla="*/ 0 60000 65536"/>
              <a:gd name="T9" fmla="*/ 0 60000 65536"/>
              <a:gd name="T10" fmla="*/ 0 60000 65536"/>
              <a:gd name="T11" fmla="*/ 0 60000 65536"/>
              <a:gd name="T12" fmla="*/ 0 w 4446"/>
              <a:gd name="T13" fmla="*/ 0 h 1152"/>
              <a:gd name="T14" fmla="*/ 4446 w 4446"/>
              <a:gd name="T15" fmla="*/ 1152 h 11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46" h="1152">
                <a:moveTo>
                  <a:pt x="0" y="0"/>
                </a:moveTo>
                <a:lnTo>
                  <a:pt x="1302" y="876"/>
                </a:lnTo>
                <a:lnTo>
                  <a:pt x="3036" y="1152"/>
                </a:lnTo>
                <a:lnTo>
                  <a:pt x="4446" y="1152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9891" name="Freeform 24"/>
          <p:cNvSpPr>
            <a:spLocks/>
          </p:cNvSpPr>
          <p:nvPr/>
        </p:nvSpPr>
        <p:spPr bwMode="auto">
          <a:xfrm>
            <a:off x="476250" y="3695700"/>
            <a:ext cx="8324850" cy="466725"/>
          </a:xfrm>
          <a:custGeom>
            <a:avLst/>
            <a:gdLst>
              <a:gd name="T0" fmla="*/ 0 w 5244"/>
              <a:gd name="T1" fmla="*/ 740925828 h 294"/>
              <a:gd name="T2" fmla="*/ 1784270754 w 5244"/>
              <a:gd name="T3" fmla="*/ 740925828 h 294"/>
              <a:gd name="T4" fmla="*/ 2147483647 w 5244"/>
              <a:gd name="T5" fmla="*/ 0 h 294"/>
              <a:gd name="T6" fmla="*/ 2147483647 w 5244"/>
              <a:gd name="T7" fmla="*/ 725804897 h 294"/>
              <a:gd name="T8" fmla="*/ 2147483647 w 5244"/>
              <a:gd name="T9" fmla="*/ 725804897 h 2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44"/>
              <a:gd name="T16" fmla="*/ 0 h 294"/>
              <a:gd name="T17" fmla="*/ 5244 w 5244"/>
              <a:gd name="T18" fmla="*/ 294 h 29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44" h="294">
                <a:moveTo>
                  <a:pt x="0" y="294"/>
                </a:moveTo>
                <a:lnTo>
                  <a:pt x="708" y="294"/>
                </a:lnTo>
                <a:lnTo>
                  <a:pt x="1578" y="0"/>
                </a:lnTo>
                <a:lnTo>
                  <a:pt x="3834" y="288"/>
                </a:lnTo>
                <a:lnTo>
                  <a:pt x="5244" y="288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9892" name="Rectangle 25"/>
          <p:cNvSpPr>
            <a:spLocks noChangeArrowheads="1"/>
          </p:cNvSpPr>
          <p:nvPr/>
        </p:nvSpPr>
        <p:spPr bwMode="auto">
          <a:xfrm>
            <a:off x="5057775" y="1008063"/>
            <a:ext cx="3219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Inject an </a:t>
            </a:r>
            <a:r>
              <a:rPr lang="en-US" altLang="en-US" u="sng">
                <a:solidFill>
                  <a:schemeClr val="accent2"/>
                </a:solidFill>
              </a:rPr>
              <a:t>off-momentum</a:t>
            </a:r>
            <a:r>
              <a:rPr lang="en-US" altLang="en-US"/>
              <a:t> beam</a:t>
            </a:r>
            <a:endParaRPr lang="en-GB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Charge exchange injection PSB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3"/>
          </p:nvPr>
        </p:nvSpPr>
        <p:spPr>
          <a:xfrm>
            <a:off x="616284" y="990600"/>
            <a:ext cx="8184816" cy="786985"/>
          </a:xfrm>
        </p:spPr>
        <p:txBody>
          <a:bodyPr/>
          <a:lstStyle/>
          <a:p>
            <a:r>
              <a:rPr lang="en-GB" dirty="0" smtClean="0"/>
              <a:t>Charge exchange injection into the CERN PS Booster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83" y="1547155"/>
            <a:ext cx="5837560" cy="39870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74822" y="5795546"/>
            <a:ext cx="38338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>
                <a:latin typeface="TimesNewRoman"/>
              </a:rPr>
              <a:t>M. </a:t>
            </a:r>
            <a:r>
              <a:rPr lang="en-GB" sz="1600" i="1" dirty="0" smtClean="0">
                <a:latin typeface="TimesNewRoman"/>
              </a:rPr>
              <a:t>Martini et al, Proc. of EPAC04 (2004)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18427200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2800" dirty="0" smtClean="0"/>
              <a:t>Direct Drive Pulsed Magnetic Septum (1)</a:t>
            </a:r>
          </a:p>
        </p:txBody>
      </p:sp>
      <p:sp>
        <p:nvSpPr>
          <p:cNvPr id="22530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rgbClr val="000099"/>
                </a:solidFill>
              </a:rPr>
              <a:t>January 2017</a:t>
            </a:r>
            <a:endParaRPr lang="en-GB" altLang="en-US" sz="1400" smtClean="0">
              <a:solidFill>
                <a:srgbClr val="000099"/>
              </a:solidFill>
            </a:endParaRPr>
          </a:p>
        </p:txBody>
      </p:sp>
      <p:sp>
        <p:nvSpPr>
          <p:cNvPr id="2253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300" smtClean="0">
                <a:solidFill>
                  <a:srgbClr val="000099"/>
                </a:solidFill>
              </a:rPr>
              <a:t>USPAS - Transfer and kickers - J. Wenninger</a:t>
            </a:r>
          </a:p>
        </p:txBody>
      </p:sp>
      <p:sp>
        <p:nvSpPr>
          <p:cNvPr id="225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BA00E0C-67BE-4D4F-AABA-D8C6CA723AC2}" type="slidenum">
              <a:rPr lang="en-GB" altLang="en-US" sz="1400" smtClean="0">
                <a:solidFill>
                  <a:srgbClr val="00009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72</a:t>
            </a:fld>
            <a:endParaRPr lang="en-GB" altLang="en-US" sz="1400" smtClean="0">
              <a:solidFill>
                <a:srgbClr val="000099"/>
              </a:solidFill>
            </a:endParaRPr>
          </a:p>
        </p:txBody>
      </p:sp>
      <p:sp>
        <p:nvSpPr>
          <p:cNvPr id="22534" name="Text Box 4"/>
          <p:cNvSpPr txBox="1">
            <a:spLocks noChangeArrowheads="1"/>
          </p:cNvSpPr>
          <p:nvPr/>
        </p:nvSpPr>
        <p:spPr bwMode="auto">
          <a:xfrm>
            <a:off x="4419600" y="1219200"/>
            <a:ext cx="4572000" cy="383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altLang="en-US" sz="1700" dirty="0">
                <a:solidFill>
                  <a:srgbClr val="000099"/>
                </a:solidFill>
              </a:rPr>
              <a:t>Powered with a half sine wave current with a half period time of typically 3 </a:t>
            </a:r>
            <a:r>
              <a:rPr lang="en-US" altLang="en-US" sz="1700" dirty="0" err="1">
                <a:solidFill>
                  <a:srgbClr val="000099"/>
                </a:solidFill>
              </a:rPr>
              <a:t>ms.</a:t>
            </a:r>
            <a:endParaRPr lang="en-GB" altLang="en-US" sz="1700" dirty="0">
              <a:solidFill>
                <a:srgbClr val="000099"/>
              </a:solidFill>
            </a:endParaRPr>
          </a:p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altLang="en-US" sz="1700" dirty="0">
                <a:solidFill>
                  <a:srgbClr val="000099"/>
                </a:solidFill>
              </a:rPr>
              <a:t>Coil is generally constructed as a </a:t>
            </a:r>
            <a:r>
              <a:rPr lang="en-US" altLang="en-US" sz="1700" u="sng" dirty="0">
                <a:solidFill>
                  <a:srgbClr val="000099"/>
                </a:solidFill>
              </a:rPr>
              <a:t>single turn</a:t>
            </a:r>
            <a:r>
              <a:rPr lang="en-US" altLang="en-US" sz="1700" dirty="0">
                <a:solidFill>
                  <a:srgbClr val="000099"/>
                </a:solidFill>
              </a:rPr>
              <a:t>, so as to minimize magnet self-inductance. </a:t>
            </a:r>
          </a:p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altLang="en-US" sz="1800" dirty="0">
                <a:solidFill>
                  <a:srgbClr val="000099"/>
                </a:solidFill>
              </a:rPr>
              <a:t>A transformer is used between power supply and magnet to allow use of standard 2kV </a:t>
            </a:r>
            <a:r>
              <a:rPr lang="en-US" altLang="en-US" sz="1800" dirty="0" smtClean="0">
                <a:solidFill>
                  <a:srgbClr val="000099"/>
                </a:solidFill>
              </a:rPr>
              <a:t>capacitors for the supply</a:t>
            </a:r>
            <a:r>
              <a:rPr lang="en-US" altLang="en-US" sz="1700" dirty="0" smtClean="0">
                <a:solidFill>
                  <a:srgbClr val="000099"/>
                </a:solidFill>
              </a:rPr>
              <a:t>.</a:t>
            </a:r>
            <a:endParaRPr lang="en-GB" altLang="en-US" sz="1700" dirty="0">
              <a:solidFill>
                <a:srgbClr val="000099"/>
              </a:solidFill>
            </a:endParaRPr>
          </a:p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altLang="en-US" sz="1800" dirty="0">
                <a:solidFill>
                  <a:srgbClr val="000099"/>
                </a:solidFill>
              </a:rPr>
              <a:t>To allow precise matching of the septum position with the </a:t>
            </a:r>
            <a:r>
              <a:rPr lang="en-US" altLang="en-US" sz="1800" dirty="0" smtClean="0">
                <a:solidFill>
                  <a:srgbClr val="000099"/>
                </a:solidFill>
              </a:rPr>
              <a:t>circulating </a:t>
            </a:r>
            <a:r>
              <a:rPr lang="en-US" altLang="en-US" sz="1800" dirty="0">
                <a:solidFill>
                  <a:srgbClr val="000099"/>
                </a:solidFill>
              </a:rPr>
              <a:t>beam trajectory, the magnet is also often fitted with a remote displacement system</a:t>
            </a:r>
            <a:r>
              <a:rPr lang="en-US" altLang="en-US" sz="1700" dirty="0">
                <a:solidFill>
                  <a:srgbClr val="000099"/>
                </a:solidFill>
              </a:rPr>
              <a:t>.</a:t>
            </a:r>
            <a:endParaRPr lang="en-GB" altLang="en-US" sz="1700" dirty="0">
              <a:solidFill>
                <a:srgbClr val="000099"/>
              </a:solidFill>
            </a:endParaRPr>
          </a:p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GB" altLang="en-US" sz="1700" dirty="0">
                <a:solidFill>
                  <a:srgbClr val="000099"/>
                </a:solidFill>
              </a:rPr>
              <a:t>Often under vacuum to minimize distance between circulating and extracted beam.</a:t>
            </a:r>
          </a:p>
        </p:txBody>
      </p:sp>
      <p:grpSp>
        <p:nvGrpSpPr>
          <p:cNvPr id="22535" name="Group 70"/>
          <p:cNvGrpSpPr>
            <a:grpSpLocks/>
          </p:cNvGrpSpPr>
          <p:nvPr/>
        </p:nvGrpSpPr>
        <p:grpSpPr bwMode="auto">
          <a:xfrm>
            <a:off x="212725" y="1281113"/>
            <a:ext cx="4205288" cy="4052887"/>
            <a:chOff x="86" y="672"/>
            <a:chExt cx="2649" cy="2553"/>
          </a:xfrm>
        </p:grpSpPr>
        <p:grpSp>
          <p:nvGrpSpPr>
            <p:cNvPr id="22536" name="Group 16"/>
            <p:cNvGrpSpPr>
              <a:grpSpLocks/>
            </p:cNvGrpSpPr>
            <p:nvPr/>
          </p:nvGrpSpPr>
          <p:grpSpPr bwMode="auto">
            <a:xfrm>
              <a:off x="114" y="699"/>
              <a:ext cx="2621" cy="2526"/>
              <a:chOff x="186" y="671"/>
              <a:chExt cx="2621" cy="2526"/>
            </a:xfrm>
          </p:grpSpPr>
          <p:sp>
            <p:nvSpPr>
              <p:cNvPr id="22538" name="Text Box 17"/>
              <p:cNvSpPr txBox="1">
                <a:spLocks noChangeArrowheads="1"/>
              </p:cNvSpPr>
              <p:nvPr/>
            </p:nvSpPr>
            <p:spPr bwMode="auto">
              <a:xfrm>
                <a:off x="2011" y="1784"/>
                <a:ext cx="796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800"/>
                  <a:t>Circulating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800"/>
                  <a:t>Beam</a:t>
                </a:r>
              </a:p>
            </p:txBody>
          </p:sp>
          <p:grpSp>
            <p:nvGrpSpPr>
              <p:cNvPr id="22539" name="Group 18"/>
              <p:cNvGrpSpPr>
                <a:grpSpLocks/>
              </p:cNvGrpSpPr>
              <p:nvPr/>
            </p:nvGrpSpPr>
            <p:grpSpPr bwMode="auto">
              <a:xfrm>
                <a:off x="2081" y="2591"/>
                <a:ext cx="626" cy="606"/>
                <a:chOff x="480" y="2832"/>
                <a:chExt cx="626" cy="606"/>
              </a:xfrm>
            </p:grpSpPr>
            <p:sp>
              <p:nvSpPr>
                <p:cNvPr id="22584" name="Line 19"/>
                <p:cNvSpPr>
                  <a:spLocks noChangeShapeType="1"/>
                </p:cNvSpPr>
                <p:nvPr/>
              </p:nvSpPr>
              <p:spPr bwMode="auto">
                <a:xfrm>
                  <a:off x="607" y="3261"/>
                  <a:ext cx="374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lg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585" name="Line 20"/>
                <p:cNvSpPr>
                  <a:spLocks noChangeShapeType="1"/>
                </p:cNvSpPr>
                <p:nvPr/>
              </p:nvSpPr>
              <p:spPr bwMode="auto">
                <a:xfrm rot="-5400000">
                  <a:off x="473" y="3127"/>
                  <a:ext cx="268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lg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586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939" y="3207"/>
                  <a:ext cx="167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GB" altLang="en-US" sz="1800"/>
                    <a:t>x</a:t>
                  </a:r>
                </a:p>
              </p:txBody>
            </p:sp>
            <p:sp>
              <p:nvSpPr>
                <p:cNvPr id="22587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480" y="2832"/>
                  <a:ext cx="168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GB" altLang="en-US" sz="1800"/>
                    <a:t>y</a:t>
                  </a:r>
                </a:p>
              </p:txBody>
            </p:sp>
            <p:sp>
              <p:nvSpPr>
                <p:cNvPr id="22588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607" y="3053"/>
                  <a:ext cx="291" cy="20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589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855" y="2969"/>
                  <a:ext cx="167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GB" altLang="en-US" sz="1800"/>
                    <a:t>z</a:t>
                  </a:r>
                </a:p>
              </p:txBody>
            </p:sp>
          </p:grpSp>
          <p:sp>
            <p:nvSpPr>
              <p:cNvPr id="22540" name="Text Box 25"/>
              <p:cNvSpPr txBox="1">
                <a:spLocks noChangeArrowheads="1"/>
              </p:cNvSpPr>
              <p:nvPr/>
            </p:nvSpPr>
            <p:spPr bwMode="auto">
              <a:xfrm>
                <a:off x="186" y="725"/>
                <a:ext cx="44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800"/>
                  <a:t>Yoke</a:t>
                </a:r>
              </a:p>
            </p:txBody>
          </p:sp>
          <p:sp>
            <p:nvSpPr>
              <p:cNvPr id="22541" name="Line 26"/>
              <p:cNvSpPr>
                <a:spLocks noChangeShapeType="1"/>
              </p:cNvSpPr>
              <p:nvPr/>
            </p:nvSpPr>
            <p:spPr bwMode="auto">
              <a:xfrm>
                <a:off x="501" y="915"/>
                <a:ext cx="138" cy="198"/>
              </a:xfrm>
              <a:prstGeom prst="line">
                <a:avLst/>
              </a:prstGeom>
              <a:noFill/>
              <a:ln w="25400">
                <a:solidFill>
                  <a:srgbClr val="00B0F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2542" name="Text Box 27"/>
              <p:cNvSpPr txBox="1">
                <a:spLocks noChangeArrowheads="1"/>
              </p:cNvSpPr>
              <p:nvPr/>
            </p:nvSpPr>
            <p:spPr bwMode="auto">
              <a:xfrm>
                <a:off x="1015" y="671"/>
                <a:ext cx="113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800"/>
                  <a:t>Rear Conductor</a:t>
                </a:r>
              </a:p>
            </p:txBody>
          </p:sp>
          <p:sp>
            <p:nvSpPr>
              <p:cNvPr id="22543" name="Text Box 28"/>
              <p:cNvSpPr txBox="1">
                <a:spLocks noChangeArrowheads="1"/>
              </p:cNvSpPr>
              <p:nvPr/>
            </p:nvSpPr>
            <p:spPr bwMode="auto">
              <a:xfrm>
                <a:off x="1885" y="902"/>
                <a:ext cx="780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800"/>
                  <a:t>Septum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800"/>
                  <a:t>Conductor</a:t>
                </a:r>
              </a:p>
            </p:txBody>
          </p:sp>
          <p:sp>
            <p:nvSpPr>
              <p:cNvPr id="22544" name="Text Box 29"/>
              <p:cNvSpPr txBox="1">
                <a:spLocks noChangeArrowheads="1"/>
              </p:cNvSpPr>
              <p:nvPr/>
            </p:nvSpPr>
            <p:spPr bwMode="auto">
              <a:xfrm>
                <a:off x="1819" y="2213"/>
                <a:ext cx="724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800"/>
                  <a:t>Extracted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800"/>
                  <a:t>Beam</a:t>
                </a:r>
              </a:p>
            </p:txBody>
          </p:sp>
          <p:grpSp>
            <p:nvGrpSpPr>
              <p:cNvPr id="22545" name="Group 30"/>
              <p:cNvGrpSpPr>
                <a:grpSpLocks/>
              </p:cNvGrpSpPr>
              <p:nvPr/>
            </p:nvGrpSpPr>
            <p:grpSpPr bwMode="auto">
              <a:xfrm>
                <a:off x="292" y="1116"/>
                <a:ext cx="1916" cy="1876"/>
                <a:chOff x="292" y="1116"/>
                <a:chExt cx="1916" cy="1876"/>
              </a:xfrm>
            </p:grpSpPr>
            <p:sp>
              <p:nvSpPr>
                <p:cNvPr id="22549" name="Freeform 31"/>
                <p:cNvSpPr>
                  <a:spLocks/>
                </p:cNvSpPr>
                <p:nvPr/>
              </p:nvSpPr>
              <p:spPr bwMode="auto">
                <a:xfrm>
                  <a:off x="503" y="1126"/>
                  <a:ext cx="1111" cy="572"/>
                </a:xfrm>
                <a:custGeom>
                  <a:avLst/>
                  <a:gdLst>
                    <a:gd name="T0" fmla="*/ 27391 w 822"/>
                    <a:gd name="T1" fmla="*/ 0 h 426"/>
                    <a:gd name="T2" fmla="*/ 30557 w 822"/>
                    <a:gd name="T3" fmla="*/ 2903 h 426"/>
                    <a:gd name="T4" fmla="*/ 30557 w 822"/>
                    <a:gd name="T5" fmla="*/ 10675 h 426"/>
                    <a:gd name="T6" fmla="*/ 12662 w 822"/>
                    <a:gd name="T7" fmla="*/ 10675 h 426"/>
                    <a:gd name="T8" fmla="*/ 12662 w 822"/>
                    <a:gd name="T9" fmla="*/ 14621 h 426"/>
                    <a:gd name="T10" fmla="*/ 1 w 822"/>
                    <a:gd name="T11" fmla="*/ 14621 h 426"/>
                    <a:gd name="T12" fmla="*/ 0 w 822"/>
                    <a:gd name="T13" fmla="*/ 3886 h 426"/>
                    <a:gd name="T14" fmla="*/ 4235 w 822"/>
                    <a:gd name="T15" fmla="*/ 0 h 426"/>
                    <a:gd name="T16" fmla="*/ 27391 w 822"/>
                    <a:gd name="T17" fmla="*/ 0 h 42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22" h="426">
                      <a:moveTo>
                        <a:pt x="737" y="0"/>
                      </a:moveTo>
                      <a:lnTo>
                        <a:pt x="822" y="85"/>
                      </a:lnTo>
                      <a:lnTo>
                        <a:pt x="822" y="311"/>
                      </a:lnTo>
                      <a:lnTo>
                        <a:pt x="340" y="311"/>
                      </a:lnTo>
                      <a:lnTo>
                        <a:pt x="340" y="426"/>
                      </a:lnTo>
                      <a:lnTo>
                        <a:pt x="1" y="426"/>
                      </a:lnTo>
                      <a:lnTo>
                        <a:pt x="0" y="113"/>
                      </a:lnTo>
                      <a:lnTo>
                        <a:pt x="114" y="0"/>
                      </a:lnTo>
                      <a:lnTo>
                        <a:pt x="737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63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2550" name="Rectangle 32"/>
                <p:cNvSpPr>
                  <a:spLocks noChangeArrowheads="1"/>
                </p:cNvSpPr>
                <p:nvPr/>
              </p:nvSpPr>
              <p:spPr bwMode="auto">
                <a:xfrm>
                  <a:off x="1586" y="1546"/>
                  <a:ext cx="29" cy="304"/>
                </a:xfrm>
                <a:prstGeom prst="rect">
                  <a:avLst/>
                </a:prstGeom>
                <a:solidFill>
                  <a:srgbClr val="FF6600"/>
                </a:solidFill>
                <a:ln w="317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2551" name="Oval 33"/>
                <p:cNvSpPr>
                  <a:spLocks noChangeArrowheads="1"/>
                </p:cNvSpPr>
                <p:nvPr/>
              </p:nvSpPr>
              <p:spPr bwMode="auto">
                <a:xfrm>
                  <a:off x="1585" y="1802"/>
                  <a:ext cx="27" cy="27"/>
                </a:xfrm>
                <a:prstGeom prst="ellipse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2552" name="Freeform 34"/>
                <p:cNvSpPr>
                  <a:spLocks/>
                </p:cNvSpPr>
                <p:nvPr/>
              </p:nvSpPr>
              <p:spPr bwMode="auto">
                <a:xfrm>
                  <a:off x="504" y="1699"/>
                  <a:ext cx="1111" cy="571"/>
                </a:xfrm>
                <a:custGeom>
                  <a:avLst/>
                  <a:gdLst>
                    <a:gd name="T0" fmla="*/ 12662 w 822"/>
                    <a:gd name="T1" fmla="*/ 0 h 425"/>
                    <a:gd name="T2" fmla="*/ 12662 w 822"/>
                    <a:gd name="T3" fmla="*/ 3953 h 425"/>
                    <a:gd name="T4" fmla="*/ 30557 w 822"/>
                    <a:gd name="T5" fmla="*/ 3953 h 425"/>
                    <a:gd name="T6" fmla="*/ 30557 w 822"/>
                    <a:gd name="T7" fmla="*/ 11764 h 425"/>
                    <a:gd name="T8" fmla="*/ 27391 w 822"/>
                    <a:gd name="T9" fmla="*/ 14691 h 425"/>
                    <a:gd name="T10" fmla="*/ 4235 w 822"/>
                    <a:gd name="T11" fmla="*/ 14691 h 425"/>
                    <a:gd name="T12" fmla="*/ 0 w 822"/>
                    <a:gd name="T13" fmla="*/ 10786 h 425"/>
                    <a:gd name="T14" fmla="*/ 0 w 822"/>
                    <a:gd name="T15" fmla="*/ 0 h 425"/>
                    <a:gd name="T16" fmla="*/ 12662 w 822"/>
                    <a:gd name="T17" fmla="*/ 0 h 42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22" h="425">
                      <a:moveTo>
                        <a:pt x="340" y="0"/>
                      </a:moveTo>
                      <a:lnTo>
                        <a:pt x="340" y="114"/>
                      </a:lnTo>
                      <a:lnTo>
                        <a:pt x="822" y="114"/>
                      </a:lnTo>
                      <a:lnTo>
                        <a:pt x="822" y="340"/>
                      </a:lnTo>
                      <a:lnTo>
                        <a:pt x="737" y="425"/>
                      </a:lnTo>
                      <a:lnTo>
                        <a:pt x="114" y="425"/>
                      </a:lnTo>
                      <a:lnTo>
                        <a:pt x="0" y="312"/>
                      </a:lnTo>
                      <a:lnTo>
                        <a:pt x="0" y="0"/>
                      </a:lnTo>
                      <a:lnTo>
                        <a:pt x="34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63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2553" name="Oval 35" descr="Large confetti"/>
                <p:cNvSpPr>
                  <a:spLocks noChangeArrowheads="1"/>
                </p:cNvSpPr>
                <p:nvPr/>
              </p:nvSpPr>
              <p:spPr bwMode="auto">
                <a:xfrm>
                  <a:off x="1198" y="1608"/>
                  <a:ext cx="332" cy="187"/>
                </a:xfrm>
                <a:prstGeom prst="ellipse">
                  <a:avLst/>
                </a:prstGeom>
                <a:pattFill prst="lgConfetti">
                  <a:fgClr>
                    <a:schemeClr val="accent1"/>
                  </a:fgClr>
                  <a:bgClr>
                    <a:schemeClr val="bg1"/>
                  </a:bgClr>
                </a:pattFill>
                <a:ln w="3175" algn="ctr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2554" name="Oval 36" descr="Large confetti"/>
                <p:cNvSpPr>
                  <a:spLocks noChangeArrowheads="1"/>
                </p:cNvSpPr>
                <p:nvPr/>
              </p:nvSpPr>
              <p:spPr bwMode="auto">
                <a:xfrm>
                  <a:off x="1635" y="1613"/>
                  <a:ext cx="395" cy="177"/>
                </a:xfrm>
                <a:prstGeom prst="ellipse">
                  <a:avLst/>
                </a:prstGeom>
                <a:pattFill prst="lgConfetti">
                  <a:fgClr>
                    <a:schemeClr val="accent1"/>
                  </a:fgClr>
                  <a:bgClr>
                    <a:schemeClr val="bg1"/>
                  </a:bgClr>
                </a:pattFill>
                <a:ln w="3175" algn="ctr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grpSp>
              <p:nvGrpSpPr>
                <p:cNvPr id="22555" name="Group 37"/>
                <p:cNvGrpSpPr>
                  <a:grpSpLocks/>
                </p:cNvGrpSpPr>
                <p:nvPr/>
              </p:nvGrpSpPr>
              <p:grpSpPr bwMode="auto">
                <a:xfrm>
                  <a:off x="963" y="1544"/>
                  <a:ext cx="76" cy="306"/>
                  <a:chOff x="963" y="1544"/>
                  <a:chExt cx="76" cy="306"/>
                </a:xfrm>
              </p:grpSpPr>
              <p:sp>
                <p:nvSpPr>
                  <p:cNvPr id="22581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963" y="1544"/>
                    <a:ext cx="76" cy="306"/>
                  </a:xfrm>
                  <a:prstGeom prst="rect">
                    <a:avLst/>
                  </a:prstGeom>
                  <a:solidFill>
                    <a:srgbClr val="FF66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/>
                  </a:p>
                </p:txBody>
              </p:sp>
              <p:sp>
                <p:nvSpPr>
                  <p:cNvPr id="22582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987" y="1554"/>
                    <a:ext cx="27" cy="27"/>
                  </a:xfrm>
                  <a:prstGeom prst="ellipse">
                    <a:avLst/>
                  </a:prstGeom>
                  <a:noFill/>
                  <a:ln w="317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/>
                  </a:p>
                </p:txBody>
              </p:sp>
              <p:sp>
                <p:nvSpPr>
                  <p:cNvPr id="22583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984" y="1809"/>
                    <a:ext cx="27" cy="27"/>
                  </a:xfrm>
                  <a:prstGeom prst="ellipse">
                    <a:avLst/>
                  </a:prstGeom>
                  <a:noFill/>
                  <a:ln w="317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/>
                  </a:p>
                </p:txBody>
              </p:sp>
            </p:grpSp>
            <p:sp>
              <p:nvSpPr>
                <p:cNvPr id="22556" name="Oval 41"/>
                <p:cNvSpPr>
                  <a:spLocks noChangeArrowheads="1"/>
                </p:cNvSpPr>
                <p:nvPr/>
              </p:nvSpPr>
              <p:spPr bwMode="auto">
                <a:xfrm>
                  <a:off x="1583" y="1556"/>
                  <a:ext cx="27" cy="27"/>
                </a:xfrm>
                <a:prstGeom prst="ellipse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2557" name="Rectangle 42"/>
                <p:cNvSpPr>
                  <a:spLocks noChangeArrowheads="1"/>
                </p:cNvSpPr>
                <p:nvPr/>
              </p:nvSpPr>
              <p:spPr bwMode="auto">
                <a:xfrm>
                  <a:off x="292" y="1544"/>
                  <a:ext cx="210" cy="306"/>
                </a:xfrm>
                <a:prstGeom prst="rect">
                  <a:avLst/>
                </a:prstGeom>
                <a:solidFill>
                  <a:srgbClr val="FF6600"/>
                </a:solidFill>
                <a:ln w="317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2558" name="Oval 43"/>
                <p:cNvSpPr>
                  <a:spLocks noChangeArrowheads="1"/>
                </p:cNvSpPr>
                <p:nvPr/>
              </p:nvSpPr>
              <p:spPr bwMode="auto">
                <a:xfrm>
                  <a:off x="305" y="1782"/>
                  <a:ext cx="27" cy="30"/>
                </a:xfrm>
                <a:prstGeom prst="ellipse">
                  <a:avLst/>
                </a:prstGeom>
                <a:solidFill>
                  <a:schemeClr val="bg1"/>
                </a:solidFill>
                <a:ln w="317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2559" name="Oval 44"/>
                <p:cNvSpPr>
                  <a:spLocks noChangeArrowheads="1"/>
                </p:cNvSpPr>
                <p:nvPr/>
              </p:nvSpPr>
              <p:spPr bwMode="auto">
                <a:xfrm>
                  <a:off x="377" y="1782"/>
                  <a:ext cx="27" cy="30"/>
                </a:xfrm>
                <a:prstGeom prst="ellipse">
                  <a:avLst/>
                </a:prstGeom>
                <a:solidFill>
                  <a:schemeClr val="bg1"/>
                </a:solidFill>
                <a:ln w="317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2560" name="Oval 45"/>
                <p:cNvSpPr>
                  <a:spLocks noChangeArrowheads="1"/>
                </p:cNvSpPr>
                <p:nvPr/>
              </p:nvSpPr>
              <p:spPr bwMode="auto">
                <a:xfrm>
                  <a:off x="306" y="1576"/>
                  <a:ext cx="27" cy="30"/>
                </a:xfrm>
                <a:prstGeom prst="ellipse">
                  <a:avLst/>
                </a:prstGeom>
                <a:solidFill>
                  <a:schemeClr val="bg1"/>
                </a:solidFill>
                <a:ln w="317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2561" name="Oval 46"/>
                <p:cNvSpPr>
                  <a:spLocks noChangeArrowheads="1"/>
                </p:cNvSpPr>
                <p:nvPr/>
              </p:nvSpPr>
              <p:spPr bwMode="auto">
                <a:xfrm>
                  <a:off x="378" y="1576"/>
                  <a:ext cx="27" cy="30"/>
                </a:xfrm>
                <a:prstGeom prst="ellipse">
                  <a:avLst/>
                </a:prstGeom>
                <a:solidFill>
                  <a:schemeClr val="bg1"/>
                </a:solidFill>
                <a:ln w="317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2562" name="Line 47"/>
                <p:cNvSpPr>
                  <a:spLocks noChangeShapeType="1"/>
                </p:cNvSpPr>
                <p:nvPr/>
              </p:nvSpPr>
              <p:spPr bwMode="auto">
                <a:xfrm>
                  <a:off x="383" y="2733"/>
                  <a:ext cx="1474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2563" name="Line 48"/>
                <p:cNvSpPr>
                  <a:spLocks noChangeShapeType="1"/>
                </p:cNvSpPr>
                <p:nvPr/>
              </p:nvSpPr>
              <p:spPr bwMode="auto">
                <a:xfrm>
                  <a:off x="503" y="2118"/>
                  <a:ext cx="0" cy="62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prstDash val="lg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2564" name="Line 49"/>
                <p:cNvSpPr>
                  <a:spLocks noChangeShapeType="1"/>
                </p:cNvSpPr>
                <p:nvPr/>
              </p:nvSpPr>
              <p:spPr bwMode="auto">
                <a:xfrm>
                  <a:off x="963" y="1854"/>
                  <a:ext cx="0" cy="113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prstDash val="lg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2565" name="Line 50"/>
                <p:cNvSpPr>
                  <a:spLocks noChangeShapeType="1"/>
                </p:cNvSpPr>
                <p:nvPr/>
              </p:nvSpPr>
              <p:spPr bwMode="auto">
                <a:xfrm>
                  <a:off x="1039" y="1852"/>
                  <a:ext cx="0" cy="62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prstDash val="lg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2566" name="Line 51"/>
                <p:cNvSpPr>
                  <a:spLocks noChangeShapeType="1"/>
                </p:cNvSpPr>
                <p:nvPr/>
              </p:nvSpPr>
              <p:spPr bwMode="auto">
                <a:xfrm>
                  <a:off x="1586" y="1854"/>
                  <a:ext cx="0" cy="62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prstDash val="lg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2567" name="Line 52"/>
                <p:cNvSpPr>
                  <a:spLocks noChangeShapeType="1"/>
                </p:cNvSpPr>
                <p:nvPr/>
              </p:nvSpPr>
              <p:spPr bwMode="auto">
                <a:xfrm>
                  <a:off x="1614" y="1852"/>
                  <a:ext cx="0" cy="89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prstDash val="lg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2568" name="Line 53"/>
                <p:cNvSpPr>
                  <a:spLocks noChangeShapeType="1"/>
                </p:cNvSpPr>
                <p:nvPr/>
              </p:nvSpPr>
              <p:spPr bwMode="auto">
                <a:xfrm>
                  <a:off x="503" y="2733"/>
                  <a:ext cx="0" cy="15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2569" name="Line 54"/>
                <p:cNvSpPr>
                  <a:spLocks noChangeShapeType="1"/>
                </p:cNvSpPr>
                <p:nvPr/>
              </p:nvSpPr>
              <p:spPr bwMode="auto">
                <a:xfrm>
                  <a:off x="501" y="2888"/>
                  <a:ext cx="465" cy="10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2570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965" y="2483"/>
                  <a:ext cx="73" cy="50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2571" name="Line 56"/>
                <p:cNvSpPr>
                  <a:spLocks noChangeShapeType="1"/>
                </p:cNvSpPr>
                <p:nvPr/>
              </p:nvSpPr>
              <p:spPr bwMode="auto">
                <a:xfrm>
                  <a:off x="1038" y="2481"/>
                  <a:ext cx="5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2572" name="Line 57"/>
                <p:cNvSpPr>
                  <a:spLocks noChangeShapeType="1"/>
                </p:cNvSpPr>
                <p:nvPr/>
              </p:nvSpPr>
              <p:spPr bwMode="auto">
                <a:xfrm>
                  <a:off x="1586" y="2480"/>
                  <a:ext cx="30" cy="25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2573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334" y="2593"/>
                  <a:ext cx="169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CH" altLang="en-US" sz="1200"/>
                    <a:t>0</a:t>
                  </a:r>
                  <a:endParaRPr lang="en-US" altLang="en-US" sz="1200"/>
                </a:p>
              </p:txBody>
            </p:sp>
            <p:sp>
              <p:nvSpPr>
                <p:cNvPr id="22574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338" y="2289"/>
                  <a:ext cx="180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CH" altLang="en-US" sz="1200"/>
                    <a:t>B</a:t>
                  </a:r>
                  <a:endParaRPr lang="en-US" altLang="en-US" sz="1200"/>
                </a:p>
              </p:txBody>
            </p:sp>
            <p:sp>
              <p:nvSpPr>
                <p:cNvPr id="22575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1804" y="2596"/>
                  <a:ext cx="164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CH" altLang="en-US" sz="1200"/>
                    <a:t>x</a:t>
                  </a:r>
                  <a:endParaRPr lang="en-US" altLang="en-US" sz="1200"/>
                </a:p>
              </p:txBody>
            </p:sp>
            <p:sp>
              <p:nvSpPr>
                <p:cNvPr id="22576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504" y="2339"/>
                  <a:ext cx="0" cy="46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2577" name="Line 62"/>
                <p:cNvSpPr>
                  <a:spLocks noChangeShapeType="1"/>
                </p:cNvSpPr>
                <p:nvPr/>
              </p:nvSpPr>
              <p:spPr bwMode="auto">
                <a:xfrm>
                  <a:off x="1104" y="1698"/>
                  <a:ext cx="102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2578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2044" y="1564"/>
                  <a:ext cx="164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CH" altLang="en-US" sz="1200"/>
                    <a:t>x</a:t>
                  </a:r>
                  <a:endParaRPr lang="en-US" altLang="en-US" sz="1200"/>
                </a:p>
              </p:txBody>
            </p:sp>
            <p:sp>
              <p:nvSpPr>
                <p:cNvPr id="22579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1620" y="1116"/>
                  <a:ext cx="291" cy="480"/>
                </a:xfrm>
                <a:prstGeom prst="line">
                  <a:avLst/>
                </a:prstGeom>
                <a:noFill/>
                <a:ln w="22225">
                  <a:solidFill>
                    <a:srgbClr val="FF66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2580" name="Rectangle 65"/>
                <p:cNvSpPr>
                  <a:spLocks noChangeArrowheads="1"/>
                </p:cNvSpPr>
                <p:nvPr/>
              </p:nvSpPr>
              <p:spPr bwMode="auto">
                <a:xfrm>
                  <a:off x="506" y="1693"/>
                  <a:ext cx="451" cy="27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2546" name="Line 66"/>
              <p:cNvSpPr>
                <a:spLocks noChangeShapeType="1"/>
              </p:cNvSpPr>
              <p:nvPr/>
            </p:nvSpPr>
            <p:spPr bwMode="auto">
              <a:xfrm flipH="1">
                <a:off x="1011" y="873"/>
                <a:ext cx="450" cy="663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2547" name="Line 67"/>
              <p:cNvSpPr>
                <a:spLocks noChangeShapeType="1"/>
              </p:cNvSpPr>
              <p:nvPr/>
            </p:nvSpPr>
            <p:spPr bwMode="auto">
              <a:xfrm flipH="1" flipV="1">
                <a:off x="1836" y="1731"/>
                <a:ext cx="210" cy="23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2548" name="Line 68"/>
              <p:cNvSpPr>
                <a:spLocks noChangeShapeType="1"/>
              </p:cNvSpPr>
              <p:nvPr/>
            </p:nvSpPr>
            <p:spPr bwMode="auto">
              <a:xfrm flipH="1" flipV="1">
                <a:off x="1392" y="1740"/>
                <a:ext cx="450" cy="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2537" name="Rectangle 69"/>
            <p:cNvSpPr>
              <a:spLocks noChangeArrowheads="1"/>
            </p:cNvSpPr>
            <p:nvPr/>
          </p:nvSpPr>
          <p:spPr bwMode="auto">
            <a:xfrm>
              <a:off x="86" y="672"/>
              <a:ext cx="2640" cy="254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50679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60" descr="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1379538"/>
            <a:ext cx="51466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0242" name="Object 53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62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6" name="Line 54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7" name="Line 55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10243" name="Object 56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63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Rectangle 5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Filamentation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42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1" descr="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1379538"/>
            <a:ext cx="51466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1266" name="Object 14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86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Line 15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271" name="Line 16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11267" name="Object 17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87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Rectangle 19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Filamentation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3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19" descr="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1379538"/>
            <a:ext cx="51466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900" smtClean="0"/>
              <a:t>Filamentation</a:t>
            </a:r>
            <a:endParaRPr lang="en-US" altLang="en-US" smtClean="0"/>
          </a:p>
        </p:txBody>
      </p:sp>
      <p:sp>
        <p:nvSpPr>
          <p:cNvPr id="14342" name="Rectangle 3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4338" name="Object 14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10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3" name="Line 15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344" name="Line 16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14339" name="Object 17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11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18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8" descr="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1379538"/>
            <a:ext cx="51466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3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5362" name="Object 11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34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Line 12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367" name="Line 13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15363" name="Object 14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35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8" name="Rectangle 1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Filamentation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45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18" descr="1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1379538"/>
            <a:ext cx="51466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6386" name="Object 11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58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Line 12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1" name="Line 13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16387" name="Object 14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59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2" name="Rectangle 1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Filamentation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569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7" descr="4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1379538"/>
            <a:ext cx="51466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9458" name="Object 40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82" name="Equation" r:id="rId4" imgW="164880" imgH="190440" progId="Equation.3">
                  <p:embed/>
                </p:oleObj>
              </mc:Choice>
              <mc:Fallback>
                <p:oleObj name="Equation" r:id="rId4" imgW="164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2" name="Line 41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63" name="Line 42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19459" name="Object 43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83" name="Equation" r:id="rId6" imgW="190440" imgH="190440" progId="Equation.3">
                  <p:embed/>
                </p:oleObj>
              </mc:Choice>
              <mc:Fallback>
                <p:oleObj name="Equation" r:id="rId6" imgW="1904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4" name="Rectangle 4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Filamentation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144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Oval 29"/>
          <p:cNvSpPr>
            <a:spLocks noChangeArrowheads="1"/>
          </p:cNvSpPr>
          <p:nvPr/>
        </p:nvSpPr>
        <p:spPr bwMode="auto">
          <a:xfrm>
            <a:off x="5634038" y="1531938"/>
            <a:ext cx="603250" cy="606425"/>
          </a:xfrm>
          <a:prstGeom prst="ellipse">
            <a:avLst/>
          </a:prstGeom>
          <a:solidFill>
            <a:srgbClr val="E3F2F3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Single-turn injection</a:t>
            </a: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Rectangle 12"/>
          <p:cNvSpPr>
            <a:spLocks noChangeArrowheads="1"/>
          </p:cNvSpPr>
          <p:nvPr/>
        </p:nvSpPr>
        <p:spPr bwMode="auto">
          <a:xfrm>
            <a:off x="5483225" y="1531938"/>
            <a:ext cx="76200" cy="4572000"/>
          </a:xfrm>
          <a:prstGeom prst="rect">
            <a:avLst/>
          </a:prstGeom>
          <a:pattFill prst="ltDn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Oval 17"/>
          <p:cNvSpPr>
            <a:spLocks noChangeArrowheads="1"/>
          </p:cNvSpPr>
          <p:nvPr/>
        </p:nvSpPr>
        <p:spPr bwMode="auto">
          <a:xfrm>
            <a:off x="5634038" y="3505200"/>
            <a:ext cx="603250" cy="606425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Line 15"/>
          <p:cNvSpPr>
            <a:spLocks noChangeShapeType="1"/>
          </p:cNvSpPr>
          <p:nvPr/>
        </p:nvSpPr>
        <p:spPr bwMode="auto">
          <a:xfrm>
            <a:off x="5938838" y="1911350"/>
            <a:ext cx="0" cy="1897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082" name="Group 4"/>
          <p:cNvGrpSpPr>
            <a:grpSpLocks/>
          </p:cNvGrpSpPr>
          <p:nvPr/>
        </p:nvGrpSpPr>
        <p:grpSpPr bwMode="auto">
          <a:xfrm>
            <a:off x="2751138" y="2062163"/>
            <a:ext cx="3492500" cy="3492500"/>
            <a:chOff x="2496" y="1056"/>
            <a:chExt cx="2688" cy="2688"/>
          </a:xfrm>
        </p:grpSpPr>
        <p:sp>
          <p:nvSpPr>
            <p:cNvPr id="3089" name="Oval 5"/>
            <p:cNvSpPr>
              <a:spLocks noChangeArrowheads="1"/>
            </p:cNvSpPr>
            <p:nvPr/>
          </p:nvSpPr>
          <p:spPr bwMode="auto">
            <a:xfrm>
              <a:off x="2496" y="1056"/>
              <a:ext cx="2688" cy="26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90" name="Line 6"/>
            <p:cNvSpPr>
              <a:spLocks noChangeShapeType="1"/>
            </p:cNvSpPr>
            <p:nvPr/>
          </p:nvSpPr>
          <p:spPr bwMode="auto">
            <a:xfrm>
              <a:off x="3792" y="24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91" name="Line 7"/>
            <p:cNvSpPr>
              <a:spLocks noChangeShapeType="1"/>
            </p:cNvSpPr>
            <p:nvPr/>
          </p:nvSpPr>
          <p:spPr bwMode="auto">
            <a:xfrm>
              <a:off x="3840" y="235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83" name="Rectangle 20"/>
          <p:cNvSpPr>
            <a:spLocks noChangeArrowheads="1"/>
          </p:cNvSpPr>
          <p:nvPr/>
        </p:nvSpPr>
        <p:spPr bwMode="auto">
          <a:xfrm>
            <a:off x="6772275" y="1531938"/>
            <a:ext cx="530225" cy="4572000"/>
          </a:xfrm>
          <a:prstGeom prst="rect">
            <a:avLst/>
          </a:prstGeom>
          <a:pattFill prst="ltDn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Text Box 26"/>
          <p:cNvSpPr txBox="1">
            <a:spLocks noChangeArrowheads="1"/>
          </p:cNvSpPr>
          <p:nvPr/>
        </p:nvSpPr>
        <p:spPr bwMode="auto">
          <a:xfrm>
            <a:off x="852488" y="1152525"/>
            <a:ext cx="292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Large deflection by septum</a:t>
            </a:r>
          </a:p>
        </p:txBody>
      </p:sp>
      <p:sp>
        <p:nvSpPr>
          <p:cNvPr id="3085" name="Text Box 27"/>
          <p:cNvSpPr txBox="1">
            <a:spLocks noChangeArrowheads="1"/>
          </p:cNvSpPr>
          <p:nvPr/>
        </p:nvSpPr>
        <p:spPr bwMode="auto">
          <a:xfrm>
            <a:off x="5938838" y="2282843"/>
            <a:ext cx="12498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i="1" dirty="0">
                <a:sym typeface="Symbol" pitchFamily="18" charset="2"/>
              </a:rPr>
              <a:t></a:t>
            </a:r>
            <a:r>
              <a:rPr lang="en-US" altLang="en-US" sz="2000" dirty="0">
                <a:sym typeface="Symbol" pitchFamily="18" charset="2"/>
              </a:rPr>
              <a:t> septum</a:t>
            </a:r>
          </a:p>
        </p:txBody>
      </p:sp>
      <p:sp>
        <p:nvSpPr>
          <p:cNvPr id="3086" name="Text Box 37"/>
          <p:cNvSpPr txBox="1">
            <a:spLocks noChangeArrowheads="1"/>
          </p:cNvSpPr>
          <p:nvPr/>
        </p:nvSpPr>
        <p:spPr bwMode="auto">
          <a:xfrm>
            <a:off x="1600200" y="773113"/>
            <a:ext cx="5683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Normalised phase space at centre of idealised septum</a:t>
            </a:r>
          </a:p>
        </p:txBody>
      </p:sp>
      <p:graphicFrame>
        <p:nvGraphicFramePr>
          <p:cNvPr id="3074" name="Object 40"/>
          <p:cNvGraphicFramePr>
            <a:graphicFrameLocks noChangeAspect="1"/>
          </p:cNvGraphicFramePr>
          <p:nvPr>
            <p:extLst/>
          </p:nvPr>
        </p:nvGraphicFramePr>
        <p:xfrm>
          <a:off x="1854200" y="5658858"/>
          <a:ext cx="286834" cy="335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2" name="Equation" r:id="rId3" imgW="139700" imgH="165100" progId="Equation.3">
                  <p:embed/>
                </p:oleObj>
              </mc:Choice>
              <mc:Fallback>
                <p:oleObj name="Equation" r:id="rId3" imgW="1397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4200" y="5658858"/>
                        <a:ext cx="286834" cy="3355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7" name="Line 41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88" name="Line 42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075" name="Object 43"/>
          <p:cNvGraphicFramePr>
            <a:graphicFrameLocks noChangeAspect="1"/>
          </p:cNvGraphicFramePr>
          <p:nvPr>
            <p:extLst/>
          </p:nvPr>
        </p:nvGraphicFramePr>
        <p:xfrm>
          <a:off x="851677" y="4789908"/>
          <a:ext cx="380223" cy="377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3" name="Equation" r:id="rId5" imgW="177800" imgH="177800" progId="Equation.3">
                  <p:embed/>
                </p:oleObj>
              </mc:Choice>
              <mc:Fallback>
                <p:oleObj name="Equation" r:id="rId5" imgW="1778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677" y="4789908"/>
                        <a:ext cx="380223" cy="3774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50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Optics propagation</a:t>
            </a:r>
            <a:endParaRPr lang="en-US" dirty="0">
              <a:latin typeface="Arial" charset="0"/>
            </a:endParaRPr>
          </a:p>
        </p:txBody>
      </p:sp>
      <p:graphicFrame>
        <p:nvGraphicFramePr>
          <p:cNvPr id="37890" name="Object 44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232751548"/>
              </p:ext>
            </p:extLst>
          </p:nvPr>
        </p:nvGraphicFramePr>
        <p:xfrm>
          <a:off x="4740238" y="4625947"/>
          <a:ext cx="4114800" cy="125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2" name="Equation" r:id="rId3" imgW="2413000" imgH="736600" progId="Equation.3">
                  <p:embed/>
                </p:oleObj>
              </mc:Choice>
              <mc:Fallback>
                <p:oleObj name="Equation" r:id="rId3" imgW="2413000" imgH="736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0238" y="4625947"/>
                        <a:ext cx="4114800" cy="1255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10" name="Object 46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776314244"/>
              </p:ext>
            </p:extLst>
          </p:nvPr>
        </p:nvGraphicFramePr>
        <p:xfrm>
          <a:off x="655677" y="4952160"/>
          <a:ext cx="3357563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3" name="Equation" r:id="rId5" imgW="2095500" imgH="482600" progId="Equation.3">
                  <p:embed/>
                </p:oleObj>
              </mc:Choice>
              <mc:Fallback>
                <p:oleObj name="Equation" r:id="rId5" imgW="20955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677" y="4952160"/>
                        <a:ext cx="3357563" cy="77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4" name="Rectangle 10"/>
          <p:cNvSpPr>
            <a:spLocks noChangeArrowheads="1"/>
          </p:cNvSpPr>
          <p:nvPr/>
        </p:nvSpPr>
        <p:spPr bwMode="auto">
          <a:xfrm>
            <a:off x="2488526" y="1550764"/>
            <a:ext cx="415925" cy="144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b="0"/>
          </a:p>
        </p:txBody>
      </p:sp>
      <p:sp>
        <p:nvSpPr>
          <p:cNvPr id="37899" name="Rectangle 21"/>
          <p:cNvSpPr>
            <a:spLocks noChangeArrowheads="1"/>
          </p:cNvSpPr>
          <p:nvPr/>
        </p:nvSpPr>
        <p:spPr bwMode="auto">
          <a:xfrm>
            <a:off x="7247851" y="3703414"/>
            <a:ext cx="415925" cy="198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4" name="Text Box 32"/>
          <p:cNvSpPr txBox="1">
            <a:spLocks noChangeArrowheads="1"/>
          </p:cNvSpPr>
          <p:nvPr/>
        </p:nvSpPr>
        <p:spPr bwMode="auto">
          <a:xfrm>
            <a:off x="1136052" y="2007871"/>
            <a:ext cx="2029587" cy="40150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i="1" dirty="0">
                <a:solidFill>
                  <a:srgbClr val="CC3399"/>
                </a:solidFill>
                <a:latin typeface="Symbol" charset="0"/>
              </a:rPr>
              <a:t>a</a:t>
            </a:r>
            <a:r>
              <a:rPr lang="en-US" sz="2000" b="0" i="1" baseline="-25000" dirty="0">
                <a:solidFill>
                  <a:srgbClr val="CC3399"/>
                </a:solidFill>
              </a:rPr>
              <a:t>1x</a:t>
            </a:r>
            <a:r>
              <a:rPr lang="en-US" sz="2000" b="0" i="1" dirty="0">
                <a:solidFill>
                  <a:srgbClr val="CC3399"/>
                </a:solidFill>
                <a:latin typeface="Symbol" charset="0"/>
              </a:rPr>
              <a:t>, b</a:t>
            </a:r>
            <a:r>
              <a:rPr lang="en-US" sz="2000" b="0" i="1" baseline="-25000" dirty="0">
                <a:solidFill>
                  <a:srgbClr val="CC3399"/>
                </a:solidFill>
              </a:rPr>
              <a:t>1x </a:t>
            </a:r>
            <a:r>
              <a:rPr lang="en-US" sz="2000" b="0" i="1" dirty="0">
                <a:solidFill>
                  <a:srgbClr val="CC3399"/>
                </a:solidFill>
                <a:latin typeface="Symbol" charset="0"/>
              </a:rPr>
              <a:t>, a</a:t>
            </a:r>
            <a:r>
              <a:rPr lang="en-US" sz="2000" b="0" i="1" baseline="-25000" dirty="0">
                <a:solidFill>
                  <a:srgbClr val="CC3399"/>
                </a:solidFill>
              </a:rPr>
              <a:t>1y</a:t>
            </a:r>
            <a:r>
              <a:rPr lang="en-US" sz="2000" b="0" i="1" dirty="0">
                <a:solidFill>
                  <a:srgbClr val="CC3399"/>
                </a:solidFill>
                <a:latin typeface="Symbol" charset="0"/>
              </a:rPr>
              <a:t>, b</a:t>
            </a:r>
            <a:r>
              <a:rPr lang="en-US" sz="2000" b="0" i="1" baseline="-25000" dirty="0">
                <a:solidFill>
                  <a:srgbClr val="CC3399"/>
                </a:solidFill>
              </a:rPr>
              <a:t>1y</a:t>
            </a:r>
            <a:endParaRPr lang="en-US" sz="2000" b="0" i="1" dirty="0">
              <a:solidFill>
                <a:srgbClr val="CC3399"/>
              </a:solidFill>
            </a:endParaRPr>
          </a:p>
        </p:txBody>
      </p:sp>
      <p:sp>
        <p:nvSpPr>
          <p:cNvPr id="37906" name="Text Box 40"/>
          <p:cNvSpPr txBox="1">
            <a:spLocks noChangeArrowheads="1"/>
          </p:cNvSpPr>
          <p:nvPr/>
        </p:nvSpPr>
        <p:spPr bwMode="auto">
          <a:xfrm>
            <a:off x="5257896" y="2048625"/>
            <a:ext cx="2709788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i="1" dirty="0">
                <a:solidFill>
                  <a:srgbClr val="0000FF"/>
                </a:solidFill>
                <a:latin typeface="Symbol" charset="0"/>
              </a:rPr>
              <a:t>a</a:t>
            </a:r>
            <a:r>
              <a:rPr lang="en-US" sz="2000" b="0" i="1" baseline="-25000" dirty="0">
                <a:solidFill>
                  <a:srgbClr val="0000FF"/>
                </a:solidFill>
              </a:rPr>
              <a:t>x</a:t>
            </a:r>
            <a:r>
              <a:rPr lang="en-US" sz="1800" b="0" i="1" dirty="0">
                <a:solidFill>
                  <a:srgbClr val="0000FF"/>
                </a:solidFill>
              </a:rPr>
              <a:t>(s)</a:t>
            </a:r>
            <a:r>
              <a:rPr lang="en-US" sz="2000" b="0" i="1" dirty="0">
                <a:solidFill>
                  <a:srgbClr val="0000FF"/>
                </a:solidFill>
                <a:latin typeface="Symbol" charset="0"/>
              </a:rPr>
              <a:t>, </a:t>
            </a:r>
            <a:r>
              <a:rPr lang="en-US" sz="2000" b="0" i="1" dirty="0" err="1">
                <a:solidFill>
                  <a:srgbClr val="0000FF"/>
                </a:solidFill>
                <a:latin typeface="Symbol" charset="0"/>
              </a:rPr>
              <a:t>b</a:t>
            </a:r>
            <a:r>
              <a:rPr lang="en-US" sz="2000" b="0" i="1" baseline="-25000" dirty="0" err="1">
                <a:solidFill>
                  <a:srgbClr val="0000FF"/>
                </a:solidFill>
              </a:rPr>
              <a:t>x</a:t>
            </a:r>
            <a:r>
              <a:rPr lang="en-US" sz="1800" b="0" i="1" dirty="0">
                <a:solidFill>
                  <a:srgbClr val="0000FF"/>
                </a:solidFill>
              </a:rPr>
              <a:t>(s)</a:t>
            </a:r>
            <a:r>
              <a:rPr lang="en-US" sz="2000" b="0" i="1" baseline="-25000" dirty="0">
                <a:solidFill>
                  <a:srgbClr val="0000FF"/>
                </a:solidFill>
              </a:rPr>
              <a:t> </a:t>
            </a:r>
            <a:r>
              <a:rPr lang="en-US" sz="2000" b="0" i="1" dirty="0">
                <a:solidFill>
                  <a:srgbClr val="0000FF"/>
                </a:solidFill>
                <a:latin typeface="Symbol" charset="0"/>
              </a:rPr>
              <a:t>, a</a:t>
            </a:r>
            <a:r>
              <a:rPr lang="en-US" sz="2000" b="0" i="1" baseline="-25000" dirty="0">
                <a:solidFill>
                  <a:srgbClr val="0000FF"/>
                </a:solidFill>
              </a:rPr>
              <a:t>y</a:t>
            </a:r>
            <a:r>
              <a:rPr lang="en-US" sz="1800" b="0" i="1" dirty="0">
                <a:solidFill>
                  <a:srgbClr val="0000FF"/>
                </a:solidFill>
              </a:rPr>
              <a:t>(s)</a:t>
            </a:r>
            <a:r>
              <a:rPr lang="en-US" sz="2000" b="0" i="1" dirty="0">
                <a:solidFill>
                  <a:srgbClr val="0000FF"/>
                </a:solidFill>
                <a:latin typeface="Symbol" charset="0"/>
              </a:rPr>
              <a:t>, b</a:t>
            </a:r>
            <a:r>
              <a:rPr lang="en-US" sz="2000" b="0" i="1" baseline="-25000" dirty="0">
                <a:solidFill>
                  <a:srgbClr val="0000FF"/>
                </a:solidFill>
              </a:rPr>
              <a:t>y</a:t>
            </a:r>
            <a:r>
              <a:rPr lang="en-US" sz="1800" b="0" i="1" dirty="0">
                <a:solidFill>
                  <a:srgbClr val="0000FF"/>
                </a:solidFill>
              </a:rPr>
              <a:t>(s)</a:t>
            </a:r>
            <a:endParaRPr lang="en-US" sz="2000" b="0" i="1" dirty="0">
              <a:solidFill>
                <a:srgbClr val="0000FF"/>
              </a:solidFill>
            </a:endParaRPr>
          </a:p>
        </p:txBody>
      </p:sp>
      <p:sp>
        <p:nvSpPr>
          <p:cNvPr id="37909" name="Text Box 45"/>
          <p:cNvSpPr txBox="1">
            <a:spLocks noChangeArrowheads="1"/>
          </p:cNvSpPr>
          <p:nvPr/>
        </p:nvSpPr>
        <p:spPr bwMode="auto">
          <a:xfrm>
            <a:off x="608803" y="4152324"/>
            <a:ext cx="4038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 dirty="0"/>
              <a:t>The Twiss parameters can be propagated when the transfer matrix </a:t>
            </a:r>
            <a:r>
              <a:rPr lang="en-US" sz="1600" dirty="0"/>
              <a:t>M</a:t>
            </a:r>
            <a:r>
              <a:rPr lang="en-US" sz="1600" b="0" dirty="0"/>
              <a:t> is known </a:t>
            </a:r>
          </a:p>
        </p:txBody>
      </p:sp>
      <p:sp>
        <p:nvSpPr>
          <p:cNvPr id="37911" name="Text Box 48"/>
          <p:cNvSpPr txBox="1">
            <a:spLocks noChangeArrowheads="1"/>
          </p:cNvSpPr>
          <p:nvPr/>
        </p:nvSpPr>
        <p:spPr bwMode="auto">
          <a:xfrm>
            <a:off x="6377620" y="3425766"/>
            <a:ext cx="1995415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i="1" dirty="0">
                <a:solidFill>
                  <a:srgbClr val="CC3399"/>
                </a:solidFill>
                <a:latin typeface="Symbol" charset="0"/>
              </a:rPr>
              <a:t>a</a:t>
            </a:r>
            <a:r>
              <a:rPr lang="en-US" sz="2000" b="0" i="1" baseline="-25000" dirty="0">
                <a:solidFill>
                  <a:srgbClr val="CC3399"/>
                </a:solidFill>
              </a:rPr>
              <a:t>2x</a:t>
            </a:r>
            <a:r>
              <a:rPr lang="en-US" sz="2000" b="0" i="1" dirty="0">
                <a:solidFill>
                  <a:srgbClr val="CC3399"/>
                </a:solidFill>
                <a:latin typeface="Symbol" charset="0"/>
              </a:rPr>
              <a:t>, b</a:t>
            </a:r>
            <a:r>
              <a:rPr lang="en-US" sz="2000" b="0" i="1" baseline="-25000" dirty="0">
                <a:solidFill>
                  <a:srgbClr val="CC3399"/>
                </a:solidFill>
              </a:rPr>
              <a:t>2x </a:t>
            </a:r>
            <a:r>
              <a:rPr lang="en-US" sz="2000" b="0" i="1" dirty="0">
                <a:solidFill>
                  <a:srgbClr val="CC3399"/>
                </a:solidFill>
                <a:latin typeface="Symbol" charset="0"/>
              </a:rPr>
              <a:t>, a</a:t>
            </a:r>
            <a:r>
              <a:rPr lang="en-US" sz="2000" b="0" i="1" baseline="-25000" dirty="0">
                <a:solidFill>
                  <a:srgbClr val="CC3399"/>
                </a:solidFill>
              </a:rPr>
              <a:t>2y</a:t>
            </a:r>
            <a:r>
              <a:rPr lang="en-US" sz="2000" b="0" i="1" dirty="0">
                <a:solidFill>
                  <a:srgbClr val="CC3399"/>
                </a:solidFill>
                <a:latin typeface="Symbol" charset="0"/>
              </a:rPr>
              <a:t>, b</a:t>
            </a:r>
            <a:r>
              <a:rPr lang="en-US" sz="2000" b="0" i="1" baseline="-25000" dirty="0">
                <a:solidFill>
                  <a:srgbClr val="CC3399"/>
                </a:solidFill>
              </a:rPr>
              <a:t>2y</a:t>
            </a:r>
            <a:endParaRPr lang="en-US" sz="2000" b="0" i="1" dirty="0">
              <a:solidFill>
                <a:srgbClr val="CC3399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578911" y="1221249"/>
            <a:ext cx="5871877" cy="2520861"/>
            <a:chOff x="1667208" y="2123230"/>
            <a:chExt cx="5871877" cy="2520861"/>
          </a:xfrm>
        </p:grpSpPr>
        <p:grpSp>
          <p:nvGrpSpPr>
            <p:cNvPr id="29" name="Group 28"/>
            <p:cNvGrpSpPr/>
            <p:nvPr/>
          </p:nvGrpSpPr>
          <p:grpSpPr>
            <a:xfrm>
              <a:off x="1667208" y="2123230"/>
              <a:ext cx="5871877" cy="2520861"/>
              <a:chOff x="300038" y="1485900"/>
              <a:chExt cx="9155112" cy="3200400"/>
            </a:xfrm>
          </p:grpSpPr>
          <p:sp>
            <p:nvSpPr>
              <p:cNvPr id="32" name="Oval 31"/>
              <p:cNvSpPr>
                <a:spLocks noChangeArrowheads="1"/>
              </p:cNvSpPr>
              <p:nvPr/>
            </p:nvSpPr>
            <p:spPr bwMode="auto">
              <a:xfrm>
                <a:off x="300038" y="1485900"/>
                <a:ext cx="4219575" cy="622300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Oval 32"/>
              <p:cNvSpPr>
                <a:spLocks noChangeArrowheads="1"/>
              </p:cNvSpPr>
              <p:nvPr/>
            </p:nvSpPr>
            <p:spPr bwMode="auto">
              <a:xfrm>
                <a:off x="2333625" y="206851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Oval 9"/>
              <p:cNvSpPr>
                <a:spLocks noChangeArrowheads="1"/>
              </p:cNvSpPr>
              <p:nvPr/>
            </p:nvSpPr>
            <p:spPr bwMode="auto">
              <a:xfrm>
                <a:off x="523875" y="1574800"/>
                <a:ext cx="3803650" cy="430213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Rectangle 10"/>
              <p:cNvSpPr>
                <a:spLocks noChangeArrowheads="1"/>
              </p:cNvSpPr>
              <p:nvPr/>
            </p:nvSpPr>
            <p:spPr bwMode="auto">
              <a:xfrm>
                <a:off x="2203450" y="1911350"/>
                <a:ext cx="415925" cy="1444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GB" b="0"/>
              </a:p>
            </p:txBody>
          </p:sp>
          <p:sp>
            <p:nvSpPr>
              <p:cNvPr id="36" name="Line 12"/>
              <p:cNvSpPr>
                <a:spLocks noChangeShapeType="1"/>
              </p:cNvSpPr>
              <p:nvPr/>
            </p:nvSpPr>
            <p:spPr bwMode="auto">
              <a:xfrm>
                <a:off x="2155825" y="2001838"/>
                <a:ext cx="460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Oval 18"/>
              <p:cNvSpPr>
                <a:spLocks noChangeArrowheads="1"/>
              </p:cNvSpPr>
              <p:nvPr/>
            </p:nvSpPr>
            <p:spPr bwMode="auto">
              <a:xfrm>
                <a:off x="533400" y="3657600"/>
                <a:ext cx="7080250" cy="1028700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Oval 19"/>
              <p:cNvSpPr>
                <a:spLocks noChangeArrowheads="1"/>
              </p:cNvSpPr>
              <p:nvPr/>
            </p:nvSpPr>
            <p:spPr bwMode="auto">
              <a:xfrm>
                <a:off x="7464425" y="4022725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Oval 20"/>
              <p:cNvSpPr>
                <a:spLocks noChangeArrowheads="1"/>
              </p:cNvSpPr>
              <p:nvPr/>
            </p:nvSpPr>
            <p:spPr bwMode="auto">
              <a:xfrm>
                <a:off x="855663" y="3792538"/>
                <a:ext cx="6440487" cy="746125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Rectangle 21"/>
              <p:cNvSpPr>
                <a:spLocks noChangeArrowheads="1"/>
              </p:cNvSpPr>
              <p:nvPr/>
            </p:nvSpPr>
            <p:spPr bwMode="auto">
              <a:xfrm>
                <a:off x="6962775" y="4064000"/>
                <a:ext cx="415925" cy="1984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22"/>
              <p:cNvSpPr>
                <a:spLocks noChangeShapeType="1"/>
              </p:cNvSpPr>
              <p:nvPr/>
            </p:nvSpPr>
            <p:spPr bwMode="auto">
              <a:xfrm>
                <a:off x="7107238" y="4030663"/>
                <a:ext cx="88900" cy="635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 Box 25"/>
              <p:cNvSpPr txBox="1">
                <a:spLocks noChangeArrowheads="1"/>
              </p:cNvSpPr>
              <p:nvPr/>
            </p:nvSpPr>
            <p:spPr bwMode="auto">
              <a:xfrm>
                <a:off x="742572" y="2117894"/>
                <a:ext cx="1736034" cy="43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0" i="1" dirty="0">
                    <a:solidFill>
                      <a:srgbClr val="CC3399"/>
                    </a:solidFill>
                  </a:rPr>
                  <a:t>Extraction</a:t>
                </a:r>
              </a:p>
            </p:txBody>
          </p:sp>
          <p:sp>
            <p:nvSpPr>
              <p:cNvPr id="43" name="Text Box 26"/>
              <p:cNvSpPr txBox="1">
                <a:spLocks noChangeArrowheads="1"/>
              </p:cNvSpPr>
              <p:nvPr/>
            </p:nvSpPr>
            <p:spPr bwMode="auto">
              <a:xfrm>
                <a:off x="4179088" y="2600663"/>
                <a:ext cx="1667887" cy="43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0" i="1" dirty="0">
                    <a:solidFill>
                      <a:srgbClr val="0000FF"/>
                    </a:solidFill>
                  </a:rPr>
                  <a:t>Transfer</a:t>
                </a:r>
              </a:p>
            </p:txBody>
          </p:sp>
          <p:sp>
            <p:nvSpPr>
              <p:cNvPr id="44" name="Text Box 27"/>
              <p:cNvSpPr txBox="1">
                <a:spLocks noChangeArrowheads="1"/>
              </p:cNvSpPr>
              <p:nvPr/>
            </p:nvSpPr>
            <p:spPr bwMode="auto">
              <a:xfrm>
                <a:off x="7781924" y="3910806"/>
                <a:ext cx="1673226" cy="43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0" i="1" dirty="0">
                    <a:solidFill>
                      <a:srgbClr val="CC3399"/>
                    </a:solidFill>
                  </a:rPr>
                  <a:t>Injection</a:t>
                </a:r>
              </a:p>
            </p:txBody>
          </p:sp>
          <p:sp>
            <p:nvSpPr>
              <p:cNvPr id="45" name="Freeform 39"/>
              <p:cNvSpPr>
                <a:spLocks/>
              </p:cNvSpPr>
              <p:nvPr/>
            </p:nvSpPr>
            <p:spPr bwMode="auto">
              <a:xfrm>
                <a:off x="2374900" y="2105025"/>
                <a:ext cx="5133975" cy="1955800"/>
              </a:xfrm>
              <a:custGeom>
                <a:avLst/>
                <a:gdLst>
                  <a:gd name="T0" fmla="*/ 0 w 3234"/>
                  <a:gd name="T1" fmla="*/ 0 h 1232"/>
                  <a:gd name="T2" fmla="*/ 2147483647 w 3234"/>
                  <a:gd name="T3" fmla="*/ 2147483647 h 1232"/>
                  <a:gd name="T4" fmla="*/ 2147483647 w 3234"/>
                  <a:gd name="T5" fmla="*/ 2147483647 h 1232"/>
                  <a:gd name="T6" fmla="*/ 2147483647 w 3234"/>
                  <a:gd name="T7" fmla="*/ 2147483647 h 1232"/>
                  <a:gd name="T8" fmla="*/ 2147483647 w 3234"/>
                  <a:gd name="T9" fmla="*/ 2147483647 h 1232"/>
                  <a:gd name="T10" fmla="*/ 2147483647 w 3234"/>
                  <a:gd name="T11" fmla="*/ 2147483647 h 12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34"/>
                  <a:gd name="T19" fmla="*/ 0 h 1232"/>
                  <a:gd name="T20" fmla="*/ 3234 w 3234"/>
                  <a:gd name="T21" fmla="*/ 1232 h 12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34" h="1232">
                    <a:moveTo>
                      <a:pt x="0" y="0"/>
                    </a:moveTo>
                    <a:cubicBezTo>
                      <a:pt x="145" y="17"/>
                      <a:pt x="420" y="72"/>
                      <a:pt x="644" y="177"/>
                    </a:cubicBezTo>
                    <a:cubicBezTo>
                      <a:pt x="868" y="282"/>
                      <a:pt x="1099" y="514"/>
                      <a:pt x="1346" y="628"/>
                    </a:cubicBezTo>
                    <a:cubicBezTo>
                      <a:pt x="1593" y="742"/>
                      <a:pt x="1879" y="793"/>
                      <a:pt x="2127" y="861"/>
                    </a:cubicBezTo>
                    <a:cubicBezTo>
                      <a:pt x="2375" y="929"/>
                      <a:pt x="2649" y="976"/>
                      <a:pt x="2834" y="1038"/>
                    </a:cubicBezTo>
                    <a:cubicBezTo>
                      <a:pt x="3019" y="1100"/>
                      <a:pt x="3126" y="1166"/>
                      <a:pt x="3234" y="1232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42"/>
              <p:cNvSpPr>
                <a:spLocks/>
              </p:cNvSpPr>
              <p:nvPr/>
            </p:nvSpPr>
            <p:spPr bwMode="auto">
              <a:xfrm>
                <a:off x="3167063" y="2408238"/>
                <a:ext cx="1685925" cy="971550"/>
              </a:xfrm>
              <a:custGeom>
                <a:avLst/>
                <a:gdLst>
                  <a:gd name="T0" fmla="*/ 0 w 1062"/>
                  <a:gd name="T1" fmla="*/ 0 h 612"/>
                  <a:gd name="T2" fmla="*/ 2147483647 w 1062"/>
                  <a:gd name="T3" fmla="*/ 2147483647 h 612"/>
                  <a:gd name="T4" fmla="*/ 2147483647 w 1062"/>
                  <a:gd name="T5" fmla="*/ 2147483647 h 612"/>
                  <a:gd name="T6" fmla="*/ 2147483647 w 1062"/>
                  <a:gd name="T7" fmla="*/ 2147483647 h 612"/>
                  <a:gd name="T8" fmla="*/ 2147483647 w 1062"/>
                  <a:gd name="T9" fmla="*/ 2147483647 h 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62"/>
                  <a:gd name="T16" fmla="*/ 0 h 612"/>
                  <a:gd name="T17" fmla="*/ 1062 w 1062"/>
                  <a:gd name="T18" fmla="*/ 612 h 6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62" h="612">
                    <a:moveTo>
                      <a:pt x="0" y="0"/>
                    </a:moveTo>
                    <a:cubicBezTo>
                      <a:pt x="23" y="11"/>
                      <a:pt x="81" y="31"/>
                      <a:pt x="144" y="66"/>
                    </a:cubicBezTo>
                    <a:cubicBezTo>
                      <a:pt x="207" y="101"/>
                      <a:pt x="290" y="145"/>
                      <a:pt x="378" y="210"/>
                    </a:cubicBezTo>
                    <a:cubicBezTo>
                      <a:pt x="466" y="275"/>
                      <a:pt x="558" y="389"/>
                      <a:pt x="672" y="456"/>
                    </a:cubicBezTo>
                    <a:cubicBezTo>
                      <a:pt x="786" y="523"/>
                      <a:pt x="924" y="567"/>
                      <a:pt x="1062" y="612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7" name="Text Box 43"/>
              <p:cNvSpPr txBox="1">
                <a:spLocks noChangeArrowheads="1"/>
              </p:cNvSpPr>
              <p:nvPr/>
            </p:nvSpPr>
            <p:spPr bwMode="auto">
              <a:xfrm>
                <a:off x="3659188" y="2790825"/>
                <a:ext cx="29845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0"/>
                  <a:t>s</a:t>
                </a: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2655789" y="2180252"/>
              <a:ext cx="833883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GB" sz="1600" i="1" kern="0" dirty="0" smtClean="0">
                  <a:latin typeface="+mn-lt"/>
                </a:rPr>
                <a:t>Source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686145" y="4050571"/>
              <a:ext cx="1208985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GB" sz="1600" i="1" kern="0" dirty="0" smtClean="0">
                  <a:latin typeface="+mn-lt"/>
                </a:rPr>
                <a:t>Destination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882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25"/>
            <a:ext cx="9144000" cy="598488"/>
          </a:xfrm>
        </p:spPr>
        <p:txBody>
          <a:bodyPr/>
          <a:lstStyle/>
          <a:p>
            <a:pPr eaLnBrk="1" hangingPunct="1"/>
            <a:r>
              <a:rPr lang="en-US" altLang="en-US" smtClean="0"/>
              <a:t>Single-turn injection</a:t>
            </a:r>
          </a:p>
        </p:txBody>
      </p:sp>
      <p:sp>
        <p:nvSpPr>
          <p:cNvPr id="4101" name="Rectangle 3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2" name="Oval 5"/>
          <p:cNvSpPr>
            <a:spLocks noChangeArrowheads="1"/>
          </p:cNvSpPr>
          <p:nvPr/>
        </p:nvSpPr>
        <p:spPr bwMode="auto">
          <a:xfrm>
            <a:off x="4192588" y="4946650"/>
            <a:ext cx="604837" cy="608013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3" name="Oval 6"/>
          <p:cNvSpPr>
            <a:spLocks noChangeArrowheads="1"/>
          </p:cNvSpPr>
          <p:nvPr/>
        </p:nvSpPr>
        <p:spPr bwMode="auto">
          <a:xfrm>
            <a:off x="5634038" y="3505200"/>
            <a:ext cx="603250" cy="606425"/>
          </a:xfrm>
          <a:prstGeom prst="ellipse">
            <a:avLst/>
          </a:prstGeom>
          <a:solidFill>
            <a:srgbClr val="E3F2F3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4104" name="Group 9"/>
          <p:cNvGrpSpPr>
            <a:grpSpLocks/>
          </p:cNvGrpSpPr>
          <p:nvPr/>
        </p:nvGrpSpPr>
        <p:grpSpPr bwMode="auto">
          <a:xfrm>
            <a:off x="2751138" y="2062163"/>
            <a:ext cx="3492500" cy="3492500"/>
            <a:chOff x="2496" y="1056"/>
            <a:chExt cx="2688" cy="2688"/>
          </a:xfrm>
        </p:grpSpPr>
        <p:sp>
          <p:nvSpPr>
            <p:cNvPr id="4109" name="Oval 10"/>
            <p:cNvSpPr>
              <a:spLocks noChangeArrowheads="1"/>
            </p:cNvSpPr>
            <p:nvPr/>
          </p:nvSpPr>
          <p:spPr bwMode="auto">
            <a:xfrm>
              <a:off x="2496" y="1056"/>
              <a:ext cx="2688" cy="26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10" name="Line 11"/>
            <p:cNvSpPr>
              <a:spLocks noChangeShapeType="1"/>
            </p:cNvSpPr>
            <p:nvPr/>
          </p:nvSpPr>
          <p:spPr bwMode="auto">
            <a:xfrm>
              <a:off x="3792" y="24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11" name="Line 12"/>
            <p:cNvSpPr>
              <a:spLocks noChangeShapeType="1"/>
            </p:cNvSpPr>
            <p:nvPr/>
          </p:nvSpPr>
          <p:spPr bwMode="auto">
            <a:xfrm>
              <a:off x="3840" y="235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105" name="Freeform 13"/>
          <p:cNvSpPr>
            <a:spLocks/>
          </p:cNvSpPr>
          <p:nvPr/>
        </p:nvSpPr>
        <p:spPr bwMode="auto">
          <a:xfrm>
            <a:off x="4562475" y="3808413"/>
            <a:ext cx="1376363" cy="1420812"/>
          </a:xfrm>
          <a:custGeom>
            <a:avLst/>
            <a:gdLst>
              <a:gd name="T0" fmla="*/ 2147483647 w 867"/>
              <a:gd name="T1" fmla="*/ 0 h 895"/>
              <a:gd name="T2" fmla="*/ 2101811278 w 867"/>
              <a:gd name="T3" fmla="*/ 441026473 h 895"/>
              <a:gd name="T4" fmla="*/ 1905239074 w 867"/>
              <a:gd name="T5" fmla="*/ 909775441 h 895"/>
              <a:gd name="T6" fmla="*/ 1557457087 w 867"/>
              <a:gd name="T7" fmla="*/ 1423886995 h 895"/>
              <a:gd name="T8" fmla="*/ 1164312679 w 867"/>
              <a:gd name="T9" fmla="*/ 1786789665 h 895"/>
              <a:gd name="T10" fmla="*/ 559474932 w 867"/>
              <a:gd name="T11" fmla="*/ 2119450082 h 895"/>
              <a:gd name="T12" fmla="*/ 0 w 867"/>
              <a:gd name="T13" fmla="*/ 2147483647 h 8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67"/>
              <a:gd name="T22" fmla="*/ 0 h 895"/>
              <a:gd name="T23" fmla="*/ 867 w 867"/>
              <a:gd name="T24" fmla="*/ 895 h 8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67" h="895">
                <a:moveTo>
                  <a:pt x="867" y="0"/>
                </a:moveTo>
                <a:cubicBezTo>
                  <a:pt x="862" y="29"/>
                  <a:pt x="852" y="115"/>
                  <a:pt x="834" y="175"/>
                </a:cubicBezTo>
                <a:cubicBezTo>
                  <a:pt x="816" y="235"/>
                  <a:pt x="792" y="296"/>
                  <a:pt x="756" y="361"/>
                </a:cubicBezTo>
                <a:cubicBezTo>
                  <a:pt x="720" y="426"/>
                  <a:pt x="667" y="507"/>
                  <a:pt x="618" y="565"/>
                </a:cubicBezTo>
                <a:cubicBezTo>
                  <a:pt x="569" y="623"/>
                  <a:pt x="528" y="663"/>
                  <a:pt x="462" y="709"/>
                </a:cubicBezTo>
                <a:cubicBezTo>
                  <a:pt x="396" y="755"/>
                  <a:pt x="299" y="810"/>
                  <a:pt x="222" y="841"/>
                </a:cubicBezTo>
                <a:cubicBezTo>
                  <a:pt x="145" y="872"/>
                  <a:pt x="46" y="884"/>
                  <a:pt x="0" y="895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06" name="Text Box 18"/>
          <p:cNvSpPr txBox="1">
            <a:spLocks noChangeArrowheads="1"/>
          </p:cNvSpPr>
          <p:nvPr/>
        </p:nvSpPr>
        <p:spPr bwMode="auto">
          <a:xfrm>
            <a:off x="852488" y="1152525"/>
            <a:ext cx="38782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Symbol" pitchFamily="18" charset="2"/>
              </a:rPr>
              <a:t>p</a:t>
            </a:r>
            <a:r>
              <a:rPr lang="en-US" altLang="en-US"/>
              <a:t>/2 phase advance to kicker location</a:t>
            </a:r>
            <a:endParaRPr lang="en-US" altLang="en-US">
              <a:sym typeface="Symbol" pitchFamily="18" charset="2"/>
            </a:endParaRPr>
          </a:p>
        </p:txBody>
      </p:sp>
      <p:graphicFrame>
        <p:nvGraphicFramePr>
          <p:cNvPr id="4098" name="Object 19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6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7" name="Line 20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08" name="Line 21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4099" name="Object 22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7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74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Oval 19"/>
          <p:cNvSpPr>
            <a:spLocks noChangeArrowheads="1"/>
          </p:cNvSpPr>
          <p:nvPr/>
        </p:nvSpPr>
        <p:spPr bwMode="auto">
          <a:xfrm>
            <a:off x="4192588" y="4946650"/>
            <a:ext cx="603250" cy="606425"/>
          </a:xfrm>
          <a:prstGeom prst="ellipse">
            <a:avLst/>
          </a:prstGeom>
          <a:solidFill>
            <a:srgbClr val="E3F2F3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25"/>
            <a:ext cx="9144000" cy="598488"/>
          </a:xfrm>
        </p:spPr>
        <p:txBody>
          <a:bodyPr/>
          <a:lstStyle/>
          <a:p>
            <a:pPr eaLnBrk="1" hangingPunct="1"/>
            <a:r>
              <a:rPr lang="en-US" altLang="en-US" smtClean="0"/>
              <a:t>Single-turn injection</a:t>
            </a:r>
          </a:p>
        </p:txBody>
      </p:sp>
      <p:sp>
        <p:nvSpPr>
          <p:cNvPr id="5126" name="Rectangle 3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7" name="Oval 5"/>
          <p:cNvSpPr>
            <a:spLocks noChangeArrowheads="1"/>
          </p:cNvSpPr>
          <p:nvPr/>
        </p:nvSpPr>
        <p:spPr bwMode="auto">
          <a:xfrm>
            <a:off x="4192588" y="3505200"/>
            <a:ext cx="603250" cy="606425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5128" name="Group 6"/>
          <p:cNvGrpSpPr>
            <a:grpSpLocks/>
          </p:cNvGrpSpPr>
          <p:nvPr/>
        </p:nvGrpSpPr>
        <p:grpSpPr bwMode="auto">
          <a:xfrm>
            <a:off x="2751138" y="2062163"/>
            <a:ext cx="3492500" cy="3492500"/>
            <a:chOff x="2496" y="1056"/>
            <a:chExt cx="2688" cy="2688"/>
          </a:xfrm>
        </p:grpSpPr>
        <p:sp>
          <p:nvSpPr>
            <p:cNvPr id="5135" name="Oval 7"/>
            <p:cNvSpPr>
              <a:spLocks noChangeArrowheads="1"/>
            </p:cNvSpPr>
            <p:nvPr/>
          </p:nvSpPr>
          <p:spPr bwMode="auto">
            <a:xfrm>
              <a:off x="2496" y="1056"/>
              <a:ext cx="2688" cy="26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6" name="Line 8"/>
            <p:cNvSpPr>
              <a:spLocks noChangeShapeType="1"/>
            </p:cNvSpPr>
            <p:nvPr/>
          </p:nvSpPr>
          <p:spPr bwMode="auto">
            <a:xfrm>
              <a:off x="3792" y="24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37" name="Line 9"/>
            <p:cNvSpPr>
              <a:spLocks noChangeShapeType="1"/>
            </p:cNvSpPr>
            <p:nvPr/>
          </p:nvSpPr>
          <p:spPr bwMode="auto">
            <a:xfrm>
              <a:off x="3840" y="235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129" name="Line 11"/>
          <p:cNvSpPr>
            <a:spLocks noChangeShapeType="1"/>
          </p:cNvSpPr>
          <p:nvPr/>
        </p:nvSpPr>
        <p:spPr bwMode="auto">
          <a:xfrm flipV="1">
            <a:off x="4495800" y="3808413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30" name="Text Box 16"/>
          <p:cNvSpPr txBox="1">
            <a:spLocks noChangeArrowheads="1"/>
          </p:cNvSpPr>
          <p:nvPr/>
        </p:nvSpPr>
        <p:spPr bwMode="auto">
          <a:xfrm>
            <a:off x="852488" y="1152525"/>
            <a:ext cx="4794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/>
              <a:t>Kicker deflection places beam on central orbit</a:t>
            </a:r>
          </a:p>
        </p:txBody>
      </p:sp>
      <p:sp>
        <p:nvSpPr>
          <p:cNvPr id="5131" name="Text Box 18"/>
          <p:cNvSpPr txBox="1">
            <a:spLocks noChangeArrowheads="1"/>
          </p:cNvSpPr>
          <p:nvPr/>
        </p:nvSpPr>
        <p:spPr bwMode="auto">
          <a:xfrm>
            <a:off x="4572000" y="4340225"/>
            <a:ext cx="10887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i="1" dirty="0">
                <a:sym typeface="Symbol" pitchFamily="18" charset="2"/>
              </a:rPr>
              <a:t></a:t>
            </a:r>
            <a:r>
              <a:rPr lang="en-US" altLang="en-US" sz="2000" dirty="0">
                <a:sym typeface="Symbol" pitchFamily="18" charset="2"/>
              </a:rPr>
              <a:t> kicker</a:t>
            </a:r>
          </a:p>
        </p:txBody>
      </p:sp>
      <p:graphicFrame>
        <p:nvGraphicFramePr>
          <p:cNvPr id="5122" name="Object 20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0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2" name="Line 21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33" name="Line 22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5123" name="Object 23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1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4" name="Text Box 24"/>
          <p:cNvSpPr txBox="1">
            <a:spLocks noChangeArrowheads="1"/>
          </p:cNvSpPr>
          <p:nvPr/>
        </p:nvSpPr>
        <p:spPr bwMode="auto">
          <a:xfrm>
            <a:off x="1676400" y="773113"/>
            <a:ext cx="5530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Normalised phase space at centre of idealised kicker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063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Oval 26"/>
          <p:cNvSpPr>
            <a:spLocks noChangeArrowheads="1"/>
          </p:cNvSpPr>
          <p:nvPr/>
        </p:nvSpPr>
        <p:spPr bwMode="auto">
          <a:xfrm>
            <a:off x="4192588" y="4946650"/>
            <a:ext cx="603250" cy="606425"/>
          </a:xfrm>
          <a:prstGeom prst="ellipse">
            <a:avLst/>
          </a:prstGeom>
          <a:solidFill>
            <a:srgbClr val="E3F2F3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25"/>
            <a:ext cx="9144000" cy="598488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Injection Mismatch - Injection oscillations</a:t>
            </a:r>
          </a:p>
        </p:txBody>
      </p:sp>
      <p:sp>
        <p:nvSpPr>
          <p:cNvPr id="6150" name="Rectangle 3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1" name="Oval 5"/>
          <p:cNvSpPr>
            <a:spLocks noChangeArrowheads="1"/>
          </p:cNvSpPr>
          <p:nvPr/>
        </p:nvSpPr>
        <p:spPr bwMode="auto">
          <a:xfrm>
            <a:off x="4192588" y="3732213"/>
            <a:ext cx="603250" cy="606425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6152" name="Group 6"/>
          <p:cNvGrpSpPr>
            <a:grpSpLocks/>
          </p:cNvGrpSpPr>
          <p:nvPr/>
        </p:nvGrpSpPr>
        <p:grpSpPr bwMode="auto">
          <a:xfrm>
            <a:off x="2751138" y="2062163"/>
            <a:ext cx="3492500" cy="3492500"/>
            <a:chOff x="2496" y="1056"/>
            <a:chExt cx="2688" cy="2688"/>
          </a:xfrm>
        </p:grpSpPr>
        <p:sp>
          <p:nvSpPr>
            <p:cNvPr id="6159" name="Oval 7"/>
            <p:cNvSpPr>
              <a:spLocks noChangeArrowheads="1"/>
            </p:cNvSpPr>
            <p:nvPr/>
          </p:nvSpPr>
          <p:spPr bwMode="auto">
            <a:xfrm>
              <a:off x="2496" y="1056"/>
              <a:ext cx="2688" cy="26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60" name="Line 8"/>
            <p:cNvSpPr>
              <a:spLocks noChangeShapeType="1"/>
            </p:cNvSpPr>
            <p:nvPr/>
          </p:nvSpPr>
          <p:spPr bwMode="auto">
            <a:xfrm>
              <a:off x="3792" y="24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61" name="Line 9"/>
            <p:cNvSpPr>
              <a:spLocks noChangeShapeType="1"/>
            </p:cNvSpPr>
            <p:nvPr/>
          </p:nvSpPr>
          <p:spPr bwMode="auto">
            <a:xfrm>
              <a:off x="3840" y="235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153" name="Line 10"/>
          <p:cNvSpPr>
            <a:spLocks noChangeShapeType="1"/>
          </p:cNvSpPr>
          <p:nvPr/>
        </p:nvSpPr>
        <p:spPr bwMode="auto">
          <a:xfrm flipV="1">
            <a:off x="4495800" y="4035425"/>
            <a:ext cx="0" cy="1214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54" name="Text Box 15"/>
          <p:cNvSpPr txBox="1">
            <a:spLocks noChangeArrowheads="1"/>
          </p:cNvSpPr>
          <p:nvPr/>
        </p:nvSpPr>
        <p:spPr bwMode="auto">
          <a:xfrm>
            <a:off x="852488" y="1152525"/>
            <a:ext cx="711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dirty="0"/>
              <a:t>For imperfect injection the beam oscillates around the central orbit. </a:t>
            </a:r>
          </a:p>
        </p:txBody>
      </p:sp>
      <p:sp>
        <p:nvSpPr>
          <p:cNvPr id="6155" name="Oval 16"/>
          <p:cNvSpPr>
            <a:spLocks noChangeArrowheads="1"/>
          </p:cNvSpPr>
          <p:nvPr/>
        </p:nvSpPr>
        <p:spPr bwMode="auto">
          <a:xfrm>
            <a:off x="3965575" y="3278188"/>
            <a:ext cx="1062038" cy="1062037"/>
          </a:xfrm>
          <a:prstGeom prst="ellips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6" name="Rectangle 25"/>
          <p:cNvSpPr>
            <a:spLocks noChangeArrowheads="1"/>
          </p:cNvSpPr>
          <p:nvPr/>
        </p:nvSpPr>
        <p:spPr bwMode="auto">
          <a:xfrm>
            <a:off x="966788" y="1531938"/>
            <a:ext cx="1509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kicker </a:t>
            </a:r>
            <a:r>
              <a:rPr lang="en-US" altLang="en-US">
                <a:sym typeface="Symbol" pitchFamily="18" charset="2"/>
              </a:rPr>
              <a:t></a:t>
            </a:r>
            <a:r>
              <a:rPr lang="en-US" altLang="en-US"/>
              <a:t> error</a:t>
            </a:r>
          </a:p>
        </p:txBody>
      </p:sp>
      <p:graphicFrame>
        <p:nvGraphicFramePr>
          <p:cNvPr id="6146" name="Object 27"/>
          <p:cNvGraphicFramePr>
            <a:graphicFrameLocks noChangeAspect="1"/>
          </p:cNvGraphicFramePr>
          <p:nvPr>
            <p:extLst/>
          </p:nvPr>
        </p:nvGraphicFramePr>
        <p:xfrm>
          <a:off x="2454275" y="5626100"/>
          <a:ext cx="371475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4" name="Equation" r:id="rId3" imgW="139700" imgH="165100" progId="Equation.3">
                  <p:embed/>
                </p:oleObj>
              </mc:Choice>
              <mc:Fallback>
                <p:oleObj name="Equation" r:id="rId3" imgW="1397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4275" y="5626100"/>
                        <a:ext cx="371475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7" name="Line 28"/>
          <p:cNvSpPr>
            <a:spLocks noChangeShapeType="1"/>
          </p:cNvSpPr>
          <p:nvPr/>
        </p:nvSpPr>
        <p:spPr bwMode="auto">
          <a:xfrm>
            <a:off x="1534801" y="5618405"/>
            <a:ext cx="1216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58" name="Line 29"/>
          <p:cNvSpPr>
            <a:spLocks noChangeShapeType="1"/>
          </p:cNvSpPr>
          <p:nvPr/>
        </p:nvSpPr>
        <p:spPr bwMode="auto">
          <a:xfrm flipV="1">
            <a:off x="1525613" y="4295625"/>
            <a:ext cx="0" cy="13227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6147" name="Object 30"/>
          <p:cNvGraphicFramePr>
            <a:graphicFrameLocks noChangeAspect="1"/>
          </p:cNvGraphicFramePr>
          <p:nvPr>
            <p:extLst/>
          </p:nvPr>
        </p:nvGraphicFramePr>
        <p:xfrm>
          <a:off x="1059390" y="4140185"/>
          <a:ext cx="468313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5" name="Equation" r:id="rId5" imgW="177800" imgH="177800" progId="Equation.3">
                  <p:embed/>
                </p:oleObj>
              </mc:Choice>
              <mc:Fallback>
                <p:oleObj name="Equation" r:id="rId5" imgW="1778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9390" y="4140185"/>
                        <a:ext cx="468313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18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Oval 18"/>
          <p:cNvSpPr>
            <a:spLocks noChangeArrowheads="1"/>
          </p:cNvSpPr>
          <p:nvPr/>
        </p:nvSpPr>
        <p:spPr bwMode="auto">
          <a:xfrm>
            <a:off x="3965575" y="3581400"/>
            <a:ext cx="603250" cy="606425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25"/>
            <a:ext cx="9144000" cy="598488"/>
          </a:xfrm>
        </p:spPr>
        <p:txBody>
          <a:bodyPr/>
          <a:lstStyle/>
          <a:p>
            <a:pPr eaLnBrk="1" hangingPunct="1"/>
            <a:r>
              <a:rPr lang="en-US" altLang="en-US" smtClean="0"/>
              <a:t>Injection oscillations</a:t>
            </a:r>
          </a:p>
        </p:txBody>
      </p:sp>
      <p:sp>
        <p:nvSpPr>
          <p:cNvPr id="7174" name="Rectangle 3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5" name="Oval 5"/>
          <p:cNvSpPr>
            <a:spLocks noChangeArrowheads="1"/>
          </p:cNvSpPr>
          <p:nvPr/>
        </p:nvSpPr>
        <p:spPr bwMode="auto">
          <a:xfrm>
            <a:off x="4192588" y="3732213"/>
            <a:ext cx="603250" cy="606425"/>
          </a:xfrm>
          <a:prstGeom prst="ellipse">
            <a:avLst/>
          </a:prstGeom>
          <a:noFill/>
          <a:ln w="19050">
            <a:solidFill>
              <a:srgbClr val="E3F2F3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7176" name="Group 6"/>
          <p:cNvGrpSpPr>
            <a:grpSpLocks/>
          </p:cNvGrpSpPr>
          <p:nvPr/>
        </p:nvGrpSpPr>
        <p:grpSpPr bwMode="auto">
          <a:xfrm>
            <a:off x="2751138" y="2062163"/>
            <a:ext cx="3492500" cy="3492500"/>
            <a:chOff x="2496" y="1056"/>
            <a:chExt cx="2688" cy="2688"/>
          </a:xfrm>
        </p:grpSpPr>
        <p:sp>
          <p:nvSpPr>
            <p:cNvPr id="7181" name="Oval 7"/>
            <p:cNvSpPr>
              <a:spLocks noChangeArrowheads="1"/>
            </p:cNvSpPr>
            <p:nvPr/>
          </p:nvSpPr>
          <p:spPr bwMode="auto">
            <a:xfrm>
              <a:off x="2496" y="1056"/>
              <a:ext cx="2688" cy="26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82" name="Line 8"/>
            <p:cNvSpPr>
              <a:spLocks noChangeShapeType="1"/>
            </p:cNvSpPr>
            <p:nvPr/>
          </p:nvSpPr>
          <p:spPr bwMode="auto">
            <a:xfrm>
              <a:off x="3792" y="24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83" name="Line 9"/>
            <p:cNvSpPr>
              <a:spLocks noChangeShapeType="1"/>
            </p:cNvSpPr>
            <p:nvPr/>
          </p:nvSpPr>
          <p:spPr bwMode="auto">
            <a:xfrm>
              <a:off x="3840" y="235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177" name="Text Box 15"/>
          <p:cNvSpPr txBox="1">
            <a:spLocks noChangeArrowheads="1"/>
          </p:cNvSpPr>
          <p:nvPr/>
        </p:nvSpPr>
        <p:spPr bwMode="auto">
          <a:xfrm>
            <a:off x="852488" y="1152525"/>
            <a:ext cx="711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dirty="0"/>
              <a:t>For imperfect injection the beam oscillates around the central orbit. </a:t>
            </a:r>
          </a:p>
        </p:txBody>
      </p:sp>
      <p:sp>
        <p:nvSpPr>
          <p:cNvPr id="7178" name="Oval 16"/>
          <p:cNvSpPr>
            <a:spLocks noChangeArrowheads="1"/>
          </p:cNvSpPr>
          <p:nvPr/>
        </p:nvSpPr>
        <p:spPr bwMode="auto">
          <a:xfrm>
            <a:off x="3965575" y="3278188"/>
            <a:ext cx="1062038" cy="1062037"/>
          </a:xfrm>
          <a:prstGeom prst="ellips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7170" name="Object 19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38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9" name="Line 20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0" name="Line 21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7171" name="Object 22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39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834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Oval 2"/>
          <p:cNvSpPr>
            <a:spLocks noChangeArrowheads="1"/>
          </p:cNvSpPr>
          <p:nvPr/>
        </p:nvSpPr>
        <p:spPr bwMode="auto">
          <a:xfrm>
            <a:off x="4116388" y="3276600"/>
            <a:ext cx="603250" cy="606425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7625"/>
            <a:ext cx="9144000" cy="598488"/>
          </a:xfrm>
        </p:spPr>
        <p:txBody>
          <a:bodyPr/>
          <a:lstStyle/>
          <a:p>
            <a:pPr eaLnBrk="1" hangingPunct="1"/>
            <a:r>
              <a:rPr lang="en-US" altLang="en-US" smtClean="0"/>
              <a:t>Injection oscillations</a:t>
            </a:r>
          </a:p>
        </p:txBody>
      </p:sp>
      <p:sp>
        <p:nvSpPr>
          <p:cNvPr id="8198" name="Rectangle 4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Oval 6"/>
          <p:cNvSpPr>
            <a:spLocks noChangeArrowheads="1"/>
          </p:cNvSpPr>
          <p:nvPr/>
        </p:nvSpPr>
        <p:spPr bwMode="auto">
          <a:xfrm>
            <a:off x="4192588" y="3732213"/>
            <a:ext cx="603250" cy="606425"/>
          </a:xfrm>
          <a:prstGeom prst="ellipse">
            <a:avLst/>
          </a:prstGeom>
          <a:noFill/>
          <a:ln w="19050">
            <a:solidFill>
              <a:srgbClr val="E3F2F3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8200" name="Group 7"/>
          <p:cNvGrpSpPr>
            <a:grpSpLocks/>
          </p:cNvGrpSpPr>
          <p:nvPr/>
        </p:nvGrpSpPr>
        <p:grpSpPr bwMode="auto">
          <a:xfrm>
            <a:off x="2751138" y="2062163"/>
            <a:ext cx="3492500" cy="3492500"/>
            <a:chOff x="2496" y="1056"/>
            <a:chExt cx="2688" cy="2688"/>
          </a:xfrm>
        </p:grpSpPr>
        <p:sp>
          <p:nvSpPr>
            <p:cNvPr id="8205" name="Oval 8"/>
            <p:cNvSpPr>
              <a:spLocks noChangeArrowheads="1"/>
            </p:cNvSpPr>
            <p:nvPr/>
          </p:nvSpPr>
          <p:spPr bwMode="auto">
            <a:xfrm>
              <a:off x="2496" y="1056"/>
              <a:ext cx="2688" cy="26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06" name="Line 9"/>
            <p:cNvSpPr>
              <a:spLocks noChangeShapeType="1"/>
            </p:cNvSpPr>
            <p:nvPr/>
          </p:nvSpPr>
          <p:spPr bwMode="auto">
            <a:xfrm>
              <a:off x="3792" y="24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07" name="Line 10"/>
            <p:cNvSpPr>
              <a:spLocks noChangeShapeType="1"/>
            </p:cNvSpPr>
            <p:nvPr/>
          </p:nvSpPr>
          <p:spPr bwMode="auto">
            <a:xfrm>
              <a:off x="3840" y="235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201" name="Text Box 16"/>
          <p:cNvSpPr txBox="1">
            <a:spLocks noChangeArrowheads="1"/>
          </p:cNvSpPr>
          <p:nvPr/>
        </p:nvSpPr>
        <p:spPr bwMode="auto">
          <a:xfrm>
            <a:off x="852488" y="1152525"/>
            <a:ext cx="711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dirty="0"/>
              <a:t>For imperfect injection the beam oscillates around the central orbit. </a:t>
            </a:r>
          </a:p>
        </p:txBody>
      </p:sp>
      <p:sp>
        <p:nvSpPr>
          <p:cNvPr id="8202" name="Oval 17"/>
          <p:cNvSpPr>
            <a:spLocks noChangeArrowheads="1"/>
          </p:cNvSpPr>
          <p:nvPr/>
        </p:nvSpPr>
        <p:spPr bwMode="auto">
          <a:xfrm>
            <a:off x="3965575" y="3278188"/>
            <a:ext cx="1062038" cy="1062037"/>
          </a:xfrm>
          <a:prstGeom prst="ellips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8194" name="Object 19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62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3" name="Line 20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04" name="Line 21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8195" name="Object 22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63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54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Oval 2"/>
          <p:cNvSpPr>
            <a:spLocks noChangeArrowheads="1"/>
          </p:cNvSpPr>
          <p:nvPr/>
        </p:nvSpPr>
        <p:spPr bwMode="auto">
          <a:xfrm>
            <a:off x="4419600" y="3429000"/>
            <a:ext cx="603250" cy="606425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7625"/>
            <a:ext cx="9144000" cy="598488"/>
          </a:xfrm>
        </p:spPr>
        <p:txBody>
          <a:bodyPr/>
          <a:lstStyle/>
          <a:p>
            <a:pPr eaLnBrk="1" hangingPunct="1"/>
            <a:r>
              <a:rPr lang="en-US" altLang="en-US" smtClean="0"/>
              <a:t>Injection oscillations</a:t>
            </a:r>
          </a:p>
        </p:txBody>
      </p:sp>
      <p:sp>
        <p:nvSpPr>
          <p:cNvPr id="9222" name="Rectangle 4"/>
          <p:cNvSpPr>
            <a:spLocks noChangeArrowheads="1"/>
          </p:cNvSpPr>
          <p:nvPr/>
        </p:nvSpPr>
        <p:spPr bwMode="auto">
          <a:xfrm>
            <a:off x="838200" y="1524000"/>
            <a:ext cx="7467600" cy="45720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3" name="Oval 6"/>
          <p:cNvSpPr>
            <a:spLocks noChangeArrowheads="1"/>
          </p:cNvSpPr>
          <p:nvPr/>
        </p:nvSpPr>
        <p:spPr bwMode="auto">
          <a:xfrm>
            <a:off x="4192588" y="3732213"/>
            <a:ext cx="603250" cy="606425"/>
          </a:xfrm>
          <a:prstGeom prst="ellipse">
            <a:avLst/>
          </a:prstGeom>
          <a:noFill/>
          <a:ln w="19050">
            <a:solidFill>
              <a:srgbClr val="E3F2F3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9224" name="Group 7"/>
          <p:cNvGrpSpPr>
            <a:grpSpLocks/>
          </p:cNvGrpSpPr>
          <p:nvPr/>
        </p:nvGrpSpPr>
        <p:grpSpPr bwMode="auto">
          <a:xfrm>
            <a:off x="2751138" y="2062163"/>
            <a:ext cx="3492500" cy="3492500"/>
            <a:chOff x="2496" y="1056"/>
            <a:chExt cx="2688" cy="2688"/>
          </a:xfrm>
        </p:grpSpPr>
        <p:sp>
          <p:nvSpPr>
            <p:cNvPr id="9229" name="Oval 8"/>
            <p:cNvSpPr>
              <a:spLocks noChangeArrowheads="1"/>
            </p:cNvSpPr>
            <p:nvPr/>
          </p:nvSpPr>
          <p:spPr bwMode="auto">
            <a:xfrm>
              <a:off x="2496" y="1056"/>
              <a:ext cx="2688" cy="26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30" name="Line 9"/>
            <p:cNvSpPr>
              <a:spLocks noChangeShapeType="1"/>
            </p:cNvSpPr>
            <p:nvPr/>
          </p:nvSpPr>
          <p:spPr bwMode="auto">
            <a:xfrm>
              <a:off x="3792" y="24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1" name="Line 10"/>
            <p:cNvSpPr>
              <a:spLocks noChangeShapeType="1"/>
            </p:cNvSpPr>
            <p:nvPr/>
          </p:nvSpPr>
          <p:spPr bwMode="auto">
            <a:xfrm>
              <a:off x="3840" y="235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225" name="Text Box 16"/>
          <p:cNvSpPr txBox="1">
            <a:spLocks noChangeArrowheads="1"/>
          </p:cNvSpPr>
          <p:nvPr/>
        </p:nvSpPr>
        <p:spPr bwMode="auto">
          <a:xfrm>
            <a:off x="852488" y="1152525"/>
            <a:ext cx="711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dirty="0"/>
              <a:t>For imperfect injection the beam oscillates around the central orbit. </a:t>
            </a:r>
          </a:p>
        </p:txBody>
      </p:sp>
      <p:sp>
        <p:nvSpPr>
          <p:cNvPr id="9226" name="Oval 17"/>
          <p:cNvSpPr>
            <a:spLocks noChangeArrowheads="1"/>
          </p:cNvSpPr>
          <p:nvPr/>
        </p:nvSpPr>
        <p:spPr bwMode="auto">
          <a:xfrm>
            <a:off x="3965575" y="3278188"/>
            <a:ext cx="1062038" cy="1062037"/>
          </a:xfrm>
          <a:prstGeom prst="ellips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9218" name="Object 19"/>
          <p:cNvGraphicFramePr>
            <a:graphicFrameLocks noChangeAspect="1"/>
          </p:cNvGraphicFramePr>
          <p:nvPr/>
        </p:nvGraphicFramePr>
        <p:xfrm>
          <a:off x="1839913" y="5781675"/>
          <a:ext cx="198437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86" name="Equation" r:id="rId3" imgW="164880" imgH="190440" progId="Equation.3">
                  <p:embed/>
                </p:oleObj>
              </mc:Choice>
              <mc:Fallback>
                <p:oleObj name="Equation" r:id="rId3" imgW="164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5781675"/>
                        <a:ext cx="198437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7" name="Line 20"/>
          <p:cNvSpPr>
            <a:spLocks noChangeShapeType="1"/>
          </p:cNvSpPr>
          <p:nvPr/>
        </p:nvSpPr>
        <p:spPr bwMode="auto">
          <a:xfrm>
            <a:off x="1231900" y="5705475"/>
            <a:ext cx="684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8" name="Line 21"/>
          <p:cNvSpPr>
            <a:spLocks noChangeShapeType="1"/>
          </p:cNvSpPr>
          <p:nvPr/>
        </p:nvSpPr>
        <p:spPr bwMode="auto">
          <a:xfrm flipV="1">
            <a:off x="1231900" y="5022850"/>
            <a:ext cx="0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9219" name="Object 22"/>
          <p:cNvGraphicFramePr>
            <a:graphicFrameLocks noChangeAspect="1"/>
          </p:cNvGraphicFramePr>
          <p:nvPr/>
        </p:nvGraphicFramePr>
        <p:xfrm>
          <a:off x="928688" y="49466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87" name="Equation" r:id="rId5" imgW="190440" imgH="190440" progId="Equation.3">
                  <p:embed/>
                </p:oleObj>
              </mc:Choice>
              <mc:Fallback>
                <p:oleObj name="Equation" r:id="rId5" imgW="1904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946650"/>
                        <a:ext cx="22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400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Passive </a:t>
            </a:r>
            <a:r>
              <a:rPr lang="en-US" sz="2400" dirty="0"/>
              <a:t>Passive Protection against LHC Injection Kicker </a:t>
            </a:r>
            <a:r>
              <a:rPr lang="en-US" sz="2400" dirty="0" smtClean="0"/>
              <a:t>Errors – Auxiliary Collimators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1600200"/>
            <a:ext cx="8229600" cy="4525963"/>
          </a:xfrm>
        </p:spPr>
        <p:txBody>
          <a:bodyPr/>
          <a:lstStyle/>
          <a:p>
            <a:r>
              <a:rPr lang="en-US" dirty="0" err="1" smtClean="0"/>
              <a:t>sdf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USPAS - Transfer and kickers - J. Wenninger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8" y="865184"/>
            <a:ext cx="89154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91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Transfer line</a:t>
            </a:r>
          </a:p>
        </p:txBody>
      </p:sp>
      <p:graphicFrame>
        <p:nvGraphicFramePr>
          <p:cNvPr id="32770" name="Object 30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619368669"/>
              </p:ext>
            </p:extLst>
          </p:nvPr>
        </p:nvGraphicFramePr>
        <p:xfrm>
          <a:off x="4532005" y="3220442"/>
          <a:ext cx="952500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9" name="Equation" r:id="rId3" imgW="355446" imgH="228501" progId="Equation.3">
                  <p:embed/>
                </p:oleObj>
              </mc:Choice>
              <mc:Fallback>
                <p:oleObj name="Equation" r:id="rId3" imgW="355446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2005" y="3220442"/>
                        <a:ext cx="952500" cy="61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92" name="Object 38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451495829"/>
              </p:ext>
            </p:extLst>
          </p:nvPr>
        </p:nvGraphicFramePr>
        <p:xfrm>
          <a:off x="8579754" y="3211887"/>
          <a:ext cx="427037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60" name="Equation" r:id="rId5" imgW="317225" imgH="482181" progId="Equation.3">
                  <p:embed/>
                </p:oleObj>
              </mc:Choice>
              <mc:Fallback>
                <p:oleObj name="Equation" r:id="rId5" imgW="317225" imgH="48218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9754" y="3211887"/>
                        <a:ext cx="427037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93" name="Object 41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874066419"/>
              </p:ext>
            </p:extLst>
          </p:nvPr>
        </p:nvGraphicFramePr>
        <p:xfrm>
          <a:off x="698135" y="3309518"/>
          <a:ext cx="379413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61" name="Equation" r:id="rId7" imgW="304668" imgH="482391" progId="Equation.3">
                  <p:embed/>
                </p:oleObj>
              </mc:Choice>
              <mc:Fallback>
                <p:oleObj name="Equation" r:id="rId7" imgW="304668" imgH="4823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135" y="3309518"/>
                        <a:ext cx="379413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578644" y="1000705"/>
            <a:ext cx="8489950" cy="165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ct val="2000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b="0" dirty="0" smtClean="0">
                <a:latin typeface="+mj-lt"/>
              </a:rPr>
              <a:t>Maps </a:t>
            </a:r>
            <a:r>
              <a:rPr lang="en-US" b="0" dirty="0">
                <a:latin typeface="+mj-lt"/>
              </a:rPr>
              <a:t>single particle coordinates at entrance and </a:t>
            </a:r>
            <a:r>
              <a:rPr lang="en-US" b="0" dirty="0" smtClean="0">
                <a:latin typeface="+mj-lt"/>
              </a:rPr>
              <a:t>exit.</a:t>
            </a:r>
          </a:p>
          <a:p>
            <a:pPr marL="342900" indent="-342900">
              <a:spcBef>
                <a:spcPct val="20000"/>
              </a:spcBef>
              <a:spcAft>
                <a:spcPct val="2000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b="0" dirty="0" smtClean="0">
                <a:latin typeface="+mj-lt"/>
              </a:rPr>
              <a:t>An Infinite </a:t>
            </a:r>
            <a:r>
              <a:rPr lang="en-US" b="0" dirty="0">
                <a:latin typeface="+mj-lt"/>
              </a:rPr>
              <a:t>number of </a:t>
            </a:r>
            <a:r>
              <a:rPr lang="en-US" b="0" dirty="0" smtClean="0">
                <a:latin typeface="+mj-lt"/>
              </a:rPr>
              <a:t>source phase space ellipses are transported </a:t>
            </a:r>
            <a:r>
              <a:rPr lang="en-US" b="0" dirty="0">
                <a:latin typeface="+mj-lt"/>
              </a:rPr>
              <a:t>to </a:t>
            </a:r>
            <a:r>
              <a:rPr lang="en-US" b="0" dirty="0" smtClean="0">
                <a:latin typeface="+mj-lt"/>
              </a:rPr>
              <a:t>an infinite </a:t>
            </a:r>
            <a:r>
              <a:rPr lang="en-US" b="0" dirty="0">
                <a:latin typeface="+mj-lt"/>
              </a:rPr>
              <a:t>number of final </a:t>
            </a:r>
            <a:r>
              <a:rPr lang="en-US" b="0" dirty="0" smtClean="0">
                <a:latin typeface="+mj-lt"/>
              </a:rPr>
              <a:t>ellipses.</a:t>
            </a:r>
            <a:endParaRPr lang="en-US" b="0" dirty="0">
              <a:latin typeface="+mj-lt"/>
              <a:sym typeface="Symbol" charset="0"/>
            </a:endParaRPr>
          </a:p>
          <a:p>
            <a:pPr marL="342900" indent="-342900">
              <a:spcBef>
                <a:spcPct val="20000"/>
              </a:spcBef>
              <a:spcAft>
                <a:spcPct val="20000"/>
              </a:spcAft>
            </a:pPr>
            <a:endParaRPr lang="en-US" sz="2000" b="0" dirty="0">
              <a:latin typeface="+mj-lt"/>
            </a:endParaRPr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 flipV="1">
            <a:off x="2048305" y="2551487"/>
            <a:ext cx="0" cy="2776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V="1">
            <a:off x="789417" y="4067550"/>
            <a:ext cx="2927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 rot="14646649">
            <a:off x="663211" y="3301581"/>
            <a:ext cx="2832100" cy="14811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3565955" y="4135812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0" i="1"/>
              <a:t>x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1716517" y="2438775"/>
            <a:ext cx="3127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0" i="1"/>
              <a:t>x</a:t>
            </a:r>
            <a:r>
              <a:rPr lang="ja-JP" altLang="en-US" sz="1400" b="0" i="1"/>
              <a:t>’</a:t>
            </a:r>
            <a:endParaRPr lang="en-US" sz="1400" b="0" i="1"/>
          </a:p>
        </p:txBody>
      </p:sp>
      <p:sp>
        <p:nvSpPr>
          <p:cNvPr id="32777" name="Oval 17"/>
          <p:cNvSpPr>
            <a:spLocks noChangeArrowheads="1"/>
          </p:cNvSpPr>
          <p:nvPr/>
        </p:nvSpPr>
        <p:spPr bwMode="auto">
          <a:xfrm>
            <a:off x="2356280" y="3145212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Oval 18"/>
          <p:cNvSpPr>
            <a:spLocks noChangeArrowheads="1"/>
          </p:cNvSpPr>
          <p:nvPr/>
        </p:nvSpPr>
        <p:spPr bwMode="auto">
          <a:xfrm rot="18750637">
            <a:off x="326661" y="3631781"/>
            <a:ext cx="3522662" cy="86995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9" name="Line 21"/>
          <p:cNvSpPr>
            <a:spLocks noChangeShapeType="1"/>
          </p:cNvSpPr>
          <p:nvPr/>
        </p:nvSpPr>
        <p:spPr bwMode="auto">
          <a:xfrm flipV="1">
            <a:off x="7138763" y="2383212"/>
            <a:ext cx="0" cy="3141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0" name="Line 22"/>
          <p:cNvSpPr>
            <a:spLocks noChangeShapeType="1"/>
          </p:cNvSpPr>
          <p:nvPr/>
        </p:nvSpPr>
        <p:spPr bwMode="auto">
          <a:xfrm flipV="1">
            <a:off x="5879875" y="4018337"/>
            <a:ext cx="2927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1" name="Oval 23"/>
          <p:cNvSpPr>
            <a:spLocks noChangeArrowheads="1"/>
          </p:cNvSpPr>
          <p:nvPr/>
        </p:nvSpPr>
        <p:spPr bwMode="auto">
          <a:xfrm rot="15917873">
            <a:off x="5749701" y="3488112"/>
            <a:ext cx="2832100" cy="1006475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2" name="Text Box 24"/>
          <p:cNvSpPr txBox="1">
            <a:spLocks noChangeArrowheads="1"/>
          </p:cNvSpPr>
          <p:nvPr/>
        </p:nvSpPr>
        <p:spPr bwMode="auto">
          <a:xfrm>
            <a:off x="8656413" y="4086600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0" i="1"/>
              <a:t>x</a:t>
            </a:r>
          </a:p>
        </p:txBody>
      </p:sp>
      <p:sp>
        <p:nvSpPr>
          <p:cNvPr id="32783" name="Text Box 25"/>
          <p:cNvSpPr txBox="1">
            <a:spLocks noChangeArrowheads="1"/>
          </p:cNvSpPr>
          <p:nvPr/>
        </p:nvSpPr>
        <p:spPr bwMode="auto">
          <a:xfrm>
            <a:off x="6826025" y="2308600"/>
            <a:ext cx="3127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0" i="1"/>
              <a:t>x</a:t>
            </a:r>
            <a:r>
              <a:rPr lang="ja-JP" altLang="en-US" sz="1400" b="0" i="1"/>
              <a:t>’</a:t>
            </a:r>
            <a:endParaRPr lang="en-US" sz="1400" b="0" i="1"/>
          </a:p>
        </p:txBody>
      </p:sp>
      <p:sp>
        <p:nvSpPr>
          <p:cNvPr id="32784" name="Oval 26"/>
          <p:cNvSpPr>
            <a:spLocks noChangeArrowheads="1"/>
          </p:cNvSpPr>
          <p:nvPr/>
        </p:nvSpPr>
        <p:spPr bwMode="auto">
          <a:xfrm>
            <a:off x="6614888" y="3524625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5" name="Oval 27"/>
          <p:cNvSpPr>
            <a:spLocks noChangeArrowheads="1"/>
          </p:cNvSpPr>
          <p:nvPr/>
        </p:nvSpPr>
        <p:spPr bwMode="auto">
          <a:xfrm rot="18750637">
            <a:off x="5980681" y="3314281"/>
            <a:ext cx="2424113" cy="13811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6" name="Text Box 28"/>
          <p:cNvSpPr txBox="1">
            <a:spLocks noChangeArrowheads="1"/>
          </p:cNvSpPr>
          <p:nvPr/>
        </p:nvSpPr>
        <p:spPr bwMode="auto">
          <a:xfrm>
            <a:off x="527480" y="2686425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FF0000"/>
                </a:solidFill>
                <a:latin typeface="Symbol" charset="0"/>
              </a:rPr>
              <a:t>a</a:t>
            </a:r>
            <a:r>
              <a:rPr lang="en-US" sz="1800" b="0" baseline="-25000">
                <a:solidFill>
                  <a:srgbClr val="FF0000"/>
                </a:solidFill>
                <a:latin typeface="Symbol" charset="0"/>
              </a:rPr>
              <a:t>1</a:t>
            </a:r>
            <a:r>
              <a:rPr lang="en-US" sz="1800" b="0">
                <a:solidFill>
                  <a:srgbClr val="FF0000"/>
                </a:solidFill>
                <a:latin typeface="Symbol" charset="0"/>
              </a:rPr>
              <a:t>, b</a:t>
            </a:r>
            <a:r>
              <a:rPr lang="en-US" sz="1800" b="0" baseline="-25000">
                <a:solidFill>
                  <a:srgbClr val="FF0000"/>
                </a:solidFill>
                <a:latin typeface="Symbol" charset="0"/>
              </a:rPr>
              <a:t>1</a:t>
            </a:r>
            <a:endParaRPr lang="en-US" sz="1800" b="0">
              <a:solidFill>
                <a:srgbClr val="FF0000"/>
              </a:solidFill>
              <a:latin typeface="Symbol" charset="0"/>
            </a:endParaRPr>
          </a:p>
        </p:txBody>
      </p:sp>
      <p:sp>
        <p:nvSpPr>
          <p:cNvPr id="32787" name="Text Box 29"/>
          <p:cNvSpPr txBox="1">
            <a:spLocks noChangeArrowheads="1"/>
          </p:cNvSpPr>
          <p:nvPr/>
        </p:nvSpPr>
        <p:spPr bwMode="auto">
          <a:xfrm>
            <a:off x="3277030" y="3057900"/>
            <a:ext cx="949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0033CC"/>
                </a:solidFill>
                <a:latin typeface="Symbol" charset="0"/>
              </a:rPr>
              <a:t>a*</a:t>
            </a:r>
            <a:r>
              <a:rPr lang="en-US" sz="1800" b="0" baseline="-25000">
                <a:solidFill>
                  <a:srgbClr val="0033CC"/>
                </a:solidFill>
                <a:latin typeface="Symbol" charset="0"/>
              </a:rPr>
              <a:t>1</a:t>
            </a:r>
            <a:r>
              <a:rPr lang="en-US" sz="1800" b="0">
                <a:solidFill>
                  <a:srgbClr val="0033CC"/>
                </a:solidFill>
                <a:latin typeface="Symbol" charset="0"/>
              </a:rPr>
              <a:t>, b*</a:t>
            </a:r>
            <a:r>
              <a:rPr lang="en-US" sz="1800" b="0" baseline="-25000">
                <a:solidFill>
                  <a:srgbClr val="0033CC"/>
                </a:solidFill>
                <a:latin typeface="Symbol" charset="0"/>
              </a:rPr>
              <a:t>1</a:t>
            </a:r>
            <a:endParaRPr lang="en-US" sz="1800" b="0">
              <a:solidFill>
                <a:srgbClr val="0033CC"/>
              </a:solidFill>
              <a:latin typeface="Symbol" charset="0"/>
            </a:endParaRPr>
          </a:p>
        </p:txBody>
      </p:sp>
      <p:sp>
        <p:nvSpPr>
          <p:cNvPr id="32788" name="AutoShape 32"/>
          <p:cNvSpPr>
            <a:spLocks noChangeArrowheads="1"/>
          </p:cNvSpPr>
          <p:nvPr/>
        </p:nvSpPr>
        <p:spPr bwMode="auto">
          <a:xfrm>
            <a:off x="4338500" y="3770687"/>
            <a:ext cx="1406438" cy="365125"/>
          </a:xfrm>
          <a:prstGeom prst="rightArrow">
            <a:avLst>
              <a:gd name="adj1" fmla="val 49769"/>
              <a:gd name="adj2" fmla="val 6464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9" name="Text Box 33"/>
          <p:cNvSpPr txBox="1">
            <a:spLocks noChangeArrowheads="1"/>
          </p:cNvSpPr>
          <p:nvPr/>
        </p:nvSpPr>
        <p:spPr bwMode="auto">
          <a:xfrm>
            <a:off x="4264162" y="4200105"/>
            <a:ext cx="153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/>
              <a:t>Transfer Line</a:t>
            </a:r>
          </a:p>
        </p:txBody>
      </p:sp>
      <p:sp>
        <p:nvSpPr>
          <p:cNvPr id="32790" name="Text Box 34"/>
          <p:cNvSpPr txBox="1">
            <a:spLocks noChangeArrowheads="1"/>
          </p:cNvSpPr>
          <p:nvPr/>
        </p:nvSpPr>
        <p:spPr bwMode="auto">
          <a:xfrm>
            <a:off x="7589613" y="5066087"/>
            <a:ext cx="949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0033CC"/>
                </a:solidFill>
                <a:latin typeface="Symbol" charset="0"/>
              </a:rPr>
              <a:t>a*</a:t>
            </a:r>
            <a:r>
              <a:rPr lang="en-US" sz="1800" b="0" baseline="-25000">
                <a:solidFill>
                  <a:srgbClr val="0033CC"/>
                </a:solidFill>
                <a:latin typeface="Symbol" charset="0"/>
              </a:rPr>
              <a:t>2</a:t>
            </a:r>
            <a:r>
              <a:rPr lang="en-US" sz="1800" b="0">
                <a:solidFill>
                  <a:srgbClr val="0033CC"/>
                </a:solidFill>
                <a:latin typeface="Symbol" charset="0"/>
              </a:rPr>
              <a:t>, b*</a:t>
            </a:r>
            <a:r>
              <a:rPr lang="en-US" sz="1800" b="0" baseline="-25000">
                <a:solidFill>
                  <a:srgbClr val="0033CC"/>
                </a:solidFill>
                <a:latin typeface="Symbol" charset="0"/>
              </a:rPr>
              <a:t>2</a:t>
            </a:r>
            <a:endParaRPr lang="en-US" sz="1800" b="0">
              <a:solidFill>
                <a:srgbClr val="0033CC"/>
              </a:solidFill>
              <a:latin typeface="Symbol" charset="0"/>
            </a:endParaRPr>
          </a:p>
        </p:txBody>
      </p:sp>
      <p:sp>
        <p:nvSpPr>
          <p:cNvPr id="32791" name="Text Box 35"/>
          <p:cNvSpPr txBox="1">
            <a:spLocks noChangeArrowheads="1"/>
          </p:cNvSpPr>
          <p:nvPr/>
        </p:nvSpPr>
        <p:spPr bwMode="auto">
          <a:xfrm>
            <a:off x="8086500" y="2810250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FF0000"/>
                </a:solidFill>
                <a:latin typeface="Symbol" charset="0"/>
              </a:rPr>
              <a:t>a</a:t>
            </a:r>
            <a:r>
              <a:rPr lang="en-US" sz="1800" b="0" baseline="-25000">
                <a:solidFill>
                  <a:srgbClr val="FF0000"/>
                </a:solidFill>
                <a:latin typeface="Symbol" charset="0"/>
              </a:rPr>
              <a:t>2</a:t>
            </a:r>
            <a:r>
              <a:rPr lang="en-US" sz="1800" b="0">
                <a:solidFill>
                  <a:srgbClr val="FF0000"/>
                </a:solidFill>
                <a:latin typeface="Symbol" charset="0"/>
              </a:rPr>
              <a:t>, b</a:t>
            </a:r>
            <a:r>
              <a:rPr lang="en-US" sz="1800" b="0" baseline="-25000">
                <a:solidFill>
                  <a:srgbClr val="FF0000"/>
                </a:solidFill>
                <a:latin typeface="Symbol" charset="0"/>
              </a:rPr>
              <a:t>2</a:t>
            </a:r>
            <a:endParaRPr lang="en-US" sz="1800" b="0">
              <a:solidFill>
                <a:srgbClr val="FF0000"/>
              </a:solidFill>
              <a:latin typeface="Symbol" charset="0"/>
            </a:endParaRPr>
          </a:p>
        </p:txBody>
      </p:sp>
      <p:sp>
        <p:nvSpPr>
          <p:cNvPr id="32794" name="Rectangle 42"/>
          <p:cNvSpPr>
            <a:spLocks noChangeArrowheads="1"/>
          </p:cNvSpPr>
          <p:nvPr/>
        </p:nvSpPr>
        <p:spPr bwMode="auto">
          <a:xfrm>
            <a:off x="430642" y="2299075"/>
            <a:ext cx="3757613" cy="327342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5" name="Rectangle 43"/>
          <p:cNvSpPr>
            <a:spLocks noChangeArrowheads="1"/>
          </p:cNvSpPr>
          <p:nvPr/>
        </p:nvSpPr>
        <p:spPr bwMode="auto">
          <a:xfrm>
            <a:off x="5787800" y="2276850"/>
            <a:ext cx="3327400" cy="327342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6" name="Text Box 44"/>
          <p:cNvSpPr txBox="1">
            <a:spLocks noChangeArrowheads="1"/>
          </p:cNvSpPr>
          <p:nvPr/>
        </p:nvSpPr>
        <p:spPr bwMode="auto">
          <a:xfrm>
            <a:off x="3087678" y="5152090"/>
            <a:ext cx="11079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 smtClean="0"/>
              <a:t>Entrance</a:t>
            </a:r>
            <a:endParaRPr lang="en-US" sz="1800" b="0" dirty="0"/>
          </a:p>
        </p:txBody>
      </p:sp>
      <p:sp>
        <p:nvSpPr>
          <p:cNvPr id="32797" name="Text Box 45"/>
          <p:cNvSpPr txBox="1">
            <a:spLocks noChangeArrowheads="1"/>
          </p:cNvSpPr>
          <p:nvPr/>
        </p:nvSpPr>
        <p:spPr bwMode="auto">
          <a:xfrm>
            <a:off x="5832250" y="5153400"/>
            <a:ext cx="565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Exit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-2147428" y="2925266"/>
            <a:ext cx="4610100" cy="3429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USPAS - Transfer and kickers - J. </a:t>
            </a:r>
            <a:r>
              <a:rPr lang="en-GB" dirty="0" err="1" smtClean="0"/>
              <a:t>Wenninger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D914B-DDCD-4597-A36F-041DA0FD0A8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7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\Delta E \propto \frac{I_{beam}}{\sigma_x\cdot\sigma_y}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51"/>
  <p:tag name="PICTUREFILESIZE" val="514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\Delta E \propto \frac{I_{beam}}{\varepsilon}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51"/>
  <p:tag name="PICTUREFILESIZE" val="429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a_{max} [\sigma] = \frac{n[\sigma]}{\cos (60^{\circ}/2)} 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5"/>
  <p:tag name="PICTUREFILESIZE" val="750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em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  <a:txDef>
      <a:spPr/>
      <a:bodyPr/>
      <a:lstStyle>
        <a:defPPr marL="227013" indent="-227013">
          <a:spcBef>
            <a:spcPct val="20000"/>
          </a:spcBef>
          <a:spcAft>
            <a:spcPts val="400"/>
          </a:spcAft>
          <a:buClr>
            <a:srgbClr val="0000FF"/>
          </a:buClr>
          <a:buSzPct val="80000"/>
          <a:buFont typeface="Wingdings" pitchFamily="2" charset="2"/>
          <a:buChar char="q"/>
          <a:defRPr sz="2000" kern="0" dirty="0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8904</TotalTime>
  <Words>7117</Words>
  <Application>Microsoft Office PowerPoint</Application>
  <PresentationFormat>On-screen Show (4:3)</PresentationFormat>
  <Paragraphs>1008</Paragraphs>
  <Slides>86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104" baseType="lpstr">
      <vt:lpstr>ＭＳ Ｐゴシック</vt:lpstr>
      <vt:lpstr>Arial</vt:lpstr>
      <vt:lpstr>Calibri</vt:lpstr>
      <vt:lpstr>Cambria</vt:lpstr>
      <vt:lpstr>Comic Sans MS</vt:lpstr>
      <vt:lpstr>Constantia</vt:lpstr>
      <vt:lpstr>Courier New</vt:lpstr>
      <vt:lpstr>Geneva</vt:lpstr>
      <vt:lpstr>GreekC</vt:lpstr>
      <vt:lpstr>Symbol</vt:lpstr>
      <vt:lpstr>Times New Roman</vt:lpstr>
      <vt:lpstr>TimesNewRoman</vt:lpstr>
      <vt:lpstr>Verdana</vt:lpstr>
      <vt:lpstr>Wingdings</vt:lpstr>
      <vt:lpstr>Default Design</vt:lpstr>
      <vt:lpstr>Theme1</vt:lpstr>
      <vt:lpstr>Equation</vt:lpstr>
      <vt:lpstr>Worksheet</vt:lpstr>
      <vt:lpstr>Beam transfer and  fast kicker magnets</vt:lpstr>
      <vt:lpstr>PowerPoint Presentation</vt:lpstr>
      <vt:lpstr>Beam transfer</vt:lpstr>
      <vt:lpstr>Injection - extraction</vt:lpstr>
      <vt:lpstr>Injection - extraction</vt:lpstr>
      <vt:lpstr>Transfer line twiss parameters</vt:lpstr>
      <vt:lpstr>Linking source and ddestination</vt:lpstr>
      <vt:lpstr>Optics propagation</vt:lpstr>
      <vt:lpstr>Transfer line</vt:lpstr>
      <vt:lpstr>Transfer line optics</vt:lpstr>
      <vt:lpstr>Transfer line perturbation</vt:lpstr>
      <vt:lpstr>Injection</vt:lpstr>
      <vt:lpstr>Injection and extraction elements</vt:lpstr>
      <vt:lpstr>Injection concept</vt:lpstr>
      <vt:lpstr>Charge exchange H- injection</vt:lpstr>
      <vt:lpstr>Charge exchange H- injection</vt:lpstr>
      <vt:lpstr>Betatron injection for e+/e-</vt:lpstr>
      <vt:lpstr>Extraction</vt:lpstr>
      <vt:lpstr>Fast single turn extraction</vt:lpstr>
      <vt:lpstr>Non-resonant multi-turn extraction</vt:lpstr>
      <vt:lpstr>Transfer quality</vt:lpstr>
      <vt:lpstr>Mismatch at injection</vt:lpstr>
      <vt:lpstr>Transfer feedback &amp; filamentation</vt:lpstr>
      <vt:lpstr>PowerPoint Presentation</vt:lpstr>
      <vt:lpstr>Kicker system</vt:lpstr>
      <vt:lpstr>Pulse forming network</vt:lpstr>
      <vt:lpstr>Kicker magnet</vt:lpstr>
      <vt:lpstr>Magnetic septum</vt:lpstr>
      <vt:lpstr>Lambertson septum principle</vt:lpstr>
      <vt:lpstr>LHC Injection – Lambertson Septum</vt:lpstr>
      <vt:lpstr>Septum for multi-turn extraction</vt:lpstr>
      <vt:lpstr>Electrostatic septum</vt:lpstr>
      <vt:lpstr>Electrostatic septum</vt:lpstr>
      <vt:lpstr>PowerPoint Presentation</vt:lpstr>
      <vt:lpstr>Beam transfer and machine protection</vt:lpstr>
      <vt:lpstr>Safe injection and extraction basics</vt:lpstr>
      <vt:lpstr>Failures of kicker systems</vt:lpstr>
      <vt:lpstr>Consequences of kicker failures</vt:lpstr>
      <vt:lpstr>Extraction kicker and particle free gaps</vt:lpstr>
      <vt:lpstr>Example beam gap and kicker pulse</vt:lpstr>
      <vt:lpstr>Passive protection at extraction</vt:lpstr>
      <vt:lpstr>Passive protection at injection</vt:lpstr>
      <vt:lpstr>Example: LHC injection dump</vt:lpstr>
      <vt:lpstr>Example: LHC injection dump</vt:lpstr>
      <vt:lpstr>The extreme system – LHC beam dump</vt:lpstr>
      <vt:lpstr>SPS - LHC transfer example</vt:lpstr>
      <vt:lpstr>Interlock  (groups)</vt:lpstr>
      <vt:lpstr>Permit concept</vt:lpstr>
      <vt:lpstr>Permit concept</vt:lpstr>
      <vt:lpstr>Example for SPS-LHC transfer permits</vt:lpstr>
      <vt:lpstr>Interlocked systems and signals</vt:lpstr>
      <vt:lpstr>Example for SPS-LHC transfer</vt:lpstr>
      <vt:lpstr>Example: fast extraction failure SPS-LHC</vt:lpstr>
      <vt:lpstr>Failure follow up</vt:lpstr>
      <vt:lpstr>Post operational checks</vt:lpstr>
      <vt:lpstr>Commissioning and masking</vt:lpstr>
      <vt:lpstr>Example of “setup intensity” – SPS-LHC</vt:lpstr>
      <vt:lpstr>Going further: beam presence</vt:lpstr>
      <vt:lpstr>PowerPoint Presentation</vt:lpstr>
      <vt:lpstr>Passive protection</vt:lpstr>
      <vt:lpstr>Passive protection devices</vt:lpstr>
      <vt:lpstr>Energy density</vt:lpstr>
      <vt:lpstr>Injection and extraction protection</vt:lpstr>
      <vt:lpstr>Passive protection in a transfer line</vt:lpstr>
      <vt:lpstr>Passive protection example</vt:lpstr>
      <vt:lpstr>Extraction kicker failure case</vt:lpstr>
      <vt:lpstr>Operation with moveable protection devices</vt:lpstr>
      <vt:lpstr>Summary</vt:lpstr>
      <vt:lpstr>PowerPoint Presentation</vt:lpstr>
      <vt:lpstr>Synchrotron lepton injection</vt:lpstr>
      <vt:lpstr>Charge exchange injection PSB</vt:lpstr>
      <vt:lpstr>Direct Drive Pulsed Magnetic Septum (1)</vt:lpstr>
      <vt:lpstr>Filamentation</vt:lpstr>
      <vt:lpstr>Filamentation</vt:lpstr>
      <vt:lpstr>Filamentation</vt:lpstr>
      <vt:lpstr>Filamentation</vt:lpstr>
      <vt:lpstr>Filamentation</vt:lpstr>
      <vt:lpstr>Filamentation</vt:lpstr>
      <vt:lpstr>Single-turn injection</vt:lpstr>
      <vt:lpstr>Single-turn injection</vt:lpstr>
      <vt:lpstr>Single-turn injection</vt:lpstr>
      <vt:lpstr>Injection Mismatch - Injection oscillations</vt:lpstr>
      <vt:lpstr>Injection oscillations</vt:lpstr>
      <vt:lpstr>Injection oscillations</vt:lpstr>
      <vt:lpstr>Injection oscillations</vt:lpstr>
      <vt:lpstr>Passive Passive Protection against LHC Injection Kicker Errors – Auxiliary Collimators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Jorg Wenninger</dc:creator>
  <cp:lastModifiedBy>Jorg Wenninger</cp:lastModifiedBy>
  <cp:revision>2689</cp:revision>
  <cp:lastPrinted>1601-01-01T00:00:00Z</cp:lastPrinted>
  <dcterms:created xsi:type="dcterms:W3CDTF">1601-01-01T00:00:00Z</dcterms:created>
  <dcterms:modified xsi:type="dcterms:W3CDTF">2017-01-15T14:37:28Z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