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52" r:id="rId1"/>
    <p:sldMasterId id="2147483666" r:id="rId2"/>
    <p:sldMasterId id="2147483779" r:id="rId3"/>
    <p:sldMasterId id="2147483791" r:id="rId4"/>
    <p:sldMasterId id="2147483806" r:id="rId5"/>
  </p:sldMasterIdLst>
  <p:notesMasterIdLst>
    <p:notesMasterId r:id="rId73"/>
  </p:notesMasterIdLst>
  <p:handoutMasterIdLst>
    <p:handoutMasterId r:id="rId74"/>
  </p:handoutMasterIdLst>
  <p:sldIdLst>
    <p:sldId id="900" r:id="rId6"/>
    <p:sldId id="1714" r:id="rId7"/>
    <p:sldId id="1612" r:id="rId8"/>
    <p:sldId id="1666" r:id="rId9"/>
    <p:sldId id="1651" r:id="rId10"/>
    <p:sldId id="1712" r:id="rId11"/>
    <p:sldId id="1654" r:id="rId12"/>
    <p:sldId id="1619" r:id="rId13"/>
    <p:sldId id="1650" r:id="rId14"/>
    <p:sldId id="1632" r:id="rId15"/>
    <p:sldId id="1614" r:id="rId16"/>
    <p:sldId id="1683" r:id="rId17"/>
    <p:sldId id="1620" r:id="rId18"/>
    <p:sldId id="1621" r:id="rId19"/>
    <p:sldId id="1679" r:id="rId20"/>
    <p:sldId id="1622" r:id="rId21"/>
    <p:sldId id="1682" r:id="rId22"/>
    <p:sldId id="1681" r:id="rId23"/>
    <p:sldId id="1668" r:id="rId24"/>
    <p:sldId id="1708" r:id="rId25"/>
    <p:sldId id="1709" r:id="rId26"/>
    <p:sldId id="1710" r:id="rId27"/>
    <p:sldId id="1669" r:id="rId28"/>
    <p:sldId id="1634" r:id="rId29"/>
    <p:sldId id="1684" r:id="rId30"/>
    <p:sldId id="1658" r:id="rId31"/>
    <p:sldId id="1659" r:id="rId32"/>
    <p:sldId id="1660" r:id="rId33"/>
    <p:sldId id="1629" r:id="rId34"/>
    <p:sldId id="1673" r:id="rId35"/>
    <p:sldId id="1718" r:id="rId36"/>
    <p:sldId id="1636" r:id="rId37"/>
    <p:sldId id="1637" r:id="rId38"/>
    <p:sldId id="1638" r:id="rId39"/>
    <p:sldId id="1717" r:id="rId40"/>
    <p:sldId id="1652" r:id="rId41"/>
    <p:sldId id="1646" r:id="rId42"/>
    <p:sldId id="1672" r:id="rId43"/>
    <p:sldId id="1647" r:id="rId44"/>
    <p:sldId id="1689" r:id="rId45"/>
    <p:sldId id="1690" r:id="rId46"/>
    <p:sldId id="1688" r:id="rId47"/>
    <p:sldId id="1653" r:id="rId48"/>
    <p:sldId id="1655" r:id="rId49"/>
    <p:sldId id="1656" r:id="rId50"/>
    <p:sldId id="1686" r:id="rId51"/>
    <p:sldId id="1687" r:id="rId52"/>
    <p:sldId id="1675" r:id="rId53"/>
    <p:sldId id="1715" r:id="rId54"/>
    <p:sldId id="1674" r:id="rId55"/>
    <p:sldId id="1691" r:id="rId56"/>
    <p:sldId id="1693" r:id="rId57"/>
    <p:sldId id="1665" r:id="rId58"/>
    <p:sldId id="1699" r:id="rId59"/>
    <p:sldId id="1700" r:id="rId60"/>
    <p:sldId id="1701" r:id="rId61"/>
    <p:sldId id="1702" r:id="rId62"/>
    <p:sldId id="1703" r:id="rId63"/>
    <p:sldId id="1696" r:id="rId64"/>
    <p:sldId id="1694" r:id="rId65"/>
    <p:sldId id="1713" r:id="rId66"/>
    <p:sldId id="1704" r:id="rId67"/>
    <p:sldId id="1705" r:id="rId68"/>
    <p:sldId id="1706" r:id="rId69"/>
    <p:sldId id="1722" r:id="rId70"/>
    <p:sldId id="1711" r:id="rId71"/>
    <p:sldId id="1720" r:id="rId72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FF99"/>
    <a:srgbClr val="FFCC00"/>
    <a:srgbClr val="FF3300"/>
    <a:srgbClr val="FFFF00"/>
    <a:srgbClr val="663300"/>
    <a:srgbClr val="E7BD25"/>
    <a:srgbClr val="FF99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19" autoAdjust="0"/>
    <p:restoredTop sz="94125" autoAdjust="0"/>
  </p:normalViewPr>
  <p:slideViewPr>
    <p:cSldViewPr snapToObjects="1">
      <p:cViewPr varScale="1">
        <p:scale>
          <a:sx n="67" d="100"/>
          <a:sy n="67" d="100"/>
        </p:scale>
        <p:origin x="792" y="56"/>
      </p:cViewPr>
      <p:guideLst>
        <p:guide orient="horz" pos="2205"/>
        <p:guide pos="4604"/>
      </p:guideLst>
    </p:cSldViewPr>
  </p:slideViewPr>
  <p:outlineViewPr>
    <p:cViewPr>
      <p:scale>
        <a:sx n="25" d="100"/>
        <a:sy n="25" d="100"/>
      </p:scale>
      <p:origin x="0" y="-321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940"/>
    </p:cViewPr>
  </p:sorterViewPr>
  <p:notesViewPr>
    <p:cSldViewPr snapToObjects="1">
      <p:cViewPr varScale="1">
        <p:scale>
          <a:sx n="57" d="100"/>
          <a:sy n="57" d="100"/>
        </p:scale>
        <p:origin x="-3216" y="-106"/>
      </p:cViewPr>
      <p:guideLst>
        <p:guide orient="horz" pos="3220"/>
        <p:guide pos="223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115270" cy="507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94" tIns="47100" rIns="94194" bIns="47100" numCol="1" anchor="t" anchorCtr="0" compatLnSpc="1">
            <a:prstTxWarp prst="textNoShape">
              <a:avLst/>
            </a:prstTxWarp>
          </a:bodyPr>
          <a:lstStyle>
            <a:lvl1pPr defTabSz="942511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0348" y="1"/>
            <a:ext cx="3035688" cy="507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94" tIns="47100" rIns="94194" bIns="47100" numCol="1" anchor="t" anchorCtr="0" compatLnSpc="1">
            <a:prstTxWarp prst="textNoShape">
              <a:avLst/>
            </a:prstTxWarp>
          </a:bodyPr>
          <a:lstStyle>
            <a:lvl1pPr algn="r" defTabSz="942511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45303"/>
            <a:ext cx="3115270" cy="507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94" tIns="47100" rIns="94194" bIns="47100" numCol="1" anchor="b" anchorCtr="0" compatLnSpc="1">
            <a:prstTxWarp prst="textNoShape">
              <a:avLst/>
            </a:prstTxWarp>
          </a:bodyPr>
          <a:lstStyle>
            <a:lvl1pPr defTabSz="942511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0348" y="9745303"/>
            <a:ext cx="3035688" cy="507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194" tIns="47100" rIns="94194" bIns="47100" numCol="1" anchor="b" anchorCtr="0" compatLnSpc="1">
            <a:prstTxWarp prst="textNoShape">
              <a:avLst/>
            </a:prstTxWarp>
          </a:bodyPr>
          <a:lstStyle>
            <a:lvl1pPr algn="r" defTabSz="942511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2226807-FD36-4300-A9E5-2ED8BBDFB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67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73821" cy="5138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15" tIns="47758" rIns="95515" bIns="47758" numCol="1" anchor="t" anchorCtr="0" compatLnSpc="1">
            <a:prstTxWarp prst="textNoShape">
              <a:avLst/>
            </a:prstTxWarp>
          </a:bodyPr>
          <a:lstStyle>
            <a:lvl1pPr defTabSz="955670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480" y="1"/>
            <a:ext cx="3073821" cy="5138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15" tIns="47758" rIns="95515" bIns="47758" numCol="1" anchor="t" anchorCtr="0" compatLnSpc="1">
            <a:prstTxWarp prst="textNoShape">
              <a:avLst/>
            </a:prstTxWarp>
          </a:bodyPr>
          <a:lstStyle>
            <a:lvl1pPr algn="r" defTabSz="955670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79375" y="771525"/>
            <a:ext cx="7259638" cy="5445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62568" y="6465776"/>
            <a:ext cx="6155931" cy="29980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15" tIns="47758" rIns="95515" bIns="477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720755"/>
            <a:ext cx="3073821" cy="5138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15" tIns="47758" rIns="95515" bIns="47758" numCol="1" anchor="b" anchorCtr="0" compatLnSpc="1">
            <a:prstTxWarp prst="textNoShape">
              <a:avLst/>
            </a:prstTxWarp>
          </a:bodyPr>
          <a:lstStyle>
            <a:lvl1pPr defTabSz="955670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480" y="9720755"/>
            <a:ext cx="3073821" cy="5138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515" tIns="47758" rIns="95515" bIns="47758" numCol="1" anchor="b" anchorCtr="0" compatLnSpc="1">
            <a:prstTxWarp prst="textNoShape">
              <a:avLst/>
            </a:prstTxWarp>
          </a:bodyPr>
          <a:lstStyle>
            <a:lvl1pPr algn="r" defTabSz="955670" eaLnBrk="0" hangingPunct="0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24D895E-D02C-46C4-BF81-E36BA4B84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61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ED85D5-9CF1-4AA3-B5E4-5C8960A4A435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78016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0509" y="9720758"/>
            <a:ext cx="3077137" cy="5122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41" tIns="47371" rIns="94741" bIns="47371"/>
          <a:lstStyle/>
          <a:p>
            <a:fld id="{E1ED85EA-19D9-4413-94D4-E982F336C984}" type="slidenum">
              <a:rPr lang="en-US" smtClean="0">
                <a:solidFill>
                  <a:srgbClr val="C0504D"/>
                </a:solidFill>
              </a:rPr>
              <a:pPr/>
              <a:t>61</a:t>
            </a:fld>
            <a:endParaRPr lang="en-US" dirty="0" smtClean="0">
              <a:solidFill>
                <a:srgbClr val="C0504D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prstGeom prst="rect">
            <a:avLst/>
          </a:prstGeo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01" y="4860378"/>
            <a:ext cx="5680103" cy="4606722"/>
          </a:xfrm>
          <a:prstGeom prst="rect">
            <a:avLst/>
          </a:prstGeom>
          <a:noFill/>
        </p:spPr>
        <p:txBody>
          <a:bodyPr lIns="95167" tIns="47583" rIns="95167" bIns="47583"/>
          <a:lstStyle/>
          <a:p>
            <a:endParaRPr lang="en-GB" sz="3300" dirty="0"/>
          </a:p>
        </p:txBody>
      </p:sp>
    </p:spTree>
    <p:extLst>
      <p:ext uri="{BB962C8B-B14F-4D97-AF65-F5344CB8AC3E}">
        <p14:creationId xmlns:p14="http://schemas.microsoft.com/office/powerpoint/2010/main" val="376197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0320DA-F85C-4F86-B0EA-1E3EB69762D3}" type="slidenum">
              <a:rPr lang="en-US" smtClean="0">
                <a:solidFill>
                  <a:srgbClr val="C0504D"/>
                </a:solidFill>
              </a:rPr>
              <a:pPr/>
              <a:t>2</a:t>
            </a:fld>
            <a:endParaRPr lang="en-US" dirty="0" smtClean="0">
              <a:solidFill>
                <a:srgbClr val="C0504D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2127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00320DA-F85C-4F86-B0EA-1E3EB69762D3}" type="slidenum">
              <a:rPr lang="en-US" smtClean="0">
                <a:solidFill>
                  <a:srgbClr val="C0504D"/>
                </a:solidFill>
              </a:rPr>
              <a:pPr/>
              <a:t>11</a:t>
            </a:fld>
            <a:endParaRPr lang="en-US" dirty="0" smtClean="0">
              <a:solidFill>
                <a:srgbClr val="C0504D"/>
              </a:solidFill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8577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2550" y="769938"/>
            <a:ext cx="7264400" cy="5448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709" y="6465790"/>
            <a:ext cx="6155510" cy="29982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900" tIns="47450" rIns="94900" bIns="47450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2841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FC6134F-ED42-482C-BD09-E4C4B4E835C9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8755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62063" y="719138"/>
            <a:ext cx="4781550" cy="3586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8D80B-7E78-4DDB-B456-97AC4535BD2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0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BA6874-B51F-F948-A088-14B7773928B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64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Nur</a:t>
            </a:r>
            <a:r>
              <a:rPr lang="en-US" dirty="0" smtClean="0"/>
              <a:t> Target 3</a:t>
            </a:r>
            <a:r>
              <a:rPr lang="en-US" baseline="0" dirty="0" smtClean="0"/>
              <a:t> – tunneling max</a:t>
            </a:r>
            <a:endParaRPr lang="en-US" dirty="0" smtClean="0"/>
          </a:p>
          <a:p>
            <a:r>
              <a:rPr lang="en-US" dirty="0" smtClean="0"/>
              <a:t>Cu melt</a:t>
            </a:r>
            <a:r>
              <a:rPr lang="en-US" baseline="0" dirty="0" smtClean="0"/>
              <a:t> : 1360K – boil: 2650K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BA6874-B51F-F948-A088-14B7773928B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19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Bild</a:t>
            </a:r>
            <a:r>
              <a:rPr lang="en-US" dirty="0" smtClean="0"/>
              <a:t> von der </a:t>
            </a:r>
            <a:r>
              <a:rPr lang="en-US" dirty="0" err="1" smtClean="0"/>
              <a:t>Oberfläche</a:t>
            </a:r>
            <a:r>
              <a:rPr lang="en-US" dirty="0" smtClean="0"/>
              <a:t> , </a:t>
            </a:r>
            <a:r>
              <a:rPr lang="en-US" dirty="0" err="1" smtClean="0"/>
              <a:t>qualitativer</a:t>
            </a:r>
            <a:r>
              <a:rPr lang="en-US" dirty="0" smtClean="0"/>
              <a:t> </a:t>
            </a:r>
            <a:r>
              <a:rPr lang="en-US" dirty="0" err="1" smtClean="0"/>
              <a:t>vergleich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BA6874-B51F-F948-A088-14B7773928B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1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30580-E401-4F82-9AC8-722996E76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37BD3-D683-482D-A9BF-81ECB0456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67E16-7CEF-46DE-BD87-EC4AF53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1652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5F081-0F67-4AA1-851F-B8AF22A2A2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9B883-902C-4252-8A2B-5045EF1483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1125538"/>
            <a:ext cx="4316412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16413" cy="5000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B237-D06F-43F0-B986-4263986570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C1F8-E1DD-4616-AAD2-5CA39CC7ED8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BC5E-C346-4102-99E7-4B38C1C72B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3BFDF-FE7C-4E36-8535-6802537B13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23DA-1B1E-4015-B8D8-9898C89932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5B8D-D2BB-4987-8105-7D47F780F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E7EC9-C955-466C-9B1B-2EE5FB4D8B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5AADF-E99C-4DF4-AD88-CEB0F77D35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4025" y="0"/>
            <a:ext cx="2232025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50" y="0"/>
            <a:ext cx="654367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70156-2176-4D78-85C1-E920DB30D4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0"/>
            <a:ext cx="8928100" cy="6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9388" y="1125538"/>
            <a:ext cx="4316412" cy="2424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316413" cy="2424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79388" y="3702050"/>
            <a:ext cx="8785225" cy="2424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5741-6053-437E-9B59-B6928705D5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0"/>
            <a:ext cx="8928100" cy="692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1125538"/>
            <a:ext cx="4316412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316413" cy="5000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17849-5A68-4387-B34B-3FECFB93B5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671982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8820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974788"/>
      </p:ext>
    </p:extLst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672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835915"/>
      </p:ext>
    </p:extLst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104598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8C4FB-3701-4D6F-B1C8-1BA50E04D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287003"/>
      </p:ext>
    </p:extLst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231131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164499"/>
      </p:ext>
    </p:extLst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125389"/>
      </p:ext>
    </p:extLst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488673"/>
      </p:ext>
    </p:extLst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404223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  <a:prstGeom prst="rect">
            <a:avLst/>
          </a:prstGeo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673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7CA9AD-7903-48D6-9AC3-CEAB4D07D91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8081056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38D4E6-7D5C-4EEB-91B6-E25F0228CC42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6330"/>
      </p:ext>
    </p:extLst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5F30F9-62CE-4F2B-8C86-8E5A5D058511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9542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6625"/>
            <a:ext cx="43434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252E3-BEDB-4207-94F1-F5B89B990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4191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061D76-7CF5-49D6-95F6-6538A64CBD3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00456"/>
      </p:ext>
    </p:extLst>
  </p:cSld>
  <p:clrMapOvr>
    <a:masterClrMapping/>
  </p:clrMapOvr>
  <p:transition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00B3F7-7C32-480C-BE4B-72996FC30312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32959"/>
      </p:ext>
    </p:extLst>
  </p:cSld>
  <p:clrMapOvr>
    <a:masterClrMapping/>
  </p:clrMapOvr>
  <p:transition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8F75D02-118C-4994-95A7-7FDB526DF86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39079"/>
      </p:ext>
    </p:extLst>
  </p:cSld>
  <p:clrMapOvr>
    <a:masterClrMapping/>
  </p:clrMapOvr>
  <p:transition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FB1FF9-AF8A-4420-9286-7DB94EE5B37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73264"/>
      </p:ext>
    </p:extLst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BDF330-8C77-4DB4-A845-6478987EEB4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51797"/>
      </p:ext>
    </p:extLst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5EF2F6-F7F0-4D38-B2FD-7B5B50D09EC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85106"/>
      </p:ext>
    </p:extLst>
  </p:cSld>
  <p:clrMapOvr>
    <a:masterClrMapping/>
  </p:clrMapOvr>
  <p:transition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E9C9AE-B43B-4D3A-8143-7A3A45AD78C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45673"/>
      </p:ext>
    </p:extLst>
  </p:cSld>
  <p:clrMapOvr>
    <a:masterClrMapping/>
  </p:clrMapOvr>
  <p:transition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4763"/>
            <a:ext cx="2190750" cy="60912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4763"/>
            <a:ext cx="6419850" cy="60912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7E5893-6FFB-4C35-BB79-6B4F8CC579A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53537"/>
      </p:ext>
    </p:extLst>
  </p:cSld>
  <p:clrMapOvr>
    <a:masterClrMapping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877824"/>
            <a:ext cx="9144000" cy="1482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FF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le 13"/>
          <p:cNvSpPr>
            <a:spLocks noGrp="1"/>
          </p:cNvSpPr>
          <p:nvPr>
            <p:ph type="title" hasCustomPrompt="1"/>
          </p:nvPr>
        </p:nvSpPr>
        <p:spPr>
          <a:xfrm>
            <a:off x="1010093" y="93476"/>
            <a:ext cx="7123814" cy="68048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/>
              </a:gs>
              <a:gs pos="72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>
              <a:defRPr sz="3200" b="1">
                <a:solidFill>
                  <a:schemeClr val="tx2"/>
                </a:solidFill>
                <a:latin typeface="Cambria" pitchFamily="18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7160" y="1051560"/>
            <a:ext cx="8869680" cy="5212080"/>
          </a:xfrm>
          <a:prstGeom prst="rect">
            <a:avLst/>
          </a:prstGeom>
        </p:spPr>
        <p:txBody>
          <a:bodyPr/>
          <a:lstStyle>
            <a:lvl1pPr>
              <a:tabLst>
                <a:tab pos="693738" algn="l"/>
              </a:tabLst>
              <a:defRPr sz="28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1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4763"/>
            <a:ext cx="8763000" cy="6091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484438" y="6597650"/>
            <a:ext cx="4032250" cy="2873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597650"/>
            <a:ext cx="2133600" cy="287338"/>
          </a:xfrm>
        </p:spPr>
        <p:txBody>
          <a:bodyPr/>
          <a:lstStyle>
            <a:lvl1pPr>
              <a:defRPr/>
            </a:lvl1pPr>
          </a:lstStyle>
          <a:p>
            <a:fld id="{EDCEB7E1-735E-448F-8B97-7A39A4E45F8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0232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8340D-C0A6-4625-B856-6CDAA9751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6494112"/>
      </p:ext>
    </p:extLst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3744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511400"/>
      </p:ext>
    </p:extLst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2672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672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957715"/>
      </p:ext>
    </p:extLst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838570"/>
      </p:ext>
    </p:extLst>
  </p:cSld>
  <p:clrMapOvr>
    <a:masterClrMapping/>
  </p:clrMapOvr>
  <p:transition spd="med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682155"/>
      </p:ext>
    </p:extLst>
  </p:cSld>
  <p:clrMapOvr>
    <a:masterClrMapping/>
  </p:clrMapOvr>
  <p:transition spd="med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743054"/>
      </p:ext>
    </p:extLst>
  </p:cSld>
  <p:clrMapOvr>
    <a:masterClrMapping/>
  </p:clrMapOvr>
  <p:transition spd="med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539199"/>
      </p:ext>
    </p:extLst>
  </p:cSld>
  <p:clrMapOvr>
    <a:masterClrMapping/>
  </p:clrMapOvr>
  <p:transition spd="med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066728"/>
      </p:ext>
    </p:extLst>
  </p:cSld>
  <p:clrMapOvr>
    <a:masterClrMapping/>
  </p:clrMapOvr>
  <p:transition spd="med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301800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927C7-EB03-4DFD-9CA7-472F7C849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2288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5341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214892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43F74-AFD3-4457-8E3A-F175BB52C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E6D21-66B3-4C91-861C-3ED4B518F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9876-C2DD-4CC0-868F-47B8345AD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Rectangle 2"/>
          <p:cNvSpPr>
            <a:spLocks noChangeArrowheads="1"/>
          </p:cNvSpPr>
          <p:nvPr userDrawn="1"/>
        </p:nvSpPr>
        <p:spPr bwMode="auto">
          <a:xfrm>
            <a:off x="0" y="6659563"/>
            <a:ext cx="9144000" cy="198437"/>
          </a:xfrm>
          <a:prstGeom prst="rect">
            <a:avLst/>
          </a:prstGeom>
          <a:solidFill>
            <a:srgbClr val="333399">
              <a:alpha val="14999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0"/>
            <a:ext cx="8439150" cy="7715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36625"/>
            <a:ext cx="88392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697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200" i="1">
                <a:latin typeface="Arial" pitchFamily="34" charset="0"/>
              </a:defRPr>
            </a:lvl1pPr>
          </a:lstStyle>
          <a:p>
            <a:pPr>
              <a:defRPr/>
            </a:pPr>
            <a:fld id="{BBACB4ED-67BA-4D31-A0E5-2277A186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69734" name="Rectangle 6"/>
          <p:cNvSpPr>
            <a:spLocks noChangeArrowheads="1"/>
          </p:cNvSpPr>
          <p:nvPr/>
        </p:nvSpPr>
        <p:spPr bwMode="auto">
          <a:xfrm>
            <a:off x="2581275" y="6629400"/>
            <a:ext cx="3979863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sz="1200" i="1" dirty="0" smtClean="0"/>
              <a:t>JAS November 2014    </a:t>
            </a:r>
            <a:r>
              <a:rPr lang="en-US" sz="1200" i="1" dirty="0"/>
              <a:t>R.Schmidt</a:t>
            </a:r>
          </a:p>
        </p:txBody>
      </p:sp>
      <p:sp>
        <p:nvSpPr>
          <p:cNvPr id="969735" name="Line 7"/>
          <p:cNvSpPr>
            <a:spLocks noChangeShapeType="1"/>
          </p:cNvSpPr>
          <p:nvPr userDrawn="1"/>
        </p:nvSpPr>
        <p:spPr bwMode="auto">
          <a:xfrm>
            <a:off x="0" y="7715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  <p:sp>
        <p:nvSpPr>
          <p:cNvPr id="969736" name="Line 8"/>
          <p:cNvSpPr>
            <a:spLocks noChangeShapeType="1"/>
          </p:cNvSpPr>
          <p:nvPr userDrawn="1"/>
        </p:nvSpPr>
        <p:spPr bwMode="auto">
          <a:xfrm>
            <a:off x="0" y="6677025"/>
            <a:ext cx="914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0"/>
            <a:ext cx="89281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25538"/>
            <a:ext cx="87852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6517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453188"/>
            <a:ext cx="784860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Slide </a:t>
            </a:r>
          </a:p>
        </p:txBody>
      </p:sp>
      <p:sp>
        <p:nvSpPr>
          <p:cNvPr id="16517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453188"/>
            <a:ext cx="64770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625F2-879A-4EE6-8796-F8D6929F24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51718" name="Line 6"/>
          <p:cNvSpPr>
            <a:spLocks noChangeShapeType="1"/>
          </p:cNvSpPr>
          <p:nvPr/>
        </p:nvSpPr>
        <p:spPr bwMode="auto">
          <a:xfrm>
            <a:off x="1619250" y="620713"/>
            <a:ext cx="752475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>
              <a:lnSpc>
                <a:spcPct val="95000"/>
              </a:lnSpc>
              <a:spcBef>
                <a:spcPct val="40000"/>
              </a:spcBef>
              <a:defRPr/>
            </a:pPr>
            <a:endParaRPr lang="de-DE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8244" name="Picture 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92075"/>
            <a:ext cx="63341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0338"/>
            <a:ext cx="4905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9525" y="187325"/>
            <a:ext cx="6096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100" dirty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29400"/>
            <a:ext cx="8991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n-US" sz="1200" dirty="0" smtClean="0">
                <a:solidFill>
                  <a:srgbClr val="FFFFFF"/>
                </a:solidFill>
                <a:latin typeface="Calibri" pitchFamily="34" charset="0"/>
              </a:rPr>
              <a:t>         Rüdiger Schmidt                    USPAS Machine Protection 2017					page </a:t>
            </a:r>
            <a:fld id="{20038FFA-3A97-494A-BECD-4DC9B4D1BD4C}" type="slidenum">
              <a:rPr lang="en-US" sz="1200" smtClean="0">
                <a:solidFill>
                  <a:srgbClr val="FFFFFF"/>
                </a:solidFill>
                <a:latin typeface="Calibri" pitchFamily="34" charset="0"/>
              </a:rPr>
              <a:pPr/>
              <a:t>‹#›</a:t>
            </a:fld>
            <a:endParaRPr lang="en-US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endParaRPr lang="de-DE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824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67666"/>
            <a:ext cx="8686800" cy="54331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82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5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805" r:id="rId12"/>
  </p:sldLayoutIdLst>
  <p:transition spd="med">
    <p:fade thruBlk="1"/>
  </p:transition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Arial Unicode MS" pitchFamily="34" charset="-128"/>
        <a:buChar char="●"/>
        <a:defRPr sz="24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>
          <a:solidFill>
            <a:srgbClr val="008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defRPr sz="2000">
          <a:solidFill>
            <a:srgbClr val="6666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4763"/>
            <a:ext cx="838835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title style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58787"/>
            <a:ext cx="8534400" cy="551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836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84438" y="6597650"/>
            <a:ext cx="40322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algn="ctr" eaLnBrk="0" hangingPunct="0"/>
            <a:r>
              <a:rPr lang="en-GB" dirty="0" smtClean="0">
                <a:solidFill>
                  <a:srgbClr val="FFFFFF"/>
                </a:solidFill>
              </a:rPr>
              <a:t>R.Schmidt     HASCO 2013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8368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7650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hangingPunct="0"/>
            <a:fld id="{30F6DEC6-2A4C-4D92-8911-7A8B6B1E9C3C}" type="slidenum">
              <a:rPr lang="en-GB">
                <a:solidFill>
                  <a:srgbClr val="FFFFFF"/>
                </a:solidFill>
              </a:rPr>
              <a:pPr eaLnBrk="0" hangingPunct="0"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83686" name="Picture 6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1251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ransition>
    <p:dissolve/>
  </p:transition>
  <p:hf hdr="0" dt="0"/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20000"/>
        <a:buChar char="•"/>
        <a:defRPr sz="2000">
          <a:solidFill>
            <a:schemeClr val="hlink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hlink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u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333399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8244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92075"/>
            <a:ext cx="63341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0338"/>
            <a:ext cx="490538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9525" y="187325"/>
            <a:ext cx="609600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100" dirty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/>
        </p:nvSpPr>
        <p:spPr bwMode="auto">
          <a:xfrm>
            <a:off x="0" y="6629400"/>
            <a:ext cx="8991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n-US" sz="1200" dirty="0" smtClean="0">
                <a:solidFill>
                  <a:srgbClr val="FFFFFF"/>
                </a:solidFill>
                <a:latin typeface="Calibri" pitchFamily="34" charset="0"/>
              </a:rPr>
              <a:t>         Rüdiger Schmidt                    CAS 2015						page </a:t>
            </a:r>
            <a:fld id="{20038FFA-3A97-494A-BECD-4DC9B4D1BD4C}" type="slidenum">
              <a:rPr lang="en-US" sz="1200" smtClean="0">
                <a:solidFill>
                  <a:srgbClr val="FFFFFF"/>
                </a:solidFill>
                <a:latin typeface="Calibri" pitchFamily="34" charset="0"/>
              </a:rPr>
              <a:pPr/>
              <a:t>‹#›</a:t>
            </a:fld>
            <a:endParaRPr lang="en-US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endParaRPr lang="de-DE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824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67666"/>
            <a:ext cx="8686800" cy="54331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82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97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Arial Unicode MS" pitchFamily="34" charset="-128"/>
        <a:buChar char="●"/>
        <a:defRPr sz="24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>
          <a:solidFill>
            <a:srgbClr val="008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defRPr sz="2000">
          <a:solidFill>
            <a:srgbClr val="6666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1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370.png"/><Relationship Id="rId3" Type="http://schemas.openxmlformats.org/officeDocument/2006/relationships/image" Target="../media/image150.png"/><Relationship Id="rId7" Type="http://schemas.openxmlformats.org/officeDocument/2006/relationships/image" Target="../media/image200.png"/><Relationship Id="rId12" Type="http://schemas.openxmlformats.org/officeDocument/2006/relationships/image" Target="../media/image250.png"/><Relationship Id="rId17" Type="http://schemas.openxmlformats.org/officeDocument/2006/relationships/image" Target="../media/image300.png"/><Relationship Id="rId2" Type="http://schemas.openxmlformats.org/officeDocument/2006/relationships/image" Target="../media/image140.png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0.png"/><Relationship Id="rId11" Type="http://schemas.openxmlformats.org/officeDocument/2006/relationships/image" Target="../media/image360.png"/><Relationship Id="rId5" Type="http://schemas.openxmlformats.org/officeDocument/2006/relationships/image" Target="../media/image170.png"/><Relationship Id="rId15" Type="http://schemas.openxmlformats.org/officeDocument/2006/relationships/image" Target="../media/image280.png"/><Relationship Id="rId10" Type="http://schemas.openxmlformats.org/officeDocument/2006/relationships/image" Target="../media/image230.png"/><Relationship Id="rId4" Type="http://schemas.openxmlformats.org/officeDocument/2006/relationships/image" Target="../media/image160.png"/><Relationship Id="rId9" Type="http://schemas.openxmlformats.org/officeDocument/2006/relationships/image" Target="../media/image220.png"/><Relationship Id="rId14" Type="http://schemas.openxmlformats.org/officeDocument/2006/relationships/image" Target="../media/image27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5" Type="http://schemas.openxmlformats.org/officeDocument/2006/relationships/image" Target="../media/image54.jpeg"/><Relationship Id="rId4" Type="http://schemas.openxmlformats.org/officeDocument/2006/relationships/hyperlink" Target="file:///E:\talks\VisitsAtCERN\Collimation%20Picture%20Gallery\IMG_3385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3-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6"/>
          <a:stretch/>
        </p:blipFill>
        <p:spPr>
          <a:xfrm>
            <a:off x="7223" y="-1152160"/>
            <a:ext cx="9154126" cy="9405830"/>
          </a:xfrm>
          <a:prstGeom prst="rect">
            <a:avLst/>
          </a:prstGeom>
        </p:spPr>
      </p:pic>
      <p:sp>
        <p:nvSpPr>
          <p:cNvPr id="5427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63EDF0-19FB-4B53-A09E-084828F13D5A}" type="slidenum">
              <a:rPr lang="en-US" smtClean="0">
                <a:latin typeface="Arial" charset="0"/>
              </a:rPr>
              <a:pPr/>
              <a:t>1</a:t>
            </a:fld>
            <a:endParaRPr lang="en-US" dirty="0" smtClean="0">
              <a:latin typeface="Arial" charset="0"/>
            </a:endParaRPr>
          </a:p>
        </p:txBody>
      </p:sp>
      <p:sp>
        <p:nvSpPr>
          <p:cNvPr id="1242116" name="Text Box 4"/>
          <p:cNvSpPr txBox="1">
            <a:spLocks noChangeArrowheads="1"/>
          </p:cNvSpPr>
          <p:nvPr/>
        </p:nvSpPr>
        <p:spPr bwMode="auto">
          <a:xfrm>
            <a:off x="888763" y="157163"/>
            <a:ext cx="7699760" cy="68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endParaRPr lang="en-GB" sz="3200" b="1" dirty="0" smtClean="0">
              <a:solidFill>
                <a:srgbClr val="FFFFCC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endParaRPr lang="en-GB" sz="3200" b="1" dirty="0">
              <a:solidFill>
                <a:srgbClr val="FFFFCC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GB" sz="3200" b="1" dirty="0">
                <a:solidFill>
                  <a:srgbClr val="FFFFCC"/>
                </a:solidFill>
              </a:rPr>
              <a:t>Beam loss induced damage mechanisms and their calculation</a:t>
            </a:r>
            <a:br>
              <a:rPr lang="en-GB" sz="3200" b="1" dirty="0">
                <a:solidFill>
                  <a:srgbClr val="FFFFCC"/>
                </a:solidFill>
              </a:rPr>
            </a:br>
            <a:endParaRPr lang="en-GB" sz="3200" b="1" dirty="0" smtClean="0">
              <a:solidFill>
                <a:srgbClr val="FFFFCC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endParaRPr lang="en-GB" sz="3200" b="1" dirty="0">
              <a:solidFill>
                <a:srgbClr val="FFFFCC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endParaRPr lang="en-GB" sz="3200" b="1" dirty="0" smtClean="0">
              <a:solidFill>
                <a:srgbClr val="FFFFCC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endParaRPr lang="en-GB" sz="3200" b="1" dirty="0">
              <a:solidFill>
                <a:srgbClr val="FFFFCC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GB" sz="2000" dirty="0">
                <a:solidFill>
                  <a:srgbClr val="FFFF00"/>
                </a:solidFill>
              </a:rPr>
              <a:t>Rüdiger Schmidt, </a:t>
            </a:r>
            <a:r>
              <a:rPr lang="en-GB" sz="2000" dirty="0" smtClean="0">
                <a:solidFill>
                  <a:srgbClr val="FFFF00"/>
                </a:solidFill>
              </a:rPr>
              <a:t>CERN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srgbClr val="FFFF00"/>
                </a:solidFill>
              </a:rPr>
              <a:t>U.S</a:t>
            </a:r>
            <a:r>
              <a:rPr lang="en-GB" sz="2000" dirty="0">
                <a:solidFill>
                  <a:srgbClr val="FFFF00"/>
                </a:solidFill>
              </a:rPr>
              <a:t>. Particle Accelerator School  January 2017</a:t>
            </a:r>
          </a:p>
          <a:p>
            <a:pPr algn="ctr" eaLnBrk="0" hangingPunct="0">
              <a:spcBef>
                <a:spcPct val="20000"/>
              </a:spcBef>
            </a:pPr>
            <a:endParaRPr lang="en-GB" sz="2000" dirty="0" smtClean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GB" sz="1800" dirty="0" smtClean="0">
                <a:solidFill>
                  <a:srgbClr val="FFFF00"/>
                </a:solidFill>
              </a:rPr>
              <a:t>Based on a presentation of Alessandro Bertarelli at the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1800" dirty="0" smtClean="0">
                <a:solidFill>
                  <a:srgbClr val="FFFF00"/>
                </a:solidFill>
              </a:rPr>
              <a:t>Joint International Accelerator School 2014 </a:t>
            </a:r>
          </a:p>
          <a:p>
            <a:pPr algn="ctr" eaLnBrk="0" hangingPunct="0">
              <a:lnSpc>
                <a:spcPts val="1300"/>
              </a:lnSpc>
              <a:spcBef>
                <a:spcPct val="20000"/>
              </a:spcBef>
            </a:pPr>
            <a:endParaRPr lang="en-GB" sz="2000" dirty="0">
              <a:solidFill>
                <a:srgbClr val="FFFF00"/>
              </a:solidFill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GB" sz="2000" dirty="0" smtClean="0">
                <a:solidFill>
                  <a:srgbClr val="FFFF00"/>
                </a:solidFill>
              </a:rPr>
              <a:t> </a:t>
            </a:r>
            <a:endParaRPr lang="en-GB" sz="2000" dirty="0">
              <a:solidFill>
                <a:srgbClr val="FFFF00"/>
              </a:solidFill>
            </a:endParaRPr>
          </a:p>
        </p:txBody>
      </p:sp>
      <p:pic>
        <p:nvPicPr>
          <p:cNvPr id="12421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0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42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42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21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</a:t>
            </a:r>
            <a:r>
              <a:rPr lang="en-GB" dirty="0" smtClean="0"/>
              <a:t>amage </a:t>
            </a:r>
            <a:r>
              <a:rPr lang="en-GB" dirty="0"/>
              <a:t>mechanisms and their calculation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361349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Calculate beam loss and energy deposition</a:t>
            </a:r>
          </a:p>
          <a:p>
            <a:pPr marL="1028700" lvl="1"/>
            <a:r>
              <a:rPr lang="en-GB" dirty="0" smtClean="0"/>
              <a:t>Straightforward beam impact by design, on targets, windows and screens</a:t>
            </a:r>
          </a:p>
          <a:p>
            <a:pPr marL="1028700" lvl="1"/>
            <a:r>
              <a:rPr lang="en-GB" dirty="0" smtClean="0"/>
              <a:t>Can be very difficult for accidental beam losses – worst case scenarios to be assumed (e.g. failure of kicker magnet, beam on a resonance, </a:t>
            </a:r>
            <a:r>
              <a:rPr lang="en-GB" dirty="0"/>
              <a:t>e</a:t>
            </a:r>
            <a:r>
              <a:rPr lang="en-GB" dirty="0" smtClean="0"/>
              <a:t>tc.)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Calculate energy deposition and temperature increase</a:t>
            </a:r>
          </a:p>
          <a:p>
            <a:pPr lvl="1"/>
            <a:r>
              <a:rPr lang="en-GB" dirty="0" smtClean="0"/>
              <a:t>Straightforward, but calculation can be very complex in case of complex geometry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Calculate temperature increase and structural / mechanical response</a:t>
            </a:r>
          </a:p>
          <a:p>
            <a:pPr marL="1028700" lvl="1"/>
            <a:r>
              <a:rPr lang="en-GB" dirty="0"/>
              <a:t>Does the material change its properties during beam </a:t>
            </a:r>
            <a:r>
              <a:rPr lang="en-GB" dirty="0" smtClean="0"/>
              <a:t>impact, e.g. does it melt or does it get vaporised?</a:t>
            </a:r>
          </a:p>
          <a:p>
            <a:pPr marL="1028700" lvl="1"/>
            <a:r>
              <a:rPr lang="en-GB" dirty="0" smtClean="0"/>
              <a:t>Can be from straightforward to very difficult</a:t>
            </a:r>
            <a:endParaRPr lang="en-GB" dirty="0"/>
          </a:p>
          <a:p>
            <a:r>
              <a:rPr lang="en-GB" dirty="0" smtClean="0"/>
              <a:t>For accidental beam impact, all of these phenomena are a function of time (ranging from ns to many seconds)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243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681" y="2387737"/>
            <a:ext cx="314661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FF"/>
                </a:solidFill>
              </a:rPr>
              <a:t>Calculate total energy deposition  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75106" y="796580"/>
            <a:ext cx="295324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Define failure case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31" name="Elbow Connector 30"/>
          <p:cNvCxnSpPr>
            <a:stCxn id="28" idx="2"/>
            <a:endCxn id="33" idx="0"/>
          </p:cNvCxnSpPr>
          <p:nvPr/>
        </p:nvCxnSpPr>
        <p:spPr>
          <a:xfrm rot="16200000" flipH="1">
            <a:off x="4110230" y="1338187"/>
            <a:ext cx="288040" cy="5045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83466" y="1484730"/>
            <a:ext cx="314661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FF"/>
                </a:solidFill>
              </a:rPr>
              <a:t>Calculate beam loss as function of time  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683466" y="3035827"/>
            <a:ext cx="314661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FF"/>
                </a:solidFill>
              </a:rPr>
              <a:t>Calculate material temperature increase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89379" y="3971957"/>
            <a:ext cx="3146614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FF"/>
                </a:solidFill>
              </a:rPr>
              <a:t>Does the material change density?</a:t>
            </a:r>
            <a:endParaRPr lang="en-GB" sz="1600" dirty="0">
              <a:solidFill>
                <a:srgbClr val="0000FF"/>
              </a:solidFill>
            </a:endParaRPr>
          </a:p>
        </p:txBody>
      </p:sp>
      <p:cxnSp>
        <p:nvCxnSpPr>
          <p:cNvPr id="57" name="Elbow Connector 56"/>
          <p:cNvCxnSpPr>
            <a:stCxn id="50" idx="2"/>
            <a:endCxn id="55" idx="0"/>
          </p:cNvCxnSpPr>
          <p:nvPr/>
        </p:nvCxnSpPr>
        <p:spPr>
          <a:xfrm rot="16200000" flipH="1">
            <a:off x="4084052" y="3793322"/>
            <a:ext cx="351355" cy="5913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/>
          <p:cNvCxnSpPr>
            <a:stCxn id="2" idx="2"/>
            <a:endCxn id="50" idx="0"/>
          </p:cNvCxnSpPr>
          <p:nvPr/>
        </p:nvCxnSpPr>
        <p:spPr>
          <a:xfrm rot="5400000">
            <a:off x="4103613" y="2879452"/>
            <a:ext cx="309536" cy="3215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863682" y="4836077"/>
            <a:ext cx="786182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400" dirty="0" smtClean="0">
                <a:solidFill>
                  <a:srgbClr val="000000"/>
                </a:solidFill>
              </a:rPr>
              <a:t>NO 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84" name="Elbow Connector 83"/>
          <p:cNvCxnSpPr>
            <a:stCxn id="55" idx="2"/>
            <a:endCxn id="83" idx="0"/>
          </p:cNvCxnSpPr>
          <p:nvPr/>
        </p:nvCxnSpPr>
        <p:spPr>
          <a:xfrm rot="5400000">
            <a:off x="4120058" y="4693448"/>
            <a:ext cx="279345" cy="5913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689380" y="5358127"/>
            <a:ext cx="3146614" cy="584775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FF"/>
                </a:solidFill>
              </a:rPr>
              <a:t>Any effect of cooling during beam impact?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575698" y="4111661"/>
            <a:ext cx="7201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400" dirty="0" smtClean="0">
                <a:solidFill>
                  <a:srgbClr val="000000"/>
                </a:solidFill>
              </a:rPr>
              <a:t>YES 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92" name="Elbow Connector 91"/>
          <p:cNvCxnSpPr>
            <a:stCxn id="90" idx="0"/>
            <a:endCxn id="151" idx="2"/>
          </p:cNvCxnSpPr>
          <p:nvPr/>
        </p:nvCxnSpPr>
        <p:spPr>
          <a:xfrm rot="16200000" flipV="1">
            <a:off x="7757881" y="3933793"/>
            <a:ext cx="355734" cy="1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40" idx="0"/>
            <a:endCxn id="26" idx="2"/>
          </p:cNvCxnSpPr>
          <p:nvPr/>
        </p:nvCxnSpPr>
        <p:spPr>
          <a:xfrm rot="5400000" flipH="1" flipV="1">
            <a:off x="764613" y="5133014"/>
            <a:ext cx="722020" cy="53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stCxn id="55" idx="3"/>
            <a:endCxn id="90" idx="1"/>
          </p:cNvCxnSpPr>
          <p:nvPr/>
        </p:nvCxnSpPr>
        <p:spPr>
          <a:xfrm>
            <a:off x="5835993" y="4264345"/>
            <a:ext cx="1739705" cy="1205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>
            <a:stCxn id="83" idx="2"/>
            <a:endCxn id="87" idx="0"/>
          </p:cNvCxnSpPr>
          <p:nvPr/>
        </p:nvCxnSpPr>
        <p:spPr>
          <a:xfrm rot="16200000" flipH="1">
            <a:off x="4152594" y="5248033"/>
            <a:ext cx="214273" cy="5914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/>
          <p:cNvCxnSpPr>
            <a:stCxn id="33" idx="2"/>
            <a:endCxn id="2" idx="0"/>
          </p:cNvCxnSpPr>
          <p:nvPr/>
        </p:nvCxnSpPr>
        <p:spPr>
          <a:xfrm rot="16200000" flipH="1">
            <a:off x="4099264" y="2227013"/>
            <a:ext cx="318232" cy="3215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7018457" y="2924930"/>
            <a:ext cx="183457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Iterative Hydrodynamic calculations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525" y="4187255"/>
            <a:ext cx="180025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Iterative calculations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547" y="5494050"/>
            <a:ext cx="72010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400" dirty="0" smtClean="0">
                <a:solidFill>
                  <a:srgbClr val="000000"/>
                </a:solidFill>
              </a:rPr>
              <a:t>YES </a:t>
            </a:r>
            <a:endParaRPr lang="en-GB" sz="1400" dirty="0">
              <a:solidFill>
                <a:srgbClr val="000000"/>
              </a:solidFill>
            </a:endParaRPr>
          </a:p>
        </p:txBody>
      </p:sp>
      <p:cxnSp>
        <p:nvCxnSpPr>
          <p:cNvPr id="41" name="Elbow Connector 40"/>
          <p:cNvCxnSpPr>
            <a:stCxn id="87" idx="1"/>
            <a:endCxn id="40" idx="3"/>
          </p:cNvCxnSpPr>
          <p:nvPr/>
        </p:nvCxnSpPr>
        <p:spPr>
          <a:xfrm rot="10800000">
            <a:off x="1485648" y="5647939"/>
            <a:ext cx="1203733" cy="2576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683466" y="6165380"/>
            <a:ext cx="314661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00FF"/>
                </a:solidFill>
              </a:rPr>
              <a:t>Perform mechanical calculations</a:t>
            </a:r>
            <a:endParaRPr lang="en-GB" sz="1600" dirty="0">
              <a:solidFill>
                <a:srgbClr val="0000FF"/>
              </a:solidFill>
            </a:endParaRPr>
          </a:p>
        </p:txBody>
      </p:sp>
      <p:cxnSp>
        <p:nvCxnSpPr>
          <p:cNvPr id="60" name="Elbow Connector 59"/>
          <p:cNvCxnSpPr>
            <a:stCxn id="87" idx="2"/>
            <a:endCxn id="59" idx="0"/>
          </p:cNvCxnSpPr>
          <p:nvPr/>
        </p:nvCxnSpPr>
        <p:spPr>
          <a:xfrm rot="5400000">
            <a:off x="4148491" y="6051184"/>
            <a:ext cx="222478" cy="5914"/>
          </a:xfrm>
          <a:prstGeom prst="bentConnector3">
            <a:avLst>
              <a:gd name="adj1" fmla="val 50000"/>
            </a:avLst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26" idx="0"/>
            <a:endCxn id="33" idx="1"/>
          </p:cNvCxnSpPr>
          <p:nvPr/>
        </p:nvCxnSpPr>
        <p:spPr>
          <a:xfrm rot="5400000" flipH="1" flipV="1">
            <a:off x="699490" y="2203279"/>
            <a:ext cx="2410137" cy="1557816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51" idx="0"/>
            <a:endCxn id="33" idx="3"/>
          </p:cNvCxnSpPr>
          <p:nvPr/>
        </p:nvCxnSpPr>
        <p:spPr>
          <a:xfrm rot="16200000" flipV="1">
            <a:off x="6309008" y="1298190"/>
            <a:ext cx="1147812" cy="2105667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06145513"/>
      </p:ext>
    </p:extLst>
  </p:cSld>
  <p:clrMapOvr>
    <a:masterClrMapping/>
  </p:clrMapOvr>
  <p:transition spd="med" advTm="110837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5197713"/>
          </a:xfrm>
        </p:spPr>
        <p:txBody>
          <a:bodyPr/>
          <a:lstStyle/>
          <a:p>
            <a:pPr marL="0" indent="0" algn="ctr">
              <a:buNone/>
            </a:pPr>
            <a:endParaRPr lang="en-GB" sz="6600" dirty="0" smtClean="0"/>
          </a:p>
          <a:p>
            <a:pPr marL="0" indent="0" algn="ctr">
              <a:buNone/>
            </a:pPr>
            <a:endParaRPr lang="en-GB" sz="2800" dirty="0" smtClean="0"/>
          </a:p>
          <a:p>
            <a:pPr marL="0" indent="0" algn="ctr">
              <a:buNone/>
            </a:pPr>
            <a:r>
              <a:rPr lang="en-GB" sz="6600" dirty="0" smtClean="0"/>
              <a:t>Heating of equipment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1512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Heating when cooling can be neglected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b="0" i="0" dirty="0" smtClean="0"/>
                  <a:t>The increase of temperature is related to</a:t>
                </a:r>
                <a:r>
                  <a:rPr lang="en-GB" dirty="0"/>
                  <a:t>:</a:t>
                </a:r>
                <a:endParaRPr lang="en-GB" b="0" i="0" dirty="0" smtClean="0"/>
              </a:p>
              <a:p>
                <a:r>
                  <a:rPr lang="en-GB" b="0" i="0" dirty="0" smtClean="0"/>
                  <a:t>deposited energy per volume:	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num>
                      <m:den>
                        <m:sSup>
                          <m:sSupPr>
                            <m:ctrlPr>
                              <a:rPr lang="en-GB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GB" b="1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  <m:r>
                      <a:rPr lang="en-GB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b="1" i="0" dirty="0" smtClean="0">
                  <a:solidFill>
                    <a:srgbClr val="0000FF"/>
                  </a:solidFill>
                </a:endParaRPr>
              </a:p>
              <a:p>
                <a:r>
                  <a:rPr lang="en-GB" b="0" i="0" dirty="0" smtClean="0"/>
                  <a:t>specific heat: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num>
                      <m:den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den>
                    </m:f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b="1" i="0" dirty="0" smtClean="0">
                  <a:solidFill>
                    <a:srgbClr val="0000FF"/>
                  </a:solidFill>
                </a:endParaRPr>
              </a:p>
              <a:p>
                <a:r>
                  <a:rPr lang="en-GB" b="0" i="0" dirty="0" smtClean="0"/>
                  <a:t>density of the material:	 	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num>
                      <m:den>
                        <m:sSup>
                          <m:sSupPr>
                            <m:ctrlPr>
                              <a:rPr lang="en-GB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en-GB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b="1" i="0" dirty="0" smtClean="0">
                  <a:solidFill>
                    <a:srgbClr val="0000FF"/>
                  </a:solidFill>
                </a:endParaRPr>
              </a:p>
              <a:p>
                <a:endParaRPr lang="en-GB" b="0" i="0" dirty="0" smtClean="0"/>
              </a:p>
              <a:p>
                <a:pPr marL="0" indent="0">
                  <a:buNone/>
                </a:pPr>
                <a:r>
                  <a:rPr lang="en-GB" dirty="0" smtClean="0"/>
                  <a:t>Assuming:</a:t>
                </a:r>
              </a:p>
              <a:p>
                <a:r>
                  <a:rPr lang="en-GB" dirty="0" smtClean="0"/>
                  <a:t>No cooling during the heating process</a:t>
                </a:r>
              </a:p>
              <a:p>
                <a:r>
                  <a:rPr lang="en-GB" dirty="0" smtClean="0"/>
                  <a:t>Constant specific heat (or averaged specific heat)</a:t>
                </a:r>
              </a:p>
              <a:p>
                <a:endParaRPr lang="en-GB" dirty="0"/>
              </a:p>
              <a:p>
                <a:pPr marL="0" indent="0" algn="ctr">
                  <a:buNone/>
                </a:pPr>
                <a:r>
                  <a:rPr lang="en-GB" b="0" dirty="0" smtClean="0"/>
                  <a:t>=&gt; temperature increase:    </a:t>
                </a:r>
                <a14:m>
                  <m:oMath xmlns:m="http://schemas.openxmlformats.org/officeDocument/2006/math">
                    <m:r>
                      <a:rPr lang="en-GB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num>
                      <m:den>
                        <m:sSub>
                          <m:sSubPr>
                            <m:ctrlPr>
                              <a:rPr lang="en-GB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GB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den>
                    </m:f>
                  </m:oMath>
                </a14:m>
                <a:endParaRPr lang="en-GB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23" t="-8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763610" y="5301260"/>
            <a:ext cx="5760800" cy="10995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0156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complications…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dirty="0" smtClean="0"/>
              <a:t>The specific heat is a function of temperature, depending on the material</a:t>
            </a:r>
          </a:p>
          <a:p>
            <a:r>
              <a:rPr lang="en-GB" dirty="0" smtClean="0"/>
              <a:t>The cooling needs to be considered if beam impact is “slow” </a:t>
            </a:r>
          </a:p>
          <a:p>
            <a:r>
              <a:rPr lang="en-GB" b="0" i="0" dirty="0" smtClean="0"/>
              <a:t>Cooling can be by heat conduction</a:t>
            </a:r>
            <a:r>
              <a:rPr lang="en-GB" dirty="0" smtClean="0"/>
              <a:t> and by radiation (radiation becomes important for high temperature &gt;&gt; 1000 </a:t>
            </a:r>
            <a:r>
              <a:rPr lang="en-GB" baseline="30000" dirty="0" smtClean="0"/>
              <a:t>0</a:t>
            </a:r>
            <a:r>
              <a:rPr lang="en-GB" dirty="0" smtClean="0"/>
              <a:t>C)</a:t>
            </a:r>
            <a:endParaRPr lang="en-GB" b="0" i="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136639" y="3208889"/>
            <a:ext cx="5632722" cy="3191910"/>
            <a:chOff x="611560" y="3883476"/>
            <a:chExt cx="4768602" cy="2759850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883476"/>
              <a:ext cx="4768602" cy="2759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795986" y="4617132"/>
              <a:ext cx="1267467" cy="50359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000000"/>
              </a:solidFill>
            </a:ln>
            <a:scene3d>
              <a:camera prst="orthographicFront"/>
              <a:lightRig rig="balanced" dir="t"/>
            </a:scene3d>
            <a:sp3d extrusionH="3175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>
                <a:defRPr sz="1400"/>
              </a:lvl1pPr>
            </a:lstStyle>
            <a:p>
              <a:r>
                <a:rPr lang="en-GB" dirty="0" smtClean="0"/>
                <a:t>Specific Heat of Graphite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769160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Simulation</a:t>
            </a:r>
            <a:r>
              <a:rPr lang="es-ES" dirty="0" smtClean="0"/>
              <a:t> of LHC </a:t>
            </a:r>
            <a:r>
              <a:rPr lang="es-ES" dirty="0" err="1" smtClean="0"/>
              <a:t>beam</a:t>
            </a:r>
            <a:r>
              <a:rPr lang="es-ES" dirty="0" smtClean="0"/>
              <a:t> </a:t>
            </a:r>
            <a:r>
              <a:rPr lang="es-ES" dirty="0" err="1" smtClean="0"/>
              <a:t>impact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copper</a:t>
            </a:r>
            <a:r>
              <a:rPr lang="es-ES" dirty="0" smtClean="0"/>
              <a:t> target</a:t>
            </a:r>
            <a:endParaRPr lang="es-ES" dirty="0"/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6" t="12374" r="2406" b="12458"/>
          <a:stretch/>
        </p:blipFill>
        <p:spPr>
          <a:xfrm>
            <a:off x="3641623" y="1108600"/>
            <a:ext cx="5467007" cy="35934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563" y="5013220"/>
            <a:ext cx="1008139" cy="597127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332" y="4854825"/>
            <a:ext cx="4432836" cy="402530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228600" y="967666"/>
            <a:ext cx="2975210" cy="46936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Arial Unicode MS" pitchFamily="34" charset="-128"/>
              <a:buChar char="●"/>
              <a:defRPr sz="2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>
                <a:solidFill>
                  <a:srgbClr val="008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r>
              <a:rPr lang="en-GB" sz="2000" kern="0" dirty="0" smtClean="0"/>
              <a:t>Fast impact of 200 bunches on copper cylinder with a length of 6 m</a:t>
            </a:r>
          </a:p>
          <a:p>
            <a:r>
              <a:rPr lang="en-GB" sz="2000" kern="0" dirty="0" smtClean="0"/>
              <a:t>Fast heating of material far above melting point in 100 µs</a:t>
            </a:r>
          </a:p>
          <a:p>
            <a:r>
              <a:rPr lang="en-GB" sz="2000" kern="0" dirty="0" smtClean="0"/>
              <a:t>Material changes its phase</a:t>
            </a:r>
          </a:p>
          <a:p>
            <a:r>
              <a:rPr lang="en-GB" sz="2000" kern="0" dirty="0" smtClean="0"/>
              <a:t>Hydrodynamic tunnelling – discussed later</a:t>
            </a:r>
          </a:p>
          <a:p>
            <a:endParaRPr lang="en-GB" sz="2000" kern="0" dirty="0" smtClean="0"/>
          </a:p>
          <a:p>
            <a:endParaRPr lang="en-GB" sz="1800" kern="0" dirty="0"/>
          </a:p>
        </p:txBody>
      </p:sp>
      <p:sp>
        <p:nvSpPr>
          <p:cNvPr id="4" name="Rectangle 3"/>
          <p:cNvSpPr/>
          <p:nvPr/>
        </p:nvSpPr>
        <p:spPr>
          <a:xfrm>
            <a:off x="3491850" y="967666"/>
            <a:ext cx="5616780" cy="469364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80631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to consider cooling…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67666"/>
                <a:ext cx="8686800" cy="5629774"/>
              </a:xfrm>
            </p:spPr>
            <p:txBody>
              <a:bodyPr/>
              <a:lstStyle/>
              <a:p>
                <a:r>
                  <a:rPr lang="en-GB" b="0" i="0" dirty="0" smtClean="0"/>
                  <a:t>Evolution of temperature governed by diffusion process</a:t>
                </a:r>
                <a:endParaRPr lang="en-GB" dirty="0" smtClean="0"/>
              </a:p>
              <a:p>
                <a:pPr marL="0" indent="0" algn="ctr">
                  <a:buNone/>
                </a:pPr>
                <a:r>
                  <a:rPr lang="en-GB" b="1" dirty="0" smtClean="0"/>
                  <a:t>Heat equation</a:t>
                </a:r>
                <a:r>
                  <a:rPr lang="en-GB" b="1" dirty="0" smtClean="0">
                    <a:solidFill>
                      <a:srgbClr val="002060"/>
                    </a:solidFill>
                  </a:rPr>
                  <a:t>:</a:t>
                </a:r>
                <a:r>
                  <a:rPr lang="en-GB" b="1" dirty="0" smtClean="0">
                    <a:solidFill>
                      <a:srgbClr val="0000FF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num>
                      <m:den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𝛁</m:t>
                    </m:r>
                    <m:r>
                      <a:rPr lang="de-CH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𝛁</m:t>
                        </m:r>
                        <m: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GB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sub>
                        </m:sSub>
                      </m:e>
                    </m:acc>
                    <m:r>
                      <m:rPr>
                        <m:nor/>
                      </m:rPr>
                      <a:rPr lang="en-GB" b="1" i="0" smtClean="0">
                        <a:solidFill>
                          <a:srgbClr val="0000FF"/>
                        </a:solidFill>
                      </a:rPr>
                      <m:t> </m:t>
                    </m:r>
                  </m:oMath>
                </a14:m>
                <a:r>
                  <a:rPr lang="en-GB" b="1" dirty="0" smtClean="0">
                    <a:solidFill>
                      <a:srgbClr val="0000FF"/>
                    </a:solidFill>
                  </a:rPr>
                  <a:t> </a:t>
                </a: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/>
                  <a:t>w</a:t>
                </a:r>
                <a:r>
                  <a:rPr lang="en-GB" dirty="0" smtClean="0"/>
                  <a:t>ith </a:t>
                </a:r>
                <a:endParaRPr lang="en-GB" dirty="0"/>
              </a:p>
              <a:p>
                <a:r>
                  <a:rPr lang="en-GB" dirty="0" smtClean="0"/>
                  <a:t>Heat generation:	 	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GB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dirty="0">
                  <a:solidFill>
                    <a:srgbClr val="0000FF"/>
                  </a:solidFill>
                </a:endParaRPr>
              </a:p>
              <a:p>
                <a:r>
                  <a:rPr lang="en-GB" dirty="0" smtClean="0"/>
                  <a:t>Thermal conductivity:	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en-GB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dirty="0" smtClean="0">
                  <a:solidFill>
                    <a:srgbClr val="0000FF"/>
                  </a:solidFill>
                </a:endParaRPr>
              </a:p>
              <a:p>
                <a:pPr marL="0" indent="0">
                  <a:lnSpc>
                    <a:spcPts val="1400"/>
                  </a:lnSpc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>
                    <a:solidFill>
                      <a:srgbClr val="000000"/>
                    </a:solidFill>
                  </a:rPr>
                  <a:t>Temperature  change for </a:t>
                </a:r>
                <a:r>
                  <a:rPr lang="en-GB" dirty="0">
                    <a:solidFill>
                      <a:srgbClr val="000000"/>
                    </a:solidFill>
                  </a:rPr>
                  <a:t>o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ne dimensional case if specific heat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000000"/>
                    </a:solidFill>
                  </a:rPr>
                  <a:t> is constant:</a:t>
                </a:r>
                <a:endParaRPr lang="en-GB" dirty="0"/>
              </a:p>
              <a:p>
                <a:pPr marL="0" indent="0">
                  <a:lnSpc>
                    <a:spcPts val="1400"/>
                  </a:lnSpc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de-CH" b="0" dirty="0" smtClean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GB" dirty="0" smtClean="0">
                    <a:solidFill>
                      <a:srgbClr val="000000"/>
                    </a:solidFill>
                  </a:rPr>
                  <a:t>With the thermal diffusivity:</a:t>
                </a:r>
                <a:r>
                  <a:rPr lang="en-GB" dirty="0" smtClean="0">
                    <a:solidFill>
                      <a:srgbClr val="0000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CH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CH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GB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GB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67666"/>
                <a:ext cx="8686800" cy="5629774"/>
              </a:xfrm>
              <a:blipFill rotWithShape="0">
                <a:blip r:embed="rId2"/>
                <a:stretch>
                  <a:fillRect l="-1123" t="-8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80606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when to consider cooling…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b="0" i="0" dirty="0" smtClean="0"/>
                  <a:t>Evolution of temperature governed by diffusion process for simple geometries can be analytically solved</a:t>
                </a:r>
                <a:endParaRPr lang="en-GB" dirty="0" smtClean="0"/>
              </a:p>
              <a:p>
                <a:pPr marL="0" indent="0">
                  <a:buNone/>
                </a:pPr>
                <a:endParaRPr lang="en-GB" b="1" dirty="0" smtClean="0"/>
              </a:p>
              <a:p>
                <a:pPr marL="0" indent="0" algn="ctr">
                  <a:buNone/>
                </a:pPr>
                <a:r>
                  <a:rPr lang="en-GB" b="1" dirty="0" smtClean="0"/>
                  <a:t>Circular cylinder or disk impacted at its centre</a:t>
                </a:r>
                <a:r>
                  <a:rPr lang="en-GB" b="1" dirty="0" smtClean="0">
                    <a:solidFill>
                      <a:srgbClr val="002060"/>
                    </a:solidFill>
                  </a:rPr>
                  <a:t>:</a:t>
                </a:r>
                <a:r>
                  <a:rPr lang="en-GB" b="1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endParaRPr lang="en-GB" b="1" dirty="0">
                  <a:solidFill>
                    <a:srgbClr val="0000FF"/>
                  </a:solidFill>
                </a:endParaRPr>
              </a:p>
              <a:p>
                <a:pPr marL="0" indent="0" algn="ctr">
                  <a:buNone/>
                </a:pPr>
                <a:r>
                  <a:rPr lang="en-GB" b="1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de-CH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GB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GB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CH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CH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de-CH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den>
                            </m:f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</m:d>
                        <m: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de-CH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CH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p>
                                    <m:r>
                                      <a:rPr lang="de-CH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Sup>
                              <m:sSubSupPr>
                                <m:ctrlP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e>
                              <m:sub>
                                <m: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  <m:sup>
                                <m:r>
                                  <a:rPr lang="de-CH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CH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p>
                        </m:sSup>
                      </m:e>
                    </m:nary>
                    <m:r>
                      <a:rPr lang="en-GB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b="1" dirty="0" smtClean="0">
                    <a:solidFill>
                      <a:srgbClr val="0000FF"/>
                    </a:solidFill>
                  </a:rPr>
                  <a:t> </a:t>
                </a:r>
                <a:endParaRPr lang="en-GB" dirty="0" smtClean="0"/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With numerical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dirty="0" smtClean="0"/>
                  <a:t> </a:t>
                </a:r>
              </a:p>
              <a:p>
                <a:pPr marL="0" indent="0">
                  <a:buNone/>
                </a:pPr>
                <a:r>
                  <a:rPr lang="en-GB" dirty="0" smtClean="0"/>
                  <a:t>Bessel functions of the first kind of order zero:</a:t>
                </a:r>
                <a:r>
                  <a:rPr lang="en-GB" dirty="0"/>
                  <a:t> 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CH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CH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e>
                              <m:sub>
                                <m:r>
                                  <a:rPr lang="de-CH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num>
                          <m:den>
                            <m:r>
                              <a:rPr lang="de-CH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den>
                        </m:f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CH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de-CH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num>
                      <m:den>
                        <m:r>
                          <a:rPr lang="de-CH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  <m:r>
                      <a:rPr lang="de-CH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Eigenvalues of the problem obtained from boundary conditions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123" t="-898" b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05540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diffusion time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67667"/>
                <a:ext cx="8686800" cy="1237164"/>
              </a:xfrm>
            </p:spPr>
            <p:txBody>
              <a:bodyPr/>
              <a:lstStyle/>
              <a:p>
                <a:r>
                  <a:rPr lang="en-GB" sz="2000" dirty="0" smtClean="0"/>
                  <a:t>Depending on </a:t>
                </a:r>
                <a:r>
                  <a:rPr lang="en-GB" sz="2000" dirty="0"/>
                  <a:t>the dimensions of </a:t>
                </a:r>
                <a:r>
                  <a:rPr lang="en-GB" sz="2000" dirty="0" smtClean="0"/>
                  <a:t>interest, cooling during beam impact can be important</a:t>
                </a:r>
              </a:p>
              <a:p>
                <a:r>
                  <a:rPr lang="en-GB" sz="2000" dirty="0" smtClean="0"/>
                  <a:t>For </a:t>
                </a:r>
                <a:r>
                  <a:rPr lang="en-GB" sz="2000" dirty="0"/>
                  <a:t>the typical dimensions of interest </a:t>
                </a:r>
                <a:r>
                  <a:rPr lang="en-GB" sz="2000" dirty="0" smtClean="0"/>
                  <a:t>(sub-mm, several </a:t>
                </a:r>
                <a:r>
                  <a:rPr lang="en-GB" sz="2000" dirty="0"/>
                  <a:t>mm or more), </a:t>
                </a:r>
                <a:r>
                  <a:rPr lang="en-GB" sz="2000" dirty="0" smtClean="0"/>
                  <a:t>a thermal </a:t>
                </a:r>
                <a:r>
                  <a:rPr lang="en-GB" sz="2000" dirty="0"/>
                  <a:t>diffusion time </a:t>
                </a:r>
                <a:r>
                  <a:rPr lang="en-GB" sz="2000" dirty="0" smtClean="0"/>
                  <a:t>can be defined: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de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de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sSup>
                        <m:sSupPr>
                          <m:ctrlP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de-CH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CH" sz="1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GB" sz="2000" dirty="0" smtClean="0"/>
              </a:p>
              <a:p>
                <a:pPr marL="0" indent="0">
                  <a:buNone/>
                </a:pPr>
                <a:r>
                  <a:rPr lang="en-GB" sz="2000" dirty="0"/>
                  <a:t>With </a:t>
                </a:r>
                <a14:m>
                  <m:oMath xmlns:m="http://schemas.openxmlformats.org/officeDocument/2006/math"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 smtClean="0"/>
                  <a:t>the dimension </a:t>
                </a:r>
                <a:r>
                  <a:rPr lang="en-GB" sz="2000" dirty="0"/>
                  <a:t>of interest </a:t>
                </a:r>
                <a:r>
                  <a:rPr lang="en-GB" sz="2000" dirty="0" smtClean="0"/>
                  <a:t>(</a:t>
                </a:r>
                <a14:m>
                  <m:oMath xmlns:m="http://schemas.openxmlformats.org/officeDocument/2006/math"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 smtClean="0"/>
                  <a:t>~beam size and</a:t>
                </a:r>
                <a14:m>
                  <m:oMath xmlns:m="http://schemas.openxmlformats.org/officeDocument/2006/math">
                    <m:r>
                      <a:rPr lang="de-CH" sz="2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the </a:t>
                </a:r>
                <a:r>
                  <a:rPr lang="en-GB" sz="2000" dirty="0" smtClean="0"/>
                  <a:t>thermal diffusivity)</a:t>
                </a:r>
                <a:endParaRPr lang="en-GB" sz="2000" dirty="0">
                  <a:solidFill>
                    <a:srgbClr val="0000FF"/>
                  </a:solidFill>
                </a:endParaRPr>
              </a:p>
              <a:p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 smtClean="0"/>
                  <a:t>Example for copper:</a:t>
                </a:r>
              </a:p>
              <a:p>
                <a:r>
                  <a:rPr lang="en-GB" sz="2000" dirty="0"/>
                  <a:t>T</a:t>
                </a:r>
                <a:r>
                  <a:rPr lang="en-GB" sz="2000" dirty="0" smtClean="0"/>
                  <a:t>hermal diffusion time (diffusivity)</a:t>
                </a:r>
                <a14:m>
                  <m:oMath xmlns:m="http://schemas.openxmlformats.org/officeDocument/2006/math">
                    <m:r>
                      <a:rPr lang="de-CH" sz="2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de-CH" sz="20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=1.05⋅</m:t>
                    </m:r>
                    <m:sSup>
                      <m:sSup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GB" sz="2000" dirty="0" smtClean="0"/>
                  <a:t>  </a:t>
                </a:r>
                <a:endParaRPr lang="en-GB" sz="2000" dirty="0"/>
              </a:p>
              <a:p>
                <a:r>
                  <a:rPr lang="en-GB" sz="2000" dirty="0" smtClean="0"/>
                  <a:t>For </a:t>
                </a:r>
                <a14:m>
                  <m:oMath xmlns:m="http://schemas.openxmlformats.org/officeDocument/2006/math"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 smtClean="0"/>
                  <a:t>   =&gt;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de-CH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CH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=9.5 </m:t>
                    </m:r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en-GB" sz="2000" dirty="0" smtClean="0"/>
              </a:p>
              <a:p>
                <a:r>
                  <a:rPr lang="en-GB" sz="2000" dirty="0"/>
                  <a:t>For </a:t>
                </a:r>
                <a14:m>
                  <m:oMath xmlns:m="http://schemas.openxmlformats.org/officeDocument/2006/math"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=0.1</m:t>
                    </m:r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/>
                  <a:t>=&gt;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de-CH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CH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95</m:t>
                    </m:r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CH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CH" sz="20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GB" sz="2000" dirty="0"/>
              </a:p>
              <a:p>
                <a:endParaRPr lang="en-GB" sz="2000" dirty="0" smtClean="0"/>
              </a:p>
              <a:p>
                <a:r>
                  <a:rPr lang="en-GB" sz="2000" dirty="0" smtClean="0"/>
                  <a:t>The diffusion </a:t>
                </a:r>
                <a:r>
                  <a:rPr lang="en-GB" sz="2000" dirty="0"/>
                  <a:t>time can play a (beneficial) role in flattening down local temperature peaks on the </a:t>
                </a:r>
                <a:r>
                  <a:rPr lang="en-GB" sz="2000" dirty="0" smtClean="0"/>
                  <a:t>sub-millimetre </a:t>
                </a:r>
                <a:r>
                  <a:rPr lang="en-GB" sz="2000" dirty="0"/>
                  <a:t>scale!!</a:t>
                </a:r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67667"/>
                <a:ext cx="8686800" cy="1237164"/>
              </a:xfrm>
              <a:blipFill rotWithShape="0">
                <a:blip r:embed="rId2"/>
                <a:stretch>
                  <a:fillRect l="-772" t="-2956" b="-3389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555098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Material properties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6"/>
            <a:ext cx="8686800" cy="1453193"/>
          </a:xfrm>
        </p:spPr>
        <p:txBody>
          <a:bodyPr/>
          <a:lstStyle/>
          <a:p>
            <a:r>
              <a:rPr lang="en-GB" sz="2000" dirty="0"/>
              <a:t>On the typical dimensions of interest (several mm or more), the thermal diffusion time lasts from several to many milliseconds.</a:t>
            </a:r>
          </a:p>
          <a:p>
            <a:r>
              <a:rPr lang="en-GB" sz="2000" dirty="0" smtClean="0"/>
              <a:t>Depending on the beam impacts, the </a:t>
            </a:r>
            <a:r>
              <a:rPr lang="en-GB" sz="2000" dirty="0"/>
              <a:t>assumption of instantaneous heat deposition looks </a:t>
            </a:r>
            <a:r>
              <a:rPr lang="en-GB" sz="2000" dirty="0" smtClean="0"/>
              <a:t>can be appropriate (in many cases).</a:t>
            </a:r>
            <a:endParaRPr lang="en-GB" sz="2000" dirty="0"/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645977"/>
              </p:ext>
            </p:extLst>
          </p:nvPr>
        </p:nvGraphicFramePr>
        <p:xfrm>
          <a:off x="762000" y="2420859"/>
          <a:ext cx="7626530" cy="3980301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183569"/>
                <a:gridCol w="907402"/>
                <a:gridCol w="907402"/>
                <a:gridCol w="1232627"/>
                <a:gridCol w="803170"/>
                <a:gridCol w="936130"/>
                <a:gridCol w="864120"/>
                <a:gridCol w="792110"/>
              </a:tblGrid>
              <a:tr h="48287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 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b">
                    <a:solidFill>
                      <a:srgbClr val="0000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Properties at Room </a:t>
                      </a:r>
                      <a:r>
                        <a:rPr lang="en-US" sz="1400" b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Temperature</a:t>
                      </a:r>
                      <a:endParaRPr lang="en-GB" sz="1400" b="1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Diffusion Time [</a:t>
                      </a:r>
                      <a:r>
                        <a:rPr lang="en-GB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ms</a:t>
                      </a:r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8096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u="none" strike="noStrike" dirty="0">
                          <a:effectLst/>
                        </a:rPr>
                        <a:t>Material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Density [kg/m</a:t>
                      </a:r>
                      <a:r>
                        <a:rPr lang="en-GB" sz="1400" b="1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Specific Heat [J/kg/K]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Thermal Conductivity [W/m/K]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Diffusivity [mm</a:t>
                      </a:r>
                      <a:r>
                        <a:rPr lang="en-GB" sz="1400" b="1" u="none" strike="noStrike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/s]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L = 0.1 </a:t>
                      </a:r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L = 1 </a:t>
                      </a:r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mm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L = 1 </a:t>
                      </a:r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3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Copper (</a:t>
                      </a:r>
                      <a:r>
                        <a:rPr lang="en-GB" sz="1200" u="none" strike="noStrike" dirty="0" err="1">
                          <a:effectLst/>
                        </a:rPr>
                        <a:t>Glidcop</a:t>
                      </a:r>
                      <a:r>
                        <a:rPr lang="en-GB" sz="1200" u="none" strike="noStrike" dirty="0">
                          <a:effectLst/>
                        </a:rPr>
                        <a:t>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8900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391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365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104.9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9.5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953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23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Tungsten Alloy (Inermet180)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18000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90.5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33.5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29.8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2983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3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Molybdenum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10220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53.8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18.6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1859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23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smtClean="0">
                          <a:effectLst/>
                        </a:rPr>
                        <a:t>Titanium Alloy </a:t>
                      </a:r>
                      <a:r>
                        <a:rPr lang="en-GB" sz="1200" u="none" strike="noStrike" dirty="0">
                          <a:effectLst/>
                        </a:rPr>
                        <a:t>(Ti6Al4V)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4420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3.44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343.8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34378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3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 smtClean="0">
                          <a:effectLst/>
                        </a:rPr>
                        <a:t>Aluminum</a:t>
                      </a:r>
                      <a:r>
                        <a:rPr lang="en-GB" sz="1200" u="none" strike="noStrike" dirty="0" smtClean="0">
                          <a:effectLst/>
                        </a:rPr>
                        <a:t> Alloy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2700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896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70.3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14.2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1423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23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Molybdenum-Graphite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solidFill>
                            <a:srgbClr val="000000"/>
                          </a:solidFill>
                          <a:effectLst/>
                        </a:rPr>
                        <a:t>740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416.2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0.02</a:t>
                      </a:r>
                      <a:endParaRPr lang="en-GB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2.40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baseline="0" dirty="0" smtClean="0">
                          <a:solidFill>
                            <a:srgbClr val="000000"/>
                          </a:solidFill>
                          <a:effectLst/>
                        </a:rPr>
                        <a:t>240</a:t>
                      </a:r>
                      <a:endParaRPr lang="en-GB" sz="14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2351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Graphite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358" marT="7358" marB="0"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780.0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58" marR="7358" marT="7358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0050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noProof="0" dirty="0" smtClean="0"/>
              <a:t>Programme for the school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6092" y="967666"/>
            <a:ext cx="7122438" cy="5433133"/>
          </a:xfrm>
          <a:ln>
            <a:noFill/>
          </a:ln>
        </p:spPr>
        <p:txBody>
          <a:bodyPr/>
          <a:lstStyle/>
          <a:p>
            <a:pPr eaLnBrk="1" hangingPunct="1"/>
            <a:endParaRPr lang="en-GB" sz="3200" noProof="0" dirty="0" smtClean="0"/>
          </a:p>
          <a:p>
            <a:pPr eaLnBrk="1" hangingPunct="1"/>
            <a:r>
              <a:rPr lang="en-GB" sz="3200" dirty="0" smtClean="0">
                <a:solidFill>
                  <a:srgbClr val="002060"/>
                </a:solidFill>
              </a:rPr>
              <a:t>What </a:t>
            </a:r>
            <a:r>
              <a:rPr lang="en-GB" sz="3200" dirty="0">
                <a:solidFill>
                  <a:srgbClr val="002060"/>
                </a:solidFill>
              </a:rPr>
              <a:t>can go wrong?</a:t>
            </a:r>
          </a:p>
          <a:p>
            <a:pPr eaLnBrk="1" hangingPunct="1"/>
            <a:r>
              <a:rPr lang="en-GB" sz="3200" b="1" dirty="0" smtClean="0">
                <a:solidFill>
                  <a:srgbClr val="C00000"/>
                </a:solidFill>
              </a:rPr>
              <a:t>What </a:t>
            </a:r>
            <a:r>
              <a:rPr lang="en-GB" sz="3200" b="1" dirty="0">
                <a:solidFill>
                  <a:srgbClr val="C00000"/>
                </a:solidFill>
              </a:rPr>
              <a:t>are the consequences?</a:t>
            </a:r>
          </a:p>
          <a:p>
            <a:pPr eaLnBrk="1" hangingPunct="1"/>
            <a:r>
              <a:rPr lang="en-GB" sz="3200" dirty="0" smtClean="0">
                <a:solidFill>
                  <a:srgbClr val="002060"/>
                </a:solidFill>
              </a:rPr>
              <a:t>Mitigation</a:t>
            </a:r>
          </a:p>
          <a:p>
            <a:pPr lvl="1" eaLnBrk="1" hangingPunct="1"/>
            <a:r>
              <a:rPr lang="en-GB" sz="2800" dirty="0">
                <a:solidFill>
                  <a:srgbClr val="002060"/>
                </a:solidFill>
              </a:rPr>
              <a:t>A</a:t>
            </a:r>
            <a:r>
              <a:rPr lang="en-GB" sz="2800" dirty="0" smtClean="0">
                <a:solidFill>
                  <a:srgbClr val="002060"/>
                </a:solidFill>
              </a:rPr>
              <a:t>re the protection systems efficient and reliable?</a:t>
            </a:r>
            <a:endParaRPr lang="en-GB" sz="2800" dirty="0">
              <a:solidFill>
                <a:srgbClr val="002060"/>
              </a:solidFill>
            </a:endParaRPr>
          </a:p>
          <a:p>
            <a:pPr eaLnBrk="1" hangingPunct="1"/>
            <a:r>
              <a:rPr lang="en-GB" sz="3200" dirty="0" smtClean="0">
                <a:solidFill>
                  <a:srgbClr val="002060"/>
                </a:solidFill>
              </a:rPr>
              <a:t>Controls </a:t>
            </a:r>
            <a:r>
              <a:rPr lang="en-GB" sz="3200" dirty="0">
                <a:solidFill>
                  <a:srgbClr val="002060"/>
                </a:solidFill>
              </a:rPr>
              <a:t>and operation</a:t>
            </a:r>
          </a:p>
          <a:p>
            <a:pPr eaLnBrk="1" hangingPunct="1"/>
            <a:endParaRPr lang="en-GB" sz="3200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806234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4837664"/>
          </a:xfrm>
        </p:spPr>
        <p:txBody>
          <a:bodyPr/>
          <a:lstStyle/>
          <a:p>
            <a:r>
              <a:rPr lang="en-GB" dirty="0" smtClean="0"/>
              <a:t>Beam impact on a (thin) window</a:t>
            </a:r>
          </a:p>
          <a:p>
            <a:r>
              <a:rPr lang="en-GB" dirty="0" smtClean="0"/>
              <a:t>Transverse round Gaussian distribution of particles</a:t>
            </a:r>
          </a:p>
          <a:p>
            <a:r>
              <a:rPr lang="en-GB" dirty="0" smtClean="0"/>
              <a:t>Energy deposition in a thin window is calculated by Bethe-Bloch equation</a:t>
            </a:r>
          </a:p>
          <a:p>
            <a:r>
              <a:rPr lang="en-GB" dirty="0" smtClean="0"/>
              <a:t>Heating is calculated by knowing the specific heat of the window material</a:t>
            </a:r>
          </a:p>
          <a:p>
            <a:r>
              <a:rPr lang="en-GB" dirty="0" smtClean="0"/>
              <a:t>What are the relevant parameters?</a:t>
            </a:r>
          </a:p>
          <a:p>
            <a:r>
              <a:rPr lang="en-GB" dirty="0" smtClean="0"/>
              <a:t>Relevant parameters</a:t>
            </a:r>
          </a:p>
          <a:p>
            <a:pPr lvl="1"/>
            <a:r>
              <a:rPr lang="en-GB" dirty="0" smtClean="0"/>
              <a:t>Beam size</a:t>
            </a:r>
          </a:p>
          <a:p>
            <a:pPr lvl="1"/>
            <a:r>
              <a:rPr lang="en-GB" dirty="0" smtClean="0"/>
              <a:t>Particle type</a:t>
            </a:r>
          </a:p>
          <a:p>
            <a:pPr lvl="1"/>
            <a:r>
              <a:rPr lang="en-GB" dirty="0" smtClean="0"/>
              <a:t>Number of particles</a:t>
            </a:r>
          </a:p>
          <a:p>
            <a:pPr lvl="1"/>
            <a:r>
              <a:rPr lang="en-GB" dirty="0" smtClean="0"/>
              <a:t>Time duration of impact</a:t>
            </a:r>
          </a:p>
          <a:p>
            <a:pPr lvl="1"/>
            <a:r>
              <a:rPr lang="en-GB" dirty="0" smtClean="0"/>
              <a:t>Material of window</a:t>
            </a:r>
          </a:p>
        </p:txBody>
      </p:sp>
    </p:spTree>
    <p:extLst>
      <p:ext uri="{BB962C8B-B14F-4D97-AF65-F5344CB8AC3E}">
        <p14:creationId xmlns:p14="http://schemas.microsoft.com/office/powerpoint/2010/main" val="28693043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 smtClean="0"/>
              <a:t>Proton energy deposition for different energies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236370" y="6237372"/>
            <a:ext cx="1907630" cy="394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Arial Unicode MS" pitchFamily="34" charset="-128"/>
              <a:buChar char="●"/>
              <a:defRPr sz="2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>
                <a:solidFill>
                  <a:srgbClr val="008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marL="0" indent="0" algn="ctr">
              <a:buFont typeface="Arial Unicode MS" pitchFamily="34" charset="-128"/>
              <a:buNone/>
            </a:pPr>
            <a:r>
              <a:rPr lang="en-GB" sz="1800" kern="0" dirty="0" err="1" smtClean="0"/>
              <a:t>Y.Nie</a:t>
            </a:r>
            <a:r>
              <a:rPr lang="en-GB" sz="1800" kern="0" dirty="0" smtClean="0"/>
              <a:t> et al</a:t>
            </a:r>
            <a:endParaRPr lang="en-GB" sz="1800" kern="0" dirty="0"/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1331550" y="5823369"/>
            <a:ext cx="5076070" cy="617992"/>
          </a:xfrm>
          <a:prstGeom prst="rect">
            <a:avLst/>
          </a:prstGeom>
          <a:noFill/>
          <a:ln>
            <a:solidFill>
              <a:srgbClr val="0000FF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Arial Unicode MS" pitchFamily="34" charset="-128"/>
              <a:buChar char="●"/>
              <a:defRPr sz="2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80000"/>
              <a:buFont typeface="Arial" pitchFamily="34" charset="0"/>
              <a:buChar char="•"/>
              <a:defRPr sz="2000">
                <a:solidFill>
                  <a:srgbClr val="008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defRPr sz="2000">
                <a:solidFill>
                  <a:srgbClr val="6666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marL="0" indent="0" algn="ctr">
              <a:buFont typeface="Arial Unicode MS" pitchFamily="34" charset="-128"/>
              <a:buNone/>
            </a:pPr>
            <a:r>
              <a:rPr lang="en-GB" sz="1800" kern="0" dirty="0" smtClean="0"/>
              <a:t>Simulations with FLUKA, beam impact on a copper target</a:t>
            </a:r>
            <a:endParaRPr lang="en-GB" sz="1800" kern="0" dirty="0"/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319456"/>
              </p:ext>
            </p:extLst>
          </p:nvPr>
        </p:nvGraphicFramePr>
        <p:xfrm>
          <a:off x="971500" y="891719"/>
          <a:ext cx="6768940" cy="465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4" imgW="3130225" imgH="2187000" progId="Origin50.Graph">
                  <p:embed/>
                </p:oleObj>
              </mc:Choice>
              <mc:Fallback>
                <p:oleObj r:id="rId4" imgW="3130225" imgH="2187000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494" r="4025" b="2469"/>
                      <a:stretch>
                        <a:fillRect/>
                      </a:stretch>
                    </p:blipFill>
                    <p:spPr bwMode="auto">
                      <a:xfrm>
                        <a:off x="971500" y="891719"/>
                        <a:ext cx="6768940" cy="46527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0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Beam loss and consequences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947" name="Rectangle 3"/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304800" y="4437528"/>
                <a:ext cx="8686800" cy="2070848"/>
              </a:xfrm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pPr eaLnBrk="1" hangingPunct="1">
                  <a:lnSpc>
                    <a:spcPct val="100000"/>
                  </a:lnSpc>
                  <a:defRPr/>
                </a:pPr>
                <a:r>
                  <a:rPr lang="en-GB" sz="1800" dirty="0" smtClean="0"/>
                  <a:t>Proton beam travels through a thin window of thickness </a:t>
                </a:r>
                <a14:m>
                  <m:oMath xmlns:m="http://schemas.openxmlformats.org/officeDocument/2006/math">
                    <m:r>
                      <a:rPr lang="en-GB" sz="1800" b="0" i="1" dirty="0" smtClean="0">
                        <a:latin typeface="Cambria Math"/>
                      </a:rPr>
                      <m:t>𝑑</m:t>
                    </m:r>
                  </m:oMath>
                </a14:m>
                <a:endParaRPr lang="en-GB" sz="1800" b="0" dirty="0" smtClean="0"/>
              </a:p>
              <a:p>
                <a:pPr eaLnBrk="1" hangingPunct="1">
                  <a:lnSpc>
                    <a:spcPct val="100000"/>
                  </a:lnSpc>
                  <a:defRPr/>
                </a:pPr>
                <a:r>
                  <a:rPr lang="en-GB" sz="1800" dirty="0" smtClean="0"/>
                  <a:t>Assume a beam area of 4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×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8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1800" dirty="0" smtClean="0"/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GB" sz="1800" b="0" i="1" smtClean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GB" sz="1800" i="1"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1800" dirty="0" smtClean="0"/>
                  <a:t> </a:t>
                </a:r>
                <a:r>
                  <a:rPr lang="en-GB" sz="1800" dirty="0" err="1" smtClean="0"/>
                  <a:t>rms</a:t>
                </a:r>
                <a:r>
                  <a:rPr lang="en-GB" sz="1800" dirty="0" smtClean="0"/>
                  <a:t> beam sizes (Gaussian beams)</a:t>
                </a:r>
              </a:p>
              <a:p>
                <a:pPr eaLnBrk="1" hangingPunct="1">
                  <a:lnSpc>
                    <a:spcPct val="100000"/>
                  </a:lnSpc>
                  <a:defRPr/>
                </a:pPr>
                <a:r>
                  <a:rPr lang="en-GB" sz="1800" dirty="0" smtClean="0"/>
                  <a:t>Assume a homogenous beam distribution</a:t>
                </a:r>
              </a:p>
              <a:p>
                <a:pPr eaLnBrk="1" hangingPunct="1">
                  <a:lnSpc>
                    <a:spcPct val="100000"/>
                  </a:lnSpc>
                  <a:defRPr/>
                </a:pPr>
                <a:r>
                  <a:rPr lang="en-GB" sz="1800" dirty="0" smtClean="0"/>
                  <a:t>The energy deposition can be calculated, mass and specific heat are known</a:t>
                </a:r>
              </a:p>
              <a:p>
                <a:pPr eaLnBrk="1" hangingPunct="1">
                  <a:lnSpc>
                    <a:spcPct val="100000"/>
                  </a:lnSpc>
                  <a:defRPr/>
                </a:pPr>
                <a:r>
                  <a:rPr lang="en-GB" sz="1800" dirty="0" smtClean="0"/>
                  <a:t>The temperature can be calculated (rather good approximation), assuming a fast loss and no cooling</a:t>
                </a:r>
              </a:p>
              <a:p>
                <a:pPr eaLnBrk="1" hangingPunct="1">
                  <a:lnSpc>
                    <a:spcPct val="100000"/>
                  </a:lnSpc>
                  <a:defRPr/>
                </a:pPr>
                <a:endParaRPr lang="en-GB" sz="1800" dirty="0" smtClean="0"/>
              </a:p>
              <a:p>
                <a:pPr eaLnBrk="1" hangingPunct="1">
                  <a:lnSpc>
                    <a:spcPct val="100000"/>
                  </a:lnSpc>
                  <a:defRPr/>
                </a:pPr>
                <a:endParaRPr lang="en-GB" sz="1800" dirty="0"/>
              </a:p>
            </p:txBody>
          </p:sp>
        </mc:Choice>
        <mc:Fallback xmlns="">
          <p:sp>
            <p:nvSpPr>
              <p:cNvPr id="829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304800" y="4437528"/>
                <a:ext cx="8686800" cy="2070848"/>
              </a:xfrm>
              <a:blipFill rotWithShape="1">
                <a:blip r:embed="rId3"/>
                <a:stretch>
                  <a:fillRect l="-280" t="-1170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>
            <a:off x="1069089" y="1015935"/>
            <a:ext cx="1066800" cy="1443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600000" rev="0"/>
            </a:camera>
            <a:lightRig rig="threePt" dir="t"/>
          </a:scene3d>
          <a:sp3d>
            <a:bevelT w="31750" h="107950"/>
            <a:bevelB w="31750" h="10795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436738" y="1145923"/>
            <a:ext cx="1927411" cy="2626659"/>
          </a:xfrm>
          <a:prstGeom prst="rect">
            <a:avLst/>
          </a:prstGeom>
          <a:solidFill>
            <a:schemeClr val="bg2">
              <a:lumMod val="40000"/>
              <a:lumOff val="60000"/>
              <a:alpha val="52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  <a:scene3d>
            <a:camera prst="isometricLeftDown"/>
            <a:lightRig rig="threePt" dir="t"/>
          </a:scene3d>
          <a:sp3d extrusionH="133350" prstMaterial="matte">
            <a:bevelT w="120650" h="152400"/>
            <a:bevelB w="133350" h="184150"/>
            <a:extrusionClr>
              <a:schemeClr val="bg1">
                <a:lumMod val="85000"/>
              </a:schemeClr>
            </a:extrusion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8456218">
            <a:off x="311667" y="2701300"/>
            <a:ext cx="2250142" cy="1075765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  <a:scene3d>
            <a:camera prst="isometricLeftDown">
              <a:rot lat="2100000" lon="11400000" rev="0"/>
            </a:camera>
            <a:lightRig rig="threePt" dir="t"/>
          </a:scene3d>
          <a:sp3d>
            <a:bevelT w="152400" h="171450"/>
            <a:bevelB w="152400" h="171450"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154706" y="1794299"/>
            <a:ext cx="2026024" cy="1515035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880846" y="2302368"/>
            <a:ext cx="540000" cy="540000"/>
          </a:xfrm>
          <a:prstGeom prst="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Heating of a disk by Gaussian beam profile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599" y="967667"/>
                <a:ext cx="6913153" cy="1669223"/>
              </a:xfrm>
            </p:spPr>
            <p:txBody>
              <a:bodyPr/>
              <a:lstStyle/>
              <a:p>
                <a:r>
                  <a:rPr lang="en-GB" dirty="0" smtClean="0"/>
                  <a:t>Initial temperature after beam impact with transverse Gaussian distribution</a:t>
                </a:r>
              </a:p>
              <a:p>
                <a:pPr lvl="1"/>
                <a:r>
                  <a:rPr lang="en-GB" dirty="0" smtClean="0"/>
                  <a:t>thin graphite disk with radius R = 5 mm</a:t>
                </a:r>
              </a:p>
              <a:p>
                <a:pPr lvl="1"/>
                <a:r>
                  <a:rPr lang="en-GB" dirty="0" smtClean="0"/>
                  <a:t>beam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de-CH" b="0" i="1" smtClean="0">
                        <a:latin typeface="Cambria Math" panose="02040503050406030204" pitchFamily="18" charset="0"/>
                      </a:rPr>
                      <m:t>=0.25 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GB" dirty="0" smtClean="0"/>
                  <a:t>,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599" y="967667"/>
                <a:ext cx="6913153" cy="1669223"/>
              </a:xfrm>
              <a:blipFill rotWithShape="0">
                <a:blip r:embed="rId2"/>
                <a:stretch>
                  <a:fillRect l="-1057" t="-29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921597" y="809843"/>
            <a:ext cx="2043847" cy="2572482"/>
            <a:chOff x="6768243" y="728700"/>
            <a:chExt cx="2145152" cy="270000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8243" y="728700"/>
              <a:ext cx="2145152" cy="27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7884368" y="792000"/>
              <a:ext cx="0" cy="1440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  <a:scene3d>
              <a:camera prst="isometricLeftDown"/>
              <a:lightRig rig="threePt" dir="t"/>
            </a:scene3d>
            <a:sp3d>
              <a:bevelT w="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421661" y="112474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R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7632380" y="1988840"/>
              <a:ext cx="360000" cy="1440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 w="lg" len="lg"/>
            </a:ln>
            <a:scene3d>
              <a:camera prst="isometricOffAxis1Top"/>
              <a:lightRig rig="threePt" dir="t"/>
            </a:scene3d>
            <a:sp3d>
              <a:bevelT w="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170520" y="1664804"/>
              <a:ext cx="605839" cy="484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  <a:latin typeface="Symbol" panose="05050102010706020507" pitchFamily="18" charset="2"/>
                </a:rPr>
                <a:t>s</a:t>
              </a:r>
              <a:r>
                <a:rPr lang="en-US" b="1" baseline="-25000" dirty="0" err="1" smtClean="0">
                  <a:solidFill>
                    <a:srgbClr val="C00000"/>
                  </a:solidFill>
                </a:rPr>
                <a:t>b</a:t>
              </a:r>
              <a:endParaRPr lang="en-GB" b="1" baseline="-25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453" r="2453"/>
          <a:stretch/>
        </p:blipFill>
        <p:spPr>
          <a:xfrm>
            <a:off x="179390" y="3467941"/>
            <a:ext cx="4248000" cy="3110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Content Placeholder 5"/>
          <p:cNvPicPr>
            <a:picLocks noChangeAspect="1"/>
          </p:cNvPicPr>
          <p:nvPr/>
        </p:nvPicPr>
        <p:blipFill rotWithShape="1">
          <a:blip r:embed="rId5"/>
          <a:srcRect l="2544" r="2544"/>
          <a:stretch/>
        </p:blipFill>
        <p:spPr bwMode="auto">
          <a:xfrm>
            <a:off x="4644010" y="3467941"/>
            <a:ext cx="4248000" cy="311014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8" name="Rectangle 17"/>
          <p:cNvSpPr/>
          <p:nvPr/>
        </p:nvSpPr>
        <p:spPr>
          <a:xfrm>
            <a:off x="169865" y="2930913"/>
            <a:ext cx="3168440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Temperature distribution at various instants for </a:t>
            </a:r>
            <a:r>
              <a:rPr lang="en-GB" sz="1400" dirty="0" err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GB" sz="1400" baseline="-25000" dirty="0" err="1">
                <a:solidFill>
                  <a:srgbClr val="000000"/>
                </a:solidFill>
              </a:rPr>
              <a:t>b</a:t>
            </a:r>
            <a:r>
              <a:rPr lang="en-GB" sz="1400" dirty="0">
                <a:solidFill>
                  <a:srgbClr val="000000"/>
                </a:solidFill>
              </a:rPr>
              <a:t> = 0.25 mm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34485" y="2930913"/>
            <a:ext cx="2507268" cy="52322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Temperature at disk </a:t>
            </a:r>
            <a:r>
              <a:rPr lang="en-GB" sz="1400" dirty="0" err="1">
                <a:solidFill>
                  <a:srgbClr val="000000"/>
                </a:solidFill>
              </a:rPr>
              <a:t>center</a:t>
            </a:r>
            <a:r>
              <a:rPr lang="en-GB" sz="1400" dirty="0">
                <a:solidFill>
                  <a:srgbClr val="000000"/>
                </a:solidFill>
              </a:rPr>
              <a:t> as a function of </a:t>
            </a:r>
            <a:r>
              <a:rPr lang="en-GB" sz="1400" dirty="0" err="1">
                <a:solidFill>
                  <a:srgbClr val="000000"/>
                </a:solidFill>
                <a:latin typeface="Symbol" panose="05050102010706020507" pitchFamily="18" charset="2"/>
              </a:rPr>
              <a:t>s</a:t>
            </a:r>
            <a:r>
              <a:rPr lang="en-GB" sz="1400" baseline="-25000" dirty="0" err="1">
                <a:solidFill>
                  <a:srgbClr val="000000"/>
                </a:solidFill>
              </a:rPr>
              <a:t>b</a:t>
            </a:r>
            <a:r>
              <a:rPr lang="en-GB" sz="1400" dirty="0">
                <a:solidFill>
                  <a:srgbClr val="000000"/>
                </a:solidFill>
              </a:rPr>
              <a:t>/R</a:t>
            </a:r>
          </a:p>
        </p:txBody>
      </p:sp>
    </p:spTree>
    <p:extLst>
      <p:ext uri="{BB962C8B-B14F-4D97-AF65-F5344CB8AC3E}">
        <p14:creationId xmlns:p14="http://schemas.microsoft.com/office/powerpoint/2010/main" val="13077610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Generalisation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Beam impact on a (thin) window</a:t>
            </a:r>
          </a:p>
          <a:p>
            <a:pPr marL="457200" lvl="1" indent="0">
              <a:buNone/>
            </a:pPr>
            <a:r>
              <a:rPr lang="en-GB" sz="2400" dirty="0" smtClean="0"/>
              <a:t>=&gt; </a:t>
            </a:r>
            <a:r>
              <a:rPr lang="en-GB" sz="2400" dirty="0"/>
              <a:t>c</a:t>
            </a:r>
            <a:r>
              <a:rPr lang="en-GB" sz="2400" dirty="0" smtClean="0"/>
              <a:t>an be a much more complex structure</a:t>
            </a:r>
          </a:p>
          <a:p>
            <a:r>
              <a:rPr lang="en-GB" dirty="0" smtClean="0"/>
              <a:t>Transverse round Gaussian distribution of particles</a:t>
            </a:r>
          </a:p>
          <a:p>
            <a:pPr marL="457200" lvl="1" indent="0">
              <a:buNone/>
            </a:pPr>
            <a:r>
              <a:rPr lang="en-GB" sz="2400" dirty="0" smtClean="0"/>
              <a:t>=&gt; beams </a:t>
            </a:r>
            <a:r>
              <a:rPr lang="en-GB" sz="2400" dirty="0"/>
              <a:t>c</a:t>
            </a:r>
            <a:r>
              <a:rPr lang="en-GB" sz="2400" dirty="0" smtClean="0"/>
              <a:t>an have different profile</a:t>
            </a:r>
          </a:p>
          <a:p>
            <a:r>
              <a:rPr lang="en-GB" dirty="0" smtClean="0"/>
              <a:t>Energy deposition in a thin window is calculated by Bethe-Bloch equation</a:t>
            </a:r>
          </a:p>
          <a:p>
            <a:pPr marL="457200" lvl="1" indent="0">
              <a:buNone/>
            </a:pPr>
            <a:r>
              <a:rPr lang="en-GB" sz="2400" dirty="0" smtClean="0"/>
              <a:t>=&gt; in general, energy deposition is calculated done with codes such as FLUKA, MARS, GEANT4, …</a:t>
            </a:r>
          </a:p>
          <a:p>
            <a:r>
              <a:rPr lang="en-GB" dirty="0" smtClean="0"/>
              <a:t>Heating is calculated by knowing the specific heat of the window material</a:t>
            </a:r>
          </a:p>
          <a:p>
            <a:pPr marL="457200" lvl="1" indent="0">
              <a:buNone/>
            </a:pPr>
            <a:r>
              <a:rPr lang="en-GB" sz="2400" dirty="0" smtClean="0"/>
              <a:t>=&gt; specific heat is in general temperature dependent</a:t>
            </a:r>
          </a:p>
          <a:p>
            <a:r>
              <a:rPr lang="en-GB" dirty="0" smtClean="0"/>
              <a:t>In general, energy deposition is calculated using a particle shower code, heating is calculated using ANSYS or similar codes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27452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5197713"/>
          </a:xfrm>
        </p:spPr>
        <p:txBody>
          <a:bodyPr/>
          <a:lstStyle/>
          <a:p>
            <a:pPr marL="0" indent="0" algn="ctr">
              <a:buNone/>
            </a:pPr>
            <a:endParaRPr lang="en-GB" sz="6600" dirty="0" smtClean="0"/>
          </a:p>
          <a:p>
            <a:pPr marL="0" indent="0" algn="ctr">
              <a:buNone/>
            </a:pPr>
            <a:r>
              <a:rPr lang="en-GB" sz="6600" dirty="0" smtClean="0"/>
              <a:t>Static deformation of equipment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4154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Mechanical deformation by applying a force</a:t>
            </a:r>
            <a:endParaRPr lang="en-GB" dirty="0"/>
          </a:p>
        </p:txBody>
      </p:sp>
      <p:sp>
        <p:nvSpPr>
          <p:cNvPr id="15" name="Can 14"/>
          <p:cNvSpPr/>
          <p:nvPr/>
        </p:nvSpPr>
        <p:spPr>
          <a:xfrm rot="5400000">
            <a:off x="220506" y="3651954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/>
          <p:cNvSpPr/>
          <p:nvPr/>
        </p:nvSpPr>
        <p:spPr>
          <a:xfrm rot="5400000">
            <a:off x="3599864" y="2814261"/>
            <a:ext cx="792109" cy="4320602"/>
          </a:xfrm>
          <a:prstGeom prst="can">
            <a:avLst>
              <a:gd name="adj" fmla="val 466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6" idx="1"/>
            <a:endCxn id="16" idx="0"/>
          </p:cNvCxnSpPr>
          <p:nvPr/>
        </p:nvCxnSpPr>
        <p:spPr>
          <a:xfrm flipH="1">
            <a:off x="5786749" y="4974563"/>
            <a:ext cx="369471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68765" y="4578505"/>
            <a:ext cx="0" cy="79211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75680" y="4965529"/>
            <a:ext cx="1507096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553524" y="2486273"/>
            <a:ext cx="0" cy="1260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68765" y="3429000"/>
            <a:ext cx="0" cy="244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75680" y="3573020"/>
            <a:ext cx="5778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835620" y="4970254"/>
            <a:ext cx="0" cy="885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836789" y="5639970"/>
            <a:ext cx="413197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46610" y="4414138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Force F applied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6099821" y="3711755"/>
                <a:ext cx="4467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821" y="3711755"/>
                <a:ext cx="446789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an 39"/>
          <p:cNvSpPr/>
          <p:nvPr/>
        </p:nvSpPr>
        <p:spPr>
          <a:xfrm rot="5400000">
            <a:off x="220506" y="867535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Can 40"/>
          <p:cNvSpPr/>
          <p:nvPr/>
        </p:nvSpPr>
        <p:spPr>
          <a:xfrm rot="5400000">
            <a:off x="3887904" y="-296522"/>
            <a:ext cx="792109" cy="4896681"/>
          </a:xfrm>
          <a:prstGeom prst="can">
            <a:avLst>
              <a:gd name="adj" fmla="val 466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>
            <a:stCxn id="41" idx="1"/>
            <a:endCxn id="41" idx="0"/>
          </p:cNvCxnSpPr>
          <p:nvPr/>
        </p:nvCxnSpPr>
        <p:spPr>
          <a:xfrm flipH="1">
            <a:off x="6362828" y="2151819"/>
            <a:ext cx="369471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554370" y="1755763"/>
            <a:ext cx="0" cy="79211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835620" y="2147512"/>
            <a:ext cx="0" cy="885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836789" y="2817228"/>
            <a:ext cx="47175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23660" y="1916679"/>
            <a:ext cx="425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Cylinder restrained at left side</a:t>
            </a:r>
            <a:endParaRPr lang="en-GB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9793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n 12"/>
          <p:cNvSpPr/>
          <p:nvPr/>
        </p:nvSpPr>
        <p:spPr>
          <a:xfrm rot="5400000">
            <a:off x="220506" y="3645815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n 3"/>
          <p:cNvSpPr/>
          <p:nvPr/>
        </p:nvSpPr>
        <p:spPr>
          <a:xfrm rot="5400000">
            <a:off x="4198860" y="2209126"/>
            <a:ext cx="792109" cy="5518591"/>
          </a:xfrm>
          <a:prstGeom prst="can">
            <a:avLst>
              <a:gd name="adj" fmla="val 466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4" idx="1"/>
            <a:endCxn id="4" idx="0"/>
          </p:cNvCxnSpPr>
          <p:nvPr/>
        </p:nvCxnSpPr>
        <p:spPr>
          <a:xfrm flipH="1">
            <a:off x="6984739" y="4968422"/>
            <a:ext cx="369471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69474" y="4572366"/>
            <a:ext cx="0" cy="79211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n 14"/>
          <p:cNvSpPr/>
          <p:nvPr/>
        </p:nvSpPr>
        <p:spPr>
          <a:xfrm rot="5400000">
            <a:off x="220506" y="867535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/>
          <p:cNvSpPr/>
          <p:nvPr/>
        </p:nvSpPr>
        <p:spPr>
          <a:xfrm rot="5400000">
            <a:off x="3887904" y="-296522"/>
            <a:ext cx="792109" cy="4896681"/>
          </a:xfrm>
          <a:prstGeom prst="can">
            <a:avLst>
              <a:gd name="adj" fmla="val 466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6" idx="1"/>
            <a:endCxn id="16" idx="0"/>
          </p:cNvCxnSpPr>
          <p:nvPr/>
        </p:nvCxnSpPr>
        <p:spPr>
          <a:xfrm flipH="1">
            <a:off x="6362828" y="2151819"/>
            <a:ext cx="369471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4370" y="1755763"/>
            <a:ext cx="0" cy="79211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172649" y="4974901"/>
            <a:ext cx="1031224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169474" y="3717042"/>
            <a:ext cx="3175" cy="2204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554370" y="2204831"/>
            <a:ext cx="0" cy="2088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554370" y="4077091"/>
            <a:ext cx="61827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836789" y="5036125"/>
            <a:ext cx="0" cy="885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836789" y="5835834"/>
            <a:ext cx="53326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835620" y="2147512"/>
            <a:ext cx="0" cy="885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836789" y="2817228"/>
            <a:ext cx="47175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mages.clipartpanda.com/flame-clipart-red-flame-clip-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30" y="5455969"/>
            <a:ext cx="1464015" cy="117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</a:t>
            </a:r>
            <a:r>
              <a:rPr lang="en-GB" dirty="0"/>
              <a:t>deformation by </a:t>
            </a:r>
            <a:r>
              <a:rPr lang="en-GB" dirty="0" smtClean="0"/>
              <a:t>heating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29297" y="3553308"/>
                <a:ext cx="4467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297" y="3553308"/>
                <a:ext cx="446789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415768" y="4714998"/>
            <a:ext cx="360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Temperature increase </a:t>
            </a:r>
            <a:r>
              <a:rPr lang="en-GB" dirty="0" err="1" smtClean="0"/>
              <a:t>dT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2123660" y="1916679"/>
            <a:ext cx="425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Cylinder restrained at left side</a:t>
            </a:r>
            <a:endParaRPr lang="en-GB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25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n 12"/>
          <p:cNvSpPr/>
          <p:nvPr/>
        </p:nvSpPr>
        <p:spPr>
          <a:xfrm rot="5400000">
            <a:off x="220506" y="3645815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n 3"/>
          <p:cNvSpPr/>
          <p:nvPr/>
        </p:nvSpPr>
        <p:spPr>
          <a:xfrm rot="5400000">
            <a:off x="4014124" y="2393862"/>
            <a:ext cx="792109" cy="5149120"/>
          </a:xfrm>
          <a:prstGeom prst="can">
            <a:avLst>
              <a:gd name="adj" fmla="val 466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>
            <a:stCxn id="4" idx="1"/>
            <a:endCxn id="4" idx="0"/>
          </p:cNvCxnSpPr>
          <p:nvPr/>
        </p:nvCxnSpPr>
        <p:spPr>
          <a:xfrm flipH="1">
            <a:off x="6615268" y="4968423"/>
            <a:ext cx="369471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n 14"/>
          <p:cNvSpPr/>
          <p:nvPr/>
        </p:nvSpPr>
        <p:spPr>
          <a:xfrm rot="5400000">
            <a:off x="220506" y="867535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/>
          <p:cNvSpPr/>
          <p:nvPr/>
        </p:nvSpPr>
        <p:spPr>
          <a:xfrm rot="5400000">
            <a:off x="3887904" y="-296522"/>
            <a:ext cx="792109" cy="4896681"/>
          </a:xfrm>
          <a:prstGeom prst="can">
            <a:avLst>
              <a:gd name="adj" fmla="val 466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6" idx="1"/>
            <a:endCxn id="16" idx="0"/>
          </p:cNvCxnSpPr>
          <p:nvPr/>
        </p:nvCxnSpPr>
        <p:spPr>
          <a:xfrm flipH="1">
            <a:off x="6362828" y="2151819"/>
            <a:ext cx="369471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54370" y="1755763"/>
            <a:ext cx="0" cy="79211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96700" y="4968422"/>
            <a:ext cx="1336817" cy="6480"/>
          </a:xfrm>
          <a:prstGeom prst="straightConnector1">
            <a:avLst/>
          </a:prstGeom>
          <a:ln w="28575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804310" y="3717042"/>
            <a:ext cx="3175" cy="2204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554370" y="2204831"/>
            <a:ext cx="0" cy="2088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554370" y="4077091"/>
            <a:ext cx="2423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836789" y="5036125"/>
            <a:ext cx="0" cy="885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836789" y="5835834"/>
            <a:ext cx="49714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835620" y="2147512"/>
            <a:ext cx="0" cy="8857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836789" y="2817228"/>
            <a:ext cx="47175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mages.clipartpanda.com/flame-clipart-red-flame-clip-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30" y="5455969"/>
            <a:ext cx="1464015" cy="117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</a:t>
            </a:r>
            <a:r>
              <a:rPr lang="en-GB" dirty="0"/>
              <a:t>deformation </a:t>
            </a:r>
            <a:r>
              <a:rPr lang="en-GB" dirty="0" smtClean="0"/>
              <a:t>and force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2415768" y="4714998"/>
            <a:ext cx="3608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Temperature increase </a:t>
            </a:r>
            <a:r>
              <a:rPr lang="en-GB" dirty="0" err="1" smtClean="0"/>
              <a:t>dT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29297" y="3553308"/>
                <a:ext cx="4467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297" y="3553308"/>
                <a:ext cx="446789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7670992" y="4366146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Force F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2123660" y="1916679"/>
            <a:ext cx="425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99"/>
                </a:solidFill>
              </a:rPr>
              <a:t>Cylinder restrained at left side</a:t>
            </a:r>
            <a:endParaRPr lang="en-GB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053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Mechanical</a:t>
            </a:r>
            <a:r>
              <a:rPr lang="de-CH" dirty="0" smtClean="0"/>
              <a:t> </a:t>
            </a:r>
            <a:r>
              <a:rPr lang="de-CH" dirty="0" err="1" smtClean="0"/>
              <a:t>deformations</a:t>
            </a:r>
            <a:r>
              <a:rPr lang="de-CH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To illustrate the principle, a long cylinder is considered (stress only in one direction)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It is possible to generalise these equations using the stress and strain tensors (beyond the scope of this lecture – see Alessandro Bertarelli)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Elastic deformation: stress deforms the object, after releasing the stress the object comes back to the same shape</a:t>
            </a:r>
          </a:p>
          <a:p>
            <a:r>
              <a:rPr lang="en-GB" dirty="0">
                <a:solidFill>
                  <a:srgbClr val="002060"/>
                </a:solidFill>
              </a:rPr>
              <a:t>Plastic deformation: the object shape is permanently modified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014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5197713"/>
          </a:xfrm>
        </p:spPr>
        <p:txBody>
          <a:bodyPr/>
          <a:lstStyle/>
          <a:p>
            <a:pPr marL="0" indent="0" algn="ctr">
              <a:buNone/>
            </a:pPr>
            <a:endParaRPr lang="en-GB" sz="6600" dirty="0" smtClean="0"/>
          </a:p>
          <a:p>
            <a:pPr marL="0" indent="0" algn="ctr">
              <a:buNone/>
            </a:pPr>
            <a:r>
              <a:rPr lang="en-GB" sz="6600" dirty="0" smtClean="0"/>
              <a:t>Can the beam damage equipment?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9019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Mechanical</a:t>
            </a:r>
            <a:r>
              <a:rPr lang="de-CH" dirty="0" smtClean="0"/>
              <a:t> </a:t>
            </a:r>
            <a:r>
              <a:rPr lang="de-CH" dirty="0" err="1" smtClean="0"/>
              <a:t>deformations</a:t>
            </a:r>
            <a:r>
              <a:rPr lang="de-CH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Mechanical stress leads to deformation</a:t>
                </a:r>
              </a:p>
              <a:p>
                <a:r>
                  <a:rPr lang="en-GB" dirty="0" smtClean="0"/>
                  <a:t>Stress is defined as force per unit area:</a:t>
                </a:r>
              </a:p>
              <a:p>
                <a:pPr>
                  <a:lnSpc>
                    <a:spcPts val="1400"/>
                  </a:lnSpc>
                </a:pPr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de-CH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CH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]/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dirty="0" smtClean="0">
                  <a:solidFill>
                    <a:srgbClr val="0000FF"/>
                  </a:solidFill>
                </a:endParaRPr>
              </a:p>
              <a:p>
                <a:pPr>
                  <a:lnSpc>
                    <a:spcPts val="1400"/>
                  </a:lnSpc>
                </a:pPr>
                <a:endParaRPr lang="en-GB" dirty="0"/>
              </a:p>
              <a:p>
                <a:r>
                  <a:rPr lang="en-GB" dirty="0" smtClean="0">
                    <a:solidFill>
                      <a:srgbClr val="000000"/>
                    </a:solidFill>
                  </a:rPr>
                  <a:t>Mechanical strain is defined as ratio between deformation </a:t>
                </a:r>
                <a14:m>
                  <m:oMath xmlns:m="http://schemas.openxmlformats.org/officeDocument/2006/math">
                    <m:r>
                      <a:rPr lang="de-CH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de-CH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>
                    <a:solidFill>
                      <a:srgbClr val="000000"/>
                    </a:solidFill>
                  </a:rPr>
                  <a:t>and initial dimension: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𝑖𝑛𝑡𝑖𝑎𝑙</m:t>
                          </m:r>
                        </m:den>
                      </m:f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 smtClean="0">
                  <a:solidFill>
                    <a:srgbClr val="0000FF"/>
                  </a:solidFill>
                </a:endParaRPr>
              </a:p>
              <a:p>
                <a:pPr>
                  <a:lnSpc>
                    <a:spcPts val="1400"/>
                  </a:lnSpc>
                </a:pPr>
                <a:endParaRPr lang="en-GB" dirty="0"/>
              </a:p>
              <a:p>
                <a:r>
                  <a:rPr lang="en-GB" dirty="0" smtClean="0">
                    <a:solidFill>
                      <a:srgbClr val="000000"/>
                    </a:solidFill>
                  </a:rPr>
                  <a:t>Linear elasticity: linear relation between stress and relative change of length (Hooke’s law), with Young’s modulus </a:t>
                </a:r>
                <a14:m>
                  <m:oMath xmlns:m="http://schemas.openxmlformats.org/officeDocument/2006/math"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f>
                      <m:fPr>
                        <m:ctrlP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sSup>
                          <m:sSupPr>
                            <m:ctrlPr>
                              <a:rPr lang="de-CH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CH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pPr>
                  <a:lnSpc>
                    <a:spcPts val="1400"/>
                  </a:lnSpc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de-CH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12" t="-898" r="-211" b="-17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5337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stress–strain curve of </a:t>
            </a:r>
            <a:r>
              <a:rPr lang="en-GB" dirty="0" smtClean="0"/>
              <a:t>some materials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847173"/>
            <a:ext cx="6264870" cy="55789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940190" y="2199860"/>
            <a:ext cx="3168442" cy="3168440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en-GB" sz="2000" dirty="0" smtClean="0"/>
              <a:t>Elastic deformation: stress deforms the object, after releasing the stress the object comes back to the same shape</a:t>
            </a:r>
          </a:p>
          <a:p>
            <a:r>
              <a:rPr lang="en-GB" sz="2000" dirty="0" smtClean="0"/>
              <a:t>Plastic deformation: the object shape is permanently modified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024391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Thermal </a:t>
            </a:r>
            <a:r>
              <a:rPr lang="de-CH" dirty="0" err="1" smtClean="0"/>
              <a:t>deformations</a:t>
            </a:r>
            <a:r>
              <a:rPr lang="de-CH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A body changing the temperature undergoes thermal deformations </a:t>
                </a:r>
              </a:p>
              <a:p>
                <a:r>
                  <a:rPr lang="en-GB" dirty="0"/>
                  <a:t>I</a:t>
                </a:r>
                <a:r>
                  <a:rPr lang="en-GB" dirty="0" smtClean="0"/>
                  <a:t>f unrestrained, homogeneous and isotropic, the deformation does change the volume, but not the shape (volumetric deformation)</a:t>
                </a:r>
                <a:endParaRPr lang="en-GB" dirty="0"/>
              </a:p>
              <a:p>
                <a:r>
                  <a:rPr lang="en-GB" b="1" dirty="0" smtClean="0">
                    <a:solidFill>
                      <a:srgbClr val="000000"/>
                    </a:solidFill>
                  </a:rPr>
                  <a:t>Free thermal strain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is defined as ratio between deformation due to change of temperature and initial dimension: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sSub>
                            <m:sSubPr>
                              <m:ctrlPr>
                                <a:rPr lang="de-CH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CH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𝑖𝑛𝑖𝑡𝑎𝑙</m:t>
                              </m:r>
                            </m:sub>
                          </m:sSub>
                        </m:den>
                      </m:f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 smtClean="0">
                  <a:solidFill>
                    <a:srgbClr val="0000FF"/>
                  </a:solidFill>
                </a:endParaRPr>
              </a:p>
              <a:p>
                <a:r>
                  <a:rPr lang="en-GB" dirty="0" smtClean="0">
                    <a:solidFill>
                      <a:srgbClr val="000000"/>
                    </a:solidFill>
                  </a:rPr>
                  <a:t>The rate of linear change of dimension per unit temperature depends on the </a:t>
                </a:r>
                <a:r>
                  <a:rPr lang="en-GB" b="1" dirty="0">
                    <a:solidFill>
                      <a:srgbClr val="000000"/>
                    </a:solidFill>
                  </a:rPr>
                  <a:t>l</a:t>
                </a:r>
                <a:r>
                  <a:rPr lang="en-GB" b="1" dirty="0" smtClean="0">
                    <a:solidFill>
                      <a:srgbClr val="000000"/>
                    </a:solidFill>
                  </a:rPr>
                  <a:t>inear coefficient of thermal expansion (CTE)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[</m:t>
                    </m:r>
                    <m:f>
                      <m:fPr>
                        <m:ctrlP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CH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dirty="0" smtClean="0">
                    <a:solidFill>
                      <a:srgbClr val="000000"/>
                    </a:solidFill>
                  </a:rPr>
                  <a:t>:</a:t>
                </a: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CH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de-CH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sSub>
                            <m:sSubPr>
                              <m:ctrlPr>
                                <a:rPr lang="de-CH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CH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𝑖𝑛𝑖𝑡𝑎𝑙</m:t>
                              </m:r>
                            </m:sub>
                          </m:sSub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12" t="-898" r="-140" b="-2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2886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Coefficients of thermal expansion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0" y="1123950"/>
            <a:ext cx="7884992" cy="51521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9685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Thermal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mechanical</a:t>
            </a:r>
            <a:r>
              <a:rPr lang="de-CH" dirty="0" smtClean="0"/>
              <a:t> </a:t>
            </a:r>
            <a:r>
              <a:rPr lang="de-CH" dirty="0" err="1" smtClean="0"/>
              <a:t>deformations</a:t>
            </a:r>
            <a:r>
              <a:rPr lang="de-CH" dirty="0" smtClean="0"/>
              <a:t>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The </a:t>
                </a:r>
                <a:r>
                  <a:rPr lang="en-GB" b="1" dirty="0">
                    <a:solidFill>
                      <a:srgbClr val="000000"/>
                    </a:solidFill>
                  </a:rPr>
                  <a:t>t</a:t>
                </a:r>
                <a:r>
                  <a:rPr lang="en-GB" b="1" dirty="0" smtClean="0">
                    <a:solidFill>
                      <a:srgbClr val="000000"/>
                    </a:solidFill>
                  </a:rPr>
                  <a:t>otal strain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due to thermal and mechanical stresses is given by the sum: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de-CH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CH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GB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CH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de-CH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de-CH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de-CH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CH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nor/>
                        </m:rPr>
                        <a:rPr lang="en-GB" dirty="0">
                          <a:solidFill>
                            <a:srgbClr val="0000FF"/>
                          </a:solidFill>
                        </a:rPr>
                        <m:t> </m:t>
                      </m:r>
                    </m:oMath>
                  </m:oMathPara>
                </a14:m>
                <a:endParaRPr lang="en-GB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GB" dirty="0" smtClean="0">
                  <a:solidFill>
                    <a:srgbClr val="000000"/>
                  </a:solidFill>
                </a:endParaRPr>
              </a:p>
              <a:p>
                <a:r>
                  <a:rPr lang="en-GB" dirty="0" smtClean="0">
                    <a:solidFill>
                      <a:srgbClr val="000000"/>
                    </a:solidFill>
                  </a:rPr>
                  <a:t>The quasi-static </a:t>
                </a:r>
                <a:r>
                  <a:rPr lang="en-GB" b="1" dirty="0" smtClean="0">
                    <a:solidFill>
                      <a:srgbClr val="000000"/>
                    </a:solidFill>
                  </a:rPr>
                  <a:t>total stress </a:t>
                </a:r>
                <a:r>
                  <a:rPr lang="en-GB" dirty="0" smtClean="0">
                    <a:solidFill>
                      <a:srgbClr val="000000"/>
                    </a:solidFill>
                  </a:rPr>
                  <a:t>is: </a:t>
                </a:r>
                <a:r>
                  <a:rPr lang="en-GB" b="1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⋅(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CH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 smtClean="0"/>
              </a:p>
              <a:p>
                <a:endParaRPr lang="de-CH" dirty="0"/>
              </a:p>
              <a:p>
                <a:endParaRPr lang="de-CH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12" t="-8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1" y="3597040"/>
            <a:ext cx="7361869" cy="292839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4461545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983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n 12"/>
          <p:cNvSpPr/>
          <p:nvPr/>
        </p:nvSpPr>
        <p:spPr>
          <a:xfrm rot="5400000">
            <a:off x="5234971" y="1014744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Stress inside cylinder and disk</a:t>
            </a:r>
            <a:endParaRPr lang="en-GB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6475175" y="2353379"/>
            <a:ext cx="133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95694" y="1127894"/>
            <a:ext cx="0" cy="2450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 noChangeAspect="1"/>
          </p:cNvSpPr>
          <p:nvPr/>
        </p:nvSpPr>
        <p:spPr>
          <a:xfrm>
            <a:off x="6843694" y="1891970"/>
            <a:ext cx="504000" cy="922817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225165" y="978005"/>
            <a:ext cx="8748580" cy="27448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342950" y="1437734"/>
            <a:ext cx="4526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Heating of inner cylinder  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Leads to radial and circumferential (hoop) stresses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427980" y="3884639"/>
            <a:ext cx="2664370" cy="266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5238165" y="4694711"/>
            <a:ext cx="1044000" cy="104385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/>
          <p:cNvSpPr/>
          <p:nvPr/>
        </p:nvSpPr>
        <p:spPr>
          <a:xfrm>
            <a:off x="971500" y="3884639"/>
            <a:ext cx="2664370" cy="266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1781685" y="4694711"/>
            <a:ext cx="1044000" cy="1043855"/>
          </a:xfrm>
          <a:prstGeom prst="ellipse">
            <a:avLst/>
          </a:prstGeom>
          <a:solidFill>
            <a:schemeClr val="tx2">
              <a:lumMod val="65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01627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>
            <a:stCxn id="32" idx="1"/>
          </p:cNvCxnSpPr>
          <p:nvPr/>
        </p:nvCxnSpPr>
        <p:spPr>
          <a:xfrm flipH="1">
            <a:off x="762000" y="2307240"/>
            <a:ext cx="2819194" cy="79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n 12"/>
          <p:cNvSpPr/>
          <p:nvPr/>
        </p:nvSpPr>
        <p:spPr>
          <a:xfrm rot="5400000">
            <a:off x="5261206" y="3817290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n 15"/>
          <p:cNvSpPr/>
          <p:nvPr/>
        </p:nvSpPr>
        <p:spPr>
          <a:xfrm rot="5400000">
            <a:off x="3186659" y="2092595"/>
            <a:ext cx="479422" cy="445120"/>
          </a:xfrm>
          <a:prstGeom prst="can">
            <a:avLst>
              <a:gd name="adj" fmla="val 4664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6" idx="1"/>
            <a:endCxn id="16" idx="0"/>
          </p:cNvCxnSpPr>
          <p:nvPr/>
        </p:nvCxnSpPr>
        <p:spPr>
          <a:xfrm flipH="1">
            <a:off x="3441308" y="2315155"/>
            <a:ext cx="207622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Stress inside cylinder and disk</a:t>
            </a:r>
            <a:endParaRPr lang="en-GB" dirty="0"/>
          </a:p>
        </p:txBody>
      </p:sp>
      <p:sp>
        <p:nvSpPr>
          <p:cNvPr id="32" name="Right Arrow 31"/>
          <p:cNvSpPr/>
          <p:nvPr/>
        </p:nvSpPr>
        <p:spPr>
          <a:xfrm>
            <a:off x="3581194" y="2266944"/>
            <a:ext cx="1178901" cy="805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an 36"/>
          <p:cNvSpPr/>
          <p:nvPr/>
        </p:nvSpPr>
        <p:spPr>
          <a:xfrm rot="5400000">
            <a:off x="2517354" y="2092595"/>
            <a:ext cx="479422" cy="445120"/>
          </a:xfrm>
          <a:prstGeom prst="can">
            <a:avLst>
              <a:gd name="adj" fmla="val 4664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n 37"/>
          <p:cNvSpPr/>
          <p:nvPr/>
        </p:nvSpPr>
        <p:spPr>
          <a:xfrm rot="5400000">
            <a:off x="1845105" y="2092595"/>
            <a:ext cx="479422" cy="445120"/>
          </a:xfrm>
          <a:prstGeom prst="can">
            <a:avLst>
              <a:gd name="adj" fmla="val 4664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>
            <a:stCxn id="38" idx="1"/>
            <a:endCxn id="38" idx="0"/>
          </p:cNvCxnSpPr>
          <p:nvPr/>
        </p:nvCxnSpPr>
        <p:spPr>
          <a:xfrm flipH="1">
            <a:off x="2099754" y="2315155"/>
            <a:ext cx="207622" cy="0"/>
          </a:xfrm>
          <a:prstGeom prst="line">
            <a:avLst/>
          </a:prstGeom>
          <a:ln w="12700">
            <a:solidFill>
              <a:schemeClr val="accent4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n 39"/>
          <p:cNvSpPr/>
          <p:nvPr/>
        </p:nvSpPr>
        <p:spPr>
          <a:xfrm rot="5400000">
            <a:off x="1175800" y="2092595"/>
            <a:ext cx="479422" cy="445120"/>
          </a:xfrm>
          <a:prstGeom prst="can">
            <a:avLst>
              <a:gd name="adj" fmla="val 46644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/>
          <p:nvPr/>
        </p:nvCxnSpPr>
        <p:spPr>
          <a:xfrm>
            <a:off x="6473839" y="2347535"/>
            <a:ext cx="133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092350" y="1122050"/>
            <a:ext cx="0" cy="2450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501410" y="5155925"/>
            <a:ext cx="133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121929" y="3930440"/>
            <a:ext cx="0" cy="2450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 noChangeAspect="1"/>
          </p:cNvSpPr>
          <p:nvPr/>
        </p:nvSpPr>
        <p:spPr>
          <a:xfrm>
            <a:off x="6869929" y="4694516"/>
            <a:ext cx="504000" cy="9228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251400" y="900150"/>
            <a:ext cx="8748580" cy="27448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251400" y="3780551"/>
            <a:ext cx="8748580" cy="27448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439408" y="1267049"/>
            <a:ext cx="462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Bunches impacting on a cylinder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9185" y="4086350"/>
            <a:ext cx="4526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Heating of the cylinder after beam impact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Leads to radial and circumferential (hoop) stresses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4" name="Can 23"/>
          <p:cNvSpPr/>
          <p:nvPr/>
        </p:nvSpPr>
        <p:spPr>
          <a:xfrm rot="5400000">
            <a:off x="5234971" y="1014744"/>
            <a:ext cx="2450970" cy="2677222"/>
          </a:xfrm>
          <a:prstGeom prst="can">
            <a:avLst>
              <a:gd name="adj" fmla="val 5876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6475175" y="2353379"/>
            <a:ext cx="13386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95694" y="1127894"/>
            <a:ext cx="0" cy="2450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6843694" y="1891970"/>
            <a:ext cx="504000" cy="922817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9003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Stresses…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Stresses </a:t>
                </a:r>
                <a:r>
                  <a:rPr lang="en-US" dirty="0"/>
                  <a:t>may be induced by </a:t>
                </a:r>
                <a:r>
                  <a:rPr lang="en-US" b="1" dirty="0"/>
                  <a:t>mechanical loads</a:t>
                </a:r>
                <a:r>
                  <a:rPr lang="en-US" dirty="0"/>
                  <a:t>, spatial </a:t>
                </a:r>
                <a:r>
                  <a:rPr lang="en-US" b="1" dirty="0" smtClean="0"/>
                  <a:t>non-uniformity </a:t>
                </a:r>
                <a:r>
                  <a:rPr lang="en-US" b="1" dirty="0"/>
                  <a:t>in the temperature field</a:t>
                </a:r>
                <a:r>
                  <a:rPr lang="en-US" dirty="0"/>
                  <a:t> and/or </a:t>
                </a:r>
                <a:r>
                  <a:rPr lang="en-US" b="1" dirty="0"/>
                  <a:t>geometric restraints </a:t>
                </a:r>
                <a:r>
                  <a:rPr lang="en-US" dirty="0"/>
                  <a:t>preventing free thermal expansion</a:t>
                </a:r>
                <a:r>
                  <a:rPr lang="en-US" dirty="0" smtClean="0"/>
                  <a:t>.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Although the expression is </a:t>
                </a:r>
                <a:r>
                  <a:rPr lang="en-US" b="1" dirty="0"/>
                  <a:t>time-dependent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), we obtain </a:t>
                </a:r>
                <a:r>
                  <a:rPr lang="en-US" b="1" dirty="0"/>
                  <a:t>quasistatic stresses</a:t>
                </a:r>
                <a:r>
                  <a:rPr lang="en-US" dirty="0"/>
                  <a:t> </a:t>
                </a:r>
                <a:r>
                  <a:rPr lang="en-US" dirty="0" smtClean="0"/>
                  <a:t>when mass </a:t>
                </a:r>
                <a:r>
                  <a:rPr lang="en-US" dirty="0"/>
                  <a:t>inertia contributions are </a:t>
                </a:r>
                <a:r>
                  <a:rPr lang="en-US" dirty="0" smtClean="0"/>
                  <a:t>neglected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</a:t>
                </a:r>
                <a:r>
                  <a:rPr lang="en-US" dirty="0" smtClean="0"/>
                  <a:t>uccession </a:t>
                </a:r>
                <a:r>
                  <a:rPr lang="en-US" dirty="0"/>
                  <a:t>of “snapshots” at various instants of the stress distribution, but </a:t>
                </a:r>
                <a:r>
                  <a:rPr lang="en-US" b="1" dirty="0"/>
                  <a:t>we can’t appreciate the dynamic effects (yet)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12" t="-898" r="-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685" y="4293120"/>
            <a:ext cx="2223507" cy="2052000"/>
          </a:xfrm>
          <a:prstGeom prst="rect">
            <a:avLst/>
          </a:prstGeom>
        </p:spPr>
      </p:pic>
      <p:pic>
        <p:nvPicPr>
          <p:cNvPr id="5" name="Picture 27" descr="http://i.telegraph.co.uk/multimedia/archive/01249/railway-lines_1249034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4438" y="4293120"/>
            <a:ext cx="292711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WINDOWS\TEMP\\msotw9_temp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35" y="4518119"/>
            <a:ext cx="2640581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3939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Accelerators and mechanical deformations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GB" dirty="0" smtClean="0"/>
              <a:t>ccelerator components: usually </a:t>
            </a:r>
            <a:r>
              <a:rPr lang="en-GB" dirty="0"/>
              <a:t>designed to work in the elastic </a:t>
            </a:r>
            <a:r>
              <a:rPr lang="en-GB" dirty="0" smtClean="0"/>
              <a:t>domain</a:t>
            </a:r>
          </a:p>
          <a:p>
            <a:pPr lvl="1"/>
            <a:r>
              <a:rPr lang="en-GB" dirty="0"/>
              <a:t>Elastic deformation: stress deforms the object, after releasing the stress the object comes back to the same shape</a:t>
            </a:r>
          </a:p>
          <a:p>
            <a:pPr lvl="1"/>
            <a:r>
              <a:rPr lang="en-GB" dirty="0"/>
              <a:t>Plastic deformation: the object shape is permanently </a:t>
            </a:r>
            <a:r>
              <a:rPr lang="en-GB" dirty="0" smtClean="0"/>
              <a:t>modified</a:t>
            </a:r>
          </a:p>
          <a:p>
            <a:pPr lvl="1"/>
            <a:endParaRPr lang="en-GB" dirty="0"/>
          </a:p>
          <a:p>
            <a:r>
              <a:rPr lang="en-GB" dirty="0" smtClean="0"/>
              <a:t>In case </a:t>
            </a:r>
            <a:r>
              <a:rPr lang="en-GB" dirty="0"/>
              <a:t>of highly energetic beam </a:t>
            </a:r>
            <a:r>
              <a:rPr lang="en-GB" dirty="0" smtClean="0"/>
              <a:t>impact, </a:t>
            </a:r>
            <a:r>
              <a:rPr lang="en-GB" dirty="0"/>
              <a:t>the dynamic response of the structure can largely </a:t>
            </a:r>
            <a:r>
              <a:rPr lang="en-GB" dirty="0" smtClean="0"/>
              <a:t>exceed this regime</a:t>
            </a:r>
          </a:p>
          <a:p>
            <a:pPr lvl="1"/>
            <a:r>
              <a:rPr lang="en-GB" dirty="0" smtClean="0"/>
              <a:t>high pressures</a:t>
            </a:r>
          </a:p>
          <a:p>
            <a:pPr lvl="1"/>
            <a:r>
              <a:rPr lang="en-GB" dirty="0" smtClean="0"/>
              <a:t>changes </a:t>
            </a:r>
            <a:r>
              <a:rPr lang="en-GB" dirty="0"/>
              <a:t>of material </a:t>
            </a:r>
            <a:r>
              <a:rPr lang="en-GB" dirty="0" smtClean="0"/>
              <a:t>density</a:t>
            </a:r>
          </a:p>
          <a:p>
            <a:pPr lvl="1"/>
            <a:r>
              <a:rPr lang="en-GB" dirty="0" smtClean="0"/>
              <a:t>phase transitions</a:t>
            </a:r>
            <a:r>
              <a:rPr lang="en-GB" dirty="0"/>
              <a:t> </a:t>
            </a:r>
            <a:r>
              <a:rPr lang="en-GB" dirty="0" smtClean="0"/>
              <a:t>(e.g. melting, sublimation, evaporation)</a:t>
            </a:r>
          </a:p>
          <a:p>
            <a:pPr lvl="1"/>
            <a:r>
              <a:rPr lang="en-GB" dirty="0" smtClean="0"/>
              <a:t>intense </a:t>
            </a:r>
            <a:r>
              <a:rPr lang="en-GB" dirty="0"/>
              <a:t>stress </a:t>
            </a:r>
            <a:r>
              <a:rPr lang="en-GB" dirty="0" smtClean="0"/>
              <a:t>waves</a:t>
            </a:r>
          </a:p>
          <a:p>
            <a:pPr lvl="1"/>
            <a:r>
              <a:rPr lang="en-GB" dirty="0" smtClean="0"/>
              <a:t>material fragmentation </a:t>
            </a:r>
          </a:p>
          <a:p>
            <a:pPr lvl="1"/>
            <a:r>
              <a:rPr lang="en-GB" dirty="0" smtClean="0"/>
              <a:t>explosions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76298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720"/>
            <a:ext cx="8686800" cy="381653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Can the beam </a:t>
            </a:r>
            <a:r>
              <a:rPr lang="en-GB" dirty="0"/>
              <a:t>induced damage?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Beam impact on equipment</a:t>
            </a:r>
          </a:p>
          <a:p>
            <a:r>
              <a:rPr lang="en-GB" dirty="0" smtClean="0"/>
              <a:t>Heating of equipment</a:t>
            </a:r>
          </a:p>
          <a:p>
            <a:r>
              <a:rPr lang="en-GB" dirty="0" smtClean="0"/>
              <a:t>Static deformation</a:t>
            </a:r>
          </a:p>
          <a:p>
            <a:r>
              <a:rPr lang="en-GB" dirty="0" smtClean="0"/>
              <a:t>Dynamic deformation</a:t>
            </a:r>
          </a:p>
          <a:p>
            <a:r>
              <a:rPr lang="en-GB" dirty="0" smtClean="0"/>
              <a:t>Hydrodynamic tunnelling</a:t>
            </a:r>
          </a:p>
          <a:p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Steps to address the question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2220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</a:t>
            </a:r>
            <a:r>
              <a:rPr lang="en-GB" dirty="0"/>
              <a:t>Thermo-Mechanical Elastic-Plastic </a:t>
            </a:r>
            <a:r>
              <a:rPr lang="en-GB" dirty="0" smtClean="0"/>
              <a:t>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2101283"/>
          </a:xfrm>
        </p:spPr>
        <p:txBody>
          <a:bodyPr/>
          <a:lstStyle/>
          <a:p>
            <a:r>
              <a:rPr lang="en-GB" sz="2000" dirty="0" smtClean="0"/>
              <a:t>Robustness </a:t>
            </a:r>
            <a:r>
              <a:rPr lang="en-GB" sz="2000" dirty="0"/>
              <a:t>test </a:t>
            </a:r>
            <a:r>
              <a:rPr lang="en-GB" sz="2000" dirty="0" smtClean="0"/>
              <a:t>of LHC Collimator in 2004 with 288 </a:t>
            </a:r>
            <a:r>
              <a:rPr lang="en-GB" sz="2000" dirty="0"/>
              <a:t>x 1.15x10</a:t>
            </a:r>
            <a:r>
              <a:rPr lang="en-GB" sz="2000" baseline="30000" dirty="0"/>
              <a:t>11</a:t>
            </a:r>
            <a:r>
              <a:rPr lang="en-GB" sz="2000" dirty="0"/>
              <a:t> p </a:t>
            </a:r>
            <a:r>
              <a:rPr lang="en-GB" sz="2000" dirty="0" smtClean="0"/>
              <a:t>bunches at      450 GeV at the SPS</a:t>
            </a:r>
          </a:p>
          <a:p>
            <a:r>
              <a:rPr lang="en-GB" sz="2000" dirty="0" smtClean="0"/>
              <a:t>3D Thermo-Mechanical </a:t>
            </a:r>
            <a:r>
              <a:rPr lang="en-GB" sz="2000" dirty="0"/>
              <a:t>Elastic-Plastic Analysis of </a:t>
            </a:r>
            <a:r>
              <a:rPr lang="en-GB" sz="2000" dirty="0" smtClean="0"/>
              <a:t>a LHC collimator</a:t>
            </a:r>
          </a:p>
          <a:p>
            <a:r>
              <a:rPr lang="en-GB" sz="2000" dirty="0"/>
              <a:t>P</a:t>
            </a:r>
            <a:r>
              <a:rPr lang="en-GB" sz="2000" dirty="0" smtClean="0"/>
              <a:t>ost-mortem </a:t>
            </a:r>
            <a:r>
              <a:rPr lang="en-GB" sz="2000" dirty="0"/>
              <a:t>analysis </a:t>
            </a:r>
            <a:r>
              <a:rPr lang="en-GB" sz="2000" dirty="0" smtClean="0"/>
              <a:t>confirmed </a:t>
            </a:r>
            <a:r>
              <a:rPr lang="en-GB" sz="2000" dirty="0"/>
              <a:t>survival of both blocks</a:t>
            </a:r>
            <a:r>
              <a:rPr lang="en-GB" sz="2000" dirty="0" smtClean="0"/>
              <a:t>.</a:t>
            </a:r>
          </a:p>
          <a:p>
            <a:r>
              <a:rPr lang="en-GB" sz="2000" dirty="0" smtClean="0"/>
              <a:t>Measurements showed permanent deformation by 400 µm of metal support</a:t>
            </a:r>
          </a:p>
          <a:p>
            <a:r>
              <a:rPr lang="en-GB" sz="2000" dirty="0" smtClean="0"/>
              <a:t>The temperature increase of the graphite blocks was only </a:t>
            </a:r>
            <a:r>
              <a:rPr lang="en-GB" sz="2000" dirty="0"/>
              <a:t>about </a:t>
            </a:r>
            <a:r>
              <a:rPr lang="en-GB" sz="2000" dirty="0" smtClean="0"/>
              <a:t>70°C</a:t>
            </a:r>
            <a:endParaRPr lang="en-GB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323410" y="3274617"/>
            <a:ext cx="3528490" cy="3023236"/>
            <a:chOff x="5472100" y="2157632"/>
            <a:chExt cx="2921465" cy="2190656"/>
          </a:xfrm>
        </p:grpSpPr>
        <p:pic>
          <p:nvPicPr>
            <p:cNvPr id="5" name="Picture 3" descr="JawsAfterImpa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00" y="2157632"/>
              <a:ext cx="2921465" cy="21906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4"/>
            <p:cNvSpPr>
              <a:spLocks/>
            </p:cNvSpPr>
            <p:nvPr/>
          </p:nvSpPr>
          <p:spPr bwMode="auto">
            <a:xfrm>
              <a:off x="6686268" y="2157632"/>
              <a:ext cx="874064" cy="405683"/>
            </a:xfrm>
            <a:prstGeom prst="borderCallout2">
              <a:avLst>
                <a:gd name="adj1" fmla="val 56440"/>
                <a:gd name="adj2" fmla="val -629"/>
                <a:gd name="adj3" fmla="val 58586"/>
                <a:gd name="adj4" fmla="val -16621"/>
                <a:gd name="adj5" fmla="val 167520"/>
                <a:gd name="adj6" fmla="val -50436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99"/>
                    </a:outerShdw>
                  </a:effectLst>
                </a14:hiddenEffects>
              </a:ext>
            </a:extLst>
          </p:spPr>
          <p:txBody>
            <a:bodyPr wrap="square" lIns="36000" tIns="18000" rIns="36000" bIns="18000" anchor="ctr" anchorCtr="1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99"/>
                  </a:solidFill>
                  <a:effectLst/>
                  <a:latin typeface="Arial" charset="0"/>
                </a:rPr>
                <a:t>Carbon/ carbon jaw</a:t>
              </a:r>
              <a:endParaRPr lang="en-US" altLang="en-US" sz="1200" b="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AutoShape 5"/>
            <p:cNvSpPr>
              <a:spLocks/>
            </p:cNvSpPr>
            <p:nvPr/>
          </p:nvSpPr>
          <p:spPr bwMode="auto">
            <a:xfrm>
              <a:off x="7634974" y="3221568"/>
              <a:ext cx="717446" cy="405683"/>
            </a:xfrm>
            <a:prstGeom prst="borderCallout2">
              <a:avLst>
                <a:gd name="adj1" fmla="val 50000"/>
                <a:gd name="adj2" fmla="val 0"/>
                <a:gd name="adj3" fmla="val 50000"/>
                <a:gd name="adj4" fmla="val -16431"/>
                <a:gd name="adj5" fmla="val 15395"/>
                <a:gd name="adj6" fmla="val -6301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99"/>
                    </a:outerShdw>
                  </a:effectLst>
                </a14:hiddenEffects>
              </a:ext>
            </a:extLst>
          </p:spPr>
          <p:txBody>
            <a:bodyPr wrap="square" lIns="36000" tIns="18000" rIns="36000" bIns="18000" anchor="ctr" anchorCtr="1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99"/>
                  </a:solidFill>
                  <a:effectLst/>
                  <a:latin typeface="Arial" charset="0"/>
                </a:rPr>
                <a:t>Graphite jaw</a:t>
              </a:r>
              <a:endParaRPr lang="en-US" altLang="en-US" sz="1200" b="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922692" y="3171783"/>
            <a:ext cx="3249808" cy="3228903"/>
            <a:chOff x="2074863" y="2962275"/>
            <a:chExt cx="3660775" cy="3459163"/>
          </a:xfrm>
        </p:grpSpPr>
        <p:sp>
          <p:nvSpPr>
            <p:cNvPr id="12" name="Line 33"/>
            <p:cNvSpPr>
              <a:spLocks noChangeShapeType="1"/>
            </p:cNvSpPr>
            <p:nvPr/>
          </p:nvSpPr>
          <p:spPr bwMode="auto">
            <a:xfrm>
              <a:off x="2074863" y="4638675"/>
              <a:ext cx="3368675" cy="0"/>
            </a:xfrm>
            <a:prstGeom prst="line">
              <a:avLst/>
            </a:prstGeom>
            <a:noFill/>
            <a:ln w="190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pic>
          <p:nvPicPr>
            <p:cNvPr id="13" name="Picture 30" descr="Immagine1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66CCFF"/>
                </a:clrFrom>
                <a:clrTo>
                  <a:srgbClr val="66C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613" y="2962275"/>
              <a:ext cx="3338512" cy="335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1" descr="Immagine14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66CCFF"/>
                </a:clrFrom>
                <a:clrTo>
                  <a:srgbClr val="66CC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3" b="3024"/>
            <a:stretch/>
          </p:blipFill>
          <p:spPr bwMode="auto">
            <a:xfrm>
              <a:off x="2159732" y="4303713"/>
              <a:ext cx="3575906" cy="211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34"/>
            <p:cNvSpPr>
              <a:spLocks noChangeShapeType="1"/>
            </p:cNvSpPr>
            <p:nvPr/>
          </p:nvSpPr>
          <p:spPr bwMode="auto">
            <a:xfrm>
              <a:off x="2255838" y="4484688"/>
              <a:ext cx="557212" cy="0"/>
            </a:xfrm>
            <a:prstGeom prst="line">
              <a:avLst/>
            </a:prstGeom>
            <a:noFill/>
            <a:ln w="9525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6" name="Line 35"/>
            <p:cNvSpPr>
              <a:spLocks noChangeShapeType="1"/>
            </p:cNvSpPr>
            <p:nvPr/>
          </p:nvSpPr>
          <p:spPr bwMode="auto">
            <a:xfrm>
              <a:off x="2598738" y="4379913"/>
              <a:ext cx="0" cy="276225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7" name="Line 36"/>
            <p:cNvSpPr>
              <a:spLocks noChangeShapeType="1"/>
            </p:cNvSpPr>
            <p:nvPr/>
          </p:nvSpPr>
          <p:spPr bwMode="auto">
            <a:xfrm>
              <a:off x="2401200" y="4378325"/>
              <a:ext cx="0" cy="2857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8" name="Line 37"/>
            <p:cNvSpPr>
              <a:spLocks noChangeShapeType="1"/>
            </p:cNvSpPr>
            <p:nvPr/>
          </p:nvSpPr>
          <p:spPr bwMode="auto">
            <a:xfrm>
              <a:off x="2160588" y="4484688"/>
              <a:ext cx="747712" cy="0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9" name="Text Box 38"/>
            <p:cNvSpPr txBox="1">
              <a:spLocks noChangeArrowheads="1"/>
            </p:cNvSpPr>
            <p:nvPr/>
          </p:nvSpPr>
          <p:spPr bwMode="auto">
            <a:xfrm>
              <a:off x="2333715" y="4060882"/>
              <a:ext cx="858619" cy="39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it-IT" altLang="en-US" sz="1200" dirty="0">
                  <a:solidFill>
                    <a:schemeClr val="bg1"/>
                  </a:solidFill>
                  <a:effectLst/>
                </a:rPr>
                <a:t>5 mm</a:t>
              </a:r>
            </a:p>
          </p:txBody>
        </p:sp>
      </p:grpSp>
      <p:sp>
        <p:nvSpPr>
          <p:cNvPr id="20" name="Oval 19"/>
          <p:cNvSpPr/>
          <p:nvPr/>
        </p:nvSpPr>
        <p:spPr>
          <a:xfrm>
            <a:off x="5922609" y="4493573"/>
            <a:ext cx="281756" cy="57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323410" y="3284980"/>
            <a:ext cx="3528490" cy="3023236"/>
            <a:chOff x="5472100" y="2157632"/>
            <a:chExt cx="2921465" cy="2190656"/>
          </a:xfrm>
        </p:grpSpPr>
        <p:pic>
          <p:nvPicPr>
            <p:cNvPr id="22" name="Picture 3" descr="JawsAfterImpa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00" y="2157632"/>
              <a:ext cx="2921465" cy="21906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AutoShape 4"/>
            <p:cNvSpPr>
              <a:spLocks/>
            </p:cNvSpPr>
            <p:nvPr/>
          </p:nvSpPr>
          <p:spPr bwMode="auto">
            <a:xfrm>
              <a:off x="6686268" y="2157632"/>
              <a:ext cx="874064" cy="405683"/>
            </a:xfrm>
            <a:prstGeom prst="borderCallout2">
              <a:avLst>
                <a:gd name="adj1" fmla="val 56440"/>
                <a:gd name="adj2" fmla="val -629"/>
                <a:gd name="adj3" fmla="val 58586"/>
                <a:gd name="adj4" fmla="val -16621"/>
                <a:gd name="adj5" fmla="val 167520"/>
                <a:gd name="adj6" fmla="val -50436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99"/>
                    </a:outerShdw>
                  </a:effectLst>
                </a14:hiddenEffects>
              </a:ext>
            </a:extLst>
          </p:spPr>
          <p:txBody>
            <a:bodyPr wrap="square" lIns="36000" tIns="18000" rIns="36000" bIns="18000" anchor="ctr" anchorCtr="1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99"/>
                  </a:solidFill>
                  <a:effectLst/>
                  <a:latin typeface="Arial" charset="0"/>
                </a:rPr>
                <a:t>Carbon/ carbon jaw</a:t>
              </a:r>
              <a:endParaRPr lang="en-US" altLang="en-US" sz="1200" b="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AutoShape 5"/>
            <p:cNvSpPr>
              <a:spLocks/>
            </p:cNvSpPr>
            <p:nvPr/>
          </p:nvSpPr>
          <p:spPr bwMode="auto">
            <a:xfrm>
              <a:off x="7634974" y="3221568"/>
              <a:ext cx="717446" cy="405683"/>
            </a:xfrm>
            <a:prstGeom prst="borderCallout2">
              <a:avLst>
                <a:gd name="adj1" fmla="val 50000"/>
                <a:gd name="adj2" fmla="val 0"/>
                <a:gd name="adj3" fmla="val 50000"/>
                <a:gd name="adj4" fmla="val -16431"/>
                <a:gd name="adj5" fmla="val 15395"/>
                <a:gd name="adj6" fmla="val -6301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99"/>
                    </a:outerShdw>
                  </a:effectLst>
                </a14:hiddenEffects>
              </a:ext>
            </a:extLst>
          </p:spPr>
          <p:txBody>
            <a:bodyPr wrap="square" lIns="36000" tIns="18000" rIns="36000" bIns="18000" anchor="ctr" anchorCtr="1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sz="1200" dirty="0">
                  <a:solidFill>
                    <a:srgbClr val="000099"/>
                  </a:solidFill>
                  <a:effectLst/>
                  <a:latin typeface="Arial" charset="0"/>
                </a:rPr>
                <a:t>Graphite jaw</a:t>
              </a:r>
              <a:endParaRPr lang="en-US" altLang="en-US" sz="1200" b="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8540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mOnCollimator(lit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3D </a:t>
            </a:r>
            <a:r>
              <a:rPr lang="en-GB" dirty="0"/>
              <a:t>Thermo-Mechanical Elastic-Plastic </a:t>
            </a:r>
            <a:r>
              <a:rPr lang="en-GB" dirty="0" smtClean="0"/>
              <a:t>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8"/>
            <a:ext cx="8686800" cy="1902422"/>
          </a:xfrm>
        </p:spPr>
        <p:txBody>
          <a:bodyPr/>
          <a:lstStyle/>
          <a:p>
            <a:r>
              <a:rPr lang="en-GB" sz="2000" dirty="0"/>
              <a:t>A moderate T increase (~70°C) on OFE-Cu back-plate was initially </a:t>
            </a:r>
            <a:r>
              <a:rPr lang="en-GB" sz="2000" dirty="0" smtClean="0"/>
              <a:t>ignored</a:t>
            </a:r>
            <a:endParaRPr lang="en-GB" sz="2000" dirty="0"/>
          </a:p>
          <a:p>
            <a:r>
              <a:rPr lang="en-GB" sz="2000" dirty="0"/>
              <a:t>A simple analytical check anticipated what </a:t>
            </a:r>
            <a:r>
              <a:rPr lang="en-GB" sz="2000" dirty="0" smtClean="0"/>
              <a:t>simulation </a:t>
            </a:r>
            <a:r>
              <a:rPr lang="en-GB" sz="2000" dirty="0"/>
              <a:t>with ANSYS </a:t>
            </a:r>
            <a:r>
              <a:rPr lang="en-GB" sz="2000" dirty="0" smtClean="0"/>
              <a:t>confirmed: In plane stresses of 210 MPa, too large for copper (max. 50-70 MPa)</a:t>
            </a:r>
          </a:p>
          <a:p>
            <a:r>
              <a:rPr lang="en-GB" sz="2000" dirty="0" smtClean="0"/>
              <a:t>The </a:t>
            </a:r>
            <a:r>
              <a:rPr lang="en-GB" sz="2000" dirty="0"/>
              <a:t>design </a:t>
            </a:r>
            <a:r>
              <a:rPr lang="en-GB" sz="2000" dirty="0" smtClean="0"/>
              <a:t>was upgrade from </a:t>
            </a:r>
            <a:r>
              <a:rPr lang="en-GB" sz="2000" b="1" dirty="0"/>
              <a:t>OFE-Copper</a:t>
            </a:r>
            <a:r>
              <a:rPr lang="en-GB" sz="2000" dirty="0"/>
              <a:t> to </a:t>
            </a:r>
            <a:r>
              <a:rPr lang="en-GB" sz="2000" b="1" dirty="0" err="1" smtClean="0"/>
              <a:t>Glidcop</a:t>
            </a:r>
            <a:r>
              <a:rPr lang="en-GB" sz="2000" dirty="0" smtClean="0"/>
              <a:t>, and the deformation was reduced from 400 µs to 16 </a:t>
            </a:r>
            <a:r>
              <a:rPr lang="en-GB" sz="2000" dirty="0"/>
              <a:t>µm </a:t>
            </a:r>
          </a:p>
        </p:txBody>
      </p:sp>
      <p:pic>
        <p:nvPicPr>
          <p:cNvPr id="9" name="Picture 7" descr="FullModel04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8" t="25290" r="5194" b="27763"/>
          <a:stretch>
            <a:fillRect/>
          </a:stretch>
        </p:blipFill>
        <p:spPr bwMode="auto">
          <a:xfrm>
            <a:off x="270462" y="4948802"/>
            <a:ext cx="3822700" cy="1630362"/>
          </a:xfrm>
          <a:prstGeom prst="rect">
            <a:avLst/>
          </a:prstGeom>
          <a:noFill/>
        </p:spPr>
      </p:pic>
      <p:sp>
        <p:nvSpPr>
          <p:cNvPr id="10" name="AutoShape 8"/>
          <p:cNvSpPr>
            <a:spLocks noChangeArrowheads="1"/>
          </p:cNvSpPr>
          <p:nvPr/>
        </p:nvSpPr>
        <p:spPr bwMode="auto">
          <a:xfrm rot="360000">
            <a:off x="3366087" y="5956864"/>
            <a:ext cx="539750" cy="179388"/>
          </a:xfrm>
          <a:prstGeom prst="lef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 rot="480000">
            <a:off x="989600" y="5667939"/>
            <a:ext cx="539750" cy="179388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Freeform 10" descr="Wide upward diagonal"/>
          <p:cNvSpPr>
            <a:spLocks noChangeAspect="1"/>
          </p:cNvSpPr>
          <p:nvPr/>
        </p:nvSpPr>
        <p:spPr bwMode="auto">
          <a:xfrm>
            <a:off x="1710325" y="5740964"/>
            <a:ext cx="1468437" cy="474663"/>
          </a:xfrm>
          <a:custGeom>
            <a:avLst/>
            <a:gdLst/>
            <a:ahLst/>
            <a:cxnLst>
              <a:cxn ang="0">
                <a:pos x="954" y="458"/>
              </a:cxn>
              <a:cxn ang="0">
                <a:pos x="1045" y="458"/>
              </a:cxn>
              <a:cxn ang="0">
                <a:pos x="1067" y="435"/>
              </a:cxn>
              <a:cxn ang="0">
                <a:pos x="1067" y="50"/>
              </a:cxn>
              <a:cxn ang="0">
                <a:pos x="1045" y="27"/>
              </a:cxn>
              <a:cxn ang="0">
                <a:pos x="954" y="4"/>
              </a:cxn>
              <a:cxn ang="0">
                <a:pos x="659" y="4"/>
              </a:cxn>
              <a:cxn ang="0">
                <a:pos x="392" y="0"/>
              </a:cxn>
              <a:cxn ang="0">
                <a:pos x="196" y="8"/>
              </a:cxn>
              <a:cxn ang="0">
                <a:pos x="78" y="28"/>
              </a:cxn>
              <a:cxn ang="0">
                <a:pos x="44" y="40"/>
              </a:cxn>
              <a:cxn ang="0">
                <a:pos x="6" y="74"/>
              </a:cxn>
              <a:cxn ang="0">
                <a:pos x="0" y="92"/>
              </a:cxn>
              <a:cxn ang="0">
                <a:pos x="2" y="114"/>
              </a:cxn>
              <a:cxn ang="0">
                <a:pos x="18" y="128"/>
              </a:cxn>
              <a:cxn ang="0">
                <a:pos x="88" y="174"/>
              </a:cxn>
              <a:cxn ang="0">
                <a:pos x="226" y="224"/>
              </a:cxn>
              <a:cxn ang="0">
                <a:pos x="292" y="244"/>
              </a:cxn>
              <a:cxn ang="0">
                <a:pos x="400" y="286"/>
              </a:cxn>
              <a:cxn ang="0">
                <a:pos x="452" y="300"/>
              </a:cxn>
              <a:cxn ang="0">
                <a:pos x="954" y="458"/>
              </a:cxn>
            </a:cxnLst>
            <a:rect l="0" t="0" r="r" b="b"/>
            <a:pathLst>
              <a:path w="1067" h="458">
                <a:moveTo>
                  <a:pt x="954" y="458"/>
                </a:moveTo>
                <a:lnTo>
                  <a:pt x="1045" y="458"/>
                </a:lnTo>
                <a:lnTo>
                  <a:pt x="1067" y="435"/>
                </a:lnTo>
                <a:lnTo>
                  <a:pt x="1067" y="50"/>
                </a:lnTo>
                <a:lnTo>
                  <a:pt x="1045" y="27"/>
                </a:lnTo>
                <a:lnTo>
                  <a:pt x="954" y="4"/>
                </a:lnTo>
                <a:lnTo>
                  <a:pt x="659" y="4"/>
                </a:lnTo>
                <a:cubicBezTo>
                  <a:pt x="570" y="6"/>
                  <a:pt x="481" y="5"/>
                  <a:pt x="392" y="0"/>
                </a:cubicBezTo>
                <a:cubicBezTo>
                  <a:pt x="324" y="1"/>
                  <a:pt x="262" y="3"/>
                  <a:pt x="196" y="8"/>
                </a:cubicBezTo>
                <a:cubicBezTo>
                  <a:pt x="156" y="15"/>
                  <a:pt x="118" y="23"/>
                  <a:pt x="78" y="28"/>
                </a:cubicBezTo>
                <a:cubicBezTo>
                  <a:pt x="67" y="32"/>
                  <a:pt x="55" y="37"/>
                  <a:pt x="44" y="40"/>
                </a:cubicBezTo>
                <a:cubicBezTo>
                  <a:pt x="31" y="49"/>
                  <a:pt x="12" y="57"/>
                  <a:pt x="6" y="74"/>
                </a:cubicBezTo>
                <a:cubicBezTo>
                  <a:pt x="4" y="80"/>
                  <a:pt x="0" y="92"/>
                  <a:pt x="0" y="92"/>
                </a:cubicBezTo>
                <a:cubicBezTo>
                  <a:pt x="1" y="99"/>
                  <a:pt x="0" y="107"/>
                  <a:pt x="2" y="114"/>
                </a:cubicBezTo>
                <a:cubicBezTo>
                  <a:pt x="4" y="121"/>
                  <a:pt x="14" y="124"/>
                  <a:pt x="18" y="128"/>
                </a:cubicBezTo>
                <a:cubicBezTo>
                  <a:pt x="28" y="138"/>
                  <a:pt x="74" y="169"/>
                  <a:pt x="88" y="174"/>
                </a:cubicBezTo>
                <a:cubicBezTo>
                  <a:pt x="134" y="189"/>
                  <a:pt x="180" y="209"/>
                  <a:pt x="226" y="224"/>
                </a:cubicBezTo>
                <a:cubicBezTo>
                  <a:pt x="246" y="231"/>
                  <a:pt x="275" y="233"/>
                  <a:pt x="292" y="244"/>
                </a:cubicBezTo>
                <a:cubicBezTo>
                  <a:pt x="323" y="265"/>
                  <a:pt x="364" y="274"/>
                  <a:pt x="400" y="286"/>
                </a:cubicBezTo>
                <a:cubicBezTo>
                  <a:pt x="415" y="291"/>
                  <a:pt x="436" y="300"/>
                  <a:pt x="452" y="300"/>
                </a:cubicBezTo>
                <a:lnTo>
                  <a:pt x="954" y="458"/>
                </a:lnTo>
                <a:close/>
              </a:path>
            </a:pathLst>
          </a:custGeom>
          <a:pattFill prst="wdUpDiag">
            <a:fgClr>
              <a:srgbClr val="FF99CC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AutoShape 11"/>
          <p:cNvSpPr>
            <a:spLocks/>
          </p:cNvSpPr>
          <p:nvPr/>
        </p:nvSpPr>
        <p:spPr bwMode="auto">
          <a:xfrm>
            <a:off x="2273056" y="4859137"/>
            <a:ext cx="1811412" cy="473075"/>
          </a:xfrm>
          <a:prstGeom prst="borderCallout2">
            <a:avLst>
              <a:gd name="adj1" fmla="val 100336"/>
              <a:gd name="adj2" fmla="val 50046"/>
              <a:gd name="adj3" fmla="val 122483"/>
              <a:gd name="adj4" fmla="val 49946"/>
              <a:gd name="adj5" fmla="val 264764"/>
              <a:gd name="adj6" fmla="val 31285"/>
            </a:avLst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36000" tIns="18000" rIns="36000" bIns="18000" anchor="ctr" anchorCtr="1">
            <a:spAutoFit/>
          </a:bodyPr>
          <a:lstStyle/>
          <a:p>
            <a:pPr algn="ctr"/>
            <a:r>
              <a:rPr lang="en-US" sz="1400" b="0" dirty="0">
                <a:solidFill>
                  <a:srgbClr val="000099"/>
                </a:solidFill>
                <a:effectLst/>
              </a:rPr>
              <a:t>Area </a:t>
            </a:r>
            <a:r>
              <a:rPr lang="en-US" sz="1400" b="0" dirty="0" smtClean="0">
                <a:solidFill>
                  <a:srgbClr val="000099"/>
                </a:solidFill>
                <a:effectLst/>
              </a:rPr>
              <a:t>of residual </a:t>
            </a:r>
            <a:r>
              <a:rPr lang="en-US" sz="1400" b="0" dirty="0">
                <a:solidFill>
                  <a:srgbClr val="000099"/>
                </a:solidFill>
                <a:effectLst/>
              </a:rPr>
              <a:t>plastic </a:t>
            </a:r>
            <a:r>
              <a:rPr lang="en-US" sz="1400" b="0" dirty="0" smtClean="0">
                <a:solidFill>
                  <a:srgbClr val="000099"/>
                </a:solidFill>
                <a:effectLst/>
              </a:rPr>
              <a:t>strains</a:t>
            </a:r>
            <a:endParaRPr lang="it-IT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Picture 5" descr="Immag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5125" y="2870089"/>
            <a:ext cx="2486240" cy="1944216"/>
          </a:xfrm>
          <a:prstGeom prst="rect">
            <a:avLst/>
          </a:prstGeom>
          <a:noFill/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5125" y="4355994"/>
                <a:ext cx="185232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𝜹</m:t>
                      </m:r>
                      <m:r>
                        <a:rPr lang="en-GB" sz="1400" b="1" i="1" baseline="-25000" dirty="0" err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𝒎𝒂𝒙</m:t>
                      </m:r>
                      <m:r>
                        <a:rPr lang="en-GB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GB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𝟑𝟓𝟎</m:t>
                      </m:r>
                      <m:r>
                        <a:rPr lang="en-GB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sz="1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25" y="4355994"/>
                <a:ext cx="1852323" cy="307777"/>
              </a:xfrm>
              <a:prstGeom prst="rect">
                <a:avLst/>
              </a:prstGeom>
              <a:blipFill rotWithShape="0"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0" descr="DisplHistory_450GeV_v3_20ms_FE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40" y="2958345"/>
            <a:ext cx="4817707" cy="297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00300511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5197713"/>
          </a:xfrm>
        </p:spPr>
        <p:txBody>
          <a:bodyPr/>
          <a:lstStyle/>
          <a:p>
            <a:pPr marL="0" indent="0" algn="ctr">
              <a:buNone/>
            </a:pPr>
            <a:endParaRPr lang="en-GB" sz="6600" dirty="0" smtClean="0"/>
          </a:p>
          <a:p>
            <a:pPr marL="0" indent="0" algn="ctr">
              <a:buNone/>
            </a:pPr>
            <a:r>
              <a:rPr lang="en-GB" sz="6600" dirty="0" smtClean="0"/>
              <a:t>Dynamic deformation of equipment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7217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stresses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344772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smtClean="0"/>
              <a:t>Very slow heating the inner cylinder: the temperature of both cylinders will slowly increase (by heat conduction): no internal stresses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Heating the inner cylinder </a:t>
            </a:r>
            <a:r>
              <a:rPr lang="en-GB" dirty="0" smtClean="0"/>
              <a:t>fast (but not ultra-fast): </a:t>
            </a:r>
            <a:r>
              <a:rPr lang="en-GB" dirty="0"/>
              <a:t>the temperature of </a:t>
            </a:r>
            <a:r>
              <a:rPr lang="en-GB" dirty="0" smtClean="0"/>
              <a:t>the inner cylinder will increase, the outer cylinder will experience stresses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Heating </a:t>
            </a:r>
            <a:r>
              <a:rPr lang="en-GB" dirty="0"/>
              <a:t>the inner cylinder ultra-fast (</a:t>
            </a:r>
            <a:r>
              <a:rPr lang="en-GB" dirty="0" smtClean="0"/>
              <a:t>instantly with respect to thermal timescales): </a:t>
            </a:r>
            <a:r>
              <a:rPr lang="en-GB" dirty="0"/>
              <a:t>the temperature of the inner cylinder will </a:t>
            </a:r>
            <a:r>
              <a:rPr lang="en-GB" dirty="0" smtClean="0"/>
              <a:t>increase</a:t>
            </a:r>
            <a:r>
              <a:rPr lang="en-GB" dirty="0"/>
              <a:t> </a:t>
            </a:r>
            <a:r>
              <a:rPr lang="en-GB" dirty="0" smtClean="0"/>
              <a:t>instantly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5508130" y="4753530"/>
            <a:ext cx="1440200" cy="14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980716" y="5202255"/>
            <a:ext cx="540075" cy="5400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285699" y="4753530"/>
            <a:ext cx="1440200" cy="1440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758285" y="5202255"/>
            <a:ext cx="540075" cy="54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3950560" y="5341590"/>
            <a:ext cx="1368190" cy="27867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345145" y="4786165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dT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547580" y="4509150"/>
            <a:ext cx="6048840" cy="2016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67498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stresses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67667"/>
                <a:ext cx="8686800" cy="3973543"/>
              </a:xfrm>
            </p:spPr>
            <p:txBody>
              <a:bodyPr/>
              <a:lstStyle/>
              <a:p>
                <a:r>
                  <a:rPr lang="en-GB" dirty="0" smtClean="0"/>
                  <a:t>Assume ultra fast heating of a slender cylinder</a:t>
                </a:r>
              </a:p>
              <a:p>
                <a:r>
                  <a:rPr lang="en-GB" u="sng" dirty="0"/>
                  <a:t>E</a:t>
                </a:r>
                <a:r>
                  <a:rPr lang="en-GB" u="sng" dirty="0" smtClean="0"/>
                  <a:t>quivalent </a:t>
                </a:r>
                <a:r>
                  <a:rPr lang="en-GB" u="sng" dirty="0"/>
                  <a:t>to </a:t>
                </a:r>
                <a:r>
                  <a:rPr lang="en-GB" u="sng" dirty="0" smtClean="0"/>
                  <a:t>dynamic </a:t>
                </a:r>
                <a:r>
                  <a:rPr lang="en-GB" u="sng" dirty="0"/>
                  <a:t>response of a </a:t>
                </a:r>
                <a:r>
                  <a:rPr lang="en-GB" u="sng" dirty="0" smtClean="0"/>
                  <a:t>cylinder </a:t>
                </a:r>
                <a:r>
                  <a:rPr lang="en-GB" u="sng" dirty="0"/>
                  <a:t>to </a:t>
                </a:r>
                <a:r>
                  <a:rPr lang="en-GB" u="sng" dirty="0" smtClean="0"/>
                  <a:t>pulsed axial force</a:t>
                </a:r>
              </a:p>
              <a:p>
                <a:r>
                  <a:rPr lang="en-GB" dirty="0" smtClean="0"/>
                  <a:t>Since the heating occurs in very short time </a:t>
                </a:r>
                <a:r>
                  <a:rPr lang="en-GB" i="1" dirty="0" smtClean="0"/>
                  <a:t>τ</a:t>
                </a:r>
                <a:r>
                  <a:rPr lang="en-GB" dirty="0" smtClean="0"/>
                  <a:t>, thermal expansion in the bulk material is partly prevented by its mass inertia</a:t>
                </a:r>
              </a:p>
              <a:p>
                <a:r>
                  <a:rPr lang="en-GB" dirty="0" smtClean="0"/>
                  <a:t>At the two free ends, expansion is allowed to occur from the beginning since nothing prevents particle displacement in the material</a:t>
                </a:r>
              </a:p>
              <a:p>
                <a:r>
                  <a:rPr lang="en-GB" dirty="0" smtClean="0"/>
                  <a:t>Expansion starts from the two rod ends, propagating towards the centre of the structure at the </a:t>
                </a:r>
                <a:r>
                  <a:rPr lang="en-GB" b="1" i="1" dirty="0" smtClean="0"/>
                  <a:t>speed of sound</a:t>
                </a:r>
                <a:r>
                  <a:rPr lang="en-GB" b="1" dirty="0" smtClean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GB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CH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</m:rad>
                  </m:oMath>
                </a14:m>
                <a:endParaRPr lang="en-GB" b="1" dirty="0" smtClean="0"/>
              </a:p>
              <a:p>
                <a:r>
                  <a:rPr lang="en-GB" dirty="0" smtClean="0"/>
                  <a:t>Dynamic </a:t>
                </a:r>
                <a:r>
                  <a:rPr lang="en-GB" dirty="0"/>
                  <a:t>stresses appear because </a:t>
                </a:r>
                <a:r>
                  <a:rPr lang="en-GB" dirty="0" smtClean="0"/>
                  <a:t>coupling </a:t>
                </a:r>
                <a:r>
                  <a:rPr lang="en-GB" dirty="0"/>
                  <a:t>between </a:t>
                </a:r>
                <a:r>
                  <a:rPr lang="en-GB" dirty="0" smtClean="0"/>
                  <a:t>rapidly </a:t>
                </a:r>
                <a:r>
                  <a:rPr lang="en-GB" dirty="0"/>
                  <a:t>applied load (thermal </a:t>
                </a:r>
                <a:r>
                  <a:rPr lang="en-GB" dirty="0" smtClean="0"/>
                  <a:t>or mechanical</a:t>
                </a:r>
                <a:r>
                  <a:rPr lang="en-GB" dirty="0"/>
                  <a:t>) and </a:t>
                </a:r>
                <a:r>
                  <a:rPr lang="en-GB" dirty="0" smtClean="0"/>
                  <a:t>inertia </a:t>
                </a:r>
                <a:r>
                  <a:rPr lang="en-GB" dirty="0"/>
                  <a:t>of </a:t>
                </a:r>
                <a:r>
                  <a:rPr lang="en-GB" dirty="0" smtClean="0"/>
                  <a:t>the material </a:t>
                </a:r>
              </a:p>
              <a:p>
                <a:endParaRPr lang="en-GB" dirty="0" smtClean="0"/>
              </a:p>
              <a:p>
                <a:pPr marL="0" indent="0">
                  <a:buNone/>
                </a:pPr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67667"/>
                <a:ext cx="8686800" cy="3973543"/>
              </a:xfrm>
              <a:blipFill rotWithShape="0">
                <a:blip r:embed="rId2"/>
                <a:stretch>
                  <a:fillRect l="-912" t="-1227" r="-912" b="-18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n 9"/>
          <p:cNvSpPr/>
          <p:nvPr/>
        </p:nvSpPr>
        <p:spPr>
          <a:xfrm rot="5400000">
            <a:off x="4212305" y="2564525"/>
            <a:ext cx="437880" cy="6631450"/>
          </a:xfrm>
          <a:prstGeom prst="can">
            <a:avLst>
              <a:gd name="adj" fmla="val 58760"/>
            </a:avLst>
          </a:prstGeom>
          <a:solidFill>
            <a:schemeClr val="accent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7884460" y="5808240"/>
            <a:ext cx="576080" cy="14402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0800000">
            <a:off x="401950" y="5808240"/>
            <a:ext cx="576080" cy="14402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436555" y="6233091"/>
            <a:ext cx="4896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F(t) with rise time </a:t>
            </a:r>
            <a:r>
              <a:rPr lang="el-GR" sz="1800" dirty="0" smtClean="0">
                <a:solidFill>
                  <a:srgbClr val="000000"/>
                </a:solidFill>
                <a:latin typeface="Mathcad UniMath" panose="02000503020000020003" pitchFamily="50" charset="0"/>
              </a:rPr>
              <a:t>τ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applied at its ends</a:t>
            </a:r>
          </a:p>
        </p:txBody>
      </p:sp>
    </p:spTree>
    <p:extLst>
      <p:ext uri="{BB962C8B-B14F-4D97-AF65-F5344CB8AC3E}">
        <p14:creationId xmlns:p14="http://schemas.microsoft.com/office/powerpoint/2010/main" val="81645862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stresses - spring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2677363"/>
          </a:xfrm>
        </p:spPr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wo </a:t>
            </a:r>
            <a:r>
              <a:rPr lang="en-GB" dirty="0"/>
              <a:t>elastic stress waves are generated; </a:t>
            </a:r>
            <a:r>
              <a:rPr lang="en-GB" dirty="0" smtClean="0"/>
              <a:t>this </a:t>
            </a:r>
            <a:r>
              <a:rPr lang="en-GB" dirty="0"/>
              <a:t>is equivalent to an axial spring that is rapidly moved outwards at its end </a:t>
            </a:r>
          </a:p>
          <a:p>
            <a:r>
              <a:rPr lang="en-GB" dirty="0"/>
              <a:t>Since these are expansion waves, dynamic tensile stresses propagate and are superposed on </a:t>
            </a:r>
            <a:r>
              <a:rPr lang="en-GB" dirty="0" smtClean="0"/>
              <a:t>the compressive </a:t>
            </a:r>
            <a:r>
              <a:rPr lang="en-GB" dirty="0"/>
              <a:t>axial stresses, which are due to the initially ‘clamped’ </a:t>
            </a:r>
            <a:r>
              <a:rPr lang="en-GB" dirty="0" smtClean="0"/>
              <a:t>state</a:t>
            </a:r>
          </a:p>
          <a:p>
            <a:r>
              <a:rPr lang="en-GB" dirty="0"/>
              <a:t>Practically impossible to study with analytics methods</a:t>
            </a:r>
          </a:p>
          <a:p>
            <a:r>
              <a:rPr lang="en-GB" dirty="0" smtClean="0"/>
              <a:t>Computer codes </a:t>
            </a:r>
            <a:r>
              <a:rPr lang="en-GB" dirty="0"/>
              <a:t>are required to </a:t>
            </a:r>
            <a:r>
              <a:rPr lang="en-GB" dirty="0" smtClean="0"/>
              <a:t>assess </a:t>
            </a:r>
            <a:r>
              <a:rPr lang="en-GB" dirty="0"/>
              <a:t>the material </a:t>
            </a:r>
            <a:r>
              <a:rPr lang="en-GB" dirty="0" smtClean="0"/>
              <a:t>response</a:t>
            </a:r>
            <a:endParaRPr lang="en-GB" dirty="0"/>
          </a:p>
          <a:p>
            <a:endParaRPr lang="en-GB" dirty="0"/>
          </a:p>
        </p:txBody>
      </p:sp>
      <p:pic>
        <p:nvPicPr>
          <p:cNvPr id="9" name="Picture 2" descr="http://demo.webassign.net/ebooks/cj6demo/art/images/c16/nw0622-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15" y="3963204"/>
            <a:ext cx="5267325" cy="256222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46697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Axial stress along thin rod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550" y="1164960"/>
            <a:ext cx="6336880" cy="4763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0190" y="1400700"/>
            <a:ext cx="1440200" cy="44203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i="1" dirty="0" smtClean="0">
                <a:latin typeface="+mn-lt"/>
              </a:rPr>
              <a:t>t = 0.5 </a:t>
            </a:r>
            <a:r>
              <a:rPr lang="en-US" b="1" i="1" dirty="0" smtClean="0">
                <a:latin typeface="Symbol" panose="05050102010706020507" pitchFamily="18" charset="2"/>
              </a:rPr>
              <a:t>t</a:t>
            </a:r>
            <a:r>
              <a:rPr lang="en-US" i="1" dirty="0" smtClean="0">
                <a:latin typeface="+mn-lt"/>
              </a:rPr>
              <a:t> </a:t>
            </a:r>
            <a:endParaRPr lang="en-GB" i="1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1550" y="778277"/>
            <a:ext cx="194427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Axial stress</a:t>
            </a:r>
            <a:endParaRPr lang="en-GB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260" y="6164660"/>
            <a:ext cx="1224170" cy="380480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Position</a:t>
            </a:r>
            <a:endParaRPr lang="en-GB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Can 6"/>
          <p:cNvSpPr/>
          <p:nvPr/>
        </p:nvSpPr>
        <p:spPr>
          <a:xfrm rot="5400000">
            <a:off x="4486865" y="3133655"/>
            <a:ext cx="170270" cy="5760800"/>
          </a:xfrm>
          <a:prstGeom prst="can">
            <a:avLst>
              <a:gd name="adj" fmla="val 58760"/>
            </a:avLst>
          </a:prstGeom>
          <a:solidFill>
            <a:schemeClr val="accent2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9952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Axial stress along thin </a:t>
            </a:r>
            <a:r>
              <a:rPr lang="en-GB" dirty="0" smtClean="0"/>
              <a:t>rod as function of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1381184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At </a:t>
            </a:r>
            <a:r>
              <a:rPr lang="en-GB" sz="2000" dirty="0"/>
              <a:t>the beginning, a tensile stress wave starts travelling at the speed of sound 𝒄_𝟎  from both ends while force 𝑭(𝒕) linearly builds up. At 𝒕=𝝉, 𝑭(𝒕) stops growing and so does stress. The axial stress wave reaches the rod </a:t>
            </a:r>
            <a:r>
              <a:rPr lang="en-GB" sz="2000" dirty="0" err="1"/>
              <a:t>center</a:t>
            </a:r>
            <a:r>
              <a:rPr lang="en-GB" sz="2000" dirty="0"/>
              <a:t> after one quarter of the wave period given by 𝒕_𝑴=𝟐𝑳/𝒄 </a:t>
            </a:r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10" y="2420860"/>
            <a:ext cx="2670810" cy="2007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0" y="2420860"/>
            <a:ext cx="2670810" cy="2007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760" y="2420860"/>
            <a:ext cx="2670810" cy="2007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10" y="4494620"/>
            <a:ext cx="2670810" cy="2007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175" y="4516284"/>
            <a:ext cx="2670810" cy="2007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760" y="4539796"/>
            <a:ext cx="2670810" cy="20078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8409" y="2679898"/>
            <a:ext cx="900000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400" i="1" dirty="0" smtClean="0">
                <a:latin typeface="+mn-lt"/>
              </a:rPr>
              <a:t>t = 0.5 </a:t>
            </a:r>
            <a:r>
              <a:rPr lang="en-US" sz="1400" b="1" i="1" dirty="0" smtClean="0">
                <a:latin typeface="Symbol" panose="05050102010706020507" pitchFamily="18" charset="2"/>
              </a:rPr>
              <a:t>t</a:t>
            </a:r>
            <a:r>
              <a:rPr lang="en-US" sz="1400" i="1" dirty="0" smtClean="0">
                <a:latin typeface="+mn-lt"/>
              </a:rPr>
              <a:t> </a:t>
            </a:r>
            <a:endParaRPr lang="en-GB" sz="1400" i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36601" y="2679898"/>
            <a:ext cx="900000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400" i="1" dirty="0" smtClean="0">
                <a:latin typeface="+mn-lt"/>
              </a:rPr>
              <a:t>t = </a:t>
            </a:r>
            <a:r>
              <a:rPr lang="en-US" sz="1400" b="1" i="1" dirty="0" smtClean="0">
                <a:latin typeface="Symbol" panose="05050102010706020507" pitchFamily="18" charset="2"/>
              </a:rPr>
              <a:t>t</a:t>
            </a:r>
            <a:r>
              <a:rPr lang="en-US" sz="1400" i="1" dirty="0" smtClean="0">
                <a:latin typeface="+mn-lt"/>
              </a:rPr>
              <a:t> </a:t>
            </a:r>
            <a:endParaRPr lang="en-GB" sz="1400" i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2985" y="2682850"/>
            <a:ext cx="900000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400" i="1" dirty="0" smtClean="0">
                <a:latin typeface="+mn-lt"/>
              </a:rPr>
              <a:t>t = 2</a:t>
            </a:r>
            <a:r>
              <a:rPr lang="en-US" sz="1400" b="1" i="1" dirty="0" smtClean="0">
                <a:latin typeface="Symbol" panose="05050102010706020507" pitchFamily="18" charset="2"/>
              </a:rPr>
              <a:t>t</a:t>
            </a:r>
            <a:r>
              <a:rPr lang="en-US" sz="1400" i="1" dirty="0" smtClean="0">
                <a:latin typeface="+mn-lt"/>
              </a:rPr>
              <a:t> </a:t>
            </a:r>
            <a:endParaRPr lang="en-GB" sz="1400" i="1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2540" y="4652273"/>
            <a:ext cx="900000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400" i="1" dirty="0" smtClean="0">
                <a:latin typeface="+mn-lt"/>
              </a:rPr>
              <a:t>t = </a:t>
            </a:r>
            <a:r>
              <a:rPr lang="en-US" sz="1400" i="1" dirty="0" err="1" smtClean="0">
                <a:latin typeface="+mn-lt"/>
              </a:rPr>
              <a:t>t</a:t>
            </a:r>
            <a:r>
              <a:rPr lang="en-US" sz="1400" i="1" baseline="-25000" dirty="0" err="1" smtClean="0">
                <a:latin typeface="+mn-lt"/>
              </a:rPr>
              <a:t>M</a:t>
            </a:r>
            <a:r>
              <a:rPr lang="en-US" sz="1400" i="1" dirty="0" smtClean="0">
                <a:latin typeface="+mn-lt"/>
              </a:rPr>
              <a:t>/4</a:t>
            </a:r>
            <a:endParaRPr lang="en-GB" sz="1400" i="1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4278" y="4652272"/>
            <a:ext cx="900000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400" i="1" dirty="0" smtClean="0">
                <a:latin typeface="+mn-lt"/>
              </a:rPr>
              <a:t>t = </a:t>
            </a:r>
            <a:r>
              <a:rPr lang="en-US" sz="1400" i="1" dirty="0" err="1" smtClean="0"/>
              <a:t>t</a:t>
            </a:r>
            <a:r>
              <a:rPr lang="en-US" sz="1400" i="1" baseline="-25000" dirty="0" err="1" smtClean="0"/>
              <a:t>M</a:t>
            </a:r>
            <a:r>
              <a:rPr lang="en-US" sz="1400" i="1" dirty="0" smtClean="0"/>
              <a:t>/4 + </a:t>
            </a:r>
            <a:r>
              <a:rPr lang="en-US" sz="1400" b="1" i="1" dirty="0" smtClean="0">
                <a:latin typeface="Symbol" panose="05050102010706020507" pitchFamily="18" charset="2"/>
              </a:rPr>
              <a:t>t</a:t>
            </a:r>
            <a:r>
              <a:rPr lang="en-US" sz="1400" i="1" dirty="0" smtClean="0">
                <a:latin typeface="+mn-lt"/>
              </a:rPr>
              <a:t> </a:t>
            </a:r>
            <a:endParaRPr lang="en-GB" sz="1400" i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2985" y="4647455"/>
            <a:ext cx="900000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400" i="1" dirty="0" smtClean="0">
                <a:latin typeface="+mn-lt"/>
              </a:rPr>
              <a:t>t = </a:t>
            </a:r>
            <a:r>
              <a:rPr lang="en-US" sz="1400" i="1" dirty="0" err="1" smtClean="0"/>
              <a:t>t</a:t>
            </a:r>
            <a:r>
              <a:rPr lang="en-US" sz="1400" i="1" baseline="-25000" dirty="0" err="1" smtClean="0"/>
              <a:t>M</a:t>
            </a:r>
            <a:r>
              <a:rPr lang="en-US" sz="1400" i="1" dirty="0" smtClean="0"/>
              <a:t>/2</a:t>
            </a:r>
            <a:r>
              <a:rPr lang="en-US" sz="1400" i="1" dirty="0" smtClean="0">
                <a:latin typeface="+mn-lt"/>
              </a:rPr>
              <a:t> </a:t>
            </a:r>
            <a:endParaRPr lang="en-GB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4810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 codes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Energy deposition codes</a:t>
            </a:r>
          </a:p>
          <a:p>
            <a:r>
              <a:rPr lang="en-GB" dirty="0"/>
              <a:t>FLUKA, Geant4 and MARS 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Structural </a:t>
            </a:r>
            <a:r>
              <a:rPr lang="en-GB" dirty="0"/>
              <a:t>mechanical </a:t>
            </a:r>
            <a:r>
              <a:rPr lang="en-GB" dirty="0" smtClean="0"/>
              <a:t>engineering</a:t>
            </a:r>
            <a:endParaRPr lang="en-GB" dirty="0"/>
          </a:p>
          <a:p>
            <a:r>
              <a:rPr lang="en-GB" dirty="0" smtClean="0"/>
              <a:t>ANSYS </a:t>
            </a:r>
          </a:p>
          <a:p>
            <a:r>
              <a:rPr lang="en-GB" dirty="0" smtClean="0"/>
              <a:t>Hydro-codes are highly nonlinear wave propagation tools, initially developed for high speed mechanical impacts where solids could be approximated by a fluid-like behaviour</a:t>
            </a:r>
          </a:p>
          <a:p>
            <a:r>
              <a:rPr lang="en-GB" dirty="0" smtClean="0"/>
              <a:t>LS-Dyna, </a:t>
            </a:r>
            <a:r>
              <a:rPr lang="en-GB" dirty="0" err="1" smtClean="0"/>
              <a:t>Autodyn</a:t>
            </a:r>
            <a:r>
              <a:rPr lang="en-GB" dirty="0" smtClean="0"/>
              <a:t>, BIG2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Simulations can be performed using different meshing methods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8242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mesh for cylinder</a:t>
            </a:r>
            <a:endParaRPr lang="en-GB" dirty="0"/>
          </a:p>
        </p:txBody>
      </p:sp>
      <p:pic>
        <p:nvPicPr>
          <p:cNvPr id="2050" name="Picture 2" descr="http://i.imgur.com/qf2D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" y="908650"/>
            <a:ext cx="9060286" cy="55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035" y="908650"/>
            <a:ext cx="4449736" cy="5616780"/>
          </a:xfrm>
        </p:spPr>
        <p:txBody>
          <a:bodyPr/>
          <a:lstStyle/>
          <a:p>
            <a:r>
              <a:rPr lang="en-GB" sz="2000" dirty="0"/>
              <a:t>A mesh is </a:t>
            </a:r>
            <a:r>
              <a:rPr lang="en-GB" sz="2000" dirty="0" smtClean="0"/>
              <a:t>a </a:t>
            </a:r>
            <a:r>
              <a:rPr lang="en-GB" sz="2000" dirty="0"/>
              <a:t>discretization of a domain existing in one, two or three dimensions.</a:t>
            </a:r>
          </a:p>
          <a:p>
            <a:r>
              <a:rPr lang="en-GB" sz="2000" dirty="0" smtClean="0"/>
              <a:t>Typical </a:t>
            </a:r>
            <a:r>
              <a:rPr lang="en-GB" sz="2000" dirty="0"/>
              <a:t>uses are for </a:t>
            </a:r>
            <a:r>
              <a:rPr lang="en-GB" sz="2000" dirty="0" smtClean="0"/>
              <a:t>physical </a:t>
            </a:r>
            <a:r>
              <a:rPr lang="en-GB" sz="2000" dirty="0"/>
              <a:t>simulation such as finite element </a:t>
            </a:r>
            <a:r>
              <a:rPr lang="en-GB" sz="2000" dirty="0" smtClean="0"/>
              <a:t>analysis, computational </a:t>
            </a:r>
            <a:r>
              <a:rPr lang="en-GB" sz="2000" dirty="0"/>
              <a:t>fluid </a:t>
            </a:r>
            <a:r>
              <a:rPr lang="en-GB" sz="2000" dirty="0" smtClean="0"/>
              <a:t>dynamics and radiation calculations. </a:t>
            </a:r>
          </a:p>
          <a:p>
            <a:r>
              <a:rPr lang="en-GB" sz="2000" dirty="0" smtClean="0"/>
              <a:t>Three-dimensional </a:t>
            </a:r>
            <a:r>
              <a:rPr lang="en-GB" sz="2000" dirty="0"/>
              <a:t>meshes created for finite element analysis </a:t>
            </a:r>
            <a:r>
              <a:rPr lang="en-GB" sz="2000" dirty="0" smtClean="0"/>
              <a:t>can consist </a:t>
            </a:r>
            <a:r>
              <a:rPr lang="en-GB" sz="2000" dirty="0"/>
              <a:t>of </a:t>
            </a:r>
            <a:r>
              <a:rPr lang="en-GB" sz="2000" dirty="0" err="1"/>
              <a:t>tetrahedra</a:t>
            </a:r>
            <a:r>
              <a:rPr lang="en-GB" sz="2000" dirty="0"/>
              <a:t>, pyramids, </a:t>
            </a:r>
            <a:r>
              <a:rPr lang="en-GB" sz="2000" dirty="0" smtClean="0"/>
              <a:t>prisms, hexahedra and arbitrary </a:t>
            </a:r>
            <a:r>
              <a:rPr lang="en-GB" sz="2000" dirty="0" err="1"/>
              <a:t>polyhedra</a:t>
            </a:r>
            <a:r>
              <a:rPr lang="en-GB" sz="2000" dirty="0"/>
              <a:t>. </a:t>
            </a:r>
            <a:endParaRPr lang="en-GB" sz="2000" dirty="0" smtClean="0"/>
          </a:p>
          <a:p>
            <a:r>
              <a:rPr lang="en-GB" sz="2000" dirty="0" smtClean="0"/>
              <a:t>Those </a:t>
            </a:r>
            <a:r>
              <a:rPr lang="en-GB" sz="2000" dirty="0"/>
              <a:t>used for finite difference methods usually need to consist of piecewise structured arrays of hexahedra known as multi-block structured meshes. </a:t>
            </a:r>
          </a:p>
        </p:txBody>
      </p:sp>
    </p:spTree>
    <p:extLst>
      <p:ext uri="{BB962C8B-B14F-4D97-AF65-F5344CB8AC3E}">
        <p14:creationId xmlns:p14="http://schemas.microsoft.com/office/powerpoint/2010/main" val="35557769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5413743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E</a:t>
            </a:r>
            <a:r>
              <a:rPr lang="en-GB" b="1" dirty="0" smtClean="0">
                <a:solidFill>
                  <a:srgbClr val="C00000"/>
                </a:solidFill>
              </a:rPr>
              <a:t>nergy deposition due to high intensity beam</a:t>
            </a:r>
          </a:p>
          <a:p>
            <a:r>
              <a:rPr lang="en-GB" dirty="0" smtClean="0"/>
              <a:t>Synchrotron radiation in e+ or e- machines</a:t>
            </a:r>
          </a:p>
          <a:p>
            <a:pPr lvl="1"/>
            <a:r>
              <a:rPr lang="en-GB" dirty="0" smtClean="0"/>
              <a:t>In general, heating of the surface, but also deeper inside the material</a:t>
            </a:r>
          </a:p>
          <a:p>
            <a:r>
              <a:rPr lang="en-GB" dirty="0" smtClean="0"/>
              <a:t>Electromagnetic interaction of high intensity beam with the environment due to impedance of equipment</a:t>
            </a:r>
          </a:p>
          <a:p>
            <a:pPr marL="0" indent="0">
              <a:lnSpc>
                <a:spcPts val="1400"/>
              </a:lnSpc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C00000"/>
                </a:solidFill>
              </a:rPr>
              <a:t>Radiation in the accelerator environment</a:t>
            </a:r>
          </a:p>
          <a:p>
            <a:r>
              <a:rPr lang="en-GB" dirty="0"/>
              <a:t>S</a:t>
            </a:r>
            <a:r>
              <a:rPr lang="en-GB" dirty="0" smtClean="0"/>
              <a:t>ingle ionising particles can lead to Single Event Effects in electronics</a:t>
            </a:r>
          </a:p>
          <a:p>
            <a:pPr lvl="1"/>
            <a:r>
              <a:rPr lang="en-GB" dirty="0" smtClean="0"/>
              <a:t>Either cause bit-flip in memory, or damage electronics, e.g. in transistors</a:t>
            </a:r>
          </a:p>
          <a:p>
            <a:pPr lvl="1"/>
            <a:r>
              <a:rPr lang="en-GB" dirty="0" smtClean="0"/>
              <a:t>Can lead to secondary damage, e.g. if power converter trips</a:t>
            </a:r>
          </a:p>
          <a:p>
            <a:pPr lvl="1"/>
            <a:r>
              <a:rPr lang="en-GB" dirty="0" smtClean="0"/>
              <a:t>The probability for such event is proportional to the radiation dose</a:t>
            </a:r>
          </a:p>
          <a:p>
            <a:r>
              <a:rPr lang="en-GB" dirty="0" smtClean="0"/>
              <a:t>High radiation dose will have an effect on any material</a:t>
            </a:r>
          </a:p>
          <a:p>
            <a:pPr lvl="1"/>
            <a:r>
              <a:rPr lang="en-GB" dirty="0" smtClean="0"/>
              <a:t>Metals are most robust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Indirect </a:t>
            </a:r>
            <a:r>
              <a:rPr lang="en-GB" dirty="0"/>
              <a:t>beam impact on equipment</a:t>
            </a:r>
          </a:p>
        </p:txBody>
      </p:sp>
    </p:spTree>
    <p:extLst>
      <p:ext uri="{BB962C8B-B14F-4D97-AF65-F5344CB8AC3E}">
        <p14:creationId xmlns:p14="http://schemas.microsoft.com/office/powerpoint/2010/main" val="35044193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Principe of numerical codes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6"/>
            <a:ext cx="6110715" cy="5433133"/>
          </a:xfrm>
        </p:spPr>
        <p:txBody>
          <a:bodyPr/>
          <a:lstStyle/>
          <a:p>
            <a:r>
              <a:rPr lang="en-GB" sz="2000" dirty="0" err="1">
                <a:solidFill>
                  <a:srgbClr val="0000FF"/>
                </a:solidFill>
              </a:rPr>
              <a:t>Lagrangian</a:t>
            </a:r>
            <a:r>
              <a:rPr lang="en-GB" sz="2000" dirty="0">
                <a:solidFill>
                  <a:srgbClr val="0000FF"/>
                </a:solidFill>
              </a:rPr>
              <a:t> mesh</a:t>
            </a:r>
            <a:r>
              <a:rPr lang="en-GB" sz="2000" dirty="0"/>
              <a:t>: </a:t>
            </a:r>
            <a:r>
              <a:rPr lang="en-GB" sz="2000" b="1" dirty="0" smtClean="0"/>
              <a:t>moves </a:t>
            </a:r>
            <a:r>
              <a:rPr lang="en-GB" sz="2000" b="1" dirty="0"/>
              <a:t>and distorts with the material </a:t>
            </a:r>
            <a:r>
              <a:rPr lang="en-GB" sz="2000" dirty="0" smtClean="0"/>
              <a:t>as </a:t>
            </a:r>
            <a:r>
              <a:rPr lang="en-GB" sz="2000" dirty="0"/>
              <a:t>a result of forces from </a:t>
            </a:r>
            <a:r>
              <a:rPr lang="en-GB" sz="2000" dirty="0" smtClean="0"/>
              <a:t>neighbouring </a:t>
            </a:r>
            <a:r>
              <a:rPr lang="en-GB" sz="2000" dirty="0"/>
              <a:t>elements. </a:t>
            </a:r>
          </a:p>
          <a:p>
            <a:pPr lvl="1"/>
            <a:r>
              <a:rPr lang="en-GB" sz="1800" dirty="0"/>
              <a:t>The most efficient solution for structures.</a:t>
            </a:r>
          </a:p>
          <a:p>
            <a:pPr lvl="1"/>
            <a:r>
              <a:rPr lang="en-GB" sz="1800" dirty="0"/>
              <a:t>Very slow when an element incurs in large deformations</a:t>
            </a:r>
            <a:r>
              <a:rPr lang="en-GB" sz="1800" dirty="0" smtClean="0"/>
              <a:t>.</a:t>
            </a:r>
          </a:p>
          <a:p>
            <a:r>
              <a:rPr lang="en-GB" sz="2000" dirty="0">
                <a:solidFill>
                  <a:srgbClr val="0000FF"/>
                </a:solidFill>
              </a:rPr>
              <a:t>Eulerian mesh</a:t>
            </a:r>
            <a:r>
              <a:rPr lang="en-GB" sz="2000" dirty="0"/>
              <a:t>: </a:t>
            </a:r>
            <a:r>
              <a:rPr lang="en-GB" sz="2000" b="1" dirty="0" smtClean="0"/>
              <a:t>fixed </a:t>
            </a:r>
            <a:r>
              <a:rPr lang="en-GB" sz="2000" b="1" dirty="0"/>
              <a:t>mesh</a:t>
            </a:r>
            <a:r>
              <a:rPr lang="en-GB" sz="2000" dirty="0"/>
              <a:t>, allowing materials to flow from one element to the next.</a:t>
            </a:r>
          </a:p>
          <a:p>
            <a:pPr lvl="1"/>
            <a:r>
              <a:rPr lang="en-GB" sz="1800" dirty="0"/>
              <a:t>Very well suited  for problems involving extreme material movement (fluids, gases).</a:t>
            </a:r>
          </a:p>
          <a:p>
            <a:pPr lvl="1"/>
            <a:r>
              <a:rPr lang="en-GB" sz="1800" dirty="0"/>
              <a:t>Computationally intensive and requiring higher element resolution</a:t>
            </a:r>
            <a:r>
              <a:rPr lang="en-GB" sz="1800" dirty="0" smtClean="0"/>
              <a:t>.</a:t>
            </a:r>
          </a:p>
          <a:p>
            <a:r>
              <a:rPr lang="en-GB" sz="2000" dirty="0">
                <a:solidFill>
                  <a:srgbClr val="0000FF"/>
                </a:solidFill>
              </a:rPr>
              <a:t>SPH (smooth particle </a:t>
            </a:r>
            <a:r>
              <a:rPr lang="en-GB" sz="2000" dirty="0" smtClean="0">
                <a:solidFill>
                  <a:srgbClr val="0000FF"/>
                </a:solidFill>
              </a:rPr>
              <a:t>hydrodynamic with lattice of discrete elements)</a:t>
            </a:r>
            <a:r>
              <a:rPr lang="en-GB" sz="2000" dirty="0" smtClean="0"/>
              <a:t>: </a:t>
            </a:r>
            <a:r>
              <a:rPr lang="en-GB" sz="2000" b="1" dirty="0" smtClean="0"/>
              <a:t>mesh-free </a:t>
            </a:r>
            <a:r>
              <a:rPr lang="en-GB" sz="2000" b="1" dirty="0"/>
              <a:t>method</a:t>
            </a:r>
            <a:r>
              <a:rPr lang="en-GB" sz="2000" dirty="0"/>
              <a:t> </a:t>
            </a:r>
            <a:r>
              <a:rPr lang="en-GB" sz="2000" dirty="0" smtClean="0"/>
              <a:t>suited </a:t>
            </a:r>
            <a:r>
              <a:rPr lang="en-GB" sz="2000" dirty="0"/>
              <a:t>for certain types of problems with extensive material damage and separation.</a:t>
            </a:r>
          </a:p>
          <a:p>
            <a:pPr lvl="1"/>
            <a:r>
              <a:rPr lang="en-GB" sz="1800" dirty="0" smtClean="0"/>
              <a:t>For crack </a:t>
            </a:r>
            <a:r>
              <a:rPr lang="en-GB" sz="1800" dirty="0"/>
              <a:t>propagation inside a body and the motion of expelled fragments/liquid droplets.</a:t>
            </a:r>
          </a:p>
          <a:p>
            <a:endParaRPr lang="en-GB" sz="2000" dirty="0"/>
          </a:p>
          <a:p>
            <a:endParaRPr lang="en-GB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339315" y="1217753"/>
            <a:ext cx="2574040" cy="1496940"/>
            <a:chOff x="6339315" y="1217753"/>
            <a:chExt cx="2574040" cy="1496940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016" y="1217753"/>
              <a:ext cx="2066925" cy="7905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339315" y="2068362"/>
              <a:ext cx="25740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CH" sz="1800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Standard </a:t>
              </a:r>
              <a:r>
                <a:rPr lang="fr-CH" sz="1800" dirty="0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FEM </a:t>
              </a:r>
              <a:r>
                <a:rPr lang="fr-CH" sz="1800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codes and </a:t>
              </a:r>
              <a:r>
                <a:rPr lang="fr-CH" sz="1800" dirty="0" err="1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Hydrocodes</a:t>
              </a:r>
              <a:endParaRPr lang="fr-CH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79377" y="3037317"/>
            <a:ext cx="2019300" cy="1594514"/>
            <a:chOff x="6579377" y="3037317"/>
            <a:chExt cx="2019300" cy="159451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377" y="3037317"/>
              <a:ext cx="2019300" cy="8191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718345" y="3985500"/>
              <a:ext cx="186208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fr-CH" sz="1800" dirty="0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fr-CH" sz="1800" dirty="0" err="1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Hydrocodes</a:t>
              </a:r>
              <a:r>
                <a:rPr lang="fr-CH" sz="1800" dirty="0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and CFD</a:t>
              </a:r>
              <a:endParaRPr lang="fr-CH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10871" y="4924308"/>
            <a:ext cx="1479892" cy="1476491"/>
            <a:chOff x="7010871" y="4924308"/>
            <a:chExt cx="1479892" cy="1476491"/>
          </a:xfrm>
        </p:grpSpPr>
        <p:pic>
          <p:nvPicPr>
            <p:cNvPr id="7" name="Picture 8" descr="http://www.ansys.com/staticassets/ANSYS/staticassets/product/explicit_dynamics_features_pic-1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370" y="4924308"/>
              <a:ext cx="981075" cy="92392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010871" y="6031467"/>
              <a:ext cx="1479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CH" sz="1800" dirty="0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fr-CH" sz="1800" dirty="0" err="1" smtClean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Hydrocodes</a:t>
              </a:r>
              <a:endParaRPr lang="fr-CH" sz="18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47304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99727"/>
            <a:ext cx="8686800" cy="4117563"/>
          </a:xfrm>
        </p:spPr>
        <p:txBody>
          <a:bodyPr/>
          <a:lstStyle/>
          <a:p>
            <a:pPr marL="0" indent="0" algn="ctr">
              <a:buNone/>
            </a:pPr>
            <a:r>
              <a:rPr lang="en-GB" sz="6600" dirty="0" smtClean="0"/>
              <a:t>Dynamic deformation of equipment –              shock waves and hydrodynamic tunnelling 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5618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From</a:t>
            </a:r>
            <a:r>
              <a:rPr lang="de-CH" dirty="0" smtClean="0"/>
              <a:t> </a:t>
            </a:r>
            <a:r>
              <a:rPr lang="de-CH" dirty="0" err="1" smtClean="0"/>
              <a:t>classical</a:t>
            </a:r>
            <a:r>
              <a:rPr lang="de-CH" dirty="0" smtClean="0"/>
              <a:t> </a:t>
            </a:r>
            <a:r>
              <a:rPr lang="de-CH" dirty="0" err="1" smtClean="0"/>
              <a:t>structure</a:t>
            </a:r>
            <a:r>
              <a:rPr lang="de-CH" dirty="0" smtClean="0"/>
              <a:t> </a:t>
            </a:r>
            <a:r>
              <a:rPr lang="de-CH" dirty="0" err="1" smtClean="0"/>
              <a:t>dynamics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hydro-codes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6"/>
            <a:ext cx="4991490" cy="5433133"/>
          </a:xfrm>
        </p:spPr>
        <p:txBody>
          <a:bodyPr/>
          <a:lstStyle/>
          <a:p>
            <a:r>
              <a:rPr lang="en-GB" dirty="0"/>
              <a:t>When the impact induces large density and phase changes, classical Structure Dynamics approach (analytical or numerical) is no longer </a:t>
            </a:r>
            <a:r>
              <a:rPr lang="en-GB" dirty="0" smtClean="0"/>
              <a:t>viable</a:t>
            </a:r>
            <a:endParaRPr lang="en-GB" dirty="0"/>
          </a:p>
          <a:p>
            <a:r>
              <a:rPr lang="en-GB" dirty="0"/>
              <a:t>In these regimes, materials tend to behave like fluids </a:t>
            </a:r>
            <a:r>
              <a:rPr lang="en-GB" dirty="0" smtClean="0"/>
              <a:t>=&gt;  </a:t>
            </a:r>
            <a:r>
              <a:rPr lang="en-GB" dirty="0"/>
              <a:t>Hydrodynamic approach </a:t>
            </a:r>
            <a:r>
              <a:rPr lang="en-GB" dirty="0" smtClean="0"/>
              <a:t>=&gt; Hydro-codes</a:t>
            </a:r>
            <a:endParaRPr lang="en-GB" dirty="0"/>
          </a:p>
          <a:p>
            <a:r>
              <a:rPr lang="en-GB" dirty="0"/>
              <a:t>Complex material Constitutive Models are required, i.e. Equations of State, Strength Model and Failure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111" y="1268700"/>
            <a:ext cx="3650466" cy="47587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7405074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Criteria</a:t>
            </a:r>
            <a:r>
              <a:rPr lang="de-CH" dirty="0" smtClean="0"/>
              <a:t>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shock</a:t>
            </a:r>
            <a:r>
              <a:rPr lang="de-CH" dirty="0" smtClean="0"/>
              <a:t> </a:t>
            </a:r>
            <a:r>
              <a:rPr lang="de-CH" dirty="0" err="1" smtClean="0"/>
              <a:t>waves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139719"/>
              </p:ext>
            </p:extLst>
          </p:nvPr>
        </p:nvGraphicFramePr>
        <p:xfrm>
          <a:off x="177725" y="2032409"/>
          <a:ext cx="7490704" cy="3844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097"/>
                <a:gridCol w="1633043"/>
                <a:gridCol w="1512432"/>
                <a:gridCol w="1459286"/>
                <a:gridCol w="1528846"/>
              </a:tblGrid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60206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Creep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Quasi-static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Intermediate strain-rate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Bar impact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High velocity plate impact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1024851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Constant load 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Hydraulic or screw </a:t>
                      </a:r>
                      <a:r>
                        <a:rPr lang="en-GB" sz="1600" baseline="0" noProof="0" dirty="0" smtClean="0">
                          <a:solidFill>
                            <a:srgbClr val="0000FF"/>
                          </a:solidFill>
                        </a:rPr>
                        <a:t>machines</a:t>
                      </a:r>
                      <a:endParaRPr lang="en-GB" sz="1600" noProof="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endParaRPr lang="en-GB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Pneumatic</a:t>
                      </a:r>
                      <a:r>
                        <a:rPr lang="en-GB" sz="1600" baseline="0" noProof="0" dirty="0" smtClean="0">
                          <a:solidFill>
                            <a:srgbClr val="0000FF"/>
                          </a:solidFill>
                        </a:rPr>
                        <a:t> or mechanical machines</a:t>
                      </a:r>
                      <a:endParaRPr lang="en-GB" sz="1600" noProof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Mechanical or explosive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Light</a:t>
                      </a:r>
                      <a:r>
                        <a:rPr lang="en-GB" sz="1600" baseline="0" noProof="0" dirty="0" smtClean="0">
                          <a:solidFill>
                            <a:srgbClr val="0000FF"/>
                          </a:solidFill>
                        </a:rPr>
                        <a:t> gas-gun of explosively driven plate impact</a:t>
                      </a:r>
                      <a:endParaRPr lang="en-GB" sz="1600" noProof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790599">
                <a:tc gridSpan="2">
                  <a:txBody>
                    <a:bodyPr/>
                    <a:lstStyle/>
                    <a:p>
                      <a:pPr algn="ctr"/>
                      <a:endParaRPr lang="en-GB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Mechanical resonances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Elastic-Plastic</a:t>
                      </a:r>
                      <a:r>
                        <a:rPr lang="en-GB" sz="1600" baseline="0" noProof="0" dirty="0" smtClean="0">
                          <a:solidFill>
                            <a:srgbClr val="0000FF"/>
                          </a:solidFill>
                        </a:rPr>
                        <a:t> wave propagation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Shock wave propagation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112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Inertial forces neglected</a:t>
                      </a:r>
                    </a:p>
                    <a:p>
                      <a:pPr algn="ctr"/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Inertia forces important</a:t>
                      </a:r>
                    </a:p>
                    <a:p>
                      <a:pPr algn="ctr"/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408227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Isothermal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noProof="0" dirty="0" smtClean="0">
                          <a:solidFill>
                            <a:srgbClr val="0000FF"/>
                          </a:solidFill>
                        </a:rPr>
                        <a:t>Adiabatic</a:t>
                      </a:r>
                      <a:endParaRPr lang="en-GB" sz="1600" noProof="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410" y="983779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10" y="983779"/>
                <a:ext cx="567399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10753" r="-3226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5520" y="983779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520" y="983779"/>
                <a:ext cx="567399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1828" r="-3226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35870" y="983779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70" y="983779"/>
                <a:ext cx="730906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8333" r="-2500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99740" y="998198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40" y="998198"/>
                <a:ext cx="56739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828" r="-3226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7630" y="995471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630" y="995471"/>
                <a:ext cx="567399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1828" r="-3226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86070" y="983387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070" y="983387"/>
                <a:ext cx="73090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9167" r="-2500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18426" y="980660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426" y="980660"/>
                <a:ext cx="730906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9167" r="-2500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52150" y="980660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50" y="980660"/>
                <a:ext cx="730906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8333" r="-2500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4468" y="1533039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68" y="1533039"/>
                <a:ext cx="730906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8333" r="-2500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15520" y="1533039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520" y="1533039"/>
                <a:ext cx="730906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9167" r="-2500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35870" y="1533039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70" y="1533039"/>
                <a:ext cx="567399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0638" r="-2128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99740" y="1547458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40" y="1547458"/>
                <a:ext cx="730906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9167" r="-2500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07630" y="1544731"/>
                <a:ext cx="730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630" y="1544731"/>
                <a:ext cx="730906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9167" r="-2500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717128" y="1532647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128" y="1532647"/>
                <a:ext cx="567399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11828" r="-3226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649484" y="1529920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484" y="1529920"/>
                <a:ext cx="567399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11828" r="-3226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83208" y="1529920"/>
                <a:ext cx="56739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208" y="1529920"/>
                <a:ext cx="567399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10753" r="-3226"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77725" y="908650"/>
            <a:ext cx="8966275" cy="546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77724" y="1451624"/>
            <a:ext cx="8966275" cy="546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7479840" y="870505"/>
            <a:ext cx="160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solidFill>
                  <a:srgbClr val="000000"/>
                </a:solidFill>
              </a:rPr>
              <a:t>Characteristic</a:t>
            </a:r>
            <a:r>
              <a:rPr lang="de-CH" sz="1600" dirty="0" smtClean="0">
                <a:solidFill>
                  <a:srgbClr val="000000"/>
                </a:solidFill>
              </a:rPr>
              <a:t> time [s]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76797" y="1529920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dirty="0" err="1" smtClean="0">
                <a:solidFill>
                  <a:srgbClr val="000000"/>
                </a:solidFill>
              </a:rPr>
              <a:t>Strain</a:t>
            </a:r>
            <a:r>
              <a:rPr lang="de-CH" sz="1600" dirty="0" smtClean="0">
                <a:solidFill>
                  <a:srgbClr val="000000"/>
                </a:solidFill>
              </a:rPr>
              <a:t> rate [1/s]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66416" y="6309400"/>
            <a:ext cx="43896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>
                <a:solidFill>
                  <a:srgbClr val="000000"/>
                </a:solidFill>
              </a:rPr>
              <a:t>U.S. </a:t>
            </a:r>
            <a:r>
              <a:rPr lang="de-CH" sz="1600" dirty="0" err="1">
                <a:solidFill>
                  <a:srgbClr val="000000"/>
                </a:solidFill>
              </a:rPr>
              <a:t>Lindholm</a:t>
            </a:r>
            <a:r>
              <a:rPr lang="de-CH" sz="1600" dirty="0">
                <a:solidFill>
                  <a:srgbClr val="000000"/>
                </a:solidFill>
              </a:rPr>
              <a:t>, </a:t>
            </a:r>
            <a:r>
              <a:rPr lang="de-CH" sz="1600" dirty="0" err="1">
                <a:solidFill>
                  <a:srgbClr val="000000"/>
                </a:solidFill>
              </a:rPr>
              <a:t>Techniques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dirty="0" err="1">
                <a:solidFill>
                  <a:srgbClr val="000000"/>
                </a:solidFill>
              </a:rPr>
              <a:t>of</a:t>
            </a:r>
            <a:r>
              <a:rPr lang="de-CH" sz="1600" dirty="0">
                <a:solidFill>
                  <a:srgbClr val="000000"/>
                </a:solidFill>
              </a:rPr>
              <a:t> </a:t>
            </a:r>
            <a:r>
              <a:rPr lang="de-CH" sz="1600" dirty="0" err="1">
                <a:solidFill>
                  <a:srgbClr val="000000"/>
                </a:solidFill>
              </a:rPr>
              <a:t>Metal</a:t>
            </a:r>
            <a:r>
              <a:rPr lang="de-CH" sz="1600" dirty="0">
                <a:solidFill>
                  <a:srgbClr val="000000"/>
                </a:solidFill>
              </a:rPr>
              <a:t> Research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7630" y="5960098"/>
            <a:ext cx="231715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CH" sz="1600" dirty="0" err="1" smtClean="0">
                <a:solidFill>
                  <a:srgbClr val="C00000"/>
                </a:solidFill>
              </a:rPr>
              <a:t>Increasing</a:t>
            </a:r>
            <a:r>
              <a:rPr lang="de-CH" sz="1600" dirty="0" smtClean="0">
                <a:solidFill>
                  <a:srgbClr val="C00000"/>
                </a:solidFill>
              </a:rPr>
              <a:t> stress </a:t>
            </a:r>
            <a:r>
              <a:rPr lang="de-CH" sz="1600" dirty="0" err="1" smtClean="0">
                <a:solidFill>
                  <a:srgbClr val="C00000"/>
                </a:solidFill>
              </a:rPr>
              <a:t>level</a:t>
            </a:r>
            <a:endParaRPr lang="en-GB" sz="1600" dirty="0">
              <a:solidFill>
                <a:srgbClr val="C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07630" y="6381410"/>
            <a:ext cx="2295639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8307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828177"/>
              </p:ext>
            </p:extLst>
          </p:nvPr>
        </p:nvGraphicFramePr>
        <p:xfrm>
          <a:off x="157523" y="2708005"/>
          <a:ext cx="3745905" cy="2804160"/>
        </p:xfrm>
        <a:graphic>
          <a:graphicData uri="http://schemas.openxmlformats.org/drawingml/2006/table">
            <a:tbl>
              <a:tblPr firstRow="1" bandRow="1"/>
              <a:tblGrid>
                <a:gridCol w="1235561"/>
                <a:gridCol w="2510344"/>
              </a:tblGrid>
              <a:tr h="369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Target 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Copper (3x15 cylinder),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1 cm gap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9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Cylinder size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Length 10 cm,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radius  4 cm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9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Bunch intensity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1.5E11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p @ 440 </a:t>
                      </a:r>
                      <a:r>
                        <a:rPr lang="en-US" sz="2000" b="0" baseline="0" dirty="0" err="1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GeV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/c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69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Bunch spacing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50 ns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 for damage characterisation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44020" y="836640"/>
            <a:ext cx="8820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Damage experiments at LHC not possible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Hi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gh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Rad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iation to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Mat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erials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  <a:sym typeface="Wingdings" panose="05000000000000000000" pitchFamily="2" charset="2"/>
              </a:rPr>
              <a:t>facility at the SPS (450 GeV proton synchrotron).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Garamond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Demonstrate damage of SPS beam impacting on target.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Getting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confidence in hydrodynamic tunneling simulations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91850" y="2503543"/>
            <a:ext cx="5525481" cy="3914287"/>
            <a:chOff x="371586" y="261722"/>
            <a:chExt cx="7453626" cy="625265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19640" y="261722"/>
              <a:ext cx="5305572" cy="4912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2052365" y="3762941"/>
              <a:ext cx="1283606" cy="1952191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Straight Arrow Connector 17"/>
            <p:cNvCxnSpPr/>
            <p:nvPr/>
          </p:nvCxnSpPr>
          <p:spPr>
            <a:xfrm flipV="1">
              <a:off x="2803752" y="3929715"/>
              <a:ext cx="1064437" cy="195219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Straight Arrow Connector 18"/>
            <p:cNvCxnSpPr/>
            <p:nvPr/>
          </p:nvCxnSpPr>
          <p:spPr>
            <a:xfrm flipV="1">
              <a:off x="3814141" y="3970245"/>
              <a:ext cx="776919" cy="1633017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0" name="TextBox 19"/>
            <p:cNvSpPr txBox="1"/>
            <p:nvPr/>
          </p:nvSpPr>
          <p:spPr>
            <a:xfrm>
              <a:off x="371586" y="4065946"/>
              <a:ext cx="1815201" cy="117993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</a:rPr>
                <a:t>Target 3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</a:rPr>
                <a:t>144b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charset="0"/>
                  <a:cs typeface="Symbol" charset="2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Symbol" charset="2"/>
                </a:rPr>
                <a:t> = 0.2mm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14725" y="5334441"/>
              <a:ext cx="1859535" cy="117993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</a:rPr>
                <a:t>Target 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</a:rPr>
                <a:t>108b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charset="0"/>
                  <a:cs typeface="Symbol" charset="2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Symbol" charset="2"/>
                </a:rPr>
                <a:t> = 0.2mm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37066" y="5119620"/>
              <a:ext cx="1819372" cy="117993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</a:rPr>
                <a:t>Target 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</a:rPr>
                <a:t>144b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charset="0"/>
                  <a:cs typeface="Symbol" charset="2"/>
                </a:rPr>
                <a:t>s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Symbol" charset="2"/>
                </a:rPr>
                <a:t> = 2mm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" y="6270321"/>
            <a:ext cx="2195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 smtClean="0">
                <a:solidFill>
                  <a:srgbClr val="000000"/>
                </a:solidFill>
              </a:rPr>
              <a:t>F. Burkart, J. Blanco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1669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61136"/>
            <a:ext cx="8915400" cy="56330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28727" y="5540221"/>
            <a:ext cx="1975221" cy="1065459"/>
            <a:chOff x="7605370" y="5058305"/>
            <a:chExt cx="2139823" cy="1154247"/>
          </a:xfrm>
        </p:grpSpPr>
        <p:pic>
          <p:nvPicPr>
            <p:cNvPr id="7" name="ch8_7-12-2012 22-41-42.716.wav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7968232" y="5423118"/>
              <a:ext cx="1307094" cy="7894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605370" y="5058305"/>
              <a:ext cx="2139823" cy="36676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Courtesy: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D.Deboy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7" y="1343473"/>
            <a:ext cx="5988883" cy="490644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221944" y="3189373"/>
            <a:ext cx="1080113" cy="500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HiRadMat Experiment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595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608" y="1771952"/>
            <a:ext cx="9653847" cy="3137877"/>
            <a:chOff x="609" y="3835400"/>
            <a:chExt cx="9653847" cy="2535767"/>
          </a:xfrm>
        </p:grpSpPr>
        <p:pic>
          <p:nvPicPr>
            <p:cNvPr id="9" name="Picture 8" descr="Cover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" y="3835400"/>
              <a:ext cx="9143391" cy="2535767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83382" y="4000500"/>
              <a:ext cx="9471074" cy="1912224"/>
              <a:chOff x="183382" y="4000500"/>
              <a:chExt cx="9471074" cy="191222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83382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1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5575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2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1639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3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07703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4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55776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5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31840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6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779912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7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55976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8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32040" y="4192734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9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31690" y="4192734"/>
                <a:ext cx="3416320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chemeClr val="bg1"/>
                    </a:solidFill>
                  </a:rPr>
                  <a:t>80 &lt; </a:t>
                </a:r>
                <a:r>
                  <a:rPr lang="en-GB" sz="1800" dirty="0">
                    <a:solidFill>
                      <a:schemeClr val="bg1"/>
                    </a:solidFill>
                  </a:rPr>
                  <a:t>penetration depth</a:t>
                </a:r>
                <a:r>
                  <a:rPr lang="en-GB" sz="1800" b="1" dirty="0">
                    <a:solidFill>
                      <a:schemeClr val="bg1"/>
                    </a:solidFill>
                  </a:rPr>
                  <a:t> &lt; 90 cm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779912" y="4768798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7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355976" y="4768798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8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555775" y="5488878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5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31840" y="5488878"/>
                <a:ext cx="312906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FF00"/>
                    </a:solidFill>
                  </a:rPr>
                  <a:t>6</a:t>
                </a:r>
                <a:endParaRPr lang="en-GB" sz="2000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151470" y="4940105"/>
                <a:ext cx="3416320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92D050"/>
                    </a:solidFill>
                  </a:rPr>
                  <a:t>70 &lt; </a:t>
                </a:r>
                <a:r>
                  <a:rPr lang="en-GB" sz="1800" dirty="0">
                    <a:solidFill>
                      <a:srgbClr val="92D050"/>
                    </a:solidFill>
                  </a:rPr>
                  <a:t>penetration depth</a:t>
                </a:r>
                <a:r>
                  <a:rPr lang="en-GB" sz="1800" b="1" dirty="0">
                    <a:solidFill>
                      <a:srgbClr val="92D050"/>
                    </a:solidFill>
                  </a:rPr>
                  <a:t> &lt; 80 cm</a:t>
                </a:r>
                <a:endParaRPr lang="en-GB" sz="2000" b="1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197247" y="5614261"/>
                <a:ext cx="3416320" cy="29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dirty="0">
                    <a:solidFill>
                      <a:srgbClr val="FF3399"/>
                    </a:solidFill>
                  </a:rPr>
                  <a:t>50 &lt; </a:t>
                </a:r>
                <a:r>
                  <a:rPr lang="en-GB" sz="1800" dirty="0">
                    <a:solidFill>
                      <a:srgbClr val="FF3399"/>
                    </a:solidFill>
                  </a:rPr>
                  <a:t>penetration depth</a:t>
                </a:r>
                <a:r>
                  <a:rPr lang="en-GB" sz="1800" b="1" dirty="0">
                    <a:solidFill>
                      <a:srgbClr val="FF3399"/>
                    </a:solidFill>
                  </a:rPr>
                  <a:t> &lt; 60 cm</a:t>
                </a:r>
                <a:endParaRPr lang="en-GB" sz="2000" b="1" dirty="0">
                  <a:solidFill>
                    <a:srgbClr val="FF3399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568629" y="4000500"/>
                <a:ext cx="2085827" cy="32333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144b, </a:t>
                </a:r>
                <a:r>
                  <a:rPr lang="en-US" sz="200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sz="2000" dirty="0">
                    <a:solidFill>
                      <a:srgbClr val="FF0000"/>
                    </a:solidFill>
                    <a:latin typeface="+mj-lt"/>
                    <a:cs typeface="Symbol" charset="2"/>
                  </a:rPr>
                  <a:t> = 0.2 mm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68629" y="4711700"/>
                <a:ext cx="2085827" cy="32333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108b, </a:t>
                </a:r>
                <a:r>
                  <a:rPr lang="en-US" sz="200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sz="2000" dirty="0">
                    <a:solidFill>
                      <a:srgbClr val="FF0000"/>
                    </a:solidFill>
                    <a:latin typeface="+mj-lt"/>
                    <a:cs typeface="Symbol" charset="2"/>
                  </a:rPr>
                  <a:t> = 0.2 mm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18358" y="5374765"/>
                <a:ext cx="1891865" cy="32333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144b, </a:t>
                </a:r>
                <a:r>
                  <a:rPr lang="en-US" sz="200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sz="2000" dirty="0">
                    <a:solidFill>
                      <a:srgbClr val="FF0000"/>
                    </a:solidFill>
                    <a:latin typeface="+mj-lt"/>
                    <a:cs typeface="Symbol" charset="2"/>
                  </a:rPr>
                  <a:t> = 2 mm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</p:grpSp>
      <p:cxnSp>
        <p:nvCxnSpPr>
          <p:cNvPr id="31" name="Straight Arrow Connector 30"/>
          <p:cNvCxnSpPr/>
          <p:nvPr/>
        </p:nvCxnSpPr>
        <p:spPr bwMode="auto">
          <a:xfrm flipV="1">
            <a:off x="182165" y="5455995"/>
            <a:ext cx="1123706" cy="904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92761" y="5472928"/>
            <a:ext cx="675185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>
                <a:latin typeface="Calibri" panose="020F0502020204030204" pitchFamily="34" charset="0"/>
              </a:rPr>
              <a:t>beam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1239921" y="4622320"/>
            <a:ext cx="600858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237335" y="4747271"/>
            <a:ext cx="885179" cy="4331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215" dirty="0">
                <a:latin typeface="Calibri" panose="020F0502020204030204" pitchFamily="34" charset="0"/>
              </a:rPr>
              <a:t>10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6270321"/>
            <a:ext cx="2195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 smtClean="0">
                <a:solidFill>
                  <a:srgbClr val="000000"/>
                </a:solidFill>
              </a:rPr>
              <a:t>F. Burkart, J. Blanco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048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Simulations of hydrodynamic tunneling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80" y="966154"/>
            <a:ext cx="8839200" cy="28636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Alternating simulation with FLUKA and BIG2 (N. Tahir, GSI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  <a:p>
            <a:pPr marL="895350" lvl="2" indent="-533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E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nergy deposition of 440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G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eV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protons in the target is calculated using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FLUKA. 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895350" lvl="2" indent="-533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Energy deposition data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is used as input to a two–dimensional hydrodynamic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code 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</a:rPr>
              <a:t>BIG2, to study the thermodynamic and the hydrodynamic response of the target due to the beam </a:t>
            </a: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impact.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895350" lvl="2" indent="-533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Density distribution from BIG2 used as input for next FLUKA iteration.</a:t>
            </a:r>
            <a:endParaRPr lang="de-CH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745910" y="4450168"/>
            <a:ext cx="1648243" cy="695727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364953" y="4453162"/>
            <a:ext cx="1642331" cy="659887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ＭＳ Ｐゴシック" charset="0"/>
            </a:endParaRPr>
          </a:p>
        </p:txBody>
      </p:sp>
      <p:cxnSp>
        <p:nvCxnSpPr>
          <p:cNvPr id="39" name="Straight Arrow Connector 38"/>
          <p:cNvCxnSpPr>
            <a:endCxn id="38" idx="1"/>
          </p:cNvCxnSpPr>
          <p:nvPr/>
        </p:nvCxnSpPr>
        <p:spPr bwMode="auto">
          <a:xfrm flipV="1">
            <a:off x="3394153" y="4783106"/>
            <a:ext cx="1970800" cy="23379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Elbow Connector 39"/>
          <p:cNvCxnSpPr/>
          <p:nvPr/>
        </p:nvCxnSpPr>
        <p:spPr bwMode="auto">
          <a:xfrm>
            <a:off x="7033109" y="4645249"/>
            <a:ext cx="320516" cy="1192254"/>
          </a:xfrm>
          <a:prstGeom prst="bentConnector2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H="1" flipV="1">
            <a:off x="948109" y="5826837"/>
            <a:ext cx="6417076" cy="10671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Elbow Connector 41"/>
          <p:cNvCxnSpPr/>
          <p:nvPr/>
        </p:nvCxnSpPr>
        <p:spPr bwMode="auto">
          <a:xfrm rot="5400000" flipH="1" flipV="1">
            <a:off x="825428" y="4861883"/>
            <a:ext cx="1077857" cy="809361"/>
          </a:xfrm>
          <a:prstGeom prst="bentConnector2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1734961" y="4593603"/>
            <a:ext cx="1845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FLUKA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Simulation of </a:t>
            </a:r>
            <a:r>
              <a:rPr lang="en-US" sz="16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E</a:t>
            </a:r>
            <a:r>
              <a:rPr lang="en-US" sz="1600" b="1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dep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Garamond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49306" y="4542408"/>
            <a:ext cx="1627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BIG2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Density change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Garamond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33632" y="4570197"/>
            <a:ext cx="1105816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E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dep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</a:rPr>
              <a:t> map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98752" y="3602678"/>
            <a:ext cx="22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runs until the density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Garamond"/>
              </a:rPr>
              <a:t>changed by 15%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69465" y="5667030"/>
            <a:ext cx="136127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</a:rPr>
              <a:t>density map</a:t>
            </a:r>
          </a:p>
        </p:txBody>
      </p:sp>
      <p:cxnSp>
        <p:nvCxnSpPr>
          <p:cNvPr id="48" name="Straight Arrow Connector 47"/>
          <p:cNvCxnSpPr>
            <a:stCxn id="46" idx="1"/>
            <a:endCxn id="44" idx="0"/>
          </p:cNvCxnSpPr>
          <p:nvPr/>
        </p:nvCxnSpPr>
        <p:spPr bwMode="auto">
          <a:xfrm flipH="1">
            <a:off x="6162834" y="3925844"/>
            <a:ext cx="435918" cy="616564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490648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Comparison experimental results / </a:t>
            </a:r>
            <a:r>
              <a:rPr lang="en-US" dirty="0" smtClean="0">
                <a:latin typeface="Calibri" panose="020F0502020204030204" pitchFamily="34" charset="0"/>
              </a:rPr>
              <a:t>simulations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6" name="Picture 5" descr="dt-7850n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" t="4639" r="7328" b="5949"/>
          <a:stretch/>
        </p:blipFill>
        <p:spPr>
          <a:xfrm>
            <a:off x="2031817" y="1120805"/>
            <a:ext cx="5539232" cy="39009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9" y="5131118"/>
            <a:ext cx="9143391" cy="1466322"/>
            <a:chOff x="609" y="3835400"/>
            <a:chExt cx="9143391" cy="1603671"/>
          </a:xfrm>
        </p:grpSpPr>
        <p:pic>
          <p:nvPicPr>
            <p:cNvPr id="8" name="Picture 7" descr="Cover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" y="3835400"/>
              <a:ext cx="9143391" cy="105474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83382" y="4192734"/>
              <a:ext cx="8960618" cy="1246337"/>
              <a:chOff x="183382" y="4192734"/>
              <a:chExt cx="8960618" cy="12463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83382" y="4205305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1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5577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2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31641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3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07705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4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55777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5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31841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6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779913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7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55977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8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32041" y="4192734"/>
                <a:ext cx="316112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rgbClr val="FFFF00"/>
                    </a:solidFill>
                  </a:rPr>
                  <a:t>9</a:t>
                </a:r>
                <a:endParaRPr lang="en-GB" sz="2215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31691" y="4192734"/>
                <a:ext cx="2169184" cy="411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46" b="1" dirty="0">
                    <a:solidFill>
                      <a:schemeClr val="bg1"/>
                    </a:solidFill>
                  </a:rPr>
                  <a:t>80 &lt; Hole &lt; 90 cm</a:t>
                </a:r>
                <a:endParaRPr lang="en-GB" sz="2215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846576" y="4965298"/>
                <a:ext cx="2297424" cy="47377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215" dirty="0"/>
                  <a:t>144b, </a:t>
                </a:r>
                <a:r>
                  <a:rPr lang="en-US" sz="2215" dirty="0">
                    <a:latin typeface="Symbol" charset="2"/>
                    <a:cs typeface="Symbol" charset="2"/>
                  </a:rPr>
                  <a:t>s</a:t>
                </a:r>
                <a:r>
                  <a:rPr lang="en-US" sz="2215" dirty="0">
                    <a:latin typeface="+mj-lt"/>
                    <a:cs typeface="Symbol" charset="2"/>
                  </a:rPr>
                  <a:t> = 0.2 mm</a:t>
                </a:r>
                <a:endParaRPr lang="en-US" sz="2215" dirty="0"/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5090097" y="3523910"/>
            <a:ext cx="136139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+mn-lt"/>
                <a:cs typeface="Garamond"/>
              </a:rPr>
              <a:t>T</a:t>
            </a:r>
            <a:r>
              <a:rPr lang="en-US" sz="1800" baseline="-25000" dirty="0" err="1">
                <a:solidFill>
                  <a:srgbClr val="C00000"/>
                </a:solidFill>
                <a:latin typeface="+mn-lt"/>
                <a:cs typeface="Garamond"/>
              </a:rPr>
              <a:t>melt</a:t>
            </a:r>
            <a:r>
              <a:rPr lang="en-US" sz="1800" baseline="-25000" dirty="0">
                <a:solidFill>
                  <a:srgbClr val="C00000"/>
                </a:solidFill>
                <a:latin typeface="+mn-lt"/>
                <a:cs typeface="Garamond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Garamond"/>
              </a:rPr>
              <a:t>: 1357 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15770" y="1782460"/>
            <a:ext cx="133754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+mn-lt"/>
                <a:cs typeface="Garamond"/>
              </a:rPr>
              <a:t>T</a:t>
            </a:r>
            <a:r>
              <a:rPr lang="en-US" sz="1800" baseline="-25000" dirty="0" err="1">
                <a:solidFill>
                  <a:srgbClr val="C00000"/>
                </a:solidFill>
                <a:latin typeface="+mn-lt"/>
                <a:cs typeface="Garamond"/>
              </a:rPr>
              <a:t>max</a:t>
            </a:r>
            <a:r>
              <a:rPr lang="en-US" sz="1800" baseline="-25000" dirty="0">
                <a:solidFill>
                  <a:srgbClr val="C00000"/>
                </a:solidFill>
                <a:latin typeface="+mn-lt"/>
                <a:cs typeface="Garamond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+mn-lt"/>
                <a:cs typeface="Garamond"/>
              </a:rPr>
              <a:t>: 7500 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86219" y="3783733"/>
            <a:ext cx="111521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800" dirty="0" err="1">
                <a:latin typeface="+mn-lt"/>
                <a:cs typeface="Garamond"/>
              </a:rPr>
              <a:t>Density</a:t>
            </a:r>
            <a:r>
              <a:rPr lang="en-US" sz="1800" baseline="-25000" dirty="0" err="1">
                <a:latin typeface="+mn-lt"/>
                <a:cs typeface="Garamond"/>
              </a:rPr>
              <a:t>min</a:t>
            </a:r>
            <a:r>
              <a:rPr lang="en-US" sz="1800" baseline="-25000" dirty="0">
                <a:latin typeface="+mn-lt"/>
                <a:cs typeface="Garamond"/>
              </a:rPr>
              <a:t> </a:t>
            </a:r>
            <a:r>
              <a:rPr lang="en-US" sz="1800" dirty="0">
                <a:latin typeface="+mn-lt"/>
                <a:cs typeface="Garamond"/>
              </a:rPr>
              <a:t>: 0.9 g/cc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5153614" y="4197588"/>
            <a:ext cx="12212" cy="45086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428699" y="1165793"/>
            <a:ext cx="480101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Garamond"/>
              </a:rPr>
              <a:t>Third target, after 144 bunches, 7850 ns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31898" y="2735171"/>
            <a:ext cx="1503312" cy="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87065" y="2762757"/>
            <a:ext cx="18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</a:rPr>
              <a:t>Gaseous copper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" y="6270321"/>
            <a:ext cx="3447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 smtClean="0">
                <a:solidFill>
                  <a:srgbClr val="000000"/>
                </a:solidFill>
              </a:rPr>
              <a:t>F. Burkart, J. Blanco, N. Tahir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333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607" y="1210084"/>
            <a:ext cx="7461393" cy="4756855"/>
            <a:chOff x="0" y="491613"/>
            <a:chExt cx="9144000" cy="6096000"/>
          </a:xfrm>
        </p:grpSpPr>
        <p:pic>
          <p:nvPicPr>
            <p:cNvPr id="2" name="Picture 1" descr="DSC_0276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91613"/>
              <a:ext cx="9144000" cy="609600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>
              <a:stCxn id="2" idx="1"/>
            </p:cNvCxnSpPr>
            <p:nvPr/>
          </p:nvCxnSpPr>
          <p:spPr>
            <a:xfrm flipV="1">
              <a:off x="0" y="3532859"/>
              <a:ext cx="1729490" cy="6754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770026" y="3120804"/>
              <a:ext cx="1216047" cy="891658"/>
            </a:xfrm>
            <a:prstGeom prst="ellipse">
              <a:avLst/>
            </a:prstGeom>
            <a:noFill/>
            <a:ln w="28575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15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Longitudinal cut – surface picture Target 3, Cylinder 1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559" y="1629955"/>
            <a:ext cx="6186739" cy="39592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76" y="6217533"/>
            <a:ext cx="21956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dirty="0" smtClean="0">
                <a:solidFill>
                  <a:srgbClr val="000000"/>
                </a:solidFill>
              </a:rPr>
              <a:t>F. Burkart, V. Raginel</a:t>
            </a:r>
            <a:endParaRPr lang="en-GB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2373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5197713"/>
          </a:xfrm>
        </p:spPr>
        <p:txBody>
          <a:bodyPr/>
          <a:lstStyle/>
          <a:p>
            <a:r>
              <a:rPr lang="en-GB" dirty="0" smtClean="0"/>
              <a:t>Direct beam impact on equipment - by design</a:t>
            </a:r>
          </a:p>
          <a:p>
            <a:pPr lvl="1"/>
            <a:r>
              <a:rPr lang="en-GB" dirty="0" smtClean="0"/>
              <a:t>Beam on target</a:t>
            </a:r>
          </a:p>
          <a:p>
            <a:pPr lvl="1"/>
            <a:r>
              <a:rPr lang="en-GB" dirty="0" smtClean="0"/>
              <a:t>Beam through vacuum windows</a:t>
            </a:r>
          </a:p>
          <a:p>
            <a:pPr lvl="1"/>
            <a:r>
              <a:rPr lang="en-GB" dirty="0" smtClean="0"/>
              <a:t>Beam on protection devices (beam absorber and collimators)</a:t>
            </a:r>
          </a:p>
          <a:p>
            <a:pPr lvl="1"/>
            <a:r>
              <a:rPr lang="en-GB" dirty="0" smtClean="0"/>
              <a:t>Beam on beam instrumentation (observation screens, wire scanners, ..)</a:t>
            </a:r>
          </a:p>
          <a:p>
            <a:r>
              <a:rPr lang="en-GB" dirty="0" smtClean="0"/>
              <a:t>Direct accidental beam </a:t>
            </a:r>
            <a:r>
              <a:rPr lang="en-GB" dirty="0"/>
              <a:t>impact on equipment </a:t>
            </a:r>
            <a:endParaRPr lang="en-GB" dirty="0" smtClean="0"/>
          </a:p>
          <a:p>
            <a:pPr lvl="1"/>
            <a:r>
              <a:rPr lang="en-GB" dirty="0" smtClean="0"/>
              <a:t>Any equipment close to the beam can be hit by particles if lost after a failure (vacuum chamber, magnets, cavities, beam instruments, …)</a:t>
            </a:r>
          </a:p>
          <a:p>
            <a:pPr lvl="1"/>
            <a:r>
              <a:rPr lang="en-GB" dirty="0" smtClean="0"/>
              <a:t>Targets, vacuum windows and protection devices hit with wrong beam parameters (beam too small, too high intensity)</a:t>
            </a:r>
          </a:p>
          <a:p>
            <a:r>
              <a:rPr lang="en-GB" dirty="0" smtClean="0"/>
              <a:t>During initial commissioning this cannot be avoided…</a:t>
            </a:r>
          </a:p>
          <a:p>
            <a:pPr lvl="1"/>
            <a:r>
              <a:rPr lang="en-GB" dirty="0" smtClean="0"/>
              <a:t>For commissioning of an accelerator: what beam intensity during first test?</a:t>
            </a:r>
          </a:p>
          <a:p>
            <a:r>
              <a:rPr lang="en-GB" dirty="0" smtClean="0"/>
              <a:t>What is the “safe” beam intensity impacting on equipment?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 beam impact on equipment</a:t>
            </a:r>
          </a:p>
        </p:txBody>
      </p:sp>
    </p:spTree>
    <p:extLst>
      <p:ext uri="{BB962C8B-B14F-4D97-AF65-F5344CB8AC3E}">
        <p14:creationId xmlns:p14="http://schemas.microsoft.com/office/powerpoint/2010/main" val="219515355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16790"/>
            <a:ext cx="8686800" cy="1957263"/>
          </a:xfrm>
        </p:spPr>
        <p:txBody>
          <a:bodyPr/>
          <a:lstStyle/>
          <a:p>
            <a:pPr marL="0" indent="0" algn="ctr">
              <a:buNone/>
            </a:pPr>
            <a:r>
              <a:rPr lang="en-GB" sz="6600" dirty="0" smtClean="0"/>
              <a:t>Material for beam intercepting devices</a:t>
            </a:r>
          </a:p>
          <a:p>
            <a:pPr marL="0" indent="0" algn="ctr">
              <a:buNone/>
            </a:pPr>
            <a:r>
              <a:rPr lang="en-GB" sz="4000" dirty="0" smtClean="0"/>
              <a:t>(collimators, beam absorbers)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7944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0" y="5300663"/>
            <a:ext cx="9144000" cy="1223962"/>
          </a:xfrm>
          <a:prstGeom prst="rect">
            <a:avLst/>
          </a:prstGeom>
          <a:solidFill>
            <a:srgbClr val="F8F8F8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18787" name="Picture 3" descr="Click for original image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6338" y="58740"/>
            <a:ext cx="6697662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Line 4"/>
          <p:cNvSpPr>
            <a:spLocks noChangeShapeType="1"/>
          </p:cNvSpPr>
          <p:nvPr/>
        </p:nvSpPr>
        <p:spPr bwMode="auto">
          <a:xfrm flipV="1">
            <a:off x="36515" y="5905500"/>
            <a:ext cx="9107487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04965" name="Oval 5"/>
          <p:cNvSpPr>
            <a:spLocks noChangeAspect="1" noChangeArrowheads="1"/>
          </p:cNvSpPr>
          <p:nvPr/>
        </p:nvSpPr>
        <p:spPr bwMode="auto">
          <a:xfrm>
            <a:off x="5842002" y="3068638"/>
            <a:ext cx="85725" cy="428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40000"/>
              </a:spcBef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8790" name="AutoShape 6"/>
          <p:cNvSpPr>
            <a:spLocks noChangeArrowheads="1"/>
          </p:cNvSpPr>
          <p:nvPr/>
        </p:nvSpPr>
        <p:spPr bwMode="auto">
          <a:xfrm flipV="1">
            <a:off x="1692277" y="6021388"/>
            <a:ext cx="6480175" cy="431800"/>
          </a:xfrm>
          <a:custGeom>
            <a:avLst/>
            <a:gdLst>
              <a:gd name="T0" fmla="*/ 1840958850 w 21600"/>
              <a:gd name="T1" fmla="*/ 4316001 h 21600"/>
              <a:gd name="T2" fmla="*/ 972052599 w 21600"/>
              <a:gd name="T3" fmla="*/ 8632001 h 21600"/>
              <a:gd name="T4" fmla="*/ 103145486 w 21600"/>
              <a:gd name="T5" fmla="*/ 4316001 h 21600"/>
              <a:gd name="T6" fmla="*/ 97205259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46 w 21600"/>
              <a:gd name="T13" fmla="*/ 2946 h 21600"/>
              <a:gd name="T14" fmla="*/ 18654 w 21600"/>
              <a:gd name="T15" fmla="*/ 186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291" y="21600"/>
                </a:lnTo>
                <a:lnTo>
                  <a:pt x="1930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8791" name="AutoShape 7"/>
          <p:cNvSpPr>
            <a:spLocks noChangeArrowheads="1"/>
          </p:cNvSpPr>
          <p:nvPr/>
        </p:nvSpPr>
        <p:spPr bwMode="auto">
          <a:xfrm>
            <a:off x="1692275" y="5373688"/>
            <a:ext cx="6408738" cy="431800"/>
          </a:xfrm>
          <a:custGeom>
            <a:avLst/>
            <a:gdLst>
              <a:gd name="T0" fmla="*/ 1796896146 w 21600"/>
              <a:gd name="T1" fmla="*/ 4316001 h 21600"/>
              <a:gd name="T2" fmla="*/ 950738609 w 21600"/>
              <a:gd name="T3" fmla="*/ 8632001 h 21600"/>
              <a:gd name="T4" fmla="*/ 104581406 w 21600"/>
              <a:gd name="T5" fmla="*/ 4316001 h 21600"/>
              <a:gd name="T6" fmla="*/ 95073860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88 w 21600"/>
              <a:gd name="T13" fmla="*/ 2988 h 21600"/>
              <a:gd name="T14" fmla="*/ 18612 w 21600"/>
              <a:gd name="T15" fmla="*/ 1861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76" y="21600"/>
                </a:lnTo>
                <a:lnTo>
                  <a:pt x="1922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 dirty="0">
              <a:solidFill>
                <a:srgbClr val="0000FF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446340" y="836613"/>
            <a:ext cx="2232025" cy="1223962"/>
            <a:chOff x="884" y="527"/>
            <a:chExt cx="1406" cy="771"/>
          </a:xfrm>
        </p:grpSpPr>
        <p:sp>
          <p:nvSpPr>
            <p:cNvPr id="118807" name="Text Box 9"/>
            <p:cNvSpPr txBox="1">
              <a:spLocks noChangeArrowheads="1"/>
            </p:cNvSpPr>
            <p:nvPr/>
          </p:nvSpPr>
          <p:spPr bwMode="auto">
            <a:xfrm>
              <a:off x="884" y="527"/>
              <a:ext cx="1406" cy="33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400" dirty="0">
                  <a:solidFill>
                    <a:srgbClr val="0000FF"/>
                  </a:solidFill>
                </a:rPr>
                <a:t>RF contacts for guiding image currents</a:t>
              </a:r>
            </a:p>
          </p:txBody>
        </p:sp>
        <p:sp>
          <p:nvSpPr>
            <p:cNvPr id="118808" name="Line 10"/>
            <p:cNvSpPr>
              <a:spLocks noChangeShapeType="1"/>
            </p:cNvSpPr>
            <p:nvPr/>
          </p:nvSpPr>
          <p:spPr bwMode="auto">
            <a:xfrm>
              <a:off x="1610" y="845"/>
              <a:ext cx="454" cy="31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09" name="Line 11"/>
            <p:cNvSpPr>
              <a:spLocks noChangeShapeType="1"/>
            </p:cNvSpPr>
            <p:nvPr/>
          </p:nvSpPr>
          <p:spPr bwMode="auto">
            <a:xfrm>
              <a:off x="1927" y="845"/>
              <a:ext cx="363" cy="27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10" name="Line 12"/>
            <p:cNvSpPr>
              <a:spLocks noChangeShapeType="1"/>
            </p:cNvSpPr>
            <p:nvPr/>
          </p:nvSpPr>
          <p:spPr bwMode="auto">
            <a:xfrm>
              <a:off x="1338" y="845"/>
              <a:ext cx="635" cy="45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789613" y="1470027"/>
            <a:ext cx="195262" cy="2989263"/>
            <a:chOff x="2990" y="926"/>
            <a:chExt cx="123" cy="1883"/>
          </a:xfrm>
        </p:grpSpPr>
        <p:sp>
          <p:nvSpPr>
            <p:cNvPr id="118805" name="Line 14"/>
            <p:cNvSpPr>
              <a:spLocks noChangeShapeType="1"/>
            </p:cNvSpPr>
            <p:nvPr/>
          </p:nvSpPr>
          <p:spPr bwMode="auto">
            <a:xfrm>
              <a:off x="2990" y="926"/>
              <a:ext cx="32" cy="188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06" name="Line 15"/>
            <p:cNvSpPr>
              <a:spLocks noChangeShapeType="1"/>
            </p:cNvSpPr>
            <p:nvPr/>
          </p:nvSpPr>
          <p:spPr bwMode="auto">
            <a:xfrm>
              <a:off x="3088" y="930"/>
              <a:ext cx="25" cy="18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446338" y="2574927"/>
            <a:ext cx="3960812" cy="1008063"/>
            <a:chOff x="884" y="1622"/>
            <a:chExt cx="2495" cy="635"/>
          </a:xfrm>
        </p:grpSpPr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884" y="1622"/>
              <a:ext cx="2495" cy="635"/>
              <a:chOff x="884" y="1622"/>
              <a:chExt cx="2495" cy="635"/>
            </a:xfrm>
          </p:grpSpPr>
          <p:sp>
            <p:nvSpPr>
              <p:cNvPr id="118803" name="Text Box 18"/>
              <p:cNvSpPr txBox="1">
                <a:spLocks noChangeArrowheads="1"/>
              </p:cNvSpPr>
              <p:nvPr/>
            </p:nvSpPr>
            <p:spPr bwMode="auto">
              <a:xfrm>
                <a:off x="884" y="1854"/>
                <a:ext cx="771" cy="19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400" dirty="0">
                    <a:solidFill>
                      <a:srgbClr val="0000FF"/>
                    </a:solidFill>
                  </a:rPr>
                  <a:t>Beam spot </a:t>
                </a:r>
              </a:p>
            </p:txBody>
          </p:sp>
          <p:sp>
            <p:nvSpPr>
              <p:cNvPr id="118804" name="Oval 19"/>
              <p:cNvSpPr>
                <a:spLocks noChangeArrowheads="1"/>
              </p:cNvSpPr>
              <p:nvPr/>
            </p:nvSpPr>
            <p:spPr bwMode="auto">
              <a:xfrm>
                <a:off x="2699" y="1622"/>
                <a:ext cx="680" cy="635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lnSpc>
                    <a:spcPct val="95000"/>
                  </a:lnSpc>
                  <a:spcBef>
                    <a:spcPct val="40000"/>
                  </a:spcBef>
                </a:pPr>
                <a:endParaRPr lang="en-GB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18802" name="Line 20"/>
            <p:cNvSpPr>
              <a:spLocks noChangeShapeType="1"/>
            </p:cNvSpPr>
            <p:nvPr/>
          </p:nvSpPr>
          <p:spPr bwMode="auto">
            <a:xfrm>
              <a:off x="1650" y="1941"/>
              <a:ext cx="1248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4606925" y="1684340"/>
            <a:ext cx="2540000" cy="390525"/>
            <a:chOff x="2245" y="1061"/>
            <a:chExt cx="1600" cy="246"/>
          </a:xfrm>
        </p:grpSpPr>
        <p:sp>
          <p:nvSpPr>
            <p:cNvPr id="118798" name="Line 22"/>
            <p:cNvSpPr>
              <a:spLocks noChangeShapeType="1"/>
            </p:cNvSpPr>
            <p:nvPr/>
          </p:nvSpPr>
          <p:spPr bwMode="auto">
            <a:xfrm flipH="1">
              <a:off x="3100" y="1307"/>
              <a:ext cx="745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799" name="Line 23"/>
            <p:cNvSpPr>
              <a:spLocks noChangeShapeType="1"/>
            </p:cNvSpPr>
            <p:nvPr/>
          </p:nvSpPr>
          <p:spPr bwMode="auto">
            <a:xfrm>
              <a:off x="2245" y="1307"/>
              <a:ext cx="745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18800" name="Rectangle 24"/>
            <p:cNvSpPr>
              <a:spLocks noChangeArrowheads="1"/>
            </p:cNvSpPr>
            <p:nvPr/>
          </p:nvSpPr>
          <p:spPr bwMode="auto">
            <a:xfrm>
              <a:off x="3114" y="1061"/>
              <a:ext cx="343" cy="136"/>
            </a:xfrm>
            <a:prstGeom prst="rect">
              <a:avLst/>
            </a:prstGeom>
            <a:solidFill>
              <a:srgbClr val="00279F"/>
            </a:solidFill>
            <a:ln w="19050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 dirty="0">
                  <a:solidFill>
                    <a:srgbClr val="FFFF00"/>
                  </a:solidFill>
                </a:rPr>
                <a:t> 2 mm</a:t>
              </a:r>
              <a:r>
                <a:rPr lang="en-GB" sz="1400" b="1" dirty="0">
                  <a:solidFill>
                    <a:srgbClr val="500093"/>
                  </a:solidFill>
                </a:rPr>
                <a:t> </a:t>
              </a:r>
              <a:endParaRPr lang="en-GB" sz="2000" dirty="0">
                <a:solidFill>
                  <a:srgbClr val="500093"/>
                </a:solidFill>
                <a:latin typeface="Times New Roman" pitchFamily="18" charset="0"/>
              </a:endParaRPr>
            </a:p>
          </p:txBody>
        </p:sp>
      </p:grpSp>
      <p:sp>
        <p:nvSpPr>
          <p:cNvPr id="118796" name="Rectangle 25"/>
          <p:cNvSpPr>
            <a:spLocks noChangeArrowheads="1"/>
          </p:cNvSpPr>
          <p:nvPr/>
        </p:nvSpPr>
        <p:spPr bwMode="auto">
          <a:xfrm>
            <a:off x="76200" y="1066800"/>
            <a:ext cx="2286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dirty="0">
                <a:solidFill>
                  <a:srgbClr val="000066"/>
                </a:solidFill>
                <a:latin typeface="Calibri"/>
              </a:rPr>
              <a:t>View of a two sided collimator</a:t>
            </a:r>
            <a:br>
              <a:rPr lang="en-GB" dirty="0">
                <a:solidFill>
                  <a:srgbClr val="000066"/>
                </a:solidFill>
                <a:latin typeface="Calibri"/>
              </a:rPr>
            </a:br>
            <a:r>
              <a:rPr lang="en-GB" dirty="0">
                <a:solidFill>
                  <a:srgbClr val="000066"/>
                </a:solidFill>
                <a:latin typeface="Calibri"/>
              </a:rPr>
              <a:t/>
            </a:r>
            <a:br>
              <a:rPr lang="en-GB" dirty="0">
                <a:solidFill>
                  <a:srgbClr val="000066"/>
                </a:solidFill>
                <a:latin typeface="Calibri"/>
              </a:rPr>
            </a:br>
            <a:endParaRPr lang="en-GB" b="1" dirty="0">
              <a:solidFill>
                <a:srgbClr val="000066"/>
              </a:solidFill>
              <a:latin typeface="Calibri"/>
            </a:endParaRPr>
          </a:p>
          <a:p>
            <a:pPr algn="ctr"/>
            <a:r>
              <a:rPr lang="en-GB" dirty="0">
                <a:solidFill>
                  <a:srgbClr val="000066"/>
                </a:solidFill>
                <a:latin typeface="Calibri"/>
              </a:rPr>
              <a:t>about 100 collimators are installed in LHC</a:t>
            </a:r>
          </a:p>
        </p:txBody>
      </p:sp>
      <p:sp>
        <p:nvSpPr>
          <p:cNvPr id="1704986" name="Rectangle 6"/>
          <p:cNvSpPr>
            <a:spLocks noChangeArrowheads="1"/>
          </p:cNvSpPr>
          <p:nvPr/>
        </p:nvSpPr>
        <p:spPr bwMode="auto">
          <a:xfrm>
            <a:off x="0" y="6543677"/>
            <a:ext cx="2133600" cy="31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1400" dirty="0">
                <a:solidFill>
                  <a:srgbClr val="000000"/>
                </a:solidFill>
              </a:rPr>
              <a:t>Ralph Assmann, CERN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507227" y="5427090"/>
            <a:ext cx="18952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1400" dirty="0">
                <a:solidFill>
                  <a:srgbClr val="FFFF00"/>
                </a:solidFill>
              </a:rPr>
              <a:t>length about 120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4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163">
        <p:fade/>
      </p:transition>
    </mc:Choice>
    <mc:Fallback xmlns="">
      <p:transition spd="med" advTm="66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0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4965" grpId="0" animBg="1"/>
      <p:bldP spid="28" grpId="0"/>
      <p:bldP spid="28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material for beam intercepting devices?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choice of a particular material for a </a:t>
            </a:r>
            <a:r>
              <a:rPr lang="en-GB" dirty="0" smtClean="0"/>
              <a:t>collimators is </a:t>
            </a:r>
            <a:r>
              <a:rPr lang="en-GB" dirty="0"/>
              <a:t>driven by the material performance under different points of </a:t>
            </a:r>
            <a:r>
              <a:rPr lang="en-GB" dirty="0" smtClean="0"/>
              <a:t>view</a:t>
            </a:r>
            <a:endParaRPr lang="en-GB" dirty="0"/>
          </a:p>
          <a:p>
            <a:r>
              <a:rPr lang="en-GB" dirty="0" smtClean="0"/>
              <a:t>Thermomechanical robustness</a:t>
            </a:r>
          </a:p>
          <a:p>
            <a:pPr lvl="1"/>
            <a:r>
              <a:rPr lang="en-GB" dirty="0" smtClean="0"/>
              <a:t>Ability of material to withstand impact of short beam pulse</a:t>
            </a:r>
          </a:p>
          <a:p>
            <a:pPr lvl="1"/>
            <a:r>
              <a:rPr lang="en-GB" dirty="0" smtClean="0"/>
              <a:t>Melting temperature gives an indication – this is related to the radiation length and material density</a:t>
            </a:r>
          </a:p>
          <a:p>
            <a:r>
              <a:rPr lang="en-GB" dirty="0" smtClean="0"/>
              <a:t>Thermal stability</a:t>
            </a:r>
            <a:endParaRPr lang="en-GB" dirty="0"/>
          </a:p>
          <a:p>
            <a:pPr lvl="1"/>
            <a:r>
              <a:rPr lang="en-GB" dirty="0"/>
              <a:t>Under steady-state or slowly transient heat deposition, </a:t>
            </a:r>
            <a:r>
              <a:rPr lang="en-GB" dirty="0" smtClean="0"/>
              <a:t>ability </a:t>
            </a:r>
            <a:r>
              <a:rPr lang="en-GB" dirty="0"/>
              <a:t>of the material </a:t>
            </a:r>
            <a:r>
              <a:rPr lang="en-GB" dirty="0" smtClean="0"/>
              <a:t>to maintain </a:t>
            </a:r>
            <a:r>
              <a:rPr lang="en-GB" dirty="0"/>
              <a:t>geometrical stability of the component. </a:t>
            </a:r>
          </a:p>
          <a:p>
            <a:r>
              <a:rPr lang="en-GB" dirty="0" smtClean="0"/>
              <a:t>Electrical conductivity</a:t>
            </a:r>
          </a:p>
          <a:p>
            <a:pPr lvl="1"/>
            <a:r>
              <a:rPr lang="en-GB" dirty="0"/>
              <a:t>Components </a:t>
            </a:r>
            <a:r>
              <a:rPr lang="en-GB" dirty="0" smtClean="0"/>
              <a:t>close to the beam must </a:t>
            </a:r>
            <a:r>
              <a:rPr lang="en-GB" dirty="0"/>
              <a:t>minimize their contributions to RF </a:t>
            </a:r>
            <a:r>
              <a:rPr lang="en-GB" dirty="0" smtClean="0"/>
              <a:t>impedance: highest </a:t>
            </a:r>
            <a:r>
              <a:rPr lang="en-GB" dirty="0"/>
              <a:t>electrical conductivity </a:t>
            </a:r>
            <a:r>
              <a:rPr lang="en-GB" dirty="0" smtClean="0"/>
              <a:t>for </a:t>
            </a:r>
            <a:r>
              <a:rPr lang="en-GB" dirty="0"/>
              <a:t>materials </a:t>
            </a:r>
            <a:r>
              <a:rPr lang="en-GB" dirty="0" smtClean="0"/>
              <a:t>close </a:t>
            </a:r>
            <a:r>
              <a:rPr lang="en-GB" dirty="0"/>
              <a:t>to circulating beams</a:t>
            </a:r>
            <a:r>
              <a:rPr lang="en-GB" dirty="0" smtClean="0"/>
              <a:t>!</a:t>
            </a:r>
          </a:p>
          <a:p>
            <a:r>
              <a:rPr lang="en-GB" dirty="0" smtClean="0"/>
              <a:t>Radiation hardness</a:t>
            </a:r>
          </a:p>
          <a:p>
            <a:pPr lvl="1"/>
            <a:r>
              <a:rPr lang="en-GB" dirty="0" smtClean="0"/>
              <a:t>To maintain properties with radiation dose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9511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material for beam intercepting devices?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/>
              <a:t>Maximize </a:t>
            </a:r>
            <a:r>
              <a:rPr lang="en-GB" sz="2200" dirty="0">
                <a:solidFill>
                  <a:srgbClr val="0000FF"/>
                </a:solidFill>
              </a:rPr>
              <a:t>Electrical Conductivity </a:t>
            </a:r>
            <a:r>
              <a:rPr lang="en-GB" sz="2200" dirty="0" smtClean="0"/>
              <a:t>to </a:t>
            </a:r>
            <a:r>
              <a:rPr lang="en-GB" sz="2200" dirty="0"/>
              <a:t>limit RF Impedance</a:t>
            </a:r>
          </a:p>
          <a:p>
            <a:r>
              <a:rPr lang="en-GB" sz="2200" dirty="0"/>
              <a:t>Maximize </a:t>
            </a:r>
            <a:r>
              <a:rPr lang="en-GB" sz="2200" dirty="0">
                <a:solidFill>
                  <a:srgbClr val="0000FF"/>
                </a:solidFill>
              </a:rPr>
              <a:t>Thermal Conductivity </a:t>
            </a:r>
            <a:r>
              <a:rPr lang="en-GB" sz="2200" dirty="0" smtClean="0"/>
              <a:t>to </a:t>
            </a:r>
            <a:r>
              <a:rPr lang="en-GB" sz="2200" dirty="0"/>
              <a:t>maintain geometrical stability under steady-state </a:t>
            </a:r>
            <a:r>
              <a:rPr lang="en-GB" sz="2200" dirty="0" smtClean="0"/>
              <a:t>losses</a:t>
            </a:r>
            <a:endParaRPr lang="en-GB" sz="2200" dirty="0"/>
          </a:p>
          <a:p>
            <a:r>
              <a:rPr lang="en-GB" sz="2200" dirty="0"/>
              <a:t>Minimize </a:t>
            </a:r>
            <a:r>
              <a:rPr lang="en-GB" sz="2200" dirty="0" smtClean="0">
                <a:solidFill>
                  <a:srgbClr val="0000FF"/>
                </a:solidFill>
              </a:rPr>
              <a:t>Coefficient of Thermal Expansion (CTE)</a:t>
            </a:r>
            <a:r>
              <a:rPr lang="en-GB" sz="2200" dirty="0" smtClean="0"/>
              <a:t> to </a:t>
            </a:r>
            <a:r>
              <a:rPr lang="en-GB" sz="2200" dirty="0"/>
              <a:t>increase resistance to thermal shock and maintain geometrical </a:t>
            </a:r>
            <a:r>
              <a:rPr lang="en-GB" sz="2200" dirty="0" smtClean="0"/>
              <a:t>stability</a:t>
            </a:r>
            <a:endParaRPr lang="en-GB" sz="2200" dirty="0"/>
          </a:p>
          <a:p>
            <a:r>
              <a:rPr lang="en-GB" sz="2200" dirty="0"/>
              <a:t>Maximize </a:t>
            </a:r>
            <a:r>
              <a:rPr lang="en-GB" sz="2200" dirty="0">
                <a:solidFill>
                  <a:srgbClr val="0000FF"/>
                </a:solidFill>
              </a:rPr>
              <a:t>Melting/Degradation Temperature </a:t>
            </a:r>
            <a:r>
              <a:rPr lang="en-GB" sz="2200" dirty="0" smtClean="0"/>
              <a:t>to </a:t>
            </a:r>
            <a:r>
              <a:rPr lang="en-GB" sz="2200" dirty="0"/>
              <a:t>withstand high temperatures reached in case of beam impacts </a:t>
            </a:r>
          </a:p>
          <a:p>
            <a:r>
              <a:rPr lang="en-GB" sz="2200" dirty="0"/>
              <a:t>Maximize </a:t>
            </a:r>
            <a:r>
              <a:rPr lang="en-GB" sz="2200" dirty="0">
                <a:solidFill>
                  <a:srgbClr val="0000FF"/>
                </a:solidFill>
              </a:rPr>
              <a:t>Specific Heat </a:t>
            </a:r>
            <a:r>
              <a:rPr lang="en-GB" sz="2200" dirty="0" smtClean="0"/>
              <a:t>to </a:t>
            </a:r>
            <a:r>
              <a:rPr lang="en-GB" sz="2200" dirty="0"/>
              <a:t>lower </a:t>
            </a:r>
            <a:r>
              <a:rPr lang="en-GB" sz="2200" dirty="0" smtClean="0"/>
              <a:t>temperature </a:t>
            </a:r>
            <a:r>
              <a:rPr lang="en-GB" sz="2200" dirty="0"/>
              <a:t>increase during impacts </a:t>
            </a:r>
          </a:p>
          <a:p>
            <a:r>
              <a:rPr lang="en-GB" sz="2200" dirty="0"/>
              <a:t>Maximize </a:t>
            </a:r>
            <a:r>
              <a:rPr lang="en-GB" sz="2200" dirty="0">
                <a:solidFill>
                  <a:srgbClr val="0000FF"/>
                </a:solidFill>
              </a:rPr>
              <a:t>Mechanical Strength </a:t>
            </a:r>
            <a:r>
              <a:rPr lang="en-GB" sz="2200" dirty="0" smtClean="0"/>
              <a:t>(particularly </a:t>
            </a:r>
            <a:r>
              <a:rPr lang="en-GB" sz="2200" dirty="0"/>
              <a:t>strain to failure) to improve thermal shock resistance </a:t>
            </a:r>
          </a:p>
          <a:p>
            <a:r>
              <a:rPr lang="en-GB" sz="2200" dirty="0"/>
              <a:t>Balance </a:t>
            </a:r>
            <a:r>
              <a:rPr lang="en-GB" sz="2200" dirty="0">
                <a:solidFill>
                  <a:srgbClr val="0000FF"/>
                </a:solidFill>
              </a:rPr>
              <a:t>Density </a:t>
            </a:r>
            <a:r>
              <a:rPr lang="en-GB" sz="2200" dirty="0" smtClean="0">
                <a:solidFill>
                  <a:srgbClr val="0000FF"/>
                </a:solidFill>
              </a:rPr>
              <a:t>and </a:t>
            </a:r>
            <a:r>
              <a:rPr lang="en-GB" sz="2200" dirty="0">
                <a:solidFill>
                  <a:srgbClr val="0000FF"/>
                </a:solidFill>
              </a:rPr>
              <a:t>A</a:t>
            </a:r>
            <a:r>
              <a:rPr lang="en-GB" sz="2200" dirty="0" smtClean="0">
                <a:solidFill>
                  <a:srgbClr val="0000FF"/>
                </a:solidFill>
              </a:rPr>
              <a:t>tomic </a:t>
            </a:r>
            <a:r>
              <a:rPr lang="en-GB" sz="2200" dirty="0">
                <a:solidFill>
                  <a:srgbClr val="0000FF"/>
                </a:solidFill>
              </a:rPr>
              <a:t>N</a:t>
            </a:r>
            <a:r>
              <a:rPr lang="en-GB" sz="2200" dirty="0" smtClean="0">
                <a:solidFill>
                  <a:srgbClr val="0000FF"/>
                </a:solidFill>
              </a:rPr>
              <a:t>umber </a:t>
            </a:r>
            <a:r>
              <a:rPr lang="en-GB" sz="2200" dirty="0" smtClean="0"/>
              <a:t>to </a:t>
            </a:r>
            <a:r>
              <a:rPr lang="en-GB" sz="2200" dirty="0"/>
              <a:t>limit peak energy deposition while maintaining adequate </a:t>
            </a:r>
            <a:r>
              <a:rPr lang="en-GB" sz="2200" dirty="0" smtClean="0"/>
              <a:t>interaction efficiency</a:t>
            </a:r>
            <a:endParaRPr lang="en-GB" sz="2200" dirty="0"/>
          </a:p>
          <a:p>
            <a:r>
              <a:rPr lang="en-GB" sz="2200" dirty="0"/>
              <a:t>Minimize </a:t>
            </a:r>
            <a:r>
              <a:rPr lang="en-GB" sz="2200" dirty="0" smtClean="0">
                <a:solidFill>
                  <a:srgbClr val="0000FF"/>
                </a:solidFill>
              </a:rPr>
              <a:t>Radiation-Induced </a:t>
            </a:r>
            <a:r>
              <a:rPr lang="en-GB" sz="2200" dirty="0">
                <a:solidFill>
                  <a:srgbClr val="0000FF"/>
                </a:solidFill>
              </a:rPr>
              <a:t>Damage </a:t>
            </a:r>
            <a:r>
              <a:rPr lang="en-GB" sz="2200" dirty="0"/>
              <a:t>to improve component lifetime under long term particle irradiation</a:t>
            </a:r>
          </a:p>
        </p:txBody>
      </p:sp>
    </p:spTree>
    <p:extLst>
      <p:ext uri="{BB962C8B-B14F-4D97-AF65-F5344CB8AC3E}">
        <p14:creationId xmlns:p14="http://schemas.microsoft.com/office/powerpoint/2010/main" val="13521359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of different materials at HiRadMat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3051" y="781416"/>
            <a:ext cx="2457814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5051" y="781416"/>
            <a:ext cx="2457814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3051" y="3633970"/>
            <a:ext cx="2456095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5051" y="3633970"/>
            <a:ext cx="2456095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G:\Workspaces\m\MechanicalMeasurement\Data\2012\EDMS_1168519\Pictures\PostIrradiation\060313\CuD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051" y="3615891"/>
            <a:ext cx="2457814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050" y="781415"/>
            <a:ext cx="2451688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89"/>
          <p:cNvSpPr/>
          <p:nvPr/>
        </p:nvSpPr>
        <p:spPr>
          <a:xfrm>
            <a:off x="915051" y="3337416"/>
            <a:ext cx="2448000" cy="288147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>
            <a:spAutoFit/>
          </a:bodyPr>
          <a:lstStyle/>
          <a:p>
            <a:pPr marL="0" lvl="2" algn="ctr"/>
            <a:r>
              <a:rPr lang="en-GB" sz="1400" i="1" dirty="0" smtClean="0">
                <a:solidFill>
                  <a:srgbClr val="C00000"/>
                </a:solidFill>
              </a:rPr>
              <a:t>Tungsten Alloy, 72 b</a:t>
            </a:r>
            <a:endParaRPr lang="en-GB" sz="1400" i="1" dirty="0">
              <a:solidFill>
                <a:srgbClr val="C00000"/>
              </a:solidFill>
            </a:endParaRPr>
          </a:p>
        </p:txBody>
      </p:sp>
      <p:sp>
        <p:nvSpPr>
          <p:cNvPr id="11" name="Rectangle 189"/>
          <p:cNvSpPr/>
          <p:nvPr/>
        </p:nvSpPr>
        <p:spPr>
          <a:xfrm>
            <a:off x="3723051" y="3337416"/>
            <a:ext cx="2448000" cy="288147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36000" rIns="36000" bIns="36000">
            <a:spAutoFit/>
          </a:bodyPr>
          <a:lstStyle/>
          <a:p>
            <a:pPr marL="0" lvl="1" algn="ctr"/>
            <a:r>
              <a:rPr lang="en-GB" sz="1400" i="1" dirty="0">
                <a:solidFill>
                  <a:srgbClr val="C00000"/>
                </a:solidFill>
              </a:rPr>
              <a:t>Molybdenum, 72 &amp; 144 </a:t>
            </a:r>
            <a:r>
              <a:rPr lang="en-GB" sz="1400" i="1" dirty="0" smtClean="0">
                <a:solidFill>
                  <a:srgbClr val="C00000"/>
                </a:solidFill>
              </a:rPr>
              <a:t>b</a:t>
            </a:r>
            <a:endParaRPr lang="en-GB" sz="1400" i="1" dirty="0">
              <a:solidFill>
                <a:srgbClr val="C00000"/>
              </a:solidFill>
            </a:endParaRPr>
          </a:p>
        </p:txBody>
      </p:sp>
      <p:sp>
        <p:nvSpPr>
          <p:cNvPr id="12" name="Rectangle 189"/>
          <p:cNvSpPr/>
          <p:nvPr/>
        </p:nvSpPr>
        <p:spPr>
          <a:xfrm>
            <a:off x="6495051" y="3337416"/>
            <a:ext cx="2448000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err="1">
                <a:solidFill>
                  <a:srgbClr val="C00000"/>
                </a:solidFill>
              </a:rPr>
              <a:t>Glidcop</a:t>
            </a:r>
            <a:r>
              <a:rPr lang="en-GB" sz="1400" i="1" dirty="0">
                <a:solidFill>
                  <a:srgbClr val="C00000"/>
                </a:solidFill>
              </a:rPr>
              <a:t>, </a:t>
            </a:r>
            <a:r>
              <a:rPr lang="en-GB" sz="1400" i="1" dirty="0" smtClean="0">
                <a:solidFill>
                  <a:srgbClr val="C00000"/>
                </a:solidFill>
              </a:rPr>
              <a:t>72 b (2 x) </a:t>
            </a:r>
            <a:endParaRPr lang="en-GB" sz="1400" i="1" dirty="0">
              <a:solidFill>
                <a:srgbClr val="C00000"/>
              </a:solidFill>
            </a:endParaRPr>
          </a:p>
        </p:txBody>
      </p:sp>
      <p:sp>
        <p:nvSpPr>
          <p:cNvPr id="13" name="Rectangle 189"/>
          <p:cNvSpPr/>
          <p:nvPr/>
        </p:nvSpPr>
        <p:spPr>
          <a:xfrm>
            <a:off x="915051" y="6171891"/>
            <a:ext cx="2459944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rgbClr val="C00000"/>
                </a:solidFill>
              </a:rPr>
              <a:t>Copper-Diamond</a:t>
            </a:r>
            <a:endParaRPr lang="en-GB" sz="1400" i="1" dirty="0">
              <a:solidFill>
                <a:srgbClr val="C00000"/>
              </a:solidFill>
            </a:endParaRPr>
          </a:p>
          <a:p>
            <a:pPr marL="0" lvl="1" algn="ctr"/>
            <a:r>
              <a:rPr lang="en-GB" sz="1400" i="1" dirty="0">
                <a:solidFill>
                  <a:srgbClr val="C00000"/>
                </a:solidFill>
              </a:rPr>
              <a:t>144 </a:t>
            </a:r>
            <a:r>
              <a:rPr lang="en-GB" sz="1400" i="1" dirty="0" smtClean="0">
                <a:solidFill>
                  <a:srgbClr val="C00000"/>
                </a:solidFill>
              </a:rPr>
              <a:t>b</a:t>
            </a:r>
            <a:endParaRPr lang="en-GB" sz="1400" i="1" dirty="0">
              <a:solidFill>
                <a:srgbClr val="C00000"/>
              </a:solidFill>
            </a:endParaRPr>
          </a:p>
        </p:txBody>
      </p:sp>
      <p:sp>
        <p:nvSpPr>
          <p:cNvPr id="14" name="Rectangle 189"/>
          <p:cNvSpPr/>
          <p:nvPr/>
        </p:nvSpPr>
        <p:spPr>
          <a:xfrm>
            <a:off x="3773438" y="6171891"/>
            <a:ext cx="2473955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rgbClr val="C00000"/>
                </a:solidFill>
              </a:rPr>
              <a:t>Molybdenum-Copper-Diamond </a:t>
            </a:r>
            <a:r>
              <a:rPr lang="en-GB" sz="1400" i="1" dirty="0">
                <a:solidFill>
                  <a:srgbClr val="C00000"/>
                </a:solidFill>
              </a:rPr>
              <a:t>144 </a:t>
            </a:r>
            <a:r>
              <a:rPr lang="en-GB" sz="1400" i="1" dirty="0" smtClean="0">
                <a:solidFill>
                  <a:srgbClr val="C00000"/>
                </a:solidFill>
              </a:rPr>
              <a:t>b </a:t>
            </a:r>
            <a:endParaRPr lang="en-GB" sz="1400" i="1" dirty="0">
              <a:solidFill>
                <a:srgbClr val="C00000"/>
              </a:solidFill>
            </a:endParaRPr>
          </a:p>
        </p:txBody>
      </p:sp>
      <p:sp>
        <p:nvSpPr>
          <p:cNvPr id="15" name="Rectangle 189"/>
          <p:cNvSpPr/>
          <p:nvPr/>
        </p:nvSpPr>
        <p:spPr>
          <a:xfrm>
            <a:off x="6228700" y="6171891"/>
            <a:ext cx="2924632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rgbClr val="C00000"/>
                </a:solidFill>
              </a:rPr>
              <a:t>Molybdenum-Graphite (3 grades) </a:t>
            </a:r>
            <a:endParaRPr lang="en-GB" sz="1400" i="1" dirty="0">
              <a:solidFill>
                <a:srgbClr val="C00000"/>
              </a:solidFill>
            </a:endParaRPr>
          </a:p>
          <a:p>
            <a:pPr marL="0" lvl="1" algn="ctr"/>
            <a:r>
              <a:rPr lang="en-GB" sz="1400" i="1" dirty="0">
                <a:solidFill>
                  <a:srgbClr val="C00000"/>
                </a:solidFill>
              </a:rPr>
              <a:t>144 </a:t>
            </a:r>
            <a:r>
              <a:rPr lang="en-GB" sz="1400" i="1" dirty="0" smtClean="0">
                <a:solidFill>
                  <a:srgbClr val="C00000"/>
                </a:solidFill>
              </a:rPr>
              <a:t>b </a:t>
            </a:r>
            <a:endParaRPr lang="en-GB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252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Collimator</a:t>
            </a:r>
            <a:r>
              <a:rPr lang="de-CH" dirty="0" smtClean="0"/>
              <a:t> </a:t>
            </a:r>
            <a:r>
              <a:rPr lang="de-CH" dirty="0" err="1" smtClean="0"/>
              <a:t>test</a:t>
            </a:r>
            <a:r>
              <a:rPr lang="de-CH" dirty="0" smtClean="0"/>
              <a:t> at HiRadMat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400" y="792000"/>
            <a:ext cx="5269995" cy="5544000"/>
          </a:xfrm>
        </p:spPr>
        <p:txBody>
          <a:bodyPr/>
          <a:lstStyle/>
          <a:p>
            <a:r>
              <a:rPr lang="en-GB" sz="2000" dirty="0" smtClean="0"/>
              <a:t>Goal</a:t>
            </a:r>
            <a:r>
              <a:rPr lang="en-GB" sz="2000" dirty="0"/>
              <a:t>: induce severe damage on the </a:t>
            </a:r>
            <a:r>
              <a:rPr lang="en-GB" sz="2000" dirty="0" smtClean="0"/>
              <a:t>collimator (~</a:t>
            </a:r>
            <a:r>
              <a:rPr lang="en-GB" sz="2000" dirty="0" smtClean="0"/>
              <a:t>3 equivalent LHC bunches) </a:t>
            </a:r>
            <a:endParaRPr lang="en-GB" sz="2000" dirty="0"/>
          </a:p>
          <a:p>
            <a:r>
              <a:rPr lang="en-GB" sz="2000" dirty="0" smtClean="0"/>
              <a:t>Impressive </a:t>
            </a:r>
            <a:r>
              <a:rPr lang="en-GB" sz="2000" dirty="0"/>
              <a:t>quantity of tungsten </a:t>
            </a:r>
            <a:r>
              <a:rPr lang="en-GB" sz="2000" dirty="0" smtClean="0"/>
              <a:t>alloy ejected </a:t>
            </a:r>
            <a:br>
              <a:rPr lang="en-GB" sz="2000" dirty="0" smtClean="0"/>
            </a:br>
            <a:r>
              <a:rPr lang="en-GB" sz="2000" dirty="0" smtClean="0"/>
              <a:t>(</a:t>
            </a:r>
            <a:r>
              <a:rPr lang="en-GB" sz="2000" dirty="0"/>
              <a:t>partly </a:t>
            </a:r>
            <a:r>
              <a:rPr lang="en-GB" sz="2000" dirty="0" smtClean="0"/>
              <a:t>bonded </a:t>
            </a:r>
            <a:r>
              <a:rPr lang="en-GB" sz="2000" dirty="0"/>
              <a:t>to the opposite jaw, partly fallen </a:t>
            </a:r>
            <a:r>
              <a:rPr lang="en-GB" sz="2000" dirty="0"/>
              <a:t> </a:t>
            </a:r>
            <a:r>
              <a:rPr lang="en-GB" sz="2000" dirty="0" smtClean="0"/>
              <a:t>on </a:t>
            </a:r>
            <a:r>
              <a:rPr lang="en-GB" sz="2000" dirty="0" smtClean="0"/>
              <a:t>tank </a:t>
            </a:r>
            <a:r>
              <a:rPr lang="en-GB" sz="2000" dirty="0"/>
              <a:t>bottom or towards entrance and exit </a:t>
            </a:r>
            <a:r>
              <a:rPr lang="en-GB" sz="2000" dirty="0" smtClean="0"/>
              <a:t>flanges</a:t>
            </a:r>
            <a:r>
              <a:rPr lang="en-GB" sz="2000" dirty="0"/>
              <a:t>)</a:t>
            </a:r>
          </a:p>
          <a:p>
            <a:r>
              <a:rPr lang="en-GB" sz="2000" dirty="0"/>
              <a:t>Vacuum </a:t>
            </a:r>
            <a:r>
              <a:rPr lang="en-GB" sz="2000" dirty="0" smtClean="0"/>
              <a:t>degraded. Tank </a:t>
            </a:r>
            <a:r>
              <a:rPr lang="en-GB" sz="2000" dirty="0"/>
              <a:t>contaminated</a:t>
            </a:r>
          </a:p>
          <a:p>
            <a:r>
              <a:rPr lang="en-GB" sz="2000" dirty="0"/>
              <a:t>Groove height ~ 1 </a:t>
            </a:r>
            <a:r>
              <a:rPr lang="en-GB" sz="2000" dirty="0" smtClean="0"/>
              <a:t>cm (consistent </a:t>
            </a:r>
            <a:r>
              <a:rPr lang="en-GB" sz="2000" dirty="0" smtClean="0"/>
              <a:t>with numerical simulations</a:t>
            </a:r>
            <a:r>
              <a:rPr lang="en-GB" sz="2000" dirty="0" smtClean="0"/>
              <a:t>)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6" name="Picture 5" descr="G:\Departments\EN\Groups\MME_MechanicalEngineering\Federico.Carra\HiRadMat\TCTA_HRMT09\HRMT09_pictures_from_867_Corrected\BEBB_photos\20130124_104818_Route Adam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8335" r="46759" b="48728"/>
          <a:stretch/>
        </p:blipFill>
        <p:spPr bwMode="auto">
          <a:xfrm>
            <a:off x="5718589" y="793690"/>
            <a:ext cx="3389915" cy="531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/>
          <p:cNvSpPr>
            <a:spLocks/>
          </p:cNvSpPr>
          <p:nvPr/>
        </p:nvSpPr>
        <p:spPr bwMode="auto">
          <a:xfrm>
            <a:off x="7704841" y="1021393"/>
            <a:ext cx="1206469" cy="408102"/>
          </a:xfrm>
          <a:prstGeom prst="borderCallout2">
            <a:avLst>
              <a:gd name="adj1" fmla="val 95424"/>
              <a:gd name="adj2" fmla="val 49971"/>
              <a:gd name="adj3" fmla="val 217083"/>
              <a:gd name="adj4" fmla="val 39822"/>
              <a:gd name="adj5" fmla="val 301903"/>
              <a:gd name="adj6" fmla="val -3812"/>
            </a:avLst>
          </a:prstGeom>
          <a:ln w="15875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3231" tIns="33231" rIns="33231" bIns="33231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108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Groove height </a:t>
            </a:r>
            <a:br>
              <a:rPr lang="en-GB" sz="1108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GB" sz="1108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~ 1 cm</a:t>
            </a:r>
          </a:p>
        </p:txBody>
      </p:sp>
      <p:sp>
        <p:nvSpPr>
          <p:cNvPr id="8" name="AutoShape 2"/>
          <p:cNvSpPr>
            <a:spLocks/>
          </p:cNvSpPr>
          <p:nvPr/>
        </p:nvSpPr>
        <p:spPr bwMode="auto">
          <a:xfrm>
            <a:off x="4640093" y="3223129"/>
            <a:ext cx="1395847" cy="237607"/>
          </a:xfrm>
          <a:prstGeom prst="borderCallout2">
            <a:avLst>
              <a:gd name="adj1" fmla="val 46439"/>
              <a:gd name="adj2" fmla="val 99802"/>
              <a:gd name="adj3" fmla="val 199958"/>
              <a:gd name="adj4" fmla="val 111362"/>
              <a:gd name="adj5" fmla="val 546505"/>
              <a:gd name="adj6" fmla="val 159183"/>
            </a:avLst>
          </a:prstGeom>
          <a:ln w="15875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3231" tIns="33231" rIns="33231" bIns="33231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108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Ejected W fragments</a:t>
            </a:r>
          </a:p>
        </p:txBody>
      </p:sp>
      <p:cxnSp>
        <p:nvCxnSpPr>
          <p:cNvPr id="9" name="Straight Connector 8"/>
          <p:cNvCxnSpPr>
            <a:stCxn id="8" idx="0"/>
          </p:cNvCxnSpPr>
          <p:nvPr/>
        </p:nvCxnSpPr>
        <p:spPr>
          <a:xfrm flipV="1">
            <a:off x="6035940" y="2099623"/>
            <a:ext cx="339522" cy="12423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76883" y="4223750"/>
            <a:ext cx="0" cy="1521375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"/>
          <a:stretch/>
        </p:blipFill>
        <p:spPr bwMode="auto">
          <a:xfrm>
            <a:off x="1562351" y="3831632"/>
            <a:ext cx="3458668" cy="26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38939" y="3917212"/>
            <a:ext cx="1260337" cy="28786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231" tIns="33231" rIns="33231" bIns="332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/>
              <a:t>72 bunches 440 GeV</a:t>
            </a:r>
            <a:endParaRPr lang="en-GB" sz="1000" dirty="0"/>
          </a:p>
        </p:txBody>
      </p:sp>
      <p:sp>
        <p:nvSpPr>
          <p:cNvPr id="13" name="Rectangle 12"/>
          <p:cNvSpPr/>
          <p:nvPr/>
        </p:nvSpPr>
        <p:spPr>
          <a:xfrm>
            <a:off x="4693645" y="5011636"/>
            <a:ext cx="702055" cy="26799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balanced" dir="t"/>
          </a:scene3d>
          <a:sp3d extrusionH="31750" prstMaterial="plastic">
            <a:bevelT w="381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3231" tIns="33231" rIns="33231" bIns="332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b="1" dirty="0"/>
              <a:t>~12 mm</a:t>
            </a:r>
          </a:p>
        </p:txBody>
      </p:sp>
      <p:sp>
        <p:nvSpPr>
          <p:cNvPr id="14" name="Footer Placeholder 10"/>
          <p:cNvSpPr txBox="1">
            <a:spLocks/>
          </p:cNvSpPr>
          <p:nvPr/>
        </p:nvSpPr>
        <p:spPr>
          <a:xfrm>
            <a:off x="144051" y="6131054"/>
            <a:ext cx="1235898" cy="2000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000000"/>
                </a:solidFill>
              </a:rPr>
              <a:t>A. Bertarelli </a:t>
            </a:r>
            <a:endParaRPr lang="en-GB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5083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Risk when damaging equipment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5413743"/>
          </a:xfrm>
        </p:spPr>
        <p:txBody>
          <a:bodyPr/>
          <a:lstStyle/>
          <a:p>
            <a:r>
              <a:rPr lang="en-GB" sz="2200" dirty="0" smtClean="0"/>
              <a:t>Opening of the beam pipe - loss of ultrahigh vacuum</a:t>
            </a:r>
          </a:p>
          <a:p>
            <a:endParaRPr lang="en-GB" sz="2200" dirty="0" smtClean="0"/>
          </a:p>
          <a:p>
            <a:r>
              <a:rPr lang="de-CH" sz="2200" dirty="0" err="1" smtClean="0"/>
              <a:t>Damage</a:t>
            </a:r>
            <a:r>
              <a:rPr lang="de-CH" sz="2200" dirty="0" smtClean="0"/>
              <a:t> </a:t>
            </a:r>
            <a:r>
              <a:rPr lang="de-CH" sz="2200" dirty="0" err="1" smtClean="0"/>
              <a:t>of</a:t>
            </a:r>
            <a:r>
              <a:rPr lang="de-CH" sz="2200" dirty="0" smtClean="0"/>
              <a:t> a normal </a:t>
            </a:r>
            <a:r>
              <a:rPr lang="de-CH" sz="2200" dirty="0" err="1" smtClean="0"/>
              <a:t>conducting</a:t>
            </a:r>
            <a:r>
              <a:rPr lang="de-CH" sz="2200" dirty="0" smtClean="0"/>
              <a:t> </a:t>
            </a:r>
            <a:r>
              <a:rPr lang="de-CH" sz="2200" dirty="0" err="1" smtClean="0"/>
              <a:t>or</a:t>
            </a:r>
            <a:r>
              <a:rPr lang="de-CH" sz="2200" dirty="0" smtClean="0"/>
              <a:t> </a:t>
            </a:r>
            <a:r>
              <a:rPr lang="de-CH" sz="2200" dirty="0" err="1" smtClean="0"/>
              <a:t>superconducting</a:t>
            </a:r>
            <a:r>
              <a:rPr lang="de-CH" sz="2200" dirty="0" smtClean="0"/>
              <a:t> </a:t>
            </a:r>
            <a:r>
              <a:rPr lang="de-CH" sz="2200" dirty="0" err="1" smtClean="0"/>
              <a:t>magnet</a:t>
            </a:r>
            <a:endParaRPr lang="de-CH" sz="2200" dirty="0" smtClean="0"/>
          </a:p>
          <a:p>
            <a:endParaRPr lang="en-GB" sz="2200" dirty="0" smtClean="0"/>
          </a:p>
          <a:p>
            <a:r>
              <a:rPr lang="en-GB" sz="2200" dirty="0" smtClean="0"/>
              <a:t>Collimator scratches at HERA – not a problem</a:t>
            </a:r>
          </a:p>
          <a:p>
            <a:endParaRPr lang="en-GB" sz="2200" dirty="0" smtClean="0"/>
          </a:p>
          <a:p>
            <a:r>
              <a:rPr lang="en-GB" sz="2200" dirty="0" smtClean="0"/>
              <a:t>Collimator deformation, can be a problem</a:t>
            </a:r>
          </a:p>
          <a:p>
            <a:endParaRPr lang="en-GB" sz="2200" dirty="0" smtClean="0"/>
          </a:p>
          <a:p>
            <a:r>
              <a:rPr lang="de-CH" sz="2200" dirty="0" err="1" smtClean="0"/>
              <a:t>Creating</a:t>
            </a:r>
            <a:r>
              <a:rPr lang="de-CH" sz="2200" dirty="0" smtClean="0"/>
              <a:t> </a:t>
            </a:r>
            <a:r>
              <a:rPr lang="de-CH" sz="2200" dirty="0" err="1" smtClean="0"/>
              <a:t>dust</a:t>
            </a:r>
            <a:r>
              <a:rPr lang="de-CH" sz="2200" dirty="0" smtClean="0"/>
              <a:t> </a:t>
            </a:r>
            <a:r>
              <a:rPr lang="de-CH" sz="2200" dirty="0" err="1" smtClean="0"/>
              <a:t>or</a:t>
            </a:r>
            <a:r>
              <a:rPr lang="de-CH" sz="2200" dirty="0" smtClean="0"/>
              <a:t> </a:t>
            </a:r>
            <a:r>
              <a:rPr lang="de-CH" sz="2200" dirty="0" err="1" smtClean="0"/>
              <a:t>particulates</a:t>
            </a:r>
            <a:r>
              <a:rPr lang="de-CH" sz="2200" dirty="0" smtClean="0"/>
              <a:t> – in </a:t>
            </a:r>
            <a:r>
              <a:rPr lang="de-CH" sz="2200" dirty="0" err="1" smtClean="0"/>
              <a:t>particular</a:t>
            </a:r>
            <a:r>
              <a:rPr lang="de-CH" sz="2200" dirty="0" smtClean="0"/>
              <a:t> a </a:t>
            </a:r>
            <a:r>
              <a:rPr lang="de-CH" sz="2200" dirty="0" err="1" smtClean="0"/>
              <a:t>problem</a:t>
            </a:r>
            <a:r>
              <a:rPr lang="de-CH" sz="2200" dirty="0" smtClean="0"/>
              <a:t> </a:t>
            </a:r>
            <a:r>
              <a:rPr lang="de-CH" sz="2200" dirty="0" err="1" smtClean="0"/>
              <a:t>for</a:t>
            </a:r>
            <a:r>
              <a:rPr lang="de-CH" sz="2200" dirty="0" smtClean="0"/>
              <a:t> </a:t>
            </a:r>
            <a:r>
              <a:rPr lang="de-CH" sz="2200" dirty="0" err="1" smtClean="0"/>
              <a:t>cavities</a:t>
            </a:r>
            <a:endParaRPr lang="de-CH" sz="2200" dirty="0" smtClean="0"/>
          </a:p>
          <a:p>
            <a:endParaRPr lang="de-CH" sz="2200" dirty="0" smtClean="0"/>
          </a:p>
          <a:p>
            <a:r>
              <a:rPr lang="de-CH" sz="2200" dirty="0" smtClean="0"/>
              <a:t>Sensitive </a:t>
            </a:r>
            <a:r>
              <a:rPr lang="de-CH" sz="2200" dirty="0" err="1" smtClean="0"/>
              <a:t>equipment</a:t>
            </a:r>
            <a:r>
              <a:rPr lang="de-CH" sz="2200" dirty="0" smtClean="0"/>
              <a:t> such </a:t>
            </a:r>
            <a:r>
              <a:rPr lang="de-CH" sz="2200" dirty="0" err="1" smtClean="0"/>
              <a:t>as</a:t>
            </a:r>
            <a:r>
              <a:rPr lang="de-CH" sz="2200" dirty="0" smtClean="0"/>
              <a:t> </a:t>
            </a:r>
            <a:r>
              <a:rPr lang="de-CH" sz="2200" dirty="0" err="1" smtClean="0"/>
              <a:t>detectors</a:t>
            </a:r>
            <a:r>
              <a:rPr lang="de-CH" sz="2200" dirty="0" smtClean="0"/>
              <a:t>: </a:t>
            </a:r>
            <a:r>
              <a:rPr lang="de-CH" sz="2200" dirty="0" err="1" smtClean="0"/>
              <a:t>very</a:t>
            </a:r>
            <a:r>
              <a:rPr lang="de-CH" sz="2200" dirty="0" smtClean="0"/>
              <a:t> </a:t>
            </a:r>
            <a:r>
              <a:rPr lang="de-CH" sz="2200" dirty="0" err="1" smtClean="0"/>
              <a:t>little</a:t>
            </a:r>
            <a:r>
              <a:rPr lang="de-CH" sz="2200" dirty="0" smtClean="0"/>
              <a:t> beam </a:t>
            </a:r>
            <a:r>
              <a:rPr lang="de-CH" sz="2200" dirty="0" err="1" smtClean="0"/>
              <a:t>loss</a:t>
            </a:r>
            <a:r>
              <a:rPr lang="de-CH" sz="2200" dirty="0" smtClean="0"/>
              <a:t> </a:t>
            </a:r>
            <a:r>
              <a:rPr lang="de-CH" sz="2200" dirty="0" err="1" smtClean="0"/>
              <a:t>can</a:t>
            </a:r>
            <a:r>
              <a:rPr lang="de-CH" sz="2200" dirty="0" smtClean="0"/>
              <a:t> </a:t>
            </a:r>
            <a:r>
              <a:rPr lang="de-CH" sz="2200" dirty="0" err="1" smtClean="0"/>
              <a:t>lead</a:t>
            </a:r>
            <a:r>
              <a:rPr lang="de-CH" sz="2200" dirty="0" smtClean="0"/>
              <a:t> </a:t>
            </a:r>
            <a:r>
              <a:rPr lang="de-CH" sz="2200" dirty="0" err="1" smtClean="0"/>
              <a:t>to</a:t>
            </a:r>
            <a:r>
              <a:rPr lang="de-CH" sz="2200" dirty="0" smtClean="0"/>
              <a:t> </a:t>
            </a:r>
            <a:r>
              <a:rPr lang="de-CH" sz="2200" dirty="0" err="1" smtClean="0"/>
              <a:t>damage</a:t>
            </a:r>
            <a:endParaRPr lang="de-CH" sz="2200" dirty="0" smtClean="0"/>
          </a:p>
          <a:p>
            <a:endParaRPr lang="de-CH" sz="2200" dirty="0"/>
          </a:p>
          <a:p>
            <a:pPr marL="0" indent="0">
              <a:buNone/>
            </a:pPr>
            <a:endParaRPr lang="de-CH" sz="2200" dirty="0"/>
          </a:p>
          <a:p>
            <a:endParaRPr lang="en-GB" sz="2200" dirty="0" smtClean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0059436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Final comments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6"/>
            <a:ext cx="8686800" cy="5485754"/>
          </a:xfrm>
        </p:spPr>
        <p:txBody>
          <a:bodyPr/>
          <a:lstStyle/>
          <a:p>
            <a:r>
              <a:rPr lang="en-GB" sz="2200" dirty="0"/>
              <a:t>High energy particle </a:t>
            </a:r>
            <a:r>
              <a:rPr lang="en-GB" sz="2200" dirty="0" smtClean="0"/>
              <a:t>beams have extremely </a:t>
            </a:r>
            <a:r>
              <a:rPr lang="en-GB" sz="2200" dirty="0"/>
              <a:t>high destructive potential in case of interaction with matter (several </a:t>
            </a:r>
            <a:r>
              <a:rPr lang="en-GB" sz="2200" dirty="0" smtClean="0"/>
              <a:t>100 MJ </a:t>
            </a:r>
            <a:r>
              <a:rPr lang="en-GB" sz="2200" dirty="0"/>
              <a:t>can be released in &lt;</a:t>
            </a:r>
            <a:r>
              <a:rPr lang="en-GB" sz="2200" dirty="0" smtClean="0"/>
              <a:t> ms)</a:t>
            </a:r>
            <a:endParaRPr lang="en-GB" sz="2200" dirty="0"/>
          </a:p>
          <a:p>
            <a:r>
              <a:rPr lang="en-GB" sz="2200" dirty="0"/>
              <a:t>The analysis of beam-matter interaction involves several disciplines and requires a </a:t>
            </a:r>
            <a:r>
              <a:rPr lang="en-GB" sz="2200" dirty="0" smtClean="0"/>
              <a:t>multi-physics </a:t>
            </a:r>
            <a:r>
              <a:rPr lang="en-GB" sz="2200" dirty="0"/>
              <a:t>approach</a:t>
            </a:r>
          </a:p>
          <a:p>
            <a:r>
              <a:rPr lang="en-GB" sz="2200" dirty="0"/>
              <a:t>When interaction phenomena do not lead to extensive changes of density or phase transitions, material response can be analysed with a good degree of approximation by </a:t>
            </a:r>
            <a:r>
              <a:rPr lang="en-GB" sz="2200" dirty="0" smtClean="0"/>
              <a:t>thermo-elasticity </a:t>
            </a:r>
            <a:r>
              <a:rPr lang="en-GB" sz="2200" dirty="0"/>
              <a:t>principles</a:t>
            </a:r>
          </a:p>
          <a:p>
            <a:r>
              <a:rPr lang="en-GB" sz="2200" dirty="0"/>
              <a:t>Otherwise, advanced nonlinear tools (</a:t>
            </a:r>
            <a:r>
              <a:rPr lang="en-GB" sz="2200" dirty="0" smtClean="0"/>
              <a:t>hydro-codes</a:t>
            </a:r>
            <a:r>
              <a:rPr lang="en-GB" sz="2200" dirty="0"/>
              <a:t>) must be </a:t>
            </a:r>
            <a:r>
              <a:rPr lang="en-GB" sz="2200" dirty="0" smtClean="0"/>
              <a:t>used</a:t>
            </a:r>
          </a:p>
          <a:p>
            <a:r>
              <a:rPr lang="en-GB" sz="2200" dirty="0" smtClean="0"/>
              <a:t>Some criteria can </a:t>
            </a:r>
            <a:r>
              <a:rPr lang="en-GB" sz="2200" dirty="0"/>
              <a:t>help in the material selection process in the early design phase of systems exposed to beam interaction</a:t>
            </a:r>
          </a:p>
          <a:p>
            <a:r>
              <a:rPr lang="en-GB" sz="2200" dirty="0"/>
              <a:t>No material fits all requirements! </a:t>
            </a:r>
          </a:p>
          <a:p>
            <a:r>
              <a:rPr lang="en-GB" sz="2200" dirty="0"/>
              <a:t>D</a:t>
            </a:r>
            <a:r>
              <a:rPr lang="en-GB" sz="2200" dirty="0" smtClean="0"/>
              <a:t>edicated</a:t>
            </a:r>
            <a:r>
              <a:rPr lang="en-GB" sz="2200" dirty="0"/>
              <a:t>, carefully designed experiments </a:t>
            </a:r>
            <a:r>
              <a:rPr lang="en-GB" sz="2200" dirty="0" smtClean="0"/>
              <a:t>can </a:t>
            </a:r>
            <a:r>
              <a:rPr lang="en-GB" sz="2200" dirty="0"/>
              <a:t>benchmark advanced numerical simulations and provide the final validation for </a:t>
            </a:r>
            <a:r>
              <a:rPr lang="en-GB" sz="2200" dirty="0" smtClean="0"/>
              <a:t>systems</a:t>
            </a:r>
          </a:p>
          <a:p>
            <a:r>
              <a:rPr lang="en-GB" sz="2200" dirty="0"/>
              <a:t>The power of particle beams are not only a threat, but also used for physics studies (HED) and machining in </a:t>
            </a:r>
            <a:r>
              <a:rPr lang="en-GB" sz="2200" dirty="0" smtClean="0"/>
              <a:t>industry</a:t>
            </a:r>
          </a:p>
          <a:p>
            <a:endParaRPr lang="en-GB" sz="2200" dirty="0" smtClean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77943054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Relevant parameters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5135510" cy="534173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Beam parameters</a:t>
            </a:r>
          </a:p>
          <a:p>
            <a:pPr marL="628650" lvl="1" indent="-361950"/>
            <a:r>
              <a:rPr lang="en-GB" dirty="0" smtClean="0"/>
              <a:t>Particle type</a:t>
            </a:r>
          </a:p>
          <a:p>
            <a:pPr marL="628650" lvl="1" indent="-361950"/>
            <a:r>
              <a:rPr lang="en-GB" dirty="0" smtClean="0"/>
              <a:t>Particle energy</a:t>
            </a:r>
          </a:p>
          <a:p>
            <a:pPr marL="628650" lvl="1" indent="-361950"/>
            <a:r>
              <a:rPr lang="en-GB" dirty="0" smtClean="0"/>
              <a:t>Beam intensity</a:t>
            </a:r>
          </a:p>
          <a:p>
            <a:pPr marL="628650" lvl="1" indent="-361950"/>
            <a:r>
              <a:rPr lang="en-GB" dirty="0" smtClean="0"/>
              <a:t>Beam size</a:t>
            </a:r>
          </a:p>
          <a:p>
            <a:pPr marL="628650" lvl="1" indent="-361950"/>
            <a:r>
              <a:rPr lang="en-GB" dirty="0" smtClean="0"/>
              <a:t>Temporal profile of impacting beam / bunch</a:t>
            </a:r>
          </a:p>
          <a:p>
            <a:pPr marL="628650" lvl="1" indent="-361950"/>
            <a:r>
              <a:rPr lang="en-GB" dirty="0" smtClean="0"/>
              <a:t>Impact parameters of beam onto equipment (orthogonal, grazing, …)</a:t>
            </a:r>
          </a:p>
          <a:p>
            <a:pPr marL="628650" lvl="1" indent="-361950"/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Equipment parameters</a:t>
            </a:r>
            <a:endParaRPr lang="en-GB" dirty="0"/>
          </a:p>
          <a:p>
            <a:pPr marL="628650" lvl="1" indent="-361950"/>
            <a:r>
              <a:rPr lang="en-GB" dirty="0" smtClean="0"/>
              <a:t>Material</a:t>
            </a:r>
          </a:p>
          <a:p>
            <a:pPr marL="628650" lvl="1" indent="-361950"/>
            <a:r>
              <a:rPr lang="en-GB" dirty="0" smtClean="0"/>
              <a:t>Mechanical structure</a:t>
            </a:r>
          </a:p>
          <a:p>
            <a:pPr marL="628650" lvl="1" indent="-361950"/>
            <a:r>
              <a:rPr lang="en-GB" dirty="0" smtClean="0"/>
              <a:t>Sensitivity of equipment </a:t>
            </a:r>
          </a:p>
          <a:p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508130" y="1213005"/>
            <a:ext cx="3439395" cy="1767954"/>
            <a:chOff x="5508130" y="1213005"/>
            <a:chExt cx="3439395" cy="1767954"/>
          </a:xfrm>
        </p:grpSpPr>
        <p:sp>
          <p:nvSpPr>
            <p:cNvPr id="4" name="Rectangle 3"/>
            <p:cNvSpPr/>
            <p:nvPr/>
          </p:nvSpPr>
          <p:spPr>
            <a:xfrm>
              <a:off x="7055876" y="1465040"/>
              <a:ext cx="1656230" cy="792110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ight Arrow 4"/>
            <p:cNvSpPr/>
            <p:nvPr/>
          </p:nvSpPr>
          <p:spPr>
            <a:xfrm>
              <a:off x="5782165" y="1752148"/>
              <a:ext cx="1178901" cy="144000"/>
            </a:xfrm>
            <a:prstGeom prst="rightArrow">
              <a:avLst>
                <a:gd name="adj1" fmla="val 50000"/>
                <a:gd name="adj2" fmla="val 1459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508130" y="1213005"/>
              <a:ext cx="3439395" cy="129618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33627" y="2611627"/>
              <a:ext cx="34013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FF"/>
                  </a:solidFill>
                </a:rPr>
                <a:t>Impact by design, well defined</a:t>
              </a:r>
              <a:endParaRPr lang="en-GB" sz="18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95585" y="3429000"/>
            <a:ext cx="3485908" cy="1728240"/>
            <a:chOff x="5495585" y="3429000"/>
            <a:chExt cx="3485908" cy="1728240"/>
          </a:xfrm>
        </p:grpSpPr>
        <p:sp>
          <p:nvSpPr>
            <p:cNvPr id="8" name="Right Arrow 7"/>
            <p:cNvSpPr/>
            <p:nvPr/>
          </p:nvSpPr>
          <p:spPr>
            <a:xfrm rot="21238252">
              <a:off x="5534813" y="3824879"/>
              <a:ext cx="2623757" cy="160747"/>
            </a:xfrm>
            <a:prstGeom prst="rightArrow">
              <a:avLst>
                <a:gd name="adj1" fmla="val 50000"/>
                <a:gd name="adj2" fmla="val 1459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95585" y="3429000"/>
              <a:ext cx="3439395" cy="129618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495585" y="3687531"/>
              <a:ext cx="343939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5495585" y="3429000"/>
              <a:ext cx="3439395" cy="258532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95585" y="4443706"/>
              <a:ext cx="3439395" cy="2585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95585" y="4466649"/>
              <a:ext cx="3439395" cy="258532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80140" y="4787908"/>
              <a:ext cx="340135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FF"/>
                  </a:solidFill>
                </a:rPr>
                <a:t>Accidental impact, ill defined</a:t>
              </a:r>
              <a:endParaRPr lang="en-GB" sz="18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72722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happen to materials / equipment?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498168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Temperature increase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Loss of superconductivity in magnets or cavities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Melting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Vaporisation</a:t>
            </a:r>
          </a:p>
          <a:p>
            <a:pPr marL="0" indent="0">
              <a:buNone/>
            </a:pPr>
            <a:r>
              <a:rPr lang="en-GB" b="1" dirty="0" smtClean="0"/>
              <a:t>Stresses and forces: </a:t>
            </a:r>
            <a:r>
              <a:rPr lang="en-GB" dirty="0"/>
              <a:t>b</a:t>
            </a:r>
            <a:r>
              <a:rPr lang="en-GB" dirty="0" smtClean="0"/>
              <a:t>y temperature differences and/or by shock waves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Change of shape and mechanical properties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Triggering additional release of energy (e.g. superconducting magnets)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Some equipment is very delicate, e.g. the inner tracker of particle physics detectors very close to the beam</a:t>
            </a:r>
          </a:p>
          <a:p>
            <a:pPr marL="0" indent="0">
              <a:buNone/>
            </a:pPr>
            <a:r>
              <a:rPr lang="en-GB" dirty="0">
                <a:solidFill>
                  <a:srgbClr val="0000FF"/>
                </a:solidFill>
              </a:rPr>
              <a:t>Question: Assume that the temperature of the material after beam impact is (far) away from melting: is it safe for the equipment?</a:t>
            </a:r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3841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GB" dirty="0"/>
              <a:t>H</a:t>
            </a:r>
            <a:r>
              <a:rPr lang="en-GB" dirty="0" smtClean="0"/>
              <a:t>eating by direct beam impact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7667"/>
            <a:ext cx="8686800" cy="3613493"/>
          </a:xfrm>
        </p:spPr>
        <p:txBody>
          <a:bodyPr/>
          <a:lstStyle/>
          <a:p>
            <a:r>
              <a:rPr lang="en-GB" dirty="0" smtClean="0"/>
              <a:t>Beam impact deep into the material can happen very fast, e.g. down to ns.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rgbClr val="C00000"/>
                </a:solidFill>
              </a:rPr>
              <a:t>There are no other known mechanisms to heat deep inside a material block in very short time (e.g. laser beams hit only the surface)</a:t>
            </a:r>
          </a:p>
          <a:p>
            <a:pPr lvl="1"/>
            <a:r>
              <a:rPr lang="en-GB" sz="2400" dirty="0" smtClean="0">
                <a:solidFill>
                  <a:srgbClr val="002060"/>
                </a:solidFill>
              </a:rPr>
              <a:t>This is the motivation to use high energy beam impact on materials to address some basic physics questions (High Energy Density Matter and Plasma Physics, to be studied FAIR@GSI and other installations)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75462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5|24|2.5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Benutzerdefiniertes Design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5000"/>
          </a:lnSpc>
          <a:spcBef>
            <a:spcPct val="4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TODD primary master">
  <a:themeElements>
    <a:clrScheme name="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FFFFFF"/>
      </a:accent3>
      <a:accent4>
        <a:srgbClr val="DADADA"/>
      </a:accent4>
      <a:accent5>
        <a:srgbClr val="ADCAB8"/>
      </a:accent5>
      <a:accent6>
        <a:srgbClr val="E70000"/>
      </a:accent6>
      <a:hlink>
        <a:srgbClr val="1717FF"/>
      </a:hlink>
      <a:folHlink>
        <a:srgbClr val="0000CC"/>
      </a:folHlink>
    </a:clrScheme>
    <a:fontScheme name="4_BTODD primary ma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TODD primary master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n-Screen Presentation 1">
  <a:themeElements>
    <a:clrScheme name="1_On-Screen Presentation 1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1_On-Screen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1_On-Screen Presentation 1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n-Screen Presentation 1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n-Screen Presentation 1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n-Screen Presentation 1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n-Screen Presentation 1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n-Screen Presentation 1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n-Screen Presentation 1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TODD primary master">
  <a:themeElements>
    <a:clrScheme name="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FFFFFF"/>
      </a:accent3>
      <a:accent4>
        <a:srgbClr val="DADADA"/>
      </a:accent4>
      <a:accent5>
        <a:srgbClr val="ADCAB8"/>
      </a:accent5>
      <a:accent6>
        <a:srgbClr val="E70000"/>
      </a:accent6>
      <a:hlink>
        <a:srgbClr val="1717FF"/>
      </a:hlink>
      <a:folHlink>
        <a:srgbClr val="0000CC"/>
      </a:folHlink>
    </a:clrScheme>
    <a:fontScheme name="4_BTODD primary ma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BTODD primary master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BTODD primary master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BTODD primary master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3585</Words>
  <Application>Microsoft Office PowerPoint</Application>
  <PresentationFormat>On-screen Show (4:3)</PresentationFormat>
  <Paragraphs>634</Paragraphs>
  <Slides>67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8" baseType="lpstr">
      <vt:lpstr>Arial Unicode MS</vt:lpstr>
      <vt:lpstr>ＭＳ Ｐゴシック</vt:lpstr>
      <vt:lpstr>Arial</vt:lpstr>
      <vt:lpstr>Calibri</vt:lpstr>
      <vt:lpstr>Cambria</vt:lpstr>
      <vt:lpstr>Cambria Math</vt:lpstr>
      <vt:lpstr>Franklin Gothic Medium</vt:lpstr>
      <vt:lpstr>Garamond</vt:lpstr>
      <vt:lpstr>Helvetica</vt:lpstr>
      <vt:lpstr>Mathcad UniMath</vt:lpstr>
      <vt:lpstr>Monotype Sorts</vt:lpstr>
      <vt:lpstr>Symbol</vt:lpstr>
      <vt:lpstr>Times New Roman</vt:lpstr>
      <vt:lpstr>Trebuchet MS</vt:lpstr>
      <vt:lpstr>Wingdings</vt:lpstr>
      <vt:lpstr>1_Default Design</vt:lpstr>
      <vt:lpstr>Benutzerdefiniertes Design</vt:lpstr>
      <vt:lpstr>4_BTODD primary master</vt:lpstr>
      <vt:lpstr>2_On-Screen Presentation 1</vt:lpstr>
      <vt:lpstr>5_BTODD primary master</vt:lpstr>
      <vt:lpstr>Origin50.Graph</vt:lpstr>
      <vt:lpstr>PowerPoint Presentation</vt:lpstr>
      <vt:lpstr>Programme for the school</vt:lpstr>
      <vt:lpstr>PowerPoint Presentation</vt:lpstr>
      <vt:lpstr>Steps to address the question</vt:lpstr>
      <vt:lpstr>Indirect beam impact on equipment</vt:lpstr>
      <vt:lpstr>Direct beam impact on equipment</vt:lpstr>
      <vt:lpstr>Relevant parameters </vt:lpstr>
      <vt:lpstr>What can happen to materials / equipment?</vt:lpstr>
      <vt:lpstr>Heating by direct beam impact </vt:lpstr>
      <vt:lpstr>Damage mechanisms and their calculation</vt:lpstr>
      <vt:lpstr>PowerPoint Presentation</vt:lpstr>
      <vt:lpstr>PowerPoint Presentation</vt:lpstr>
      <vt:lpstr>Heating when cooling can be neglected</vt:lpstr>
      <vt:lpstr>Some complications…</vt:lpstr>
      <vt:lpstr>Simulation of LHC beam impact on copper target</vt:lpstr>
      <vt:lpstr>When to consider cooling…</vt:lpstr>
      <vt:lpstr>Example when to consider cooling…</vt:lpstr>
      <vt:lpstr>Thermal diffusion time</vt:lpstr>
      <vt:lpstr>Material properties</vt:lpstr>
      <vt:lpstr>Example</vt:lpstr>
      <vt:lpstr>Proton energy deposition for different energies</vt:lpstr>
      <vt:lpstr>Beam loss and consequences</vt:lpstr>
      <vt:lpstr>Heating of a disk by Gaussian beam profile</vt:lpstr>
      <vt:lpstr>Generalisation</vt:lpstr>
      <vt:lpstr>PowerPoint Presentation</vt:lpstr>
      <vt:lpstr>Mechanical deformation by applying a force</vt:lpstr>
      <vt:lpstr>Thermal deformation by heating</vt:lpstr>
      <vt:lpstr>Thermal deformation and force</vt:lpstr>
      <vt:lpstr>Mechanical deformations </vt:lpstr>
      <vt:lpstr>Mechanical deformations </vt:lpstr>
      <vt:lpstr>Typical stress–strain curve of some materials </vt:lpstr>
      <vt:lpstr>Thermal deformations </vt:lpstr>
      <vt:lpstr>Coefficients of thermal expansion</vt:lpstr>
      <vt:lpstr>Thermal and mechanical deformations </vt:lpstr>
      <vt:lpstr>PowerPoint Presentation</vt:lpstr>
      <vt:lpstr>Stress inside cylinder and disk</vt:lpstr>
      <vt:lpstr>Stress inside cylinder and disk</vt:lpstr>
      <vt:lpstr>Stresses…</vt:lpstr>
      <vt:lpstr>Accelerators and mechanical deformations</vt:lpstr>
      <vt:lpstr>3D Thermo-Mechanical Elastic-Plastic analysis</vt:lpstr>
      <vt:lpstr>3D Thermo-Mechanical Elastic-Plastic analysis</vt:lpstr>
      <vt:lpstr>PowerPoint Presentation</vt:lpstr>
      <vt:lpstr>Dynamic stresses</vt:lpstr>
      <vt:lpstr>Dynamic stresses</vt:lpstr>
      <vt:lpstr>Dynamic stresses - spring</vt:lpstr>
      <vt:lpstr>Axial stress along thin rod</vt:lpstr>
      <vt:lpstr>Axial stress along thin rod as function of time</vt:lpstr>
      <vt:lpstr>Simulation codes</vt:lpstr>
      <vt:lpstr>Example mesh for cylinder</vt:lpstr>
      <vt:lpstr>Principe of numerical codes</vt:lpstr>
      <vt:lpstr>PowerPoint Presentation</vt:lpstr>
      <vt:lpstr>From classical structure dynamics to hydro-codes</vt:lpstr>
      <vt:lpstr>Criteria for shock waves</vt:lpstr>
      <vt:lpstr>Experiment for damage characterisation</vt:lpstr>
      <vt:lpstr>HiRadMat Experiment</vt:lpstr>
      <vt:lpstr>PowerPoint Presentation</vt:lpstr>
      <vt:lpstr>Simulations of hydrodynamic tunneling</vt:lpstr>
      <vt:lpstr>Comparison experimental results / simulations</vt:lpstr>
      <vt:lpstr>Longitudinal cut – surface picture Target 3, Cylinder 1</vt:lpstr>
      <vt:lpstr>PowerPoint Presentation</vt:lpstr>
      <vt:lpstr>PowerPoint Presentation</vt:lpstr>
      <vt:lpstr>What material for beam intercepting devices?</vt:lpstr>
      <vt:lpstr>What material for beam intercepting devices?</vt:lpstr>
      <vt:lpstr>Test of different materials at HiRadMat</vt:lpstr>
      <vt:lpstr>Collimator test at HiRadMat</vt:lpstr>
      <vt:lpstr>Risk when damaging equipment</vt:lpstr>
      <vt:lpstr>Final comments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2013-08-15T08:21:28Z</dcterms:created>
  <dcterms:modified xsi:type="dcterms:W3CDTF">2017-01-19T17:35:31Z</dcterms:modified>
</cp:coreProperties>
</file>