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gif" ContentType="image/gif"/>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1" r:id="rId1"/>
  </p:sldMasterIdLst>
  <p:notesMasterIdLst>
    <p:notesMasterId r:id="rId19"/>
  </p:notesMasterIdLst>
  <p:handoutMasterIdLst>
    <p:handoutMasterId r:id="rId20"/>
  </p:handoutMasterIdLst>
  <p:sldIdLst>
    <p:sldId id="466" r:id="rId2"/>
    <p:sldId id="654" r:id="rId3"/>
    <p:sldId id="672" r:id="rId4"/>
    <p:sldId id="673" r:id="rId5"/>
    <p:sldId id="674" r:id="rId6"/>
    <p:sldId id="675" r:id="rId7"/>
    <p:sldId id="656" r:id="rId8"/>
    <p:sldId id="676" r:id="rId9"/>
    <p:sldId id="679" r:id="rId10"/>
    <p:sldId id="682" r:id="rId11"/>
    <p:sldId id="681" r:id="rId12"/>
    <p:sldId id="677" r:id="rId13"/>
    <p:sldId id="678" r:id="rId14"/>
    <p:sldId id="666" r:id="rId15"/>
    <p:sldId id="680" r:id="rId16"/>
    <p:sldId id="669" r:id="rId17"/>
    <p:sldId id="670" r:id="rId1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ahoma" charset="0"/>
        <a:ea typeface="ＭＳ Ｐゴシック" charset="0"/>
        <a:cs typeface="ＭＳ Ｐゴシック" charset="0"/>
      </a:defRPr>
    </a:lvl5pPr>
    <a:lvl6pPr marL="2286000" algn="l" defTabSz="457200" rtl="0" eaLnBrk="1" latinLnBrk="0" hangingPunct="1">
      <a:defRPr sz="2400" kern="1200">
        <a:solidFill>
          <a:schemeClr val="tx1"/>
        </a:solidFill>
        <a:latin typeface="Tahoma" charset="0"/>
        <a:ea typeface="ＭＳ Ｐゴシック" charset="0"/>
        <a:cs typeface="ＭＳ Ｐゴシック" charset="0"/>
      </a:defRPr>
    </a:lvl6pPr>
    <a:lvl7pPr marL="2743200" algn="l" defTabSz="457200" rtl="0" eaLnBrk="1" latinLnBrk="0" hangingPunct="1">
      <a:defRPr sz="2400" kern="1200">
        <a:solidFill>
          <a:schemeClr val="tx1"/>
        </a:solidFill>
        <a:latin typeface="Tahoma" charset="0"/>
        <a:ea typeface="ＭＳ Ｐゴシック" charset="0"/>
        <a:cs typeface="ＭＳ Ｐゴシック" charset="0"/>
      </a:defRPr>
    </a:lvl7pPr>
    <a:lvl8pPr marL="3200400" algn="l" defTabSz="457200" rtl="0" eaLnBrk="1" latinLnBrk="0" hangingPunct="1">
      <a:defRPr sz="2400" kern="1200">
        <a:solidFill>
          <a:schemeClr val="tx1"/>
        </a:solidFill>
        <a:latin typeface="Tahoma" charset="0"/>
        <a:ea typeface="ＭＳ Ｐゴシック" charset="0"/>
        <a:cs typeface="ＭＳ Ｐゴシック" charset="0"/>
      </a:defRPr>
    </a:lvl8pPr>
    <a:lvl9pPr marL="3657600" algn="l" defTabSz="457200" rtl="0" eaLnBrk="1" latinLnBrk="0" hangingPunct="1">
      <a:defRPr sz="2400" kern="1200">
        <a:solidFill>
          <a:schemeClr val="tx1"/>
        </a:solidFill>
        <a:latin typeface="Tahoma"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12" y="-158"/>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A79FCC4-6860-B44E-B84D-7834903BF20A}" type="datetimeFigureOut">
              <a:rPr lang="en-US" smtClean="0"/>
              <a:t>1/17/2017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7213FE-5BBB-584C-8E77-BDD64E4F8EE7}" type="slidenum">
              <a:rPr lang="en-US" smtClean="0"/>
              <a:t>‹#›</a:t>
            </a:fld>
            <a:endParaRPr lang="en-US"/>
          </a:p>
        </p:txBody>
      </p:sp>
    </p:spTree>
    <p:extLst>
      <p:ext uri="{BB962C8B-B14F-4D97-AF65-F5344CB8AC3E}">
        <p14:creationId xmlns:p14="http://schemas.microsoft.com/office/powerpoint/2010/main" val="7033303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cs typeface="+mn-cs"/>
              </a:defRPr>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cs typeface="+mn-cs"/>
              </a:defRPr>
            </a:lvl1pPr>
          </a:lstStyle>
          <a:p>
            <a:pPr>
              <a:defRPr/>
            </a:pPr>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cs typeface="+mn-cs"/>
              </a:defRPr>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cs typeface="+mn-cs"/>
              </a:defRPr>
            </a:lvl1pPr>
          </a:lstStyle>
          <a:p>
            <a:pPr>
              <a:defRPr/>
            </a:pPr>
            <a:fld id="{2C620484-6F04-DD4C-9BFA-9EFB8DE27926}" type="slidenum">
              <a:rPr lang="en-US"/>
              <a:pPr>
                <a:defRPr/>
              </a:pPr>
              <a:t>‹#›</a:t>
            </a:fld>
            <a:endParaRPr lang="en-US"/>
          </a:p>
        </p:txBody>
      </p:sp>
    </p:spTree>
    <p:extLst>
      <p:ext uri="{BB962C8B-B14F-4D97-AF65-F5344CB8AC3E}">
        <p14:creationId xmlns:p14="http://schemas.microsoft.com/office/powerpoint/2010/main" val="92285974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DFDBB06-6178-D348-8F5C-2B93FE560E6A}" type="slidenum">
              <a:rPr lang="en-US"/>
              <a:pPr>
                <a:defRPr/>
              </a:pPr>
              <a:t>1</a:t>
            </a:fld>
            <a:endParaRPr lang="en-US"/>
          </a:p>
        </p:txBody>
      </p:sp>
      <p:sp>
        <p:nvSpPr>
          <p:cNvPr id="396290"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396291" name="Rectangle 3"/>
          <p:cNvSpPr>
            <a:spLocks noGrp="1" noChangeArrowheads="1"/>
          </p:cNvSpPr>
          <p:nvPr>
            <p:ph type="body" idx="1"/>
          </p:nvPr>
        </p:nvSpPr>
        <p:spPr/>
        <p:txBody>
          <a:bodyPr/>
          <a:lstStyle/>
          <a:p>
            <a:pPr eaLnBrk="1" hangingPunct="1">
              <a:defRPr/>
            </a:pPr>
            <a:endParaRPr lang="en-US" smtClean="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USPAS Cryo Project Discussion   Tom Peterson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56A98F-E8F1-3043-A97A-E31391568CEA}" type="slidenum">
              <a:rPr lang="en-US"/>
              <a:pPr>
                <a:defRPr/>
              </a:pPr>
              <a:t>‹#›</a:t>
            </a:fld>
            <a:endParaRPr lang="en-US"/>
          </a:p>
        </p:txBody>
      </p:sp>
    </p:spTree>
    <p:extLst>
      <p:ext uri="{BB962C8B-B14F-4D97-AF65-F5344CB8AC3E}">
        <p14:creationId xmlns:p14="http://schemas.microsoft.com/office/powerpoint/2010/main" val="2917672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USPAS Cryo Project Discussion   Tom Peterson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F9D983B-10D0-CD4C-840F-7998365472E4}" type="slidenum">
              <a:rPr lang="en-US"/>
              <a:pPr>
                <a:defRPr/>
              </a:pPr>
              <a:t>‹#›</a:t>
            </a:fld>
            <a:endParaRPr lang="en-US"/>
          </a:p>
        </p:txBody>
      </p:sp>
    </p:spTree>
    <p:extLst>
      <p:ext uri="{BB962C8B-B14F-4D97-AF65-F5344CB8AC3E}">
        <p14:creationId xmlns:p14="http://schemas.microsoft.com/office/powerpoint/2010/main" val="2710317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USPAS Cryo Project Discussion   Tom Peterson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87EDCF8-AEF3-A649-B6EF-D079FF68C274}" type="slidenum">
              <a:rPr lang="en-US"/>
              <a:pPr>
                <a:defRPr/>
              </a:pPr>
              <a:t>‹#›</a:t>
            </a:fld>
            <a:endParaRPr lang="en-US"/>
          </a:p>
        </p:txBody>
      </p:sp>
    </p:spTree>
    <p:extLst>
      <p:ext uri="{BB962C8B-B14F-4D97-AF65-F5344CB8AC3E}">
        <p14:creationId xmlns:p14="http://schemas.microsoft.com/office/powerpoint/2010/main" val="2563815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14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752600"/>
            <a:ext cx="38100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752600"/>
            <a:ext cx="3810000" cy="43434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USPAS Cryo Project Discussion   Tom Peterson</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1A52585-15FC-3047-92C6-15FE40A981A4}" type="slidenum">
              <a:rPr lang="en-US"/>
              <a:pPr>
                <a:defRPr/>
              </a:pPr>
              <a:t>‹#›</a:t>
            </a:fld>
            <a:endParaRPr lang="en-US"/>
          </a:p>
        </p:txBody>
      </p:sp>
    </p:spTree>
    <p:extLst>
      <p:ext uri="{BB962C8B-B14F-4D97-AF65-F5344CB8AC3E}">
        <p14:creationId xmlns:p14="http://schemas.microsoft.com/office/powerpoint/2010/main" val="346643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USPAS Cryo Project Discussion   Tom Peterson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622865-66C2-F441-9F8A-C498EB68144C}" type="slidenum">
              <a:rPr lang="en-US"/>
              <a:pPr>
                <a:defRPr/>
              </a:pPr>
              <a:t>‹#›</a:t>
            </a:fld>
            <a:endParaRPr lang="en-US"/>
          </a:p>
        </p:txBody>
      </p:sp>
    </p:spTree>
    <p:extLst>
      <p:ext uri="{BB962C8B-B14F-4D97-AF65-F5344CB8AC3E}">
        <p14:creationId xmlns:p14="http://schemas.microsoft.com/office/powerpoint/2010/main" val="646908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USPAS Cryo Project Discussion   Tom Peterson</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B236304-4B7A-A641-8808-D2E54938C671}" type="slidenum">
              <a:rPr lang="en-US"/>
              <a:pPr>
                <a:defRPr/>
              </a:pPr>
              <a:t>‹#›</a:t>
            </a:fld>
            <a:endParaRPr lang="en-US"/>
          </a:p>
        </p:txBody>
      </p:sp>
    </p:spTree>
    <p:extLst>
      <p:ext uri="{BB962C8B-B14F-4D97-AF65-F5344CB8AC3E}">
        <p14:creationId xmlns:p14="http://schemas.microsoft.com/office/powerpoint/2010/main" val="4052706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USPAS Cryo Project Discussion   Tom Peterson</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9585B1A-BC93-A54F-8964-96A79EB418FA}" type="slidenum">
              <a:rPr lang="en-US"/>
              <a:pPr>
                <a:defRPr/>
              </a:pPr>
              <a:t>‹#›</a:t>
            </a:fld>
            <a:endParaRPr lang="en-US"/>
          </a:p>
        </p:txBody>
      </p:sp>
    </p:spTree>
    <p:extLst>
      <p:ext uri="{BB962C8B-B14F-4D97-AF65-F5344CB8AC3E}">
        <p14:creationId xmlns:p14="http://schemas.microsoft.com/office/powerpoint/2010/main" val="853955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USPAS Cryo Project Discussion   Tom Peterson</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8F5B8CE-D66F-844D-AAC0-84F0A079E387}" type="slidenum">
              <a:rPr lang="en-US"/>
              <a:pPr>
                <a:defRPr/>
              </a:pPr>
              <a:t>‹#›</a:t>
            </a:fld>
            <a:endParaRPr lang="en-US"/>
          </a:p>
        </p:txBody>
      </p:sp>
    </p:spTree>
    <p:extLst>
      <p:ext uri="{BB962C8B-B14F-4D97-AF65-F5344CB8AC3E}">
        <p14:creationId xmlns:p14="http://schemas.microsoft.com/office/powerpoint/2010/main" val="293740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USPAS Cryo Project Discussion   Tom Peterson</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DDC4B6A-A15F-D340-A768-CC9B251D93C4}" type="slidenum">
              <a:rPr lang="en-US"/>
              <a:pPr>
                <a:defRPr/>
              </a:pPr>
              <a:t>‹#›</a:t>
            </a:fld>
            <a:endParaRPr lang="en-US"/>
          </a:p>
        </p:txBody>
      </p:sp>
    </p:spTree>
    <p:extLst>
      <p:ext uri="{BB962C8B-B14F-4D97-AF65-F5344CB8AC3E}">
        <p14:creationId xmlns:p14="http://schemas.microsoft.com/office/powerpoint/2010/main" val="1986886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USPAS Cryo Project Discussion   Tom Peterson</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6F14056-7F00-5844-8470-FF5845843941}" type="slidenum">
              <a:rPr lang="en-US"/>
              <a:pPr>
                <a:defRPr/>
              </a:pPr>
              <a:t>‹#›</a:t>
            </a:fld>
            <a:endParaRPr lang="en-US"/>
          </a:p>
        </p:txBody>
      </p:sp>
    </p:spTree>
    <p:extLst>
      <p:ext uri="{BB962C8B-B14F-4D97-AF65-F5344CB8AC3E}">
        <p14:creationId xmlns:p14="http://schemas.microsoft.com/office/powerpoint/2010/main" val="3400112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USPAS Cryo Project Discussion   Tom Peterson</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2121D3-A424-3141-9466-D0FCA33D606E}" type="slidenum">
              <a:rPr lang="en-US"/>
              <a:pPr>
                <a:defRPr/>
              </a:pPr>
              <a:t>‹#›</a:t>
            </a:fld>
            <a:endParaRPr lang="en-US"/>
          </a:p>
        </p:txBody>
      </p:sp>
    </p:spTree>
    <p:extLst>
      <p:ext uri="{BB962C8B-B14F-4D97-AF65-F5344CB8AC3E}">
        <p14:creationId xmlns:p14="http://schemas.microsoft.com/office/powerpoint/2010/main" val="3100760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2017    USPAS</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USPAS Cryo Project Discussion   Tom Peterson</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8E59F8-D28F-4C49-B14B-2CA3360FD933}" type="slidenum">
              <a:rPr lang="en-US"/>
              <a:pPr>
                <a:defRPr/>
              </a:pPr>
              <a:t>‹#›</a:t>
            </a:fld>
            <a:endParaRPr lang="en-US"/>
          </a:p>
        </p:txBody>
      </p:sp>
    </p:spTree>
    <p:extLst>
      <p:ext uri="{BB962C8B-B14F-4D97-AF65-F5344CB8AC3E}">
        <p14:creationId xmlns:p14="http://schemas.microsoft.com/office/powerpoint/2010/main" val="1466320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bwMode="auto">
          <a:xfrm>
            <a:off x="685800" y="609600"/>
            <a:ext cx="77724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74083" name="Rectangle 3"/>
          <p:cNvSpPr>
            <a:spLocks noGrp="1" noChangeArrowheads="1"/>
          </p:cNvSpPr>
          <p:nvPr>
            <p:ph type="body" idx="1"/>
          </p:nvPr>
        </p:nvSpPr>
        <p:spPr bwMode="auto">
          <a:xfrm>
            <a:off x="685800" y="1752600"/>
            <a:ext cx="77724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4084" name="Rectangle 4"/>
          <p:cNvSpPr>
            <a:spLocks noGrp="1" noChangeArrowheads="1"/>
          </p:cNvSpPr>
          <p:nvPr>
            <p:ph type="dt" sz="half" idx="2"/>
          </p:nvPr>
        </p:nvSpPr>
        <p:spPr bwMode="auto">
          <a:xfrm>
            <a:off x="685800" y="6248400"/>
            <a:ext cx="1219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smtClean="0">
                <a:latin typeface="+mn-lt"/>
                <a:cs typeface="+mn-cs"/>
              </a:defRPr>
            </a:lvl1pPr>
          </a:lstStyle>
          <a:p>
            <a:pPr>
              <a:defRPr/>
            </a:pPr>
            <a:r>
              <a:rPr lang="en-US" smtClean="0"/>
              <a:t>January, 2017    USPAS</a:t>
            </a:r>
            <a:endParaRPr lang="en-US" dirty="0"/>
          </a:p>
        </p:txBody>
      </p:sp>
      <p:sp>
        <p:nvSpPr>
          <p:cNvPr id="174085" name="Rectangle 5"/>
          <p:cNvSpPr>
            <a:spLocks noGrp="1" noChangeArrowheads="1"/>
          </p:cNvSpPr>
          <p:nvPr>
            <p:ph type="ftr" sz="quarter" idx="3"/>
          </p:nvPr>
        </p:nvSpPr>
        <p:spPr bwMode="auto">
          <a:xfrm>
            <a:off x="3124200" y="6248400"/>
            <a:ext cx="2819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smtClean="0">
                <a:latin typeface="+mn-lt"/>
                <a:cs typeface="+mn-cs"/>
              </a:defRPr>
            </a:lvl1pPr>
          </a:lstStyle>
          <a:p>
            <a:pPr>
              <a:defRPr/>
            </a:pPr>
            <a:r>
              <a:rPr lang="en-US" smtClean="0"/>
              <a:t>USPAS Cryo Project Discussion   Tom Peterson</a:t>
            </a:r>
            <a:endParaRPr lang="en-US"/>
          </a:p>
        </p:txBody>
      </p:sp>
      <p:sp>
        <p:nvSpPr>
          <p:cNvPr id="17408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smtClean="0">
                <a:latin typeface="+mn-lt"/>
                <a:cs typeface="+mn-cs"/>
              </a:defRPr>
            </a:lvl1pPr>
          </a:lstStyle>
          <a:p>
            <a:pPr>
              <a:defRPr/>
            </a:pPr>
            <a:fld id="{C4D7B502-5822-5A4E-AE8F-6A0A90D4283B}" type="slidenum">
              <a:rPr lang="en-US"/>
              <a:pPr>
                <a:defRPr/>
              </a:pPr>
              <a:t>‹#›</a:t>
            </a:fld>
            <a:endParaRPr lang="en-US"/>
          </a:p>
        </p:txBody>
      </p:sp>
      <p:pic>
        <p:nvPicPr>
          <p:cNvPr id="174087"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981200" y="76200"/>
            <a:ext cx="1752600" cy="31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8" name="Picture 7"/>
          <p:cNvPicPr>
            <a:picLocks noChangeAspect="1"/>
          </p:cNvPicPr>
          <p:nvPr/>
        </p:nvPicPr>
        <p:blipFill>
          <a:blip r:embed="rId15" cstate="email">
            <a:extLst>
              <a:ext uri="{28A0092B-C50C-407E-A947-70E740481C1C}">
                <a14:useLocalDpi xmlns:a14="http://schemas.microsoft.com/office/drawing/2010/main"/>
              </a:ext>
            </a:extLst>
          </a:blip>
          <a:stretch>
            <a:fillRect/>
          </a:stretch>
        </p:blipFill>
        <p:spPr>
          <a:xfrm>
            <a:off x="152401" y="104776"/>
            <a:ext cx="1999836" cy="581023"/>
          </a:xfrm>
          <a:prstGeom prst="rect">
            <a:avLst/>
          </a:prstGeom>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hf hdr="0"/>
  <p:txStyles>
    <p:titleStyle>
      <a:lvl1pPr algn="ctr" rtl="0" eaLnBrk="0" fontAlgn="base" hangingPunct="0">
        <a:spcBef>
          <a:spcPct val="0"/>
        </a:spcBef>
        <a:spcAft>
          <a:spcPct val="0"/>
        </a:spcAft>
        <a:defRPr sz="4400">
          <a:solidFill>
            <a:schemeClr val="accent2"/>
          </a:solidFill>
          <a:latin typeface="+mj-lt"/>
          <a:ea typeface="+mj-ea"/>
          <a:cs typeface="ＭＳ Ｐゴシック" charset="0"/>
        </a:defRPr>
      </a:lvl1pPr>
      <a:lvl2pPr algn="ctr" rtl="0" eaLnBrk="0" fontAlgn="base" hangingPunct="0">
        <a:spcBef>
          <a:spcPct val="0"/>
        </a:spcBef>
        <a:spcAft>
          <a:spcPct val="0"/>
        </a:spcAft>
        <a:defRPr sz="4400">
          <a:solidFill>
            <a:schemeClr val="accent2"/>
          </a:solidFill>
          <a:latin typeface="Times" charset="0"/>
          <a:ea typeface="ＭＳ Ｐゴシック" charset="0"/>
          <a:cs typeface="ＭＳ Ｐゴシック" charset="0"/>
        </a:defRPr>
      </a:lvl2pPr>
      <a:lvl3pPr algn="ctr" rtl="0" eaLnBrk="0" fontAlgn="base" hangingPunct="0">
        <a:spcBef>
          <a:spcPct val="0"/>
        </a:spcBef>
        <a:spcAft>
          <a:spcPct val="0"/>
        </a:spcAft>
        <a:defRPr sz="4400">
          <a:solidFill>
            <a:schemeClr val="accent2"/>
          </a:solidFill>
          <a:latin typeface="Times" charset="0"/>
          <a:ea typeface="ＭＳ Ｐゴシック" charset="0"/>
          <a:cs typeface="ＭＳ Ｐゴシック" charset="0"/>
        </a:defRPr>
      </a:lvl3pPr>
      <a:lvl4pPr algn="ctr" rtl="0" eaLnBrk="0" fontAlgn="base" hangingPunct="0">
        <a:spcBef>
          <a:spcPct val="0"/>
        </a:spcBef>
        <a:spcAft>
          <a:spcPct val="0"/>
        </a:spcAft>
        <a:defRPr sz="4400">
          <a:solidFill>
            <a:schemeClr val="accent2"/>
          </a:solidFill>
          <a:latin typeface="Times" charset="0"/>
          <a:ea typeface="ＭＳ Ｐゴシック" charset="0"/>
          <a:cs typeface="ＭＳ Ｐゴシック" charset="0"/>
        </a:defRPr>
      </a:lvl4pPr>
      <a:lvl5pPr algn="ctr" rtl="0" eaLnBrk="0" fontAlgn="base" hangingPunct="0">
        <a:spcBef>
          <a:spcPct val="0"/>
        </a:spcBef>
        <a:spcAft>
          <a:spcPct val="0"/>
        </a:spcAft>
        <a:defRPr sz="4400">
          <a:solidFill>
            <a:schemeClr val="accent2"/>
          </a:solidFill>
          <a:latin typeface="Times" charset="0"/>
          <a:ea typeface="ＭＳ Ｐゴシック" charset="0"/>
          <a:cs typeface="ＭＳ Ｐゴシック" charset="0"/>
        </a:defRPr>
      </a:lvl5pPr>
      <a:lvl6pPr marL="457200" algn="ctr" rtl="0" fontAlgn="base">
        <a:spcBef>
          <a:spcPct val="0"/>
        </a:spcBef>
        <a:spcAft>
          <a:spcPct val="0"/>
        </a:spcAft>
        <a:defRPr sz="4400">
          <a:solidFill>
            <a:schemeClr val="accent2"/>
          </a:solidFill>
          <a:latin typeface="Times" charset="0"/>
          <a:ea typeface="ＭＳ Ｐゴシック" charset="0"/>
        </a:defRPr>
      </a:lvl6pPr>
      <a:lvl7pPr marL="914400" algn="ctr" rtl="0" fontAlgn="base">
        <a:spcBef>
          <a:spcPct val="0"/>
        </a:spcBef>
        <a:spcAft>
          <a:spcPct val="0"/>
        </a:spcAft>
        <a:defRPr sz="4400">
          <a:solidFill>
            <a:schemeClr val="accent2"/>
          </a:solidFill>
          <a:latin typeface="Times" charset="0"/>
          <a:ea typeface="ＭＳ Ｐゴシック" charset="0"/>
        </a:defRPr>
      </a:lvl7pPr>
      <a:lvl8pPr marL="1371600" algn="ctr" rtl="0" fontAlgn="base">
        <a:spcBef>
          <a:spcPct val="0"/>
        </a:spcBef>
        <a:spcAft>
          <a:spcPct val="0"/>
        </a:spcAft>
        <a:defRPr sz="4400">
          <a:solidFill>
            <a:schemeClr val="accent2"/>
          </a:solidFill>
          <a:latin typeface="Times" charset="0"/>
          <a:ea typeface="ＭＳ Ｐゴシック" charset="0"/>
        </a:defRPr>
      </a:lvl8pPr>
      <a:lvl9pPr marL="1828800" algn="ctr" rtl="0" fontAlgn="base">
        <a:spcBef>
          <a:spcPct val="0"/>
        </a:spcBef>
        <a:spcAft>
          <a:spcPct val="0"/>
        </a:spcAft>
        <a:defRPr sz="4400">
          <a:solidFill>
            <a:schemeClr val="accent2"/>
          </a:solidFill>
          <a:latin typeface="Times" charset="0"/>
          <a:ea typeface="ＭＳ Ｐゴシック" charset="0"/>
        </a:defRPr>
      </a:lvl9pPr>
    </p:titleStyle>
    <p:bodyStyle>
      <a:lvl1pPr marL="342900" indent="-342900" algn="l" rtl="0" eaLnBrk="0" fontAlgn="base" hangingPunct="0">
        <a:spcBef>
          <a:spcPct val="20000"/>
        </a:spcBef>
        <a:spcAft>
          <a:spcPct val="0"/>
        </a:spcAft>
        <a:buChar char="•"/>
        <a:defRPr sz="3200">
          <a:solidFill>
            <a:srgbClr val="800080"/>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rgbClr val="0000FF"/>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tiff"/><Relationship Id="rId2" Type="http://schemas.openxmlformats.org/officeDocument/2006/relationships/image" Target="../media/image9.gif"/><Relationship Id="rId1" Type="http://schemas.openxmlformats.org/officeDocument/2006/relationships/slideLayout" Target="../slideLayouts/slideLayout2.xml"/><Relationship Id="rId6" Type="http://schemas.openxmlformats.org/officeDocument/2006/relationships/image" Target="../media/image13.tiff"/><Relationship Id="rId5" Type="http://schemas.openxmlformats.org/officeDocument/2006/relationships/image" Target="../media/image12.tiff"/><Relationship Id="rId4" Type="http://schemas.openxmlformats.org/officeDocument/2006/relationships/image" Target="../media/image11.tif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ctrTitle"/>
          </p:nvPr>
        </p:nvSpPr>
        <p:spPr>
          <a:xfrm>
            <a:off x="533400" y="2286000"/>
            <a:ext cx="8153400" cy="1143000"/>
          </a:xfrm>
        </p:spPr>
        <p:txBody>
          <a:bodyPr/>
          <a:lstStyle/>
          <a:p>
            <a:pPr eaLnBrk="1" hangingPunct="1">
              <a:defRPr/>
            </a:pPr>
            <a:r>
              <a:rPr lang="en-US" dirty="0" smtClean="0">
                <a:cs typeface="+mj-cs"/>
              </a:rPr>
              <a:t>USPAS Project Discussion</a:t>
            </a:r>
            <a:endParaRPr lang="en-US" sz="2400" dirty="0" smtClean="0">
              <a:cs typeface="+mj-cs"/>
            </a:endParaRPr>
          </a:p>
        </p:txBody>
      </p:sp>
      <p:sp>
        <p:nvSpPr>
          <p:cNvPr id="394243" name="Rectangle 3"/>
          <p:cNvSpPr>
            <a:spLocks noGrp="1" noChangeArrowheads="1"/>
          </p:cNvSpPr>
          <p:nvPr>
            <p:ph type="subTitle" idx="1"/>
          </p:nvPr>
        </p:nvSpPr>
        <p:spPr>
          <a:xfrm>
            <a:off x="1371600" y="4191000"/>
            <a:ext cx="6400800" cy="1447800"/>
          </a:xfrm>
        </p:spPr>
        <p:txBody>
          <a:bodyPr/>
          <a:lstStyle/>
          <a:p>
            <a:pPr eaLnBrk="1" hangingPunct="1">
              <a:defRPr/>
            </a:pPr>
            <a:r>
              <a:rPr lang="en-US" dirty="0" smtClean="0">
                <a:cs typeface="+mn-cs"/>
              </a:rPr>
              <a:t>Tom Peterson and John </a:t>
            </a:r>
            <a:r>
              <a:rPr lang="en-US" dirty="0" err="1" smtClean="0">
                <a:cs typeface="+mn-cs"/>
              </a:rPr>
              <a:t>Weisend</a:t>
            </a:r>
            <a:r>
              <a:rPr lang="en-US" dirty="0" smtClean="0">
                <a:cs typeface="+mn-cs"/>
              </a:rPr>
              <a:t> </a:t>
            </a:r>
          </a:p>
          <a:p>
            <a:pPr eaLnBrk="1" hangingPunct="1">
              <a:defRPr/>
            </a:pPr>
            <a:r>
              <a:rPr lang="en-US" dirty="0" smtClean="0">
                <a:cs typeface="+mn-cs"/>
              </a:rPr>
              <a:t>January 2017</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January, 2017    USPAS</a:t>
            </a:r>
            <a:endParaRPr lang="en-US"/>
          </a:p>
        </p:txBody>
      </p:sp>
      <p:sp>
        <p:nvSpPr>
          <p:cNvPr id="4" name="Footer Placeholder 3"/>
          <p:cNvSpPr>
            <a:spLocks noGrp="1"/>
          </p:cNvSpPr>
          <p:nvPr>
            <p:ph type="ftr" sz="quarter" idx="11"/>
          </p:nvPr>
        </p:nvSpPr>
        <p:spPr/>
        <p:txBody>
          <a:bodyPr/>
          <a:lstStyle/>
          <a:p>
            <a:pPr>
              <a:defRPr/>
            </a:pPr>
            <a:r>
              <a:rPr lang="en-US" smtClean="0"/>
              <a:t>USPAS Cryo Project Discussion   Tom Peterson</a:t>
            </a:r>
            <a:endParaRPr lang="en-US"/>
          </a:p>
        </p:txBody>
      </p:sp>
      <p:sp>
        <p:nvSpPr>
          <p:cNvPr id="5" name="Slide Number Placeholder 4"/>
          <p:cNvSpPr>
            <a:spLocks noGrp="1"/>
          </p:cNvSpPr>
          <p:nvPr>
            <p:ph type="sldNum" sz="quarter" idx="12"/>
          </p:nvPr>
        </p:nvSpPr>
        <p:spPr/>
        <p:txBody>
          <a:bodyPr/>
          <a:lstStyle/>
          <a:p>
            <a:pPr>
              <a:defRPr/>
            </a:pPr>
            <a:fld id="{DDDC4B6A-A15F-D340-A768-CC9B251D93C4}" type="slidenum">
              <a:rPr lang="en-US" smtClean="0"/>
              <a:pPr>
                <a:defRPr/>
              </a:pPr>
              <a:t>10</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457200"/>
            <a:ext cx="7696200" cy="5759998"/>
          </a:xfrm>
          <a:prstGeom prst="rect">
            <a:avLst/>
          </a:prstGeom>
        </p:spPr>
      </p:pic>
    </p:spTree>
    <p:extLst>
      <p:ext uri="{BB962C8B-B14F-4D97-AF65-F5344CB8AC3E}">
        <p14:creationId xmlns:p14="http://schemas.microsoft.com/office/powerpoint/2010/main" val="28223415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Helium vessel styles</a:t>
            </a:r>
            <a:endParaRPr lang="en-US" dirty="0"/>
          </a:p>
        </p:txBody>
      </p:sp>
      <p:sp>
        <p:nvSpPr>
          <p:cNvPr id="3" name="Date Placeholder 2"/>
          <p:cNvSpPr>
            <a:spLocks noGrp="1"/>
          </p:cNvSpPr>
          <p:nvPr>
            <p:ph type="dt" sz="half" idx="10"/>
          </p:nvPr>
        </p:nvSpPr>
        <p:spPr/>
        <p:txBody>
          <a:bodyPr/>
          <a:lstStyle/>
          <a:p>
            <a:pPr>
              <a:defRPr/>
            </a:pPr>
            <a:r>
              <a:rPr lang="en-US" smtClean="0"/>
              <a:t>January, 2017    USPAS</a:t>
            </a:r>
            <a:endParaRPr lang="en-US"/>
          </a:p>
        </p:txBody>
      </p:sp>
      <p:sp>
        <p:nvSpPr>
          <p:cNvPr id="4" name="Footer Placeholder 3"/>
          <p:cNvSpPr>
            <a:spLocks noGrp="1"/>
          </p:cNvSpPr>
          <p:nvPr>
            <p:ph type="ftr" sz="quarter" idx="11"/>
          </p:nvPr>
        </p:nvSpPr>
        <p:spPr/>
        <p:txBody>
          <a:bodyPr/>
          <a:lstStyle/>
          <a:p>
            <a:pPr>
              <a:defRPr/>
            </a:pPr>
            <a:r>
              <a:rPr lang="en-US" smtClean="0"/>
              <a:t>USPAS Cryo Project Discussion   Tom Peterson</a:t>
            </a:r>
            <a:endParaRPr lang="en-US"/>
          </a:p>
        </p:txBody>
      </p:sp>
      <p:sp>
        <p:nvSpPr>
          <p:cNvPr id="5" name="Slide Number Placeholder 4"/>
          <p:cNvSpPr>
            <a:spLocks noGrp="1"/>
          </p:cNvSpPr>
          <p:nvPr>
            <p:ph type="sldNum" sz="quarter" idx="12"/>
          </p:nvPr>
        </p:nvSpPr>
        <p:spPr/>
        <p:txBody>
          <a:bodyPr/>
          <a:lstStyle/>
          <a:p>
            <a:pPr>
              <a:defRPr/>
            </a:pPr>
            <a:fld id="{DDDC4B6A-A15F-D340-A768-CC9B251D93C4}" type="slidenum">
              <a:rPr lang="en-US" smtClean="0"/>
              <a:pPr>
                <a:defRPr/>
              </a:pPr>
              <a:t>11</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8265" y="1691054"/>
            <a:ext cx="7007469" cy="4404946"/>
          </a:xfrm>
          <a:prstGeom prst="rect">
            <a:avLst/>
          </a:prstGeom>
        </p:spPr>
      </p:pic>
    </p:spTree>
    <p:extLst>
      <p:ext uri="{BB962C8B-B14F-4D97-AF65-F5344CB8AC3E}">
        <p14:creationId xmlns:p14="http://schemas.microsoft.com/office/powerpoint/2010/main" val="2910548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 distribution system</a:t>
            </a:r>
            <a:endParaRPr lang="en-US" dirty="0"/>
          </a:p>
        </p:txBody>
      </p:sp>
      <p:sp>
        <p:nvSpPr>
          <p:cNvPr id="3" name="Date Placeholder 2"/>
          <p:cNvSpPr>
            <a:spLocks noGrp="1"/>
          </p:cNvSpPr>
          <p:nvPr>
            <p:ph type="dt" sz="half" idx="10"/>
          </p:nvPr>
        </p:nvSpPr>
        <p:spPr/>
        <p:txBody>
          <a:bodyPr/>
          <a:lstStyle/>
          <a:p>
            <a:pPr>
              <a:defRPr/>
            </a:pPr>
            <a:r>
              <a:rPr lang="en-US" smtClean="0"/>
              <a:t>January, 2017    USPAS</a:t>
            </a:r>
            <a:endParaRPr lang="en-US"/>
          </a:p>
        </p:txBody>
      </p:sp>
      <p:sp>
        <p:nvSpPr>
          <p:cNvPr id="4" name="Footer Placeholder 3"/>
          <p:cNvSpPr>
            <a:spLocks noGrp="1"/>
          </p:cNvSpPr>
          <p:nvPr>
            <p:ph type="ftr" sz="quarter" idx="11"/>
          </p:nvPr>
        </p:nvSpPr>
        <p:spPr/>
        <p:txBody>
          <a:bodyPr/>
          <a:lstStyle/>
          <a:p>
            <a:pPr>
              <a:defRPr/>
            </a:pPr>
            <a:r>
              <a:rPr lang="en-US" smtClean="0"/>
              <a:t>USPAS Cryo Project Discussion   Tom Peterson</a:t>
            </a:r>
            <a:endParaRPr lang="en-US"/>
          </a:p>
        </p:txBody>
      </p:sp>
      <p:sp>
        <p:nvSpPr>
          <p:cNvPr id="5" name="Slide Number Placeholder 4"/>
          <p:cNvSpPr>
            <a:spLocks noGrp="1"/>
          </p:cNvSpPr>
          <p:nvPr>
            <p:ph type="sldNum" sz="quarter" idx="12"/>
          </p:nvPr>
        </p:nvSpPr>
        <p:spPr/>
        <p:txBody>
          <a:bodyPr/>
          <a:lstStyle/>
          <a:p>
            <a:pPr>
              <a:defRPr/>
            </a:pPr>
            <a:fld id="{DDDC4B6A-A15F-D340-A768-CC9B251D93C4}" type="slidenum">
              <a:rPr lang="en-US" smtClean="0"/>
              <a:pPr>
                <a:defRPr/>
              </a:pPr>
              <a:t>12</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547666"/>
            <a:ext cx="8839200" cy="3897047"/>
          </a:xfrm>
          <a:prstGeom prst="rect">
            <a:avLst/>
          </a:prstGeom>
        </p:spPr>
      </p:pic>
    </p:spTree>
    <p:extLst>
      <p:ext uri="{BB962C8B-B14F-4D97-AF65-F5344CB8AC3E}">
        <p14:creationId xmlns:p14="http://schemas.microsoft.com/office/powerpoint/2010/main" val="12404810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696798"/>
          </a:xfrm>
        </p:spPr>
        <p:txBody>
          <a:bodyPr/>
          <a:lstStyle/>
          <a:p>
            <a:r>
              <a:rPr lang="en-US" dirty="0" smtClean="0"/>
              <a:t>FRIB </a:t>
            </a:r>
            <a:r>
              <a:rPr lang="en-US" dirty="0" err="1" smtClean="0"/>
              <a:t>linac</a:t>
            </a:r>
            <a:r>
              <a:rPr lang="en-US" dirty="0" smtClean="0"/>
              <a:t> folded layout</a:t>
            </a:r>
            <a:endParaRPr lang="en-US" dirty="0"/>
          </a:p>
        </p:txBody>
      </p:sp>
      <p:sp>
        <p:nvSpPr>
          <p:cNvPr id="3" name="Date Placeholder 2"/>
          <p:cNvSpPr>
            <a:spLocks noGrp="1"/>
          </p:cNvSpPr>
          <p:nvPr>
            <p:ph type="dt" sz="half" idx="10"/>
          </p:nvPr>
        </p:nvSpPr>
        <p:spPr/>
        <p:txBody>
          <a:bodyPr/>
          <a:lstStyle/>
          <a:p>
            <a:pPr>
              <a:defRPr/>
            </a:pPr>
            <a:r>
              <a:rPr lang="en-US" smtClean="0"/>
              <a:t>January, 2017    USPAS</a:t>
            </a:r>
            <a:endParaRPr lang="en-US"/>
          </a:p>
        </p:txBody>
      </p:sp>
      <p:sp>
        <p:nvSpPr>
          <p:cNvPr id="4" name="Footer Placeholder 3"/>
          <p:cNvSpPr>
            <a:spLocks noGrp="1"/>
          </p:cNvSpPr>
          <p:nvPr>
            <p:ph type="ftr" sz="quarter" idx="11"/>
          </p:nvPr>
        </p:nvSpPr>
        <p:spPr/>
        <p:txBody>
          <a:bodyPr/>
          <a:lstStyle/>
          <a:p>
            <a:pPr>
              <a:defRPr/>
            </a:pPr>
            <a:r>
              <a:rPr lang="en-US" smtClean="0"/>
              <a:t>USPAS Cryo Project Discussion   Tom Peterson</a:t>
            </a:r>
            <a:endParaRPr lang="en-US"/>
          </a:p>
        </p:txBody>
      </p:sp>
      <p:sp>
        <p:nvSpPr>
          <p:cNvPr id="5" name="Slide Number Placeholder 4"/>
          <p:cNvSpPr>
            <a:spLocks noGrp="1"/>
          </p:cNvSpPr>
          <p:nvPr>
            <p:ph type="sldNum" sz="quarter" idx="12"/>
          </p:nvPr>
        </p:nvSpPr>
        <p:spPr/>
        <p:txBody>
          <a:bodyPr/>
          <a:lstStyle/>
          <a:p>
            <a:pPr>
              <a:defRPr/>
            </a:pPr>
            <a:fld id="{DDDC4B6A-A15F-D340-A768-CC9B251D93C4}" type="slidenum">
              <a:rPr lang="en-US" smtClean="0"/>
              <a:pPr>
                <a:defRPr/>
              </a:pPr>
              <a:t>13</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1306398"/>
            <a:ext cx="7010400" cy="5235372"/>
          </a:xfrm>
          <a:prstGeom prst="rect">
            <a:avLst/>
          </a:prstGeom>
        </p:spPr>
      </p:pic>
    </p:spTree>
    <p:extLst>
      <p:ext uri="{BB962C8B-B14F-4D97-AF65-F5344CB8AC3E}">
        <p14:creationId xmlns:p14="http://schemas.microsoft.com/office/powerpoint/2010/main" val="38753640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Thermal shield example</a:t>
            </a:r>
            <a:endParaRPr lang="en-US" dirty="0"/>
          </a:p>
        </p:txBody>
      </p:sp>
      <p:sp>
        <p:nvSpPr>
          <p:cNvPr id="6" name="Content Placeholder 5"/>
          <p:cNvSpPr>
            <a:spLocks noGrp="1"/>
          </p:cNvSpPr>
          <p:nvPr>
            <p:ph idx="1"/>
          </p:nvPr>
        </p:nvSpPr>
        <p:spPr/>
        <p:txBody>
          <a:bodyPr>
            <a:normAutofit lnSpcReduction="10000"/>
          </a:bodyPr>
          <a:lstStyle/>
          <a:p>
            <a:r>
              <a:rPr lang="en-US" sz="2400" dirty="0" smtClean="0"/>
              <a:t>Assuming a thermal shield with 18 bar helium in and some lower pressure out due to pressure drop, like 16 bar.  (Higher pressure gives higher density for less pressure drop and smaller pipes.)  However, you may choose otherwise!  </a:t>
            </a:r>
          </a:p>
          <a:p>
            <a:pPr lvl="1"/>
            <a:r>
              <a:rPr lang="en-US" sz="2000" dirty="0" smtClean="0"/>
              <a:t>Estimate heat load to 40 K per cryomodule (</a:t>
            </a:r>
            <a:r>
              <a:rPr lang="en-US" sz="2000" dirty="0" err="1" smtClean="0"/>
              <a:t>e.g</a:t>
            </a:r>
            <a:r>
              <a:rPr lang="en-US" sz="2000" dirty="0" smtClean="0"/>
              <a:t>, 100 W)</a:t>
            </a:r>
          </a:p>
          <a:p>
            <a:pPr lvl="1"/>
            <a:r>
              <a:rPr lang="en-US" sz="2000" dirty="0" smtClean="0"/>
              <a:t>Given a temperature range for helium gas (say for example 40 K to 60 K) determine how much heat is absorbed per gram of helium for each cryomodule</a:t>
            </a:r>
          </a:p>
          <a:p>
            <a:pPr lvl="2"/>
            <a:r>
              <a:rPr lang="en-US" sz="1600" dirty="0" smtClean="0"/>
              <a:t>In this example it would be 106.5 J/g.  (It is nearly an ideal gas with </a:t>
            </a:r>
            <a:r>
              <a:rPr lang="en-US" sz="1600" dirty="0" err="1" smtClean="0"/>
              <a:t>Cp</a:t>
            </a:r>
            <a:r>
              <a:rPr lang="en-US" sz="1600" dirty="0" smtClean="0"/>
              <a:t> = 5.2 J/</a:t>
            </a:r>
            <a:r>
              <a:rPr lang="en-US" sz="1600" dirty="0" err="1" smtClean="0"/>
              <a:t>gK</a:t>
            </a:r>
            <a:r>
              <a:rPr lang="en-US" sz="1600" dirty="0" smtClean="0"/>
              <a:t>, which you may assume. 20 K x 5.2 J/</a:t>
            </a:r>
            <a:r>
              <a:rPr lang="en-US" sz="1600" dirty="0" err="1" smtClean="0"/>
              <a:t>gK</a:t>
            </a:r>
            <a:r>
              <a:rPr lang="en-US" sz="1600" dirty="0" smtClean="0"/>
              <a:t> = 106.5 J/g)  </a:t>
            </a:r>
            <a:endParaRPr lang="en-US" dirty="0" smtClean="0"/>
          </a:p>
          <a:p>
            <a:pPr lvl="1"/>
            <a:r>
              <a:rPr lang="en-US" sz="2000" dirty="0"/>
              <a:t>Divide </a:t>
            </a:r>
            <a:r>
              <a:rPr lang="en-US" sz="2000" dirty="0" smtClean="0"/>
              <a:t>total heat </a:t>
            </a:r>
            <a:r>
              <a:rPr lang="en-US" sz="2000" dirty="0"/>
              <a:t>for the </a:t>
            </a:r>
            <a:r>
              <a:rPr lang="en-US" sz="2000" dirty="0" smtClean="0"/>
              <a:t>cryomodule in W by amount absorbed in J/g to get g/sec flow </a:t>
            </a:r>
          </a:p>
          <a:p>
            <a:pPr lvl="2"/>
            <a:r>
              <a:rPr lang="en-US" sz="1600" dirty="0" smtClean="0"/>
              <a:t>In this example:  100 W / 106.5 J/g = 0.94 g/sec per cryomodule </a:t>
            </a:r>
          </a:p>
        </p:txBody>
      </p:sp>
      <p:sp>
        <p:nvSpPr>
          <p:cNvPr id="2" name="Date Placeholder 1"/>
          <p:cNvSpPr>
            <a:spLocks noGrp="1"/>
          </p:cNvSpPr>
          <p:nvPr>
            <p:ph type="dt" sz="half" idx="10"/>
          </p:nvPr>
        </p:nvSpPr>
        <p:spPr/>
        <p:txBody>
          <a:bodyPr/>
          <a:lstStyle/>
          <a:p>
            <a:pPr>
              <a:defRPr/>
            </a:pPr>
            <a:r>
              <a:rPr lang="en-US" smtClean="0"/>
              <a:t>January, 2017    USPAS</a:t>
            </a:r>
            <a:endParaRPr lang="en-US"/>
          </a:p>
        </p:txBody>
      </p:sp>
      <p:sp>
        <p:nvSpPr>
          <p:cNvPr id="3" name="Footer Placeholder 2"/>
          <p:cNvSpPr>
            <a:spLocks noGrp="1"/>
          </p:cNvSpPr>
          <p:nvPr>
            <p:ph type="ftr" sz="quarter" idx="11"/>
          </p:nvPr>
        </p:nvSpPr>
        <p:spPr/>
        <p:txBody>
          <a:bodyPr/>
          <a:lstStyle/>
          <a:p>
            <a:pPr>
              <a:defRPr/>
            </a:pPr>
            <a:r>
              <a:rPr lang="en-US" smtClean="0"/>
              <a:t>USPAS Cryo Project Discussion   Tom Peterson</a:t>
            </a:r>
            <a:endParaRPr lang="en-US"/>
          </a:p>
        </p:txBody>
      </p:sp>
      <p:sp>
        <p:nvSpPr>
          <p:cNvPr id="4" name="Slide Number Placeholder 3"/>
          <p:cNvSpPr>
            <a:spLocks noGrp="1"/>
          </p:cNvSpPr>
          <p:nvPr>
            <p:ph type="sldNum" sz="quarter" idx="12"/>
          </p:nvPr>
        </p:nvSpPr>
        <p:spPr/>
        <p:txBody>
          <a:bodyPr/>
          <a:lstStyle/>
          <a:p>
            <a:pPr>
              <a:defRPr/>
            </a:pPr>
            <a:fld id="{06F14056-7F00-5844-8470-FF5845843941}" type="slidenum">
              <a:rPr lang="en-US" smtClean="0"/>
              <a:pPr>
                <a:defRPr/>
              </a:pPr>
              <a:t>14</a:t>
            </a:fld>
            <a:endParaRPr lang="en-US" dirty="0"/>
          </a:p>
        </p:txBody>
      </p:sp>
    </p:spTree>
    <p:extLst>
      <p:ext uri="{BB962C8B-B14F-4D97-AF65-F5344CB8AC3E}">
        <p14:creationId xmlns:p14="http://schemas.microsoft.com/office/powerpoint/2010/main" val="42014073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For example power and flow </a:t>
            </a:r>
            <a:endParaRPr lang="en-US" dirty="0"/>
          </a:p>
        </p:txBody>
      </p:sp>
      <p:sp>
        <p:nvSpPr>
          <p:cNvPr id="7" name="Content Placeholder 6"/>
          <p:cNvSpPr>
            <a:spLocks noGrp="1"/>
          </p:cNvSpPr>
          <p:nvPr>
            <p:ph idx="1"/>
          </p:nvPr>
        </p:nvSpPr>
        <p:spPr/>
        <p:txBody>
          <a:bodyPr>
            <a:normAutofit/>
          </a:bodyPr>
          <a:lstStyle/>
          <a:p>
            <a:r>
              <a:rPr lang="en-US" dirty="0"/>
              <a:t>See </a:t>
            </a:r>
            <a:r>
              <a:rPr lang="en-US" dirty="0" smtClean="0"/>
              <a:t>ILCcryoTDP-26June2012.xlsx </a:t>
            </a:r>
          </a:p>
          <a:p>
            <a:r>
              <a:rPr lang="en-US" dirty="0" smtClean="0"/>
              <a:t> Check the tabs “TDS power” </a:t>
            </a:r>
          </a:p>
          <a:p>
            <a:pPr lvl="1"/>
            <a:r>
              <a:rPr lang="en-US" dirty="0" smtClean="0"/>
              <a:t>Input assumptions are pressure and temperature desired for supply and return </a:t>
            </a:r>
          </a:p>
          <a:p>
            <a:pPr lvl="1"/>
            <a:r>
              <a:rPr lang="en-US" dirty="0" smtClean="0"/>
              <a:t>From that we have enthalpy and entropy change </a:t>
            </a:r>
          </a:p>
          <a:p>
            <a:pPr lvl="1"/>
            <a:r>
              <a:rPr lang="en-US" dirty="0"/>
              <a:t>A</a:t>
            </a:r>
            <a:r>
              <a:rPr lang="en-US" dirty="0" smtClean="0"/>
              <a:t>nd then from the heat load we find mass flow rate </a:t>
            </a:r>
          </a:p>
          <a:p>
            <a:pPr lvl="1"/>
            <a:r>
              <a:rPr lang="en-US" dirty="0" smtClean="0"/>
              <a:t>Those provide input for Ideal Power</a:t>
            </a:r>
            <a:endParaRPr lang="en-US" dirty="0"/>
          </a:p>
        </p:txBody>
      </p:sp>
      <p:sp>
        <p:nvSpPr>
          <p:cNvPr id="3" name="Date Placeholder 2"/>
          <p:cNvSpPr>
            <a:spLocks noGrp="1"/>
          </p:cNvSpPr>
          <p:nvPr>
            <p:ph type="dt" sz="half" idx="10"/>
          </p:nvPr>
        </p:nvSpPr>
        <p:spPr/>
        <p:txBody>
          <a:bodyPr/>
          <a:lstStyle/>
          <a:p>
            <a:pPr>
              <a:defRPr/>
            </a:pPr>
            <a:r>
              <a:rPr lang="en-US" smtClean="0"/>
              <a:t>January, 2017    USPAS</a:t>
            </a:r>
            <a:endParaRPr lang="en-US"/>
          </a:p>
        </p:txBody>
      </p:sp>
      <p:sp>
        <p:nvSpPr>
          <p:cNvPr id="4" name="Footer Placeholder 3"/>
          <p:cNvSpPr>
            <a:spLocks noGrp="1"/>
          </p:cNvSpPr>
          <p:nvPr>
            <p:ph type="ftr" sz="quarter" idx="11"/>
          </p:nvPr>
        </p:nvSpPr>
        <p:spPr/>
        <p:txBody>
          <a:bodyPr/>
          <a:lstStyle/>
          <a:p>
            <a:pPr>
              <a:defRPr/>
            </a:pPr>
            <a:r>
              <a:rPr lang="en-US" smtClean="0"/>
              <a:t>USPAS Cryo Project Discussion   Tom Peterson</a:t>
            </a:r>
            <a:endParaRPr lang="en-US"/>
          </a:p>
        </p:txBody>
      </p:sp>
      <p:sp>
        <p:nvSpPr>
          <p:cNvPr id="5" name="Slide Number Placeholder 4"/>
          <p:cNvSpPr>
            <a:spLocks noGrp="1"/>
          </p:cNvSpPr>
          <p:nvPr>
            <p:ph type="sldNum" sz="quarter" idx="12"/>
          </p:nvPr>
        </p:nvSpPr>
        <p:spPr/>
        <p:txBody>
          <a:bodyPr/>
          <a:lstStyle/>
          <a:p>
            <a:pPr>
              <a:defRPr/>
            </a:pPr>
            <a:fld id="{DDDC4B6A-A15F-D340-A768-CC9B251D93C4}" type="slidenum">
              <a:rPr lang="en-US" smtClean="0"/>
              <a:pPr>
                <a:defRPr/>
              </a:pPr>
              <a:t>15</a:t>
            </a:fld>
            <a:endParaRPr lang="en-US"/>
          </a:p>
        </p:txBody>
      </p:sp>
    </p:spTree>
    <p:extLst>
      <p:ext uri="{BB962C8B-B14F-4D97-AF65-F5344CB8AC3E}">
        <p14:creationId xmlns:p14="http://schemas.microsoft.com/office/powerpoint/2010/main" val="4202875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Evaluating cooling power</a:t>
            </a:r>
            <a:endParaRPr lang="en-US" dirty="0"/>
          </a:p>
        </p:txBody>
      </p:sp>
      <p:pic>
        <p:nvPicPr>
          <p:cNvPr id="7" name="Content Placeholder 6" descr="TdSpower.gif"/>
          <p:cNvPicPr>
            <a:picLocks noGrp="1" noChangeAspect="1"/>
          </p:cNvPicPr>
          <p:nvPr>
            <p:ph idx="1"/>
          </p:nvPr>
        </p:nvPicPr>
        <p:blipFill>
          <a:blip r:embed="rId2">
            <a:extLst>
              <a:ext uri="{28A0092B-C50C-407E-A947-70E740481C1C}">
                <a14:useLocalDpi xmlns:a14="http://schemas.microsoft.com/office/drawing/2010/main" val="0"/>
              </a:ext>
            </a:extLst>
          </a:blip>
          <a:srcRect t="-128649" b="-128649"/>
          <a:stretch>
            <a:fillRect/>
          </a:stretch>
        </p:blipFill>
        <p:spPr>
          <a:xfrm>
            <a:off x="1752600" y="990600"/>
            <a:ext cx="4928840" cy="1981200"/>
          </a:xfrm>
        </p:spPr>
      </p:pic>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USPAS Cryo Project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16</a:t>
            </a:fld>
            <a:endParaRPr lang="en-US"/>
          </a:p>
        </p:txBody>
      </p:sp>
      <p:pic>
        <p:nvPicPr>
          <p:cNvPr id="9" name="Picture 8" descr="HeliumPropertiesHeader.tif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 y="2667000"/>
            <a:ext cx="8382000" cy="697755"/>
          </a:xfrm>
          <a:prstGeom prst="rect">
            <a:avLst/>
          </a:prstGeom>
        </p:spPr>
      </p:pic>
      <p:pic>
        <p:nvPicPr>
          <p:cNvPr id="10" name="Picture 9" descr="HeliumProperties60-80K.tif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1000" y="4876800"/>
            <a:ext cx="8382000" cy="551682"/>
          </a:xfrm>
          <a:prstGeom prst="rect">
            <a:avLst/>
          </a:prstGeom>
        </p:spPr>
      </p:pic>
      <p:pic>
        <p:nvPicPr>
          <p:cNvPr id="11" name="Picture 10" descr="HeliumProperties280-350K.tif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7200" y="5491366"/>
            <a:ext cx="8305800" cy="541297"/>
          </a:xfrm>
          <a:prstGeom prst="rect">
            <a:avLst/>
          </a:prstGeom>
        </p:spPr>
      </p:pic>
      <p:pic>
        <p:nvPicPr>
          <p:cNvPr id="15" name="Picture 14" descr="HeliumProperties1.8barCold.tif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 y="3429000"/>
            <a:ext cx="8824913" cy="1295400"/>
          </a:xfrm>
          <a:prstGeom prst="rect">
            <a:avLst/>
          </a:prstGeom>
        </p:spPr>
      </p:pic>
    </p:spTree>
    <p:extLst>
      <p:ext uri="{BB962C8B-B14F-4D97-AF65-F5344CB8AC3E}">
        <p14:creationId xmlns:p14="http://schemas.microsoft.com/office/powerpoint/2010/main" val="25230580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Liquefier work</a:t>
            </a:r>
            <a:endParaRPr lang="en-US" dirty="0"/>
          </a:p>
        </p:txBody>
      </p:sp>
      <p:sp>
        <p:nvSpPr>
          <p:cNvPr id="3" name="Content Placeholder 2"/>
          <p:cNvSpPr>
            <a:spLocks noGrp="1"/>
          </p:cNvSpPr>
          <p:nvPr>
            <p:ph idx="1"/>
          </p:nvPr>
        </p:nvSpPr>
        <p:spPr>
          <a:xfrm>
            <a:off x="685800" y="1371600"/>
            <a:ext cx="7772400" cy="4724400"/>
          </a:xfrm>
        </p:spPr>
        <p:txBody>
          <a:bodyPr>
            <a:normAutofit lnSpcReduction="10000"/>
          </a:bodyPr>
          <a:lstStyle/>
          <a:p>
            <a:r>
              <a:rPr lang="en-US" sz="2400" dirty="0" smtClean="0"/>
              <a:t>From previous slide and data for 80 K flow returning at 300 K </a:t>
            </a:r>
          </a:p>
          <a:p>
            <a:pPr lvl="1"/>
            <a:r>
              <a:rPr lang="en-US" sz="2000" dirty="0" smtClean="0"/>
              <a:t>915 J/g ideal work is 915 W per gr/sec which at 25% relative to Carnot is 3660 room T Watts per gram/sec </a:t>
            </a:r>
          </a:p>
          <a:p>
            <a:pPr lvl="1"/>
            <a:r>
              <a:rPr lang="en-US" sz="2000" dirty="0" smtClean="0"/>
              <a:t>3660 room T power is </a:t>
            </a:r>
            <a:r>
              <a:rPr lang="en-US" sz="2000" dirty="0" err="1" smtClean="0"/>
              <a:t>equiv</a:t>
            </a:r>
            <a:r>
              <a:rPr lang="en-US" sz="2000" dirty="0" smtClean="0"/>
              <a:t> to 3660/250 = 15 W at 4.5 K </a:t>
            </a:r>
          </a:p>
          <a:p>
            <a:r>
              <a:rPr lang="en-US" sz="2400" dirty="0" smtClean="0"/>
              <a:t>So each gr/sec taken from 80 K and returned at 300 K is equivalent to 15 W at 4.5 K in terms of room temperature cryogenic plant work </a:t>
            </a:r>
          </a:p>
          <a:p>
            <a:r>
              <a:rPr lang="en-US" sz="2400" dirty="0" smtClean="0"/>
              <a:t>For 4.5 K flow returning at 300 K a similar analysis shows </a:t>
            </a:r>
          </a:p>
          <a:p>
            <a:pPr lvl="1"/>
            <a:r>
              <a:rPr lang="en-US" sz="2000" dirty="0" smtClean="0"/>
              <a:t>6420 J/g ideal work which is 6420 W per gr/sec which at 25% </a:t>
            </a:r>
          </a:p>
          <a:p>
            <a:pPr marL="457200" lvl="1" indent="0">
              <a:buNone/>
            </a:pPr>
            <a:r>
              <a:rPr lang="en-US" sz="2000" dirty="0"/>
              <a:t>r</a:t>
            </a:r>
            <a:r>
              <a:rPr lang="en-US" sz="2000" dirty="0" smtClean="0"/>
              <a:t>elative to Carnot is 25700 room T Watts per gram/sec </a:t>
            </a:r>
          </a:p>
          <a:p>
            <a:pPr lvl="1"/>
            <a:r>
              <a:rPr lang="en-US" sz="2000" dirty="0" smtClean="0"/>
              <a:t>Note that 100 W at 4.5 K x 257 W/W would be 25700 W </a:t>
            </a:r>
          </a:p>
          <a:p>
            <a:pPr lvl="1"/>
            <a:r>
              <a:rPr lang="en-US" sz="2000" dirty="0" smtClean="0"/>
              <a:t>So 4.5 K liquefaction of 1 gr/sec is ~ </a:t>
            </a:r>
            <a:r>
              <a:rPr lang="en-US" sz="2000" dirty="0" err="1" smtClean="0"/>
              <a:t>equiv</a:t>
            </a:r>
            <a:r>
              <a:rPr lang="en-US" sz="2000" dirty="0" smtClean="0"/>
              <a:t> to 100 W at 4.5 K </a:t>
            </a:r>
            <a:endParaRPr lang="en-US" sz="2000" dirty="0"/>
          </a:p>
        </p:txBody>
      </p:sp>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USPAS Cryo Project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17</a:t>
            </a:fld>
            <a:endParaRPr lang="en-US"/>
          </a:p>
        </p:txBody>
      </p:sp>
    </p:spTree>
    <p:extLst>
      <p:ext uri="{BB962C8B-B14F-4D97-AF65-F5344CB8AC3E}">
        <p14:creationId xmlns:p14="http://schemas.microsoft.com/office/powerpoint/2010/main" val="1034640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USPAS Project Statement</a:t>
            </a:r>
            <a:endParaRPr lang="en-US" dirty="0"/>
          </a:p>
        </p:txBody>
      </p:sp>
      <p:sp>
        <p:nvSpPr>
          <p:cNvPr id="6" name="Content Placeholder 5"/>
          <p:cNvSpPr>
            <a:spLocks noGrp="1"/>
          </p:cNvSpPr>
          <p:nvPr>
            <p:ph idx="1"/>
          </p:nvPr>
        </p:nvSpPr>
        <p:spPr/>
        <p:txBody>
          <a:bodyPr/>
          <a:lstStyle/>
          <a:p>
            <a:r>
              <a:rPr lang="en-US" sz="2400" dirty="0" smtClean="0"/>
              <a:t>A </a:t>
            </a:r>
            <a:r>
              <a:rPr lang="en-US" sz="2400" dirty="0"/>
              <a:t>new proton linear accelerator  (The </a:t>
            </a:r>
            <a:r>
              <a:rPr lang="en-US" sz="2400" dirty="0" err="1"/>
              <a:t>Buckytron</a:t>
            </a:r>
            <a:r>
              <a:rPr lang="en-US" sz="2400" dirty="0"/>
              <a:t>) is being built to provide high energy protons to a target that produces neutrons via the spallation process. The bulk of the accelerator consists of Niobium superconducting RF cavities operating in saturated helium baths at 1.8 K.  </a:t>
            </a:r>
            <a:endParaRPr lang="en-US" sz="2400" dirty="0" smtClean="0"/>
          </a:p>
          <a:p>
            <a:pPr lvl="1"/>
            <a:r>
              <a:rPr lang="en-US" sz="2000" dirty="0" smtClean="0"/>
              <a:t>Six </a:t>
            </a:r>
            <a:r>
              <a:rPr lang="en-US" sz="2000" dirty="0"/>
              <a:t>cavities are contained within one cryomodule. </a:t>
            </a:r>
            <a:endParaRPr lang="en-US" sz="2000" dirty="0" smtClean="0"/>
          </a:p>
          <a:p>
            <a:pPr lvl="1"/>
            <a:r>
              <a:rPr lang="en-US" sz="2000" dirty="0" smtClean="0"/>
              <a:t>A </a:t>
            </a:r>
            <a:r>
              <a:rPr lang="en-US" sz="2000" dirty="0"/>
              <a:t>total of 40 cryomodules are required. </a:t>
            </a:r>
            <a:endParaRPr lang="en-US" sz="2000" dirty="0" smtClean="0"/>
          </a:p>
          <a:p>
            <a:pPr lvl="1"/>
            <a:r>
              <a:rPr lang="en-US" sz="2000" dirty="0" smtClean="0"/>
              <a:t>In </a:t>
            </a:r>
            <a:r>
              <a:rPr lang="en-US" sz="2000" dirty="0"/>
              <a:t>addition to the cavities, each cryomodule also contains a 40 K thermal radiation shield. </a:t>
            </a:r>
            <a:endParaRPr lang="en-US" sz="2000" dirty="0" smtClean="0"/>
          </a:p>
          <a:p>
            <a:pPr lvl="1"/>
            <a:r>
              <a:rPr lang="en-US" sz="2000" dirty="0" smtClean="0"/>
              <a:t>Each </a:t>
            </a:r>
            <a:r>
              <a:rPr lang="en-US" sz="2000" dirty="0"/>
              <a:t>cavity has a coaxial coupler to bring the RF energy into the cavity. </a:t>
            </a:r>
            <a:endParaRPr lang="en-US" sz="2000" dirty="0" smtClean="0"/>
          </a:p>
          <a:p>
            <a:pPr lvl="1"/>
            <a:r>
              <a:rPr lang="en-US" sz="2000" dirty="0" smtClean="0"/>
              <a:t>Each </a:t>
            </a:r>
            <a:r>
              <a:rPr lang="en-US" sz="2000" dirty="0"/>
              <a:t>coupler has a 20 W load at 40 K and a 1 W load at 1.8 K. </a:t>
            </a:r>
            <a:endParaRPr lang="en-US" dirty="0"/>
          </a:p>
        </p:txBody>
      </p:sp>
      <p:sp>
        <p:nvSpPr>
          <p:cNvPr id="2" name="Date Placeholder 1"/>
          <p:cNvSpPr>
            <a:spLocks noGrp="1"/>
          </p:cNvSpPr>
          <p:nvPr>
            <p:ph type="dt" sz="half" idx="10"/>
          </p:nvPr>
        </p:nvSpPr>
        <p:spPr/>
        <p:txBody>
          <a:bodyPr/>
          <a:lstStyle/>
          <a:p>
            <a:pPr>
              <a:defRPr/>
            </a:pPr>
            <a:r>
              <a:rPr lang="en-US" smtClean="0"/>
              <a:t>January, 2017    USPAS</a:t>
            </a:r>
            <a:endParaRPr lang="en-US"/>
          </a:p>
        </p:txBody>
      </p:sp>
      <p:sp>
        <p:nvSpPr>
          <p:cNvPr id="3" name="Footer Placeholder 2"/>
          <p:cNvSpPr>
            <a:spLocks noGrp="1"/>
          </p:cNvSpPr>
          <p:nvPr>
            <p:ph type="ftr" sz="quarter" idx="11"/>
          </p:nvPr>
        </p:nvSpPr>
        <p:spPr/>
        <p:txBody>
          <a:bodyPr/>
          <a:lstStyle/>
          <a:p>
            <a:pPr>
              <a:defRPr/>
            </a:pPr>
            <a:r>
              <a:rPr lang="en-US" smtClean="0"/>
              <a:t>USPAS Cryo Project Discussion   Tom Peterson</a:t>
            </a:r>
            <a:endParaRPr lang="en-US"/>
          </a:p>
        </p:txBody>
      </p:sp>
      <p:sp>
        <p:nvSpPr>
          <p:cNvPr id="4" name="Slide Number Placeholder 3"/>
          <p:cNvSpPr>
            <a:spLocks noGrp="1"/>
          </p:cNvSpPr>
          <p:nvPr>
            <p:ph type="sldNum" sz="quarter" idx="12"/>
          </p:nvPr>
        </p:nvSpPr>
        <p:spPr/>
        <p:txBody>
          <a:bodyPr/>
          <a:lstStyle/>
          <a:p>
            <a:pPr>
              <a:defRPr/>
            </a:pPr>
            <a:fld id="{06F14056-7F00-5844-8470-FF5845843941}" type="slidenum">
              <a:rPr lang="en-US" smtClean="0"/>
              <a:pPr>
                <a:defRPr/>
              </a:pPr>
              <a:t>2</a:t>
            </a:fld>
            <a:endParaRPr lang="en-US"/>
          </a:p>
        </p:txBody>
      </p:sp>
    </p:spTree>
    <p:extLst>
      <p:ext uri="{BB962C8B-B14F-4D97-AF65-F5344CB8AC3E}">
        <p14:creationId xmlns:p14="http://schemas.microsoft.com/office/powerpoint/2010/main" val="9082690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Buckytron</a:t>
            </a:r>
            <a:r>
              <a:rPr lang="en-US" dirty="0" smtClean="0"/>
              <a:t> description – </a:t>
            </a:r>
            <a:r>
              <a:rPr lang="en-US" dirty="0" err="1" smtClean="0"/>
              <a:t>pg</a:t>
            </a:r>
            <a:r>
              <a:rPr lang="en-US" dirty="0" smtClean="0"/>
              <a:t> 2</a:t>
            </a:r>
            <a:endParaRPr lang="en-US" dirty="0"/>
          </a:p>
        </p:txBody>
      </p:sp>
      <p:sp>
        <p:nvSpPr>
          <p:cNvPr id="3" name="Content Placeholder 2"/>
          <p:cNvSpPr>
            <a:spLocks noGrp="1"/>
          </p:cNvSpPr>
          <p:nvPr>
            <p:ph idx="1"/>
          </p:nvPr>
        </p:nvSpPr>
        <p:spPr/>
        <p:txBody>
          <a:bodyPr/>
          <a:lstStyle/>
          <a:p>
            <a:pPr marL="342900" lvl="1" indent="-342900">
              <a:buFontTx/>
              <a:buChar char="•"/>
            </a:pPr>
            <a:r>
              <a:rPr lang="en-US" sz="2000" dirty="0"/>
              <a:t>Each cryomodule is 8 m in length and 0.75 m in diameter. </a:t>
            </a:r>
            <a:endParaRPr lang="en-US" sz="2000" dirty="0" smtClean="0"/>
          </a:p>
          <a:p>
            <a:pPr marL="342900" lvl="1" indent="-342900">
              <a:buFontTx/>
              <a:buChar char="•"/>
            </a:pPr>
            <a:r>
              <a:rPr lang="en-US" sz="2000" dirty="0" smtClean="0"/>
              <a:t>Between </a:t>
            </a:r>
            <a:r>
              <a:rPr lang="en-US" sz="2000" dirty="0"/>
              <a:t>each cryomodule is a 3 m long warm ( 300 K) section that contains magnets and beam instrumentation.  </a:t>
            </a:r>
            <a:endParaRPr lang="en-US" sz="2000" dirty="0" smtClean="0"/>
          </a:p>
          <a:p>
            <a:pPr marL="342900" lvl="1" indent="-342900">
              <a:buFontTx/>
              <a:buChar char="•"/>
            </a:pPr>
            <a:r>
              <a:rPr lang="en-US" sz="2000" dirty="0" smtClean="0"/>
              <a:t>When </a:t>
            </a:r>
            <a:r>
              <a:rPr lang="en-US" sz="2000" dirty="0"/>
              <a:t>operating, the RF energy deposits 7 W into the </a:t>
            </a:r>
            <a:r>
              <a:rPr lang="en-US" sz="2000" dirty="0" smtClean="0"/>
              <a:t>1.8 </a:t>
            </a:r>
            <a:r>
              <a:rPr lang="en-US" sz="2000" dirty="0"/>
              <a:t>K space per cryomodule. </a:t>
            </a:r>
            <a:endParaRPr lang="en-US" sz="2000" dirty="0" smtClean="0"/>
          </a:p>
          <a:p>
            <a:pPr marL="342900" lvl="1" indent="-342900">
              <a:buFontTx/>
              <a:buChar char="•"/>
            </a:pPr>
            <a:r>
              <a:rPr lang="en-US" sz="2000" dirty="0" smtClean="0"/>
              <a:t>The </a:t>
            </a:r>
            <a:r>
              <a:rPr lang="en-US" sz="2000" dirty="0"/>
              <a:t>total deposited by the proton beam into the 1.8 K space is 10 </a:t>
            </a:r>
            <a:r>
              <a:rPr lang="en-US" sz="2000" dirty="0" smtClean="0"/>
              <a:t>W.</a:t>
            </a:r>
          </a:p>
          <a:p>
            <a:pPr marL="342900" lvl="1" indent="-342900">
              <a:buFontTx/>
              <a:buChar char="•"/>
            </a:pPr>
            <a:r>
              <a:rPr lang="en-US" sz="2000" dirty="0" smtClean="0"/>
              <a:t>The </a:t>
            </a:r>
            <a:r>
              <a:rPr lang="en-US" sz="2000" dirty="0" err="1"/>
              <a:t>linac</a:t>
            </a:r>
            <a:r>
              <a:rPr lang="en-US" sz="2000" dirty="0"/>
              <a:t> is contained in a 10 m diameter tunnel located 20 m below the surface.</a:t>
            </a:r>
          </a:p>
          <a:p>
            <a:endParaRPr lang="en-US" dirty="0"/>
          </a:p>
        </p:txBody>
      </p:sp>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USPAS Cryo Project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3</a:t>
            </a:fld>
            <a:endParaRPr lang="en-US"/>
          </a:p>
        </p:txBody>
      </p:sp>
    </p:spTree>
    <p:extLst>
      <p:ext uri="{BB962C8B-B14F-4D97-AF65-F5344CB8AC3E}">
        <p14:creationId xmlns:p14="http://schemas.microsoft.com/office/powerpoint/2010/main" val="2821632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goal</a:t>
            </a:r>
            <a:endParaRPr lang="en-US" dirty="0"/>
          </a:p>
        </p:txBody>
      </p:sp>
      <p:sp>
        <p:nvSpPr>
          <p:cNvPr id="3" name="Content Placeholder 2"/>
          <p:cNvSpPr>
            <a:spLocks noGrp="1"/>
          </p:cNvSpPr>
          <p:nvPr>
            <p:ph idx="1"/>
          </p:nvPr>
        </p:nvSpPr>
        <p:spPr/>
        <p:txBody>
          <a:bodyPr>
            <a:normAutofit/>
          </a:bodyPr>
          <a:lstStyle/>
          <a:p>
            <a:r>
              <a:rPr lang="en-US" sz="2600" dirty="0" smtClean="0"/>
              <a:t>Based </a:t>
            </a:r>
            <a:r>
              <a:rPr lang="en-US" sz="2600" dirty="0"/>
              <a:t>on this information, design the cryogenics system for the accelerator. The cryogenic system includes: The cryomodule, the refrigeration plant or plants and the distribution system if needed to tie the refrigeration plant(s) to the cryomodules as needed. Include in this design:</a:t>
            </a:r>
          </a:p>
          <a:p>
            <a:pPr lvl="1"/>
            <a:r>
              <a:rPr lang="en-US" sz="2000" dirty="0"/>
              <a:t>A list of information you will need from other groups in the accelerator project</a:t>
            </a:r>
          </a:p>
          <a:p>
            <a:pPr lvl="1"/>
            <a:r>
              <a:rPr lang="en-US" sz="2000" dirty="0"/>
              <a:t>Definition of requirements for both the cryomodule and the cryogenics </a:t>
            </a:r>
            <a:r>
              <a:rPr lang="en-US" sz="2000" dirty="0" smtClean="0"/>
              <a:t>system</a:t>
            </a:r>
            <a:endParaRPr lang="en-US" sz="2000" dirty="0"/>
          </a:p>
        </p:txBody>
      </p:sp>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USPAS Cryo Project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4</a:t>
            </a:fld>
            <a:endParaRPr lang="en-US"/>
          </a:p>
        </p:txBody>
      </p:sp>
    </p:spTree>
    <p:extLst>
      <p:ext uri="{BB962C8B-B14F-4D97-AF65-F5344CB8AC3E}">
        <p14:creationId xmlns:p14="http://schemas.microsoft.com/office/powerpoint/2010/main" val="1622420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Conceptual design elements</a:t>
            </a:r>
            <a:endParaRPr lang="en-US" dirty="0"/>
          </a:p>
        </p:txBody>
      </p:sp>
      <p:sp>
        <p:nvSpPr>
          <p:cNvPr id="3" name="Content Placeholder 2"/>
          <p:cNvSpPr>
            <a:spLocks noGrp="1"/>
          </p:cNvSpPr>
          <p:nvPr>
            <p:ph idx="1"/>
          </p:nvPr>
        </p:nvSpPr>
        <p:spPr/>
        <p:txBody>
          <a:bodyPr/>
          <a:lstStyle/>
          <a:p>
            <a:r>
              <a:rPr lang="en-US" sz="2400" dirty="0"/>
              <a:t>A conceptual design for the cryogenics </a:t>
            </a:r>
            <a:r>
              <a:rPr lang="en-US" sz="2400" dirty="0" smtClean="0"/>
              <a:t>system should </a:t>
            </a:r>
            <a:r>
              <a:rPr lang="en-US" sz="2400" dirty="0"/>
              <a:t>include</a:t>
            </a:r>
            <a:r>
              <a:rPr lang="en-US" sz="2400" dirty="0" smtClean="0"/>
              <a:t>:</a:t>
            </a:r>
            <a:endParaRPr lang="en-US" sz="2000" dirty="0" smtClean="0"/>
          </a:p>
          <a:p>
            <a:pPr lvl="1"/>
            <a:r>
              <a:rPr lang="en-US" sz="2000" dirty="0" smtClean="0"/>
              <a:t>A </a:t>
            </a:r>
            <a:r>
              <a:rPr lang="en-US" sz="2000" dirty="0"/>
              <a:t>conceptual design of the cryomodule including an estimated heat leak</a:t>
            </a:r>
          </a:p>
          <a:p>
            <a:pPr lvl="1"/>
            <a:r>
              <a:rPr lang="en-US" sz="2000" dirty="0" smtClean="0"/>
              <a:t>A </a:t>
            </a:r>
            <a:r>
              <a:rPr lang="en-US" sz="2000" dirty="0"/>
              <a:t>high level Piping &amp; Instrumentation Diagram (P&amp;ID) for the cryogenics system</a:t>
            </a:r>
          </a:p>
          <a:p>
            <a:pPr lvl="1"/>
            <a:r>
              <a:rPr lang="en-US" sz="2000" dirty="0"/>
              <a:t>A conceptual design for any distribution system including pipe sizes, estimated heat leaks, pressure drops and required valves</a:t>
            </a:r>
          </a:p>
          <a:p>
            <a:pPr lvl="1"/>
            <a:r>
              <a:rPr lang="en-US" sz="2000" dirty="0"/>
              <a:t>Number and size of cryogenic refrigeration plants. These do not have to be designed but will be procured from a commercial </a:t>
            </a:r>
            <a:r>
              <a:rPr lang="en-US" sz="2000" dirty="0" smtClean="0"/>
              <a:t>vendor</a:t>
            </a:r>
            <a:endParaRPr lang="en-US" sz="2000" dirty="0"/>
          </a:p>
        </p:txBody>
      </p:sp>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USPAS Cryo Project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5</a:t>
            </a:fld>
            <a:endParaRPr lang="en-US"/>
          </a:p>
        </p:txBody>
      </p:sp>
    </p:spTree>
    <p:extLst>
      <p:ext uri="{BB962C8B-B14F-4D97-AF65-F5344CB8AC3E}">
        <p14:creationId xmlns:p14="http://schemas.microsoft.com/office/powerpoint/2010/main" val="6267641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924800" cy="914400"/>
          </a:xfrm>
        </p:spPr>
        <p:txBody>
          <a:bodyPr/>
          <a:lstStyle/>
          <a:p>
            <a:r>
              <a:rPr lang="en-US" dirty="0" smtClean="0"/>
              <a:t>Conceptual </a:t>
            </a:r>
            <a:r>
              <a:rPr lang="en-US" dirty="0"/>
              <a:t>design </a:t>
            </a:r>
            <a:r>
              <a:rPr lang="en-US" dirty="0" smtClean="0"/>
              <a:t>elements – pg2</a:t>
            </a:r>
            <a:endParaRPr lang="en-US" dirty="0"/>
          </a:p>
        </p:txBody>
      </p:sp>
      <p:sp>
        <p:nvSpPr>
          <p:cNvPr id="3" name="Content Placeholder 2"/>
          <p:cNvSpPr>
            <a:spLocks noGrp="1"/>
          </p:cNvSpPr>
          <p:nvPr>
            <p:ph idx="1"/>
          </p:nvPr>
        </p:nvSpPr>
        <p:spPr/>
        <p:txBody>
          <a:bodyPr/>
          <a:lstStyle/>
          <a:p>
            <a:pPr lvl="1"/>
            <a:r>
              <a:rPr lang="en-US" sz="2000" dirty="0" smtClean="0"/>
              <a:t>Build </a:t>
            </a:r>
            <a:r>
              <a:rPr lang="en-US" sz="2000" dirty="0"/>
              <a:t>safety into the conceptual design; include relief valves as needed Consider impact of venting on oxygen deficiency hazards</a:t>
            </a:r>
          </a:p>
          <a:p>
            <a:pPr lvl="1"/>
            <a:r>
              <a:rPr lang="en-US" sz="2000" dirty="0" smtClean="0"/>
              <a:t>Assume </a:t>
            </a:r>
            <a:r>
              <a:rPr lang="en-US" sz="2000" dirty="0"/>
              <a:t>that all subsystems associated with the superconducting RF system including the cavity design itself, power supplies, control, and power coupler design are provided by other groups.</a:t>
            </a:r>
          </a:p>
          <a:p>
            <a:endParaRPr lang="en-US" dirty="0"/>
          </a:p>
        </p:txBody>
      </p:sp>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USPAS Cryo Project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6</a:t>
            </a:fld>
            <a:endParaRPr lang="en-US"/>
          </a:p>
        </p:txBody>
      </p:sp>
    </p:spTree>
    <p:extLst>
      <p:ext uri="{BB962C8B-B14F-4D97-AF65-F5344CB8AC3E}">
        <p14:creationId xmlns:p14="http://schemas.microsoft.com/office/powerpoint/2010/main" val="42464899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Bonus topics</a:t>
            </a:r>
            <a:endParaRPr lang="en-US" dirty="0"/>
          </a:p>
        </p:txBody>
      </p:sp>
      <p:sp>
        <p:nvSpPr>
          <p:cNvPr id="3" name="Content Placeholder 2"/>
          <p:cNvSpPr>
            <a:spLocks noGrp="1"/>
          </p:cNvSpPr>
          <p:nvPr>
            <p:ph idx="1"/>
          </p:nvPr>
        </p:nvSpPr>
        <p:spPr/>
        <p:txBody>
          <a:bodyPr/>
          <a:lstStyle/>
          <a:p>
            <a:r>
              <a:rPr lang="en-US" sz="2800" dirty="0" smtClean="0"/>
              <a:t>Discuss </a:t>
            </a:r>
            <a:r>
              <a:rPr lang="en-US" sz="2800" dirty="0"/>
              <a:t>how the system will handle possible operating modes including cool </a:t>
            </a:r>
            <a:r>
              <a:rPr lang="en-US" sz="2800" dirty="0" smtClean="0"/>
              <a:t>down and </a:t>
            </a:r>
            <a:r>
              <a:rPr lang="en-US" sz="2800" dirty="0"/>
              <a:t>warm up </a:t>
            </a:r>
            <a:endParaRPr lang="en-US" sz="2800" dirty="0" smtClean="0"/>
          </a:p>
          <a:p>
            <a:r>
              <a:rPr lang="en-US" sz="2800" dirty="0" smtClean="0"/>
              <a:t>Consider </a:t>
            </a:r>
            <a:r>
              <a:rPr lang="en-US" sz="2800" dirty="0"/>
              <a:t>standby ( cold but no beam or RF energy present</a:t>
            </a:r>
            <a:r>
              <a:rPr lang="en-US" sz="2800" dirty="0" smtClean="0"/>
              <a:t>), lower heat loads and flow rates</a:t>
            </a:r>
          </a:p>
          <a:p>
            <a:r>
              <a:rPr lang="en-US" sz="2800" dirty="0" smtClean="0"/>
              <a:t>Describe </a:t>
            </a:r>
            <a:r>
              <a:rPr lang="en-US" sz="2800" dirty="0"/>
              <a:t>any prototyping or testing you feel would be required</a:t>
            </a:r>
          </a:p>
          <a:p>
            <a:r>
              <a:rPr lang="en-US" sz="2800" dirty="0" smtClean="0"/>
              <a:t>Describe </a:t>
            </a:r>
            <a:r>
              <a:rPr lang="en-US" sz="2800" dirty="0"/>
              <a:t>design alternatives considered </a:t>
            </a:r>
          </a:p>
        </p:txBody>
      </p:sp>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USPAS Cryo Project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7</a:t>
            </a:fld>
            <a:endParaRPr lang="en-US"/>
          </a:p>
        </p:txBody>
      </p:sp>
    </p:spTree>
    <p:extLst>
      <p:ext uri="{BB962C8B-B14F-4D97-AF65-F5344CB8AC3E}">
        <p14:creationId xmlns:p14="http://schemas.microsoft.com/office/powerpoint/2010/main" val="7271315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Options, examples</a:t>
            </a:r>
            <a:endParaRPr lang="en-US" dirty="0"/>
          </a:p>
        </p:txBody>
      </p:sp>
      <p:sp>
        <p:nvSpPr>
          <p:cNvPr id="4" name="Date Placeholder 3"/>
          <p:cNvSpPr>
            <a:spLocks noGrp="1"/>
          </p:cNvSpPr>
          <p:nvPr>
            <p:ph type="dt" sz="half" idx="10"/>
          </p:nvPr>
        </p:nvSpPr>
        <p:spPr/>
        <p:txBody>
          <a:bodyPr/>
          <a:lstStyle/>
          <a:p>
            <a:pPr>
              <a:defRPr/>
            </a:pPr>
            <a:r>
              <a:rPr lang="en-US" smtClean="0"/>
              <a:t>January, 2017    USPAS</a:t>
            </a:r>
            <a:endParaRPr lang="en-US"/>
          </a:p>
        </p:txBody>
      </p:sp>
      <p:sp>
        <p:nvSpPr>
          <p:cNvPr id="5" name="Footer Placeholder 4"/>
          <p:cNvSpPr>
            <a:spLocks noGrp="1"/>
          </p:cNvSpPr>
          <p:nvPr>
            <p:ph type="ftr" sz="quarter" idx="11"/>
          </p:nvPr>
        </p:nvSpPr>
        <p:spPr/>
        <p:txBody>
          <a:bodyPr/>
          <a:lstStyle/>
          <a:p>
            <a:pPr>
              <a:defRPr/>
            </a:pPr>
            <a:r>
              <a:rPr lang="en-US" smtClean="0"/>
              <a:t>USPAS Cryo Project Discussion   Tom Peterson</a:t>
            </a:r>
            <a:endParaRPr lang="en-US"/>
          </a:p>
        </p:txBody>
      </p:sp>
      <p:sp>
        <p:nvSpPr>
          <p:cNvPr id="6" name="Slide Number Placeholder 5"/>
          <p:cNvSpPr>
            <a:spLocks noGrp="1"/>
          </p:cNvSpPr>
          <p:nvPr>
            <p:ph type="sldNum" sz="quarter" idx="12"/>
          </p:nvPr>
        </p:nvSpPr>
        <p:spPr/>
        <p:txBody>
          <a:bodyPr/>
          <a:lstStyle/>
          <a:p>
            <a:pPr>
              <a:defRPr/>
            </a:pPr>
            <a:fld id="{BC622865-66C2-F441-9F8A-C498EB68144C}" type="slidenum">
              <a:rPr lang="en-US" smtClean="0"/>
              <a:pPr>
                <a:defRPr/>
              </a:pPr>
              <a:t>8</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1470660"/>
            <a:ext cx="7261860" cy="4625340"/>
          </a:xfrm>
          <a:prstGeom prst="rect">
            <a:avLst/>
          </a:prstGeom>
        </p:spPr>
      </p:pic>
    </p:spTree>
    <p:extLst>
      <p:ext uri="{BB962C8B-B14F-4D97-AF65-F5344CB8AC3E}">
        <p14:creationId xmlns:p14="http://schemas.microsoft.com/office/powerpoint/2010/main" val="31796086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January, 2017    USPAS</a:t>
            </a:r>
            <a:endParaRPr lang="en-US"/>
          </a:p>
        </p:txBody>
      </p:sp>
      <p:sp>
        <p:nvSpPr>
          <p:cNvPr id="4" name="Footer Placeholder 3"/>
          <p:cNvSpPr>
            <a:spLocks noGrp="1"/>
          </p:cNvSpPr>
          <p:nvPr>
            <p:ph type="ftr" sz="quarter" idx="11"/>
          </p:nvPr>
        </p:nvSpPr>
        <p:spPr/>
        <p:txBody>
          <a:bodyPr/>
          <a:lstStyle/>
          <a:p>
            <a:pPr>
              <a:defRPr/>
            </a:pPr>
            <a:r>
              <a:rPr lang="en-US" smtClean="0"/>
              <a:t>USPAS Cryo Project Discussion   Tom Peterson</a:t>
            </a:r>
            <a:endParaRPr lang="en-US"/>
          </a:p>
        </p:txBody>
      </p:sp>
      <p:sp>
        <p:nvSpPr>
          <p:cNvPr id="5" name="Slide Number Placeholder 4"/>
          <p:cNvSpPr>
            <a:spLocks noGrp="1"/>
          </p:cNvSpPr>
          <p:nvPr>
            <p:ph type="sldNum" sz="quarter" idx="12"/>
          </p:nvPr>
        </p:nvSpPr>
        <p:spPr/>
        <p:txBody>
          <a:bodyPr/>
          <a:lstStyle/>
          <a:p>
            <a:pPr>
              <a:defRPr/>
            </a:pPr>
            <a:fld id="{DDDC4B6A-A15F-D340-A768-CC9B251D93C4}" type="slidenum">
              <a:rPr lang="en-US" smtClean="0"/>
              <a:pPr>
                <a:defRPr/>
              </a:pPr>
              <a:t>9</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5762" y="495300"/>
            <a:ext cx="7681604" cy="5753100"/>
          </a:xfrm>
          <a:prstGeom prst="rect">
            <a:avLst/>
          </a:prstGeom>
        </p:spPr>
      </p:pic>
    </p:spTree>
    <p:extLst>
      <p:ext uri="{BB962C8B-B14F-4D97-AF65-F5344CB8AC3E}">
        <p14:creationId xmlns:p14="http://schemas.microsoft.com/office/powerpoint/2010/main" val="2168155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ＭＳ Ｐゴシック"/>
        <a:cs typeface=""/>
      </a:majorFont>
      <a:minorFont>
        <a:latin typeface="Time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ahom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ahoma" charset="0"/>
            <a:ea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40439</TotalTime>
  <Words>1027</Words>
  <Application>Microsoft Office PowerPoint</Application>
  <PresentationFormat>On-screen Show (4:3)</PresentationFormat>
  <Paragraphs>112</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Blank Presentation</vt:lpstr>
      <vt:lpstr>USPAS Project Discussion</vt:lpstr>
      <vt:lpstr>USPAS Project Statement</vt:lpstr>
      <vt:lpstr>Buckytron description – pg 2</vt:lpstr>
      <vt:lpstr>Project goal</vt:lpstr>
      <vt:lpstr>Conceptual design elements</vt:lpstr>
      <vt:lpstr>Conceptual design elements – pg2</vt:lpstr>
      <vt:lpstr>Bonus topics</vt:lpstr>
      <vt:lpstr>Options, examples</vt:lpstr>
      <vt:lpstr>PowerPoint Presentation</vt:lpstr>
      <vt:lpstr>PowerPoint Presentation</vt:lpstr>
      <vt:lpstr>Helium vessel styles</vt:lpstr>
      <vt:lpstr>ESS distribution system</vt:lpstr>
      <vt:lpstr>FRIB linac folded layout</vt:lpstr>
      <vt:lpstr>Thermal shield example</vt:lpstr>
      <vt:lpstr>For example power and flow </vt:lpstr>
      <vt:lpstr>Evaluating cooling power</vt:lpstr>
      <vt:lpstr>Liquefier work</vt:lpstr>
    </vt:vector>
  </TitlesOfParts>
  <Company>nsf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Cryostat Design</dc:title>
  <dc:creator>nsfuser</dc:creator>
  <cp:lastModifiedBy>Peterson, Thomas J</cp:lastModifiedBy>
  <cp:revision>377</cp:revision>
  <dcterms:created xsi:type="dcterms:W3CDTF">2008-02-29T19:18:16Z</dcterms:created>
  <dcterms:modified xsi:type="dcterms:W3CDTF">2017-01-18T00:09:37Z</dcterms:modified>
</cp:coreProperties>
</file>