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1" r:id="rId1"/>
  </p:sldMasterIdLst>
  <p:notesMasterIdLst>
    <p:notesMasterId r:id="rId20"/>
  </p:notesMasterIdLst>
  <p:handoutMasterIdLst>
    <p:handoutMasterId r:id="rId21"/>
  </p:handoutMasterIdLst>
  <p:sldIdLst>
    <p:sldId id="654" r:id="rId2"/>
    <p:sldId id="653" r:id="rId3"/>
    <p:sldId id="466" r:id="rId4"/>
    <p:sldId id="622" r:id="rId5"/>
    <p:sldId id="623" r:id="rId6"/>
    <p:sldId id="625" r:id="rId7"/>
    <p:sldId id="605" r:id="rId8"/>
    <p:sldId id="643" r:id="rId9"/>
    <p:sldId id="644" r:id="rId10"/>
    <p:sldId id="630" r:id="rId11"/>
    <p:sldId id="645" r:id="rId12"/>
    <p:sldId id="646" r:id="rId13"/>
    <p:sldId id="647" r:id="rId14"/>
    <p:sldId id="648" r:id="rId15"/>
    <p:sldId id="649" r:id="rId16"/>
    <p:sldId id="650" r:id="rId17"/>
    <p:sldId id="651" r:id="rId18"/>
    <p:sldId id="652" r:id="rId1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5pPr>
    <a:lvl6pPr marL="2286000" algn="l" defTabSz="457200" rtl="0" eaLnBrk="1" latinLnBrk="0" hangingPunct="1">
      <a:defRPr sz="2400" kern="1200">
        <a:solidFill>
          <a:schemeClr val="tx1"/>
        </a:solidFill>
        <a:latin typeface="Tahoma" charset="0"/>
        <a:ea typeface="ＭＳ Ｐゴシック" charset="0"/>
        <a:cs typeface="ＭＳ Ｐゴシック" charset="0"/>
      </a:defRPr>
    </a:lvl6pPr>
    <a:lvl7pPr marL="2743200" algn="l" defTabSz="457200" rtl="0" eaLnBrk="1" latinLnBrk="0" hangingPunct="1">
      <a:defRPr sz="2400" kern="1200">
        <a:solidFill>
          <a:schemeClr val="tx1"/>
        </a:solidFill>
        <a:latin typeface="Tahoma" charset="0"/>
        <a:ea typeface="ＭＳ Ｐゴシック" charset="0"/>
        <a:cs typeface="ＭＳ Ｐゴシック" charset="0"/>
      </a:defRPr>
    </a:lvl7pPr>
    <a:lvl8pPr marL="3200400" algn="l" defTabSz="457200" rtl="0" eaLnBrk="1" latinLnBrk="0" hangingPunct="1">
      <a:defRPr sz="2400" kern="1200">
        <a:solidFill>
          <a:schemeClr val="tx1"/>
        </a:solidFill>
        <a:latin typeface="Tahoma" charset="0"/>
        <a:ea typeface="ＭＳ Ｐゴシック" charset="0"/>
        <a:cs typeface="ＭＳ Ｐゴシック" charset="0"/>
      </a:defRPr>
    </a:lvl8pPr>
    <a:lvl9pPr marL="3657600" algn="l" defTabSz="457200" rtl="0" eaLnBrk="1" latinLnBrk="0" hangingPunct="1">
      <a:defRPr sz="2400" kern="1200">
        <a:solidFill>
          <a:schemeClr val="tx1"/>
        </a:solidFill>
        <a:latin typeface="Tahoma"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12" y="-1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79FCC4-6860-B44E-B84D-7834903BF20A}" type="datetimeFigureOut">
              <a:rPr lang="en-US" smtClean="0"/>
              <a:t>1/8/2017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7213FE-5BBB-584C-8E77-BDD64E4F8EE7}" type="slidenum">
              <a:rPr lang="en-US" smtClean="0"/>
              <a:t>‹#›</a:t>
            </a:fld>
            <a:endParaRPr lang="en-US"/>
          </a:p>
        </p:txBody>
      </p:sp>
    </p:spTree>
    <p:extLst>
      <p:ext uri="{BB962C8B-B14F-4D97-AF65-F5344CB8AC3E}">
        <p14:creationId xmlns:p14="http://schemas.microsoft.com/office/powerpoint/2010/main" val="7033303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cs typeface="+mn-cs"/>
              </a:defRPr>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cs typeface="+mn-cs"/>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cs typeface="+mn-cs"/>
              </a:defRPr>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cs typeface="+mn-cs"/>
              </a:defRPr>
            </a:lvl1pPr>
          </a:lstStyle>
          <a:p>
            <a:pPr>
              <a:defRPr/>
            </a:pPr>
            <a:fld id="{2C620484-6F04-DD4C-9BFA-9EFB8DE27926}" type="slidenum">
              <a:rPr lang="en-US"/>
              <a:pPr>
                <a:defRPr/>
              </a:pPr>
              <a:t>‹#›</a:t>
            </a:fld>
            <a:endParaRPr lang="en-US"/>
          </a:p>
        </p:txBody>
      </p:sp>
    </p:spTree>
    <p:extLst>
      <p:ext uri="{BB962C8B-B14F-4D97-AF65-F5344CB8AC3E}">
        <p14:creationId xmlns:p14="http://schemas.microsoft.com/office/powerpoint/2010/main" val="92285974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DFDBB06-6178-D348-8F5C-2B93FE560E6A}" type="slidenum">
              <a:rPr lang="en-US"/>
              <a:pPr>
                <a:defRPr/>
              </a:pPr>
              <a:t>3</a:t>
            </a:fld>
            <a:endParaRPr lang="en-US"/>
          </a:p>
        </p:txBody>
      </p:sp>
      <p:sp>
        <p:nvSpPr>
          <p:cNvPr id="3962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396291"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"Square Wave" Expansion Discussion   Tom Peterson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56A98F-E8F1-3043-A97A-E31391568CEA}" type="slidenum">
              <a:rPr lang="en-US"/>
              <a:pPr>
                <a:defRPr/>
              </a:pPr>
              <a:t>‹#›</a:t>
            </a:fld>
            <a:endParaRPr lang="en-US"/>
          </a:p>
        </p:txBody>
      </p:sp>
    </p:spTree>
    <p:extLst>
      <p:ext uri="{BB962C8B-B14F-4D97-AF65-F5344CB8AC3E}">
        <p14:creationId xmlns:p14="http://schemas.microsoft.com/office/powerpoint/2010/main" val="2917672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"Square Wave" Expansion Discussion   Tom Peterson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F9D983B-10D0-CD4C-840F-7998365472E4}" type="slidenum">
              <a:rPr lang="en-US"/>
              <a:pPr>
                <a:defRPr/>
              </a:pPr>
              <a:t>‹#›</a:t>
            </a:fld>
            <a:endParaRPr lang="en-US"/>
          </a:p>
        </p:txBody>
      </p:sp>
    </p:spTree>
    <p:extLst>
      <p:ext uri="{BB962C8B-B14F-4D97-AF65-F5344CB8AC3E}">
        <p14:creationId xmlns:p14="http://schemas.microsoft.com/office/powerpoint/2010/main" val="2710317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"Square Wave" Expansion Discussion   Tom Peterson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7EDCF8-AEF3-A649-B6EF-D079FF68C274}" type="slidenum">
              <a:rPr lang="en-US"/>
              <a:pPr>
                <a:defRPr/>
              </a:pPr>
              <a:t>‹#›</a:t>
            </a:fld>
            <a:endParaRPr lang="en-US"/>
          </a:p>
        </p:txBody>
      </p:sp>
    </p:spTree>
    <p:extLst>
      <p:ext uri="{BB962C8B-B14F-4D97-AF65-F5344CB8AC3E}">
        <p14:creationId xmlns:p14="http://schemas.microsoft.com/office/powerpoint/2010/main" val="2563815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752600"/>
            <a:ext cx="38100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752600"/>
            <a:ext cx="3810000" cy="43434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"Square Wave" Expansion Discussion   Tom Peterson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1A52585-15FC-3047-92C6-15FE40A981A4}" type="slidenum">
              <a:rPr lang="en-US"/>
              <a:pPr>
                <a:defRPr/>
              </a:pPr>
              <a:t>‹#›</a:t>
            </a:fld>
            <a:endParaRPr lang="en-US"/>
          </a:p>
        </p:txBody>
      </p:sp>
    </p:spTree>
    <p:extLst>
      <p:ext uri="{BB962C8B-B14F-4D97-AF65-F5344CB8AC3E}">
        <p14:creationId xmlns:p14="http://schemas.microsoft.com/office/powerpoint/2010/main" val="346643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"Square Wave" Expansion Discussion   Tom Peterson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622865-66C2-F441-9F8A-C498EB68144C}" type="slidenum">
              <a:rPr lang="en-US"/>
              <a:pPr>
                <a:defRPr/>
              </a:pPr>
              <a:t>‹#›</a:t>
            </a:fld>
            <a:endParaRPr lang="en-US"/>
          </a:p>
        </p:txBody>
      </p:sp>
    </p:spTree>
    <p:extLst>
      <p:ext uri="{BB962C8B-B14F-4D97-AF65-F5344CB8AC3E}">
        <p14:creationId xmlns:p14="http://schemas.microsoft.com/office/powerpoint/2010/main" val="646908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"Square Wave" Expansion Discussion   Tom Peterson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236304-4B7A-A641-8808-D2E54938C671}" type="slidenum">
              <a:rPr lang="en-US"/>
              <a:pPr>
                <a:defRPr/>
              </a:pPr>
              <a:t>‹#›</a:t>
            </a:fld>
            <a:endParaRPr lang="en-US"/>
          </a:p>
        </p:txBody>
      </p:sp>
    </p:spTree>
    <p:extLst>
      <p:ext uri="{BB962C8B-B14F-4D97-AF65-F5344CB8AC3E}">
        <p14:creationId xmlns:p14="http://schemas.microsoft.com/office/powerpoint/2010/main" val="4052706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"Square Wave" Expansion Discussion   Tom Peterson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9585B1A-BC93-A54F-8964-96A79EB418FA}" type="slidenum">
              <a:rPr lang="en-US"/>
              <a:pPr>
                <a:defRPr/>
              </a:pPr>
              <a:t>‹#›</a:t>
            </a:fld>
            <a:endParaRPr lang="en-US"/>
          </a:p>
        </p:txBody>
      </p:sp>
    </p:spTree>
    <p:extLst>
      <p:ext uri="{BB962C8B-B14F-4D97-AF65-F5344CB8AC3E}">
        <p14:creationId xmlns:p14="http://schemas.microsoft.com/office/powerpoint/2010/main" val="853955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"Square Wave" Expansion Discussion   Tom Peterson</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8F5B8CE-D66F-844D-AAC0-84F0A079E387}" type="slidenum">
              <a:rPr lang="en-US"/>
              <a:pPr>
                <a:defRPr/>
              </a:pPr>
              <a:t>‹#›</a:t>
            </a:fld>
            <a:endParaRPr lang="en-US"/>
          </a:p>
        </p:txBody>
      </p:sp>
    </p:spTree>
    <p:extLst>
      <p:ext uri="{BB962C8B-B14F-4D97-AF65-F5344CB8AC3E}">
        <p14:creationId xmlns:p14="http://schemas.microsoft.com/office/powerpoint/2010/main" val="293740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"Square Wave" Expansion Discussion   Tom Peterson</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DDC4B6A-A15F-D340-A768-CC9B251D93C4}" type="slidenum">
              <a:rPr lang="en-US"/>
              <a:pPr>
                <a:defRPr/>
              </a:pPr>
              <a:t>‹#›</a:t>
            </a:fld>
            <a:endParaRPr lang="en-US"/>
          </a:p>
        </p:txBody>
      </p:sp>
    </p:spTree>
    <p:extLst>
      <p:ext uri="{BB962C8B-B14F-4D97-AF65-F5344CB8AC3E}">
        <p14:creationId xmlns:p14="http://schemas.microsoft.com/office/powerpoint/2010/main" val="1986886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"Square Wave" Expansion Discussion   Tom Peterson</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6F14056-7F00-5844-8470-FF5845843941}" type="slidenum">
              <a:rPr lang="en-US"/>
              <a:pPr>
                <a:defRPr/>
              </a:pPr>
              <a:t>‹#›</a:t>
            </a:fld>
            <a:endParaRPr lang="en-US"/>
          </a:p>
        </p:txBody>
      </p:sp>
    </p:spTree>
    <p:extLst>
      <p:ext uri="{BB962C8B-B14F-4D97-AF65-F5344CB8AC3E}">
        <p14:creationId xmlns:p14="http://schemas.microsoft.com/office/powerpoint/2010/main" val="340011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"Square Wave" Expansion Discussion   Tom Peterson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2121D3-A424-3141-9466-D0FCA33D606E}" type="slidenum">
              <a:rPr lang="en-US"/>
              <a:pPr>
                <a:defRPr/>
              </a:pPr>
              <a:t>‹#›</a:t>
            </a:fld>
            <a:endParaRPr lang="en-US"/>
          </a:p>
        </p:txBody>
      </p:sp>
    </p:spTree>
    <p:extLst>
      <p:ext uri="{BB962C8B-B14F-4D97-AF65-F5344CB8AC3E}">
        <p14:creationId xmlns:p14="http://schemas.microsoft.com/office/powerpoint/2010/main" val="3100760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"Square Wave" Expansion Discussion   Tom Peterson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8E59F8-D28F-4C49-B14B-2CA3360FD933}" type="slidenum">
              <a:rPr lang="en-US"/>
              <a:pPr>
                <a:defRPr/>
              </a:pPr>
              <a:t>‹#›</a:t>
            </a:fld>
            <a:endParaRPr lang="en-US"/>
          </a:p>
        </p:txBody>
      </p:sp>
    </p:spTree>
    <p:extLst>
      <p:ext uri="{BB962C8B-B14F-4D97-AF65-F5344CB8AC3E}">
        <p14:creationId xmlns:p14="http://schemas.microsoft.com/office/powerpoint/2010/main" val="1466320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bwMode="auto">
          <a:xfrm>
            <a:off x="685800" y="6096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74083" name="Rectangle 3"/>
          <p:cNvSpPr>
            <a:spLocks noGrp="1" noChangeArrowheads="1"/>
          </p:cNvSpPr>
          <p:nvPr>
            <p:ph type="body" idx="1"/>
          </p:nvPr>
        </p:nvSpPr>
        <p:spPr bwMode="auto">
          <a:xfrm>
            <a:off x="685800" y="1752600"/>
            <a:ext cx="77724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4084" name="Rectangle 4"/>
          <p:cNvSpPr>
            <a:spLocks noGrp="1" noChangeArrowheads="1"/>
          </p:cNvSpPr>
          <p:nvPr>
            <p:ph type="dt" sz="half" idx="2"/>
          </p:nvPr>
        </p:nvSpPr>
        <p:spPr bwMode="auto">
          <a:xfrm>
            <a:off x="685800" y="62484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400" smtClean="0">
                <a:latin typeface="+mn-lt"/>
                <a:cs typeface="+mn-cs"/>
              </a:defRPr>
            </a:lvl1pPr>
          </a:lstStyle>
          <a:p>
            <a:pPr>
              <a:defRPr/>
            </a:pPr>
            <a:r>
              <a:rPr lang="en-US" smtClean="0"/>
              <a:t>January, 2017    USPAS</a:t>
            </a:r>
            <a:endParaRPr lang="en-US" dirty="0"/>
          </a:p>
        </p:txBody>
      </p:sp>
      <p:sp>
        <p:nvSpPr>
          <p:cNvPr id="174085" name="Rectangle 5"/>
          <p:cNvSpPr>
            <a:spLocks noGrp="1" noChangeArrowheads="1"/>
          </p:cNvSpPr>
          <p:nvPr>
            <p:ph type="ftr" sz="quarter" idx="3"/>
          </p:nvPr>
        </p:nvSpPr>
        <p:spPr bwMode="auto">
          <a:xfrm>
            <a:off x="3124200" y="6248400"/>
            <a:ext cx="2819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1400" smtClean="0">
                <a:latin typeface="+mn-lt"/>
                <a:cs typeface="+mn-cs"/>
              </a:defRPr>
            </a:lvl1pPr>
          </a:lstStyle>
          <a:p>
            <a:pPr>
              <a:defRPr/>
            </a:pPr>
            <a:r>
              <a:rPr lang="en-US" smtClean="0"/>
              <a:t>"Square Wave" Expansion Discussion   Tom Peterson</a:t>
            </a:r>
            <a:endParaRPr lang="en-US"/>
          </a:p>
        </p:txBody>
      </p:sp>
      <p:sp>
        <p:nvSpPr>
          <p:cNvPr id="17408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400" smtClean="0">
                <a:latin typeface="+mn-lt"/>
                <a:cs typeface="+mn-cs"/>
              </a:defRPr>
            </a:lvl1pPr>
          </a:lstStyle>
          <a:p>
            <a:pPr>
              <a:defRPr/>
            </a:pPr>
            <a:fld id="{C4D7B502-5822-5A4E-AE8F-6A0A90D4283B}" type="slidenum">
              <a:rPr lang="en-US"/>
              <a:pPr>
                <a:defRPr/>
              </a:pPr>
              <a:t>‹#›</a:t>
            </a:fld>
            <a:endParaRPr lang="en-US"/>
          </a:p>
        </p:txBody>
      </p:sp>
      <p:pic>
        <p:nvPicPr>
          <p:cNvPr id="174087" name="Picture 7"/>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52400" y="139700"/>
            <a:ext cx="1752600"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8" name="Picture 7"/>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391400" y="152400"/>
            <a:ext cx="1752600" cy="509193"/>
          </a:xfrm>
          <a:prstGeom prst="rect">
            <a:avLst/>
          </a:prstGeom>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hf hdr="0"/>
  <p:txStyles>
    <p:titleStyle>
      <a:lvl1pPr algn="ctr" rtl="0" eaLnBrk="0" fontAlgn="base" hangingPunct="0">
        <a:spcBef>
          <a:spcPct val="0"/>
        </a:spcBef>
        <a:spcAft>
          <a:spcPct val="0"/>
        </a:spcAft>
        <a:defRPr sz="4400">
          <a:solidFill>
            <a:schemeClr val="accent2"/>
          </a:solidFill>
          <a:latin typeface="+mj-lt"/>
          <a:ea typeface="+mj-ea"/>
          <a:cs typeface="ＭＳ Ｐゴシック" charset="0"/>
        </a:defRPr>
      </a:lvl1pPr>
      <a:lvl2pPr algn="ctr" rtl="0" eaLnBrk="0" fontAlgn="base" hangingPunct="0">
        <a:spcBef>
          <a:spcPct val="0"/>
        </a:spcBef>
        <a:spcAft>
          <a:spcPct val="0"/>
        </a:spcAft>
        <a:defRPr sz="4400">
          <a:solidFill>
            <a:schemeClr val="accent2"/>
          </a:solidFill>
          <a:latin typeface="Times" charset="0"/>
          <a:ea typeface="ＭＳ Ｐゴシック" charset="0"/>
          <a:cs typeface="ＭＳ Ｐゴシック" charset="0"/>
        </a:defRPr>
      </a:lvl2pPr>
      <a:lvl3pPr algn="ctr" rtl="0" eaLnBrk="0" fontAlgn="base" hangingPunct="0">
        <a:spcBef>
          <a:spcPct val="0"/>
        </a:spcBef>
        <a:spcAft>
          <a:spcPct val="0"/>
        </a:spcAft>
        <a:defRPr sz="4400">
          <a:solidFill>
            <a:schemeClr val="accent2"/>
          </a:solidFill>
          <a:latin typeface="Times" charset="0"/>
          <a:ea typeface="ＭＳ Ｐゴシック" charset="0"/>
          <a:cs typeface="ＭＳ Ｐゴシック" charset="0"/>
        </a:defRPr>
      </a:lvl3pPr>
      <a:lvl4pPr algn="ctr" rtl="0" eaLnBrk="0" fontAlgn="base" hangingPunct="0">
        <a:spcBef>
          <a:spcPct val="0"/>
        </a:spcBef>
        <a:spcAft>
          <a:spcPct val="0"/>
        </a:spcAft>
        <a:defRPr sz="4400">
          <a:solidFill>
            <a:schemeClr val="accent2"/>
          </a:solidFill>
          <a:latin typeface="Times" charset="0"/>
          <a:ea typeface="ＭＳ Ｐゴシック" charset="0"/>
          <a:cs typeface="ＭＳ Ｐゴシック" charset="0"/>
        </a:defRPr>
      </a:lvl4pPr>
      <a:lvl5pPr algn="ctr" rtl="0" eaLnBrk="0" fontAlgn="base" hangingPunct="0">
        <a:spcBef>
          <a:spcPct val="0"/>
        </a:spcBef>
        <a:spcAft>
          <a:spcPct val="0"/>
        </a:spcAft>
        <a:defRPr sz="4400">
          <a:solidFill>
            <a:schemeClr val="accent2"/>
          </a:solidFill>
          <a:latin typeface="Times" charset="0"/>
          <a:ea typeface="ＭＳ Ｐゴシック" charset="0"/>
          <a:cs typeface="ＭＳ Ｐゴシック" charset="0"/>
        </a:defRPr>
      </a:lvl5pPr>
      <a:lvl6pPr marL="457200" algn="ctr" rtl="0" fontAlgn="base">
        <a:spcBef>
          <a:spcPct val="0"/>
        </a:spcBef>
        <a:spcAft>
          <a:spcPct val="0"/>
        </a:spcAft>
        <a:defRPr sz="4400">
          <a:solidFill>
            <a:schemeClr val="accent2"/>
          </a:solidFill>
          <a:latin typeface="Times" charset="0"/>
          <a:ea typeface="ＭＳ Ｐゴシック" charset="0"/>
        </a:defRPr>
      </a:lvl6pPr>
      <a:lvl7pPr marL="914400" algn="ctr" rtl="0" fontAlgn="base">
        <a:spcBef>
          <a:spcPct val="0"/>
        </a:spcBef>
        <a:spcAft>
          <a:spcPct val="0"/>
        </a:spcAft>
        <a:defRPr sz="4400">
          <a:solidFill>
            <a:schemeClr val="accent2"/>
          </a:solidFill>
          <a:latin typeface="Times" charset="0"/>
          <a:ea typeface="ＭＳ Ｐゴシック" charset="0"/>
        </a:defRPr>
      </a:lvl7pPr>
      <a:lvl8pPr marL="1371600" algn="ctr" rtl="0" fontAlgn="base">
        <a:spcBef>
          <a:spcPct val="0"/>
        </a:spcBef>
        <a:spcAft>
          <a:spcPct val="0"/>
        </a:spcAft>
        <a:defRPr sz="4400">
          <a:solidFill>
            <a:schemeClr val="accent2"/>
          </a:solidFill>
          <a:latin typeface="Times" charset="0"/>
          <a:ea typeface="ＭＳ Ｐゴシック" charset="0"/>
        </a:defRPr>
      </a:lvl8pPr>
      <a:lvl9pPr marL="1828800" algn="ctr" rtl="0" fontAlgn="base">
        <a:spcBef>
          <a:spcPct val="0"/>
        </a:spcBef>
        <a:spcAft>
          <a:spcPct val="0"/>
        </a:spcAft>
        <a:defRPr sz="4400">
          <a:solidFill>
            <a:schemeClr val="accent2"/>
          </a:solidFill>
          <a:latin typeface="Times" charset="0"/>
          <a:ea typeface="ＭＳ Ｐゴシック" charset="0"/>
        </a:defRPr>
      </a:lvl9pPr>
    </p:titleStyle>
    <p:bodyStyle>
      <a:lvl1pPr marL="342900" indent="-342900" algn="l" rtl="0" eaLnBrk="0" fontAlgn="base" hangingPunct="0">
        <a:spcBef>
          <a:spcPct val="20000"/>
        </a:spcBef>
        <a:spcAft>
          <a:spcPct val="0"/>
        </a:spcAft>
        <a:buChar char="•"/>
        <a:defRPr sz="3200">
          <a:solidFill>
            <a:srgbClr val="80008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00FF"/>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Homework Problem #4</a:t>
            </a:r>
            <a:endParaRPr lang="en-US" dirty="0"/>
          </a:p>
        </p:txBody>
      </p:sp>
      <p:sp>
        <p:nvSpPr>
          <p:cNvPr id="8" name="Content Placeholder 7"/>
          <p:cNvSpPr>
            <a:spLocks noGrp="1"/>
          </p:cNvSpPr>
          <p:nvPr>
            <p:ph idx="1"/>
          </p:nvPr>
        </p:nvSpPr>
        <p:spPr/>
        <p:txBody>
          <a:bodyPr>
            <a:normAutofit fontScale="92500"/>
          </a:bodyPr>
          <a:lstStyle/>
          <a:p>
            <a:r>
              <a:rPr lang="en-US" sz="2400" i="1" dirty="0"/>
              <a:t>For a helium expander with the following conditions: </a:t>
            </a:r>
          </a:p>
          <a:p>
            <a:pPr lvl="1"/>
            <a:r>
              <a:rPr lang="en-US" sz="2000" i="1" dirty="0"/>
              <a:t>18 bar inlet </a:t>
            </a:r>
            <a:r>
              <a:rPr lang="en-US" sz="2000" i="1" dirty="0" smtClean="0"/>
              <a:t>pressure, 2.0 </a:t>
            </a:r>
            <a:r>
              <a:rPr lang="en-US" sz="2000" i="1" dirty="0"/>
              <a:t>bar exit </a:t>
            </a:r>
            <a:r>
              <a:rPr lang="en-US" sz="2000" i="1" dirty="0" smtClean="0"/>
              <a:t>pressure, efficiency </a:t>
            </a:r>
            <a:r>
              <a:rPr lang="en-US" sz="2000" i="1" dirty="0"/>
              <a:t>= 70% </a:t>
            </a:r>
          </a:p>
          <a:p>
            <a:r>
              <a:rPr lang="en-US" sz="2400" i="1" dirty="0"/>
              <a:t>At approximately what inlet temperature would the exhaust become 2-phase? </a:t>
            </a:r>
          </a:p>
          <a:p>
            <a:r>
              <a:rPr lang="en-US" sz="2400" dirty="0" smtClean="0"/>
              <a:t>2 </a:t>
            </a:r>
            <a:r>
              <a:rPr lang="en-US" sz="2400" dirty="0"/>
              <a:t>bar exhaust saturated vapor, approx.  </a:t>
            </a:r>
            <a:endParaRPr lang="en-US" sz="2400" dirty="0" smtClean="0"/>
          </a:p>
          <a:p>
            <a:pPr lvl="1"/>
            <a:r>
              <a:rPr lang="en-US" sz="2000" dirty="0" smtClean="0"/>
              <a:t>T </a:t>
            </a:r>
            <a:r>
              <a:rPr lang="en-US" sz="2000" dirty="0"/>
              <a:t>= 5.025 K.  h= 27.5 J/g.  </a:t>
            </a:r>
            <a:r>
              <a:rPr lang="en-US" sz="2000" dirty="0">
                <a:solidFill>
                  <a:srgbClr val="FF0000"/>
                </a:solidFill>
              </a:rPr>
              <a:t>s = 6.952 J/</a:t>
            </a:r>
            <a:r>
              <a:rPr lang="en-US" sz="2000" dirty="0" err="1">
                <a:solidFill>
                  <a:srgbClr val="FF0000"/>
                </a:solidFill>
              </a:rPr>
              <a:t>gK</a:t>
            </a:r>
            <a:r>
              <a:rPr lang="en-US" sz="2000" dirty="0" err="1"/>
              <a:t>.</a:t>
            </a:r>
            <a:r>
              <a:rPr lang="en-US" sz="2000" dirty="0"/>
              <a:t>  </a:t>
            </a:r>
          </a:p>
          <a:p>
            <a:r>
              <a:rPr lang="en-US" sz="2400" dirty="0"/>
              <a:t>h(18 bar, </a:t>
            </a:r>
            <a:r>
              <a:rPr lang="en-US" sz="2400" dirty="0">
                <a:solidFill>
                  <a:srgbClr val="FF0000"/>
                </a:solidFill>
              </a:rPr>
              <a:t>s=6.952</a:t>
            </a:r>
            <a:r>
              <a:rPr lang="en-US" sz="2400" dirty="0"/>
              <a:t>) = 50.2 J/g (about 10.7 K) </a:t>
            </a:r>
          </a:p>
          <a:p>
            <a:r>
              <a:rPr lang="en-US" sz="2400" dirty="0"/>
              <a:t>delta-h ideal = 50.2 – 27.5 = 22.7 J/g.  </a:t>
            </a:r>
          </a:p>
          <a:p>
            <a:r>
              <a:rPr lang="en-US" sz="2400" dirty="0" smtClean="0"/>
              <a:t>70</a:t>
            </a:r>
            <a:r>
              <a:rPr lang="en-US" sz="2400" dirty="0"/>
              <a:t>% efficiency implies real delta-h = 0.70 x 22.7 = 15.9 J/g</a:t>
            </a:r>
          </a:p>
          <a:p>
            <a:r>
              <a:rPr lang="en-US" sz="2400" dirty="0"/>
              <a:t>Real delta-h inlet = 27.5 + 15.9 = 43.4 J/g </a:t>
            </a:r>
            <a:endParaRPr lang="en-US" sz="2400" dirty="0" smtClean="0"/>
          </a:p>
          <a:p>
            <a:r>
              <a:rPr lang="en-US" sz="2400" dirty="0"/>
              <a:t>Real T in = T(18 bar, 43.4 J/g) = </a:t>
            </a:r>
            <a:r>
              <a:rPr lang="en-US" sz="2400" b="1" dirty="0"/>
              <a:t>9.75 K</a:t>
            </a:r>
            <a:r>
              <a:rPr lang="en-US" sz="2400" dirty="0"/>
              <a:t> </a:t>
            </a:r>
          </a:p>
          <a:p>
            <a:endParaRPr lang="en-US" sz="2400" dirty="0"/>
          </a:p>
          <a:p>
            <a:endParaRPr lang="en-US"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"Square Wave" Expansion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1</a:t>
            </a:fld>
            <a:endParaRPr lang="en-US"/>
          </a:p>
        </p:txBody>
      </p:sp>
    </p:spTree>
    <p:extLst>
      <p:ext uri="{BB962C8B-B14F-4D97-AF65-F5344CB8AC3E}">
        <p14:creationId xmlns:p14="http://schemas.microsoft.com/office/powerpoint/2010/main" val="1637058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Square wave problem</a:t>
            </a:r>
            <a:endParaRPr lang="en-US" dirty="0"/>
          </a:p>
        </p:txBody>
      </p:sp>
      <p:sp>
        <p:nvSpPr>
          <p:cNvPr id="3" name="Content Placeholder 2"/>
          <p:cNvSpPr>
            <a:spLocks noGrp="1"/>
          </p:cNvSpPr>
          <p:nvPr>
            <p:ph idx="1"/>
          </p:nvPr>
        </p:nvSpPr>
        <p:spPr/>
        <p:txBody>
          <a:bodyPr/>
          <a:lstStyle/>
          <a:p>
            <a:r>
              <a:rPr lang="en-US" dirty="0" smtClean="0"/>
              <a:t>Entire intake stroke at higher pressure than entire discharge stroke </a:t>
            </a:r>
          </a:p>
          <a:p>
            <a:r>
              <a:rPr lang="en-US" dirty="0" smtClean="0"/>
              <a:t>Engine clearly does work, generates power </a:t>
            </a:r>
          </a:p>
          <a:p>
            <a:r>
              <a:rPr lang="en-US" dirty="0" smtClean="0"/>
              <a:t>But no isentropic expansion </a:t>
            </a:r>
          </a:p>
          <a:p>
            <a:pPr lvl="1"/>
            <a:r>
              <a:rPr lang="en-US" dirty="0" smtClean="0"/>
              <a:t>No closed-cylinder expansion of any kind</a:t>
            </a:r>
          </a:p>
          <a:p>
            <a:r>
              <a:rPr lang="en-US" dirty="0" smtClean="0">
                <a:solidFill>
                  <a:srgbClr val="FF0000"/>
                </a:solidFill>
              </a:rPr>
              <a:t>Where does power come from? What gas properties change, and how?  We’ll discuss that tomorrow.  </a:t>
            </a:r>
          </a:p>
        </p:txBody>
      </p:sp>
      <p:sp>
        <p:nvSpPr>
          <p:cNvPr id="5" name="Date Placeholder 4"/>
          <p:cNvSpPr>
            <a:spLocks noGrp="1"/>
          </p:cNvSpPr>
          <p:nvPr>
            <p:ph type="dt" sz="half" idx="10"/>
          </p:nvPr>
        </p:nvSpPr>
        <p:spPr/>
        <p:txBody>
          <a:bodyPr/>
          <a:lstStyle/>
          <a:p>
            <a:pPr>
              <a:defRPr/>
            </a:pPr>
            <a:r>
              <a:rPr lang="en-US" smtClean="0"/>
              <a:t>January, 2017    USPAS</a:t>
            </a:r>
            <a:endParaRPr lang="en-US"/>
          </a:p>
        </p:txBody>
      </p:sp>
      <p:sp>
        <p:nvSpPr>
          <p:cNvPr id="6" name="Footer Placeholder 5"/>
          <p:cNvSpPr>
            <a:spLocks noGrp="1"/>
          </p:cNvSpPr>
          <p:nvPr>
            <p:ph type="ftr" sz="quarter" idx="11"/>
          </p:nvPr>
        </p:nvSpPr>
        <p:spPr/>
        <p:txBody>
          <a:bodyPr/>
          <a:lstStyle/>
          <a:p>
            <a:pPr>
              <a:defRPr/>
            </a:pPr>
            <a:r>
              <a:rPr lang="en-US" smtClean="0"/>
              <a:t>"Square Wave" Expansion Discussion   Tom Peterson</a:t>
            </a:r>
            <a:endParaRPr lang="en-US"/>
          </a:p>
        </p:txBody>
      </p:sp>
      <p:sp>
        <p:nvSpPr>
          <p:cNvPr id="7" name="Slide Number Placeholder 6"/>
          <p:cNvSpPr>
            <a:spLocks noGrp="1"/>
          </p:cNvSpPr>
          <p:nvPr>
            <p:ph type="sldNum" sz="quarter" idx="12"/>
          </p:nvPr>
        </p:nvSpPr>
        <p:spPr/>
        <p:txBody>
          <a:bodyPr/>
          <a:lstStyle/>
          <a:p>
            <a:pPr>
              <a:defRPr/>
            </a:pPr>
            <a:fld id="{59585B1A-BC93-A54F-8964-96A79EB418FA}" type="slidenum">
              <a:rPr lang="en-US" smtClean="0"/>
              <a:pPr>
                <a:defRPr/>
              </a:pPr>
              <a:t>10</a:t>
            </a:fld>
            <a:endParaRPr lang="en-US"/>
          </a:p>
        </p:txBody>
      </p:sp>
    </p:spTree>
    <p:extLst>
      <p:ext uri="{BB962C8B-B14F-4D97-AF65-F5344CB8AC3E}">
        <p14:creationId xmlns:p14="http://schemas.microsoft.com/office/powerpoint/2010/main" val="3045312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description</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sz="2800" dirty="0" smtClean="0"/>
              <a:t>Filling of cylinder at full intake pressure (minus some small pressure drop, in reality) </a:t>
            </a:r>
          </a:p>
          <a:p>
            <a:pPr marL="514350" indent="-514350">
              <a:buFont typeface="+mj-lt"/>
              <a:buAutoNum type="arabicPeriod"/>
            </a:pPr>
            <a:r>
              <a:rPr lang="en-US" sz="2800" dirty="0" smtClean="0"/>
              <a:t>Intake valve closes </a:t>
            </a:r>
          </a:p>
          <a:p>
            <a:pPr marL="514350" indent="-514350">
              <a:buFont typeface="+mj-lt"/>
              <a:buAutoNum type="arabicPeriod"/>
            </a:pPr>
            <a:r>
              <a:rPr lang="en-US" sz="2800" dirty="0" smtClean="0"/>
              <a:t>Exhaust valve opens (both not open at the same time, not even for a few </a:t>
            </a:r>
            <a:r>
              <a:rPr lang="en-US" sz="2800" dirty="0" err="1" smtClean="0"/>
              <a:t>msec</a:t>
            </a:r>
            <a:r>
              <a:rPr lang="en-US" sz="2800" dirty="0" smtClean="0"/>
              <a:t>!) </a:t>
            </a:r>
          </a:p>
          <a:p>
            <a:pPr marL="514350" indent="-514350">
              <a:buFont typeface="+mj-lt"/>
              <a:buAutoNum type="arabicPeriod"/>
            </a:pPr>
            <a:r>
              <a:rPr lang="en-US" sz="2800" dirty="0" smtClean="0"/>
              <a:t>Exhaust valve opening and discharging contents from higher pressure to lower pressure is called “</a:t>
            </a:r>
            <a:r>
              <a:rPr lang="en-US" sz="2800" dirty="0" err="1" smtClean="0"/>
              <a:t>blowdown</a:t>
            </a:r>
            <a:r>
              <a:rPr lang="en-US" sz="2800" dirty="0" smtClean="0"/>
              <a:t>” in engines </a:t>
            </a:r>
          </a:p>
          <a:p>
            <a:pPr marL="514350" indent="-514350">
              <a:buFont typeface="+mj-lt"/>
              <a:buAutoNum type="arabicPeriod"/>
            </a:pPr>
            <a:endParaRPr lang="en-US" sz="2800" dirty="0" smtClean="0"/>
          </a:p>
          <a:p>
            <a:pPr marL="514350" indent="-514350">
              <a:buFont typeface="+mj-lt"/>
              <a:buAutoNum type="arabicPeriod"/>
            </a:pPr>
            <a:endParaRPr lang="en-US"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"Square Wave" Expansion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11</a:t>
            </a:fld>
            <a:endParaRPr lang="en-US"/>
          </a:p>
        </p:txBody>
      </p:sp>
    </p:spTree>
    <p:extLst>
      <p:ext uri="{BB962C8B-B14F-4D97-AF65-F5344CB8AC3E}">
        <p14:creationId xmlns:p14="http://schemas.microsoft.com/office/powerpoint/2010/main" val="660424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Blowdown</a:t>
            </a:r>
            <a:r>
              <a:rPr lang="en-US" dirty="0" smtClean="0"/>
              <a:t> – tank discharge</a:t>
            </a:r>
            <a:endParaRPr lang="en-US" dirty="0"/>
          </a:p>
        </p:txBody>
      </p:sp>
      <p:pic>
        <p:nvPicPr>
          <p:cNvPr id="7" name="Content Placeholder 6" descr="TankDischarge.jpg"/>
          <p:cNvPicPr>
            <a:picLocks noGrp="1" noChangeAspect="1"/>
          </p:cNvPicPr>
          <p:nvPr>
            <p:ph idx="1"/>
          </p:nvPr>
        </p:nvPicPr>
        <p:blipFill>
          <a:blip r:embed="rId2">
            <a:extLst>
              <a:ext uri="{28A0092B-C50C-407E-A947-70E740481C1C}">
                <a14:useLocalDpi xmlns:a14="http://schemas.microsoft.com/office/drawing/2010/main" val="0"/>
              </a:ext>
            </a:extLst>
          </a:blip>
          <a:srcRect l="-12206" r="-12206"/>
          <a:stretch>
            <a:fillRect/>
          </a:stretch>
        </p:blipFill>
        <p:spPr/>
      </p:pic>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"Square Wave" Expansion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12</a:t>
            </a:fld>
            <a:endParaRPr lang="en-US"/>
          </a:p>
        </p:txBody>
      </p:sp>
      <p:sp>
        <p:nvSpPr>
          <p:cNvPr id="8" name="TextBox 7"/>
          <p:cNvSpPr txBox="1"/>
          <p:nvPr/>
        </p:nvSpPr>
        <p:spPr>
          <a:xfrm>
            <a:off x="685800" y="1524000"/>
            <a:ext cx="4460676" cy="1323439"/>
          </a:xfrm>
          <a:prstGeom prst="rect">
            <a:avLst/>
          </a:prstGeom>
          <a:noFill/>
        </p:spPr>
        <p:txBody>
          <a:bodyPr wrap="none" rtlCol="0">
            <a:spAutoFit/>
          </a:bodyPr>
          <a:lstStyle/>
          <a:p>
            <a:r>
              <a:rPr lang="en-US" sz="2000" dirty="0" smtClean="0"/>
              <a:t>When pressurized gas is released, </a:t>
            </a:r>
          </a:p>
          <a:p>
            <a:r>
              <a:rPr lang="en-US" sz="2000" dirty="0"/>
              <a:t>i</a:t>
            </a:r>
            <a:r>
              <a:rPr lang="en-US" sz="2000" dirty="0" smtClean="0"/>
              <a:t>t does work against the constant </a:t>
            </a:r>
          </a:p>
          <a:p>
            <a:r>
              <a:rPr lang="en-US" sz="2000" dirty="0"/>
              <a:t>a</a:t>
            </a:r>
            <a:r>
              <a:rPr lang="en-US" sz="2000" dirty="0" smtClean="0"/>
              <a:t>tmospheric pressure or line pressure </a:t>
            </a:r>
          </a:p>
          <a:p>
            <a:r>
              <a:rPr lang="en-US" sz="2000" dirty="0"/>
              <a:t>i</a:t>
            </a:r>
            <a:r>
              <a:rPr lang="en-US" sz="2000" dirty="0" smtClean="0"/>
              <a:t>nto which it is released</a:t>
            </a:r>
            <a:endParaRPr lang="en-US" sz="2000" dirty="0"/>
          </a:p>
        </p:txBody>
      </p:sp>
    </p:spTree>
    <p:extLst>
      <p:ext uri="{BB962C8B-B14F-4D97-AF65-F5344CB8AC3E}">
        <p14:creationId xmlns:p14="http://schemas.microsoft.com/office/powerpoint/2010/main" val="1388993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 inlet </a:t>
            </a:r>
            <a:endParaRPr lang="en-US" dirty="0"/>
          </a:p>
        </p:txBody>
      </p:sp>
      <p:sp>
        <p:nvSpPr>
          <p:cNvPr id="3" name="Content Placeholder 2"/>
          <p:cNvSpPr>
            <a:spLocks noGrp="1"/>
          </p:cNvSpPr>
          <p:nvPr>
            <p:ph idx="1"/>
          </p:nvPr>
        </p:nvSpPr>
        <p:spPr/>
        <p:txBody>
          <a:bodyPr/>
          <a:lstStyle/>
          <a:p>
            <a:r>
              <a:rPr lang="en-US" dirty="0" smtClean="0"/>
              <a:t>Look at the process of filling the cylinder as the piston moves up </a:t>
            </a:r>
          </a:p>
          <a:p>
            <a:pPr lvl="1"/>
            <a:r>
              <a:rPr lang="en-US" dirty="0" smtClean="0"/>
              <a:t>Energy at the end of the fill process is </a:t>
            </a:r>
          </a:p>
          <a:p>
            <a:pPr marL="457200" lvl="1" indent="0">
              <a:buNone/>
            </a:pPr>
            <a:r>
              <a:rPr lang="en-US" dirty="0"/>
              <a:t>	</a:t>
            </a:r>
            <a:r>
              <a:rPr lang="en-US" dirty="0" smtClean="0"/>
              <a:t>E</a:t>
            </a:r>
            <a:r>
              <a:rPr lang="en-US" baseline="-25000" dirty="0" smtClean="0"/>
              <a:t>1</a:t>
            </a:r>
            <a:r>
              <a:rPr lang="en-US" dirty="0" smtClean="0"/>
              <a:t> = H</a:t>
            </a:r>
            <a:r>
              <a:rPr lang="en-US" baseline="-25000" dirty="0" smtClean="0"/>
              <a:t>1</a:t>
            </a:r>
            <a:r>
              <a:rPr lang="en-US" dirty="0" smtClean="0"/>
              <a:t> – P</a:t>
            </a:r>
            <a:r>
              <a:rPr lang="en-US" baseline="-25000" dirty="0" smtClean="0"/>
              <a:t>1</a:t>
            </a:r>
            <a:r>
              <a:rPr lang="en-US" dirty="0" smtClean="0"/>
              <a:t> V</a:t>
            </a:r>
            <a:r>
              <a:rPr lang="en-US" baseline="-25000" dirty="0" smtClean="0"/>
              <a:t>1</a:t>
            </a:r>
            <a:r>
              <a:rPr lang="en-US" dirty="0" smtClean="0"/>
              <a:t> = U</a:t>
            </a:r>
            <a:r>
              <a:rPr lang="en-US" baseline="-25000" dirty="0" smtClean="0"/>
              <a:t>1 </a:t>
            </a:r>
            <a:r>
              <a:rPr lang="en-US" dirty="0" smtClean="0"/>
              <a:t> where P</a:t>
            </a:r>
            <a:r>
              <a:rPr lang="en-US" baseline="-25000" dirty="0" smtClean="0"/>
              <a:t>1</a:t>
            </a:r>
            <a:r>
              <a:rPr lang="en-US" dirty="0" smtClean="0"/>
              <a:t> is inlet pressure and V</a:t>
            </a:r>
            <a:r>
              <a:rPr lang="en-US" baseline="-25000" dirty="0" smtClean="0"/>
              <a:t>1</a:t>
            </a:r>
            <a:r>
              <a:rPr lang="en-US" dirty="0" smtClean="0"/>
              <a:t> is the displacement of the piston (neglecting dead volume)  </a:t>
            </a:r>
          </a:p>
          <a:p>
            <a:pPr lvl="1"/>
            <a:r>
              <a:rPr lang="en-US" dirty="0" smtClean="0"/>
              <a:t>We end up with a closed volume of gas with its internal energy = U</a:t>
            </a:r>
            <a:r>
              <a:rPr lang="en-US" baseline="-25000" dirty="0" smtClean="0"/>
              <a:t>1</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"Square Wave" Expansion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13</a:t>
            </a:fld>
            <a:endParaRPr lang="en-US"/>
          </a:p>
        </p:txBody>
      </p:sp>
    </p:spTree>
    <p:extLst>
      <p:ext uri="{BB962C8B-B14F-4D97-AF65-F5344CB8AC3E}">
        <p14:creationId xmlns:p14="http://schemas.microsoft.com/office/powerpoint/2010/main" val="3501110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 exhaust </a:t>
            </a:r>
            <a:endParaRPr lang="en-US" dirty="0"/>
          </a:p>
        </p:txBody>
      </p:sp>
      <p:sp>
        <p:nvSpPr>
          <p:cNvPr id="3" name="Content Placeholder 2"/>
          <p:cNvSpPr>
            <a:spLocks noGrp="1"/>
          </p:cNvSpPr>
          <p:nvPr>
            <p:ph idx="1"/>
          </p:nvPr>
        </p:nvSpPr>
        <p:spPr/>
        <p:txBody>
          <a:bodyPr/>
          <a:lstStyle/>
          <a:p>
            <a:r>
              <a:rPr lang="en-US" dirty="0" smtClean="0"/>
              <a:t>Look at the process of </a:t>
            </a:r>
            <a:r>
              <a:rPr lang="en-US" dirty="0" err="1" smtClean="0"/>
              <a:t>blowdown</a:t>
            </a:r>
            <a:r>
              <a:rPr lang="en-US" dirty="0" smtClean="0"/>
              <a:t> plus displacing the gas in the cylinder</a:t>
            </a:r>
          </a:p>
          <a:p>
            <a:pPr lvl="1"/>
            <a:r>
              <a:rPr lang="en-US" dirty="0" smtClean="0"/>
              <a:t>The gas flows out into pressure P</a:t>
            </a:r>
            <a:r>
              <a:rPr lang="en-US" baseline="-25000" dirty="0" smtClean="0"/>
              <a:t>2</a:t>
            </a:r>
            <a:r>
              <a:rPr lang="en-US" dirty="0" smtClean="0"/>
              <a:t>, ultimately expanding to the new volume V</a:t>
            </a:r>
            <a:r>
              <a:rPr lang="en-US" baseline="-25000" dirty="0" smtClean="0"/>
              <a:t>2</a:t>
            </a:r>
            <a:r>
              <a:rPr lang="en-US" dirty="0" smtClean="0"/>
              <a:t> </a:t>
            </a:r>
          </a:p>
          <a:p>
            <a:pPr lvl="1"/>
            <a:r>
              <a:rPr lang="en-US" dirty="0" smtClean="0"/>
              <a:t>After the piston has displaced the remaining gas out to pressure P</a:t>
            </a:r>
            <a:r>
              <a:rPr lang="en-US" baseline="-25000" dirty="0" smtClean="0"/>
              <a:t>2</a:t>
            </a:r>
            <a:r>
              <a:rPr lang="en-US" dirty="0" smtClean="0"/>
              <a:t>, all the gas has exited with </a:t>
            </a:r>
          </a:p>
          <a:p>
            <a:pPr marL="457200" lvl="1" indent="0">
              <a:buNone/>
            </a:pPr>
            <a:r>
              <a:rPr lang="en-US" dirty="0"/>
              <a:t>	</a:t>
            </a:r>
            <a:r>
              <a:rPr lang="en-US" dirty="0" smtClean="0"/>
              <a:t>E</a:t>
            </a:r>
            <a:r>
              <a:rPr lang="en-US" baseline="-25000" dirty="0" smtClean="0"/>
              <a:t>2</a:t>
            </a:r>
            <a:r>
              <a:rPr lang="en-US" dirty="0" smtClean="0"/>
              <a:t> = U</a:t>
            </a:r>
            <a:r>
              <a:rPr lang="en-US" baseline="-25000" dirty="0" smtClean="0"/>
              <a:t>2</a:t>
            </a:r>
            <a:r>
              <a:rPr lang="en-US" dirty="0" smtClean="0"/>
              <a:t> +P</a:t>
            </a:r>
            <a:r>
              <a:rPr lang="en-US" baseline="-25000" dirty="0" smtClean="0"/>
              <a:t>2</a:t>
            </a:r>
            <a:r>
              <a:rPr lang="en-US" dirty="0" smtClean="0"/>
              <a:t>V</a:t>
            </a:r>
            <a:r>
              <a:rPr lang="en-US" baseline="-25000" dirty="0" smtClean="0"/>
              <a:t>2</a:t>
            </a:r>
            <a:r>
              <a:rPr lang="en-US" dirty="0" smtClean="0"/>
              <a:t> = H</a:t>
            </a:r>
            <a:r>
              <a:rPr lang="en-US" baseline="-25000" dirty="0" smtClean="0"/>
              <a:t>2</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"Square Wave" Expansion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14</a:t>
            </a:fld>
            <a:endParaRPr lang="en-US"/>
          </a:p>
        </p:txBody>
      </p:sp>
    </p:spTree>
    <p:extLst>
      <p:ext uri="{BB962C8B-B14F-4D97-AF65-F5344CB8AC3E}">
        <p14:creationId xmlns:p14="http://schemas.microsoft.com/office/powerpoint/2010/main" val="4041916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balance </a:t>
            </a:r>
            <a:endParaRPr lang="en-US" dirty="0"/>
          </a:p>
        </p:txBody>
      </p:sp>
      <p:sp>
        <p:nvSpPr>
          <p:cNvPr id="3" name="Content Placeholder 2"/>
          <p:cNvSpPr>
            <a:spLocks noGrp="1"/>
          </p:cNvSpPr>
          <p:nvPr>
            <p:ph idx="1"/>
          </p:nvPr>
        </p:nvSpPr>
        <p:spPr/>
        <p:txBody>
          <a:bodyPr/>
          <a:lstStyle/>
          <a:p>
            <a:r>
              <a:rPr lang="en-US" dirty="0" smtClean="0"/>
              <a:t>E</a:t>
            </a:r>
            <a:r>
              <a:rPr lang="en-US" baseline="-25000" dirty="0" smtClean="0"/>
              <a:t>1</a:t>
            </a:r>
            <a:r>
              <a:rPr lang="en-US" dirty="0" smtClean="0"/>
              <a:t> = E</a:t>
            </a:r>
            <a:r>
              <a:rPr lang="en-US" baseline="-25000" dirty="0" smtClean="0"/>
              <a:t>2</a:t>
            </a:r>
            <a:r>
              <a:rPr lang="en-US" dirty="0" smtClean="0"/>
              <a:t> implies U</a:t>
            </a:r>
            <a:r>
              <a:rPr lang="en-US" baseline="-25000" dirty="0" smtClean="0"/>
              <a:t>1</a:t>
            </a:r>
            <a:r>
              <a:rPr lang="en-US" dirty="0" smtClean="0"/>
              <a:t> = H</a:t>
            </a:r>
            <a:r>
              <a:rPr lang="en-US" baseline="-25000" dirty="0" smtClean="0"/>
              <a:t>2</a:t>
            </a:r>
            <a:r>
              <a:rPr lang="en-US" dirty="0" smtClean="0"/>
              <a:t> </a:t>
            </a:r>
          </a:p>
          <a:p>
            <a:r>
              <a:rPr lang="en-US" dirty="0" smtClean="0"/>
              <a:t>So the answer to the “square wave” engine problem regarding how the gas changed state is that the internal energy of the intake gas becomes the enthalpy of the exhaust gas </a:t>
            </a:r>
          </a:p>
          <a:p>
            <a:r>
              <a:rPr lang="en-US" dirty="0" smtClean="0"/>
              <a:t>Mass is constant in this example, so u</a:t>
            </a:r>
            <a:r>
              <a:rPr lang="en-US" baseline="-25000" dirty="0" smtClean="0"/>
              <a:t>1</a:t>
            </a:r>
            <a:r>
              <a:rPr lang="en-US" dirty="0" smtClean="0"/>
              <a:t> = h</a:t>
            </a:r>
            <a:r>
              <a:rPr lang="en-US" baseline="-25000" dirty="0" smtClean="0"/>
              <a:t>2</a:t>
            </a:r>
            <a:r>
              <a:rPr lang="en-US"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"Square Wave" Expansion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15</a:t>
            </a:fld>
            <a:endParaRPr lang="en-US"/>
          </a:p>
        </p:txBody>
      </p:sp>
    </p:spTree>
    <p:extLst>
      <p:ext uri="{BB962C8B-B14F-4D97-AF65-F5344CB8AC3E}">
        <p14:creationId xmlns:p14="http://schemas.microsoft.com/office/powerpoint/2010/main" val="1180250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Suppose we had inlet helium at 18 bar, 30 K and discharged to 2.0 bar </a:t>
            </a:r>
          </a:p>
          <a:p>
            <a:r>
              <a:rPr lang="en-US" dirty="0"/>
              <a:t>u</a:t>
            </a:r>
            <a:r>
              <a:rPr lang="en-US" baseline="-25000" dirty="0" smtClean="0"/>
              <a:t>1</a:t>
            </a:r>
            <a:r>
              <a:rPr lang="en-US" dirty="0" smtClean="0"/>
              <a:t> = </a:t>
            </a:r>
            <a:r>
              <a:rPr lang="en-US" dirty="0" err="1" smtClean="0"/>
              <a:t>u</a:t>
            </a:r>
            <a:r>
              <a:rPr lang="en-US" baseline="-25000" dirty="0" err="1" smtClean="0"/>
              <a:t>helium</a:t>
            </a:r>
            <a:r>
              <a:rPr lang="en-US" dirty="0" smtClean="0"/>
              <a:t>(18 bar, 30 K) = </a:t>
            </a:r>
            <a:r>
              <a:rPr lang="en-US" dirty="0" smtClean="0">
                <a:solidFill>
                  <a:srgbClr val="FF0000"/>
                </a:solidFill>
              </a:rPr>
              <a:t>103.5 J/g </a:t>
            </a:r>
          </a:p>
          <a:p>
            <a:r>
              <a:rPr lang="en-US" dirty="0"/>
              <a:t>T</a:t>
            </a:r>
            <a:r>
              <a:rPr lang="en-US" baseline="-25000" dirty="0" smtClean="0"/>
              <a:t>2</a:t>
            </a:r>
            <a:r>
              <a:rPr lang="en-US" dirty="0" smtClean="0"/>
              <a:t> = </a:t>
            </a:r>
            <a:r>
              <a:rPr lang="en-US" dirty="0" err="1" smtClean="0"/>
              <a:t>T</a:t>
            </a:r>
            <a:r>
              <a:rPr lang="en-US" baseline="-25000" dirty="0" err="1"/>
              <a:t>helium</a:t>
            </a:r>
            <a:r>
              <a:rPr lang="en-US" baseline="-25000" dirty="0"/>
              <a:t> </a:t>
            </a:r>
            <a:r>
              <a:rPr lang="en-US" dirty="0" smtClean="0"/>
              <a:t>(2 bar, h = </a:t>
            </a:r>
            <a:r>
              <a:rPr lang="en-US" dirty="0" smtClean="0">
                <a:solidFill>
                  <a:srgbClr val="FF0000"/>
                </a:solidFill>
              </a:rPr>
              <a:t>103.5 J/g</a:t>
            </a:r>
            <a:r>
              <a:rPr lang="en-US" dirty="0" smtClean="0"/>
              <a:t>) = ~ 18 K </a:t>
            </a:r>
          </a:p>
          <a:p>
            <a:pPr lvl="1"/>
            <a:r>
              <a:rPr lang="en-US" dirty="0" smtClean="0"/>
              <a:t>The real expansion would result in a higher temperature due to heat </a:t>
            </a:r>
            <a:r>
              <a:rPr lang="en-US" dirty="0" err="1" smtClean="0"/>
              <a:t>inleaks</a:t>
            </a:r>
            <a:r>
              <a:rPr lang="en-US" dirty="0" smtClean="0"/>
              <a:t>, valve leaks, dead volume, etc.  </a:t>
            </a:r>
            <a:endParaRPr lang="en-US"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"Square Wave" Expansion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16</a:t>
            </a:fld>
            <a:endParaRPr lang="en-US"/>
          </a:p>
        </p:txBody>
      </p:sp>
    </p:spTree>
    <p:extLst>
      <p:ext uri="{BB962C8B-B14F-4D97-AF65-F5344CB8AC3E}">
        <p14:creationId xmlns:p14="http://schemas.microsoft.com/office/powerpoint/2010/main" val="1593212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Isentropic expansion</a:t>
            </a:r>
            <a:endParaRPr lang="en-US" dirty="0"/>
          </a:p>
        </p:txBody>
      </p:sp>
      <p:sp>
        <p:nvSpPr>
          <p:cNvPr id="3" name="Content Placeholder 2"/>
          <p:cNvSpPr>
            <a:spLocks noGrp="1"/>
          </p:cNvSpPr>
          <p:nvPr>
            <p:ph idx="1"/>
          </p:nvPr>
        </p:nvSpPr>
        <p:spPr/>
        <p:txBody>
          <a:bodyPr/>
          <a:lstStyle/>
          <a:p>
            <a:r>
              <a:rPr lang="en-US" dirty="0"/>
              <a:t>S</a:t>
            </a:r>
            <a:r>
              <a:rPr lang="en-US" dirty="0" smtClean="0"/>
              <a:t>uppose again we </a:t>
            </a:r>
            <a:r>
              <a:rPr lang="en-US" dirty="0"/>
              <a:t>had inlet helium at 18 bar, 30 K and discharged to 2.0 bar </a:t>
            </a:r>
          </a:p>
          <a:p>
            <a:r>
              <a:rPr lang="en-US" dirty="0" smtClean="0"/>
              <a:t>s</a:t>
            </a:r>
            <a:r>
              <a:rPr lang="en-US" baseline="-25000" dirty="0" smtClean="0"/>
              <a:t>1</a:t>
            </a:r>
            <a:r>
              <a:rPr lang="en-US" dirty="0" smtClean="0"/>
              <a:t> </a:t>
            </a:r>
            <a:r>
              <a:rPr lang="en-US" dirty="0"/>
              <a:t>= </a:t>
            </a:r>
            <a:r>
              <a:rPr lang="en-US" dirty="0" err="1" smtClean="0"/>
              <a:t>s</a:t>
            </a:r>
            <a:r>
              <a:rPr lang="en-US" baseline="-25000" dirty="0" err="1" smtClean="0"/>
              <a:t>helium</a:t>
            </a:r>
            <a:r>
              <a:rPr lang="en-US" dirty="0"/>
              <a:t>(18 bar, 30 K) = </a:t>
            </a:r>
            <a:r>
              <a:rPr lang="en-US" dirty="0" smtClean="0"/>
              <a:t>13.48 </a:t>
            </a:r>
            <a:r>
              <a:rPr lang="en-US" dirty="0"/>
              <a:t>J/</a:t>
            </a:r>
            <a:r>
              <a:rPr lang="en-US" dirty="0" err="1" smtClean="0"/>
              <a:t>gK</a:t>
            </a:r>
            <a:r>
              <a:rPr lang="en-US" dirty="0" smtClean="0"/>
              <a:t> </a:t>
            </a:r>
          </a:p>
          <a:p>
            <a:r>
              <a:rPr lang="en-US" dirty="0"/>
              <a:t>T</a:t>
            </a:r>
            <a:r>
              <a:rPr lang="en-US" baseline="-25000" dirty="0"/>
              <a:t>2</a:t>
            </a:r>
            <a:r>
              <a:rPr lang="en-US" dirty="0"/>
              <a:t> = </a:t>
            </a:r>
            <a:r>
              <a:rPr lang="en-US" dirty="0" err="1"/>
              <a:t>T</a:t>
            </a:r>
            <a:r>
              <a:rPr lang="en-US" baseline="-25000" dirty="0" err="1"/>
              <a:t>helium</a:t>
            </a:r>
            <a:r>
              <a:rPr lang="en-US" baseline="-25000" dirty="0"/>
              <a:t> </a:t>
            </a:r>
            <a:r>
              <a:rPr lang="en-US" dirty="0"/>
              <a:t>(2 bar, </a:t>
            </a:r>
            <a:r>
              <a:rPr lang="en-US" dirty="0" smtClean="0"/>
              <a:t>s </a:t>
            </a:r>
            <a:r>
              <a:rPr lang="en-US" dirty="0"/>
              <a:t>= </a:t>
            </a:r>
            <a:r>
              <a:rPr lang="en-US" dirty="0" smtClean="0"/>
              <a:t>13.48 </a:t>
            </a:r>
            <a:r>
              <a:rPr lang="en-US" dirty="0"/>
              <a:t>J/</a:t>
            </a:r>
            <a:r>
              <a:rPr lang="en-US" dirty="0" err="1" smtClean="0"/>
              <a:t>gK</a:t>
            </a:r>
            <a:r>
              <a:rPr lang="en-US" dirty="0" smtClean="0"/>
              <a:t>) </a:t>
            </a:r>
            <a:r>
              <a:rPr lang="en-US" dirty="0"/>
              <a:t>= ~ </a:t>
            </a:r>
            <a:r>
              <a:rPr lang="en-US" dirty="0" smtClean="0"/>
              <a:t>12 </a:t>
            </a:r>
            <a:r>
              <a:rPr lang="en-US" dirty="0"/>
              <a:t>K </a:t>
            </a:r>
          </a:p>
          <a:p>
            <a:pPr lvl="1"/>
            <a:r>
              <a:rPr lang="en-US" dirty="0"/>
              <a:t>The real expansion </a:t>
            </a:r>
            <a:r>
              <a:rPr lang="en-US" dirty="0" smtClean="0"/>
              <a:t>again would </a:t>
            </a:r>
            <a:r>
              <a:rPr lang="en-US" dirty="0"/>
              <a:t>result in a higher temperature due to heat </a:t>
            </a:r>
            <a:r>
              <a:rPr lang="en-US" dirty="0" err="1"/>
              <a:t>inleaks</a:t>
            </a:r>
            <a:r>
              <a:rPr lang="en-US" dirty="0"/>
              <a:t>, valve leaks, </a:t>
            </a:r>
            <a:r>
              <a:rPr lang="en-US" dirty="0" smtClean="0"/>
              <a:t>dead volume, etc</a:t>
            </a:r>
            <a:r>
              <a:rPr lang="en-US" dirty="0"/>
              <a:t>.  </a:t>
            </a:r>
          </a:p>
          <a:p>
            <a:endParaRPr lang="en-US"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"Square Wave" Expansion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17</a:t>
            </a:fld>
            <a:endParaRPr lang="en-US"/>
          </a:p>
        </p:txBody>
      </p:sp>
    </p:spTree>
    <p:extLst>
      <p:ext uri="{BB962C8B-B14F-4D97-AF65-F5344CB8AC3E}">
        <p14:creationId xmlns:p14="http://schemas.microsoft.com/office/powerpoint/2010/main" val="1387317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sz="2800" dirty="0" smtClean="0"/>
              <a:t>The “tank-filling” and “tank-discharge” processes do not depend on Joule-Thomson expansion but provide real warming or cooling as a result of compression or expansion of the gas </a:t>
            </a:r>
          </a:p>
          <a:p>
            <a:r>
              <a:rPr lang="en-US" sz="2800" dirty="0" smtClean="0"/>
              <a:t>The “blow-down” of remaining gas (not the “square wave” cycle but a compromise) at the end of an expansion cycle does not too severely reduce efficiency, and it has the advantage that not requiring full expansion allows the admission of more gas per stroke into the cylinder</a:t>
            </a:r>
            <a:endParaRPr lang="en-US" sz="2800"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"Square Wave" Expansion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18</a:t>
            </a:fld>
            <a:endParaRPr lang="en-US"/>
          </a:p>
        </p:txBody>
      </p:sp>
    </p:spTree>
    <p:extLst>
      <p:ext uri="{BB962C8B-B14F-4D97-AF65-F5344CB8AC3E}">
        <p14:creationId xmlns:p14="http://schemas.microsoft.com/office/powerpoint/2010/main" val="2053699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"Square Wave" Expansion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2</a:t>
            </a:fld>
            <a:endParaRPr lang="en-US"/>
          </a:p>
        </p:txBody>
      </p:sp>
      <p:pic>
        <p:nvPicPr>
          <p:cNvPr id="8" name="Picture 7" descr="Helium-TS-diag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1982" y="0"/>
            <a:ext cx="5459418" cy="6858000"/>
          </a:xfrm>
          <a:prstGeom prst="rect">
            <a:avLst/>
          </a:prstGeom>
        </p:spPr>
      </p:pic>
      <p:cxnSp>
        <p:nvCxnSpPr>
          <p:cNvPr id="12" name="Straight Connector 11"/>
          <p:cNvCxnSpPr/>
          <p:nvPr/>
        </p:nvCxnSpPr>
        <p:spPr bwMode="auto">
          <a:xfrm>
            <a:off x="4724400" y="2743200"/>
            <a:ext cx="0" cy="2667000"/>
          </a:xfrm>
          <a:prstGeom prst="line">
            <a:avLst/>
          </a:prstGeom>
          <a:solidFill>
            <a:schemeClr val="accent1"/>
          </a:solidFill>
          <a:ln w="285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Straight Connector 13"/>
          <p:cNvCxnSpPr/>
          <p:nvPr/>
        </p:nvCxnSpPr>
        <p:spPr bwMode="auto">
          <a:xfrm>
            <a:off x="4419600" y="3352800"/>
            <a:ext cx="304800" cy="2057400"/>
          </a:xfrm>
          <a:prstGeom prst="line">
            <a:avLst/>
          </a:prstGeom>
          <a:solidFill>
            <a:schemeClr val="accent1"/>
          </a:solidFill>
          <a:ln w="28575" cap="flat" cmpd="sng" algn="ctr">
            <a:solidFill>
              <a:srgbClr val="FFFF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8" name="Straight Connector 17"/>
          <p:cNvCxnSpPr/>
          <p:nvPr/>
        </p:nvCxnSpPr>
        <p:spPr bwMode="auto">
          <a:xfrm>
            <a:off x="3886200" y="4572000"/>
            <a:ext cx="838200" cy="838200"/>
          </a:xfrm>
          <a:prstGeom prst="line">
            <a:avLst/>
          </a:prstGeom>
          <a:solidFill>
            <a:schemeClr val="accent1"/>
          </a:solidFill>
          <a:ln w="28575" cap="flat" cmpd="sng" algn="ctr">
            <a:solidFill>
              <a:srgbClr val="008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1" name="TextBox 20"/>
          <p:cNvSpPr txBox="1"/>
          <p:nvPr/>
        </p:nvSpPr>
        <p:spPr>
          <a:xfrm>
            <a:off x="228600" y="2143036"/>
            <a:ext cx="1656373" cy="1200328"/>
          </a:xfrm>
          <a:prstGeom prst="rect">
            <a:avLst/>
          </a:prstGeom>
          <a:noFill/>
        </p:spPr>
        <p:txBody>
          <a:bodyPr wrap="none" rtlCol="0">
            <a:spAutoFit/>
          </a:bodyPr>
          <a:lstStyle/>
          <a:p>
            <a:r>
              <a:rPr lang="en-US" dirty="0" smtClean="0">
                <a:solidFill>
                  <a:srgbClr val="FF0000"/>
                </a:solidFill>
              </a:rPr>
              <a:t>Isentropic</a:t>
            </a:r>
            <a:r>
              <a:rPr lang="en-US" dirty="0" smtClean="0"/>
              <a:t> </a:t>
            </a:r>
          </a:p>
          <a:p>
            <a:r>
              <a:rPr lang="en-US" dirty="0" smtClean="0">
                <a:solidFill>
                  <a:srgbClr val="FFFF00"/>
                </a:solidFill>
              </a:rPr>
              <a:t>Real</a:t>
            </a:r>
            <a:r>
              <a:rPr lang="en-US" dirty="0" smtClean="0"/>
              <a:t> </a:t>
            </a:r>
          </a:p>
          <a:p>
            <a:r>
              <a:rPr lang="en-US" dirty="0" smtClean="0">
                <a:solidFill>
                  <a:srgbClr val="008000"/>
                </a:solidFill>
              </a:rPr>
              <a:t>Isenthalpic</a:t>
            </a:r>
            <a:endParaRPr lang="en-US" dirty="0">
              <a:solidFill>
                <a:srgbClr val="008000"/>
              </a:solidFill>
            </a:endParaRPr>
          </a:p>
        </p:txBody>
      </p:sp>
    </p:spTree>
    <p:extLst>
      <p:ext uri="{BB962C8B-B14F-4D97-AF65-F5344CB8AC3E}">
        <p14:creationId xmlns:p14="http://schemas.microsoft.com/office/powerpoint/2010/main" val="15021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ctrTitle"/>
          </p:nvPr>
        </p:nvSpPr>
        <p:spPr>
          <a:xfrm>
            <a:off x="533400" y="2286000"/>
            <a:ext cx="8153400" cy="1143000"/>
          </a:xfrm>
        </p:spPr>
        <p:txBody>
          <a:bodyPr/>
          <a:lstStyle/>
          <a:p>
            <a:pPr eaLnBrk="1" hangingPunct="1">
              <a:defRPr/>
            </a:pPr>
            <a:r>
              <a:rPr lang="en-US" dirty="0" smtClean="0">
                <a:cs typeface="+mj-cs"/>
              </a:rPr>
              <a:t>Expansion Engine – “Square Wave” Expansion Discussion</a:t>
            </a:r>
            <a:endParaRPr lang="en-US" sz="2400" dirty="0" smtClean="0">
              <a:cs typeface="+mj-cs"/>
            </a:endParaRPr>
          </a:p>
        </p:txBody>
      </p:sp>
      <p:sp>
        <p:nvSpPr>
          <p:cNvPr id="394243" name="Rectangle 3"/>
          <p:cNvSpPr>
            <a:spLocks noGrp="1" noChangeArrowheads="1"/>
          </p:cNvSpPr>
          <p:nvPr>
            <p:ph type="subTitle" idx="1"/>
          </p:nvPr>
        </p:nvSpPr>
        <p:spPr>
          <a:xfrm>
            <a:off x="1371600" y="4191000"/>
            <a:ext cx="6400800" cy="1447800"/>
          </a:xfrm>
        </p:spPr>
        <p:txBody>
          <a:bodyPr/>
          <a:lstStyle/>
          <a:p>
            <a:pPr eaLnBrk="1" hangingPunct="1">
              <a:defRPr/>
            </a:pPr>
            <a:r>
              <a:rPr lang="en-US" dirty="0" smtClean="0">
                <a:cs typeface="+mn-cs"/>
              </a:rPr>
              <a:t>Tom Peterson </a:t>
            </a:r>
          </a:p>
          <a:p>
            <a:pPr eaLnBrk="1" hangingPunct="1">
              <a:defRPr/>
            </a:pPr>
            <a:r>
              <a:rPr lang="en-US" dirty="0" smtClean="0">
                <a:cs typeface="+mn-cs"/>
              </a:rPr>
              <a:t>January </a:t>
            </a:r>
            <a:r>
              <a:rPr lang="en-US" dirty="0" smtClean="0">
                <a:cs typeface="+mn-cs"/>
              </a:rPr>
              <a:t>2017</a:t>
            </a:r>
            <a:endParaRPr lang="en-US" dirty="0" smtClean="0">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Expansion engine cycle</a:t>
            </a:r>
            <a:endParaRPr lang="en-US" dirty="0"/>
          </a:p>
        </p:txBody>
      </p:sp>
      <p:sp>
        <p:nvSpPr>
          <p:cNvPr id="5" name="Date Placeholder 4"/>
          <p:cNvSpPr>
            <a:spLocks noGrp="1"/>
          </p:cNvSpPr>
          <p:nvPr>
            <p:ph type="dt" sz="half" idx="10"/>
          </p:nvPr>
        </p:nvSpPr>
        <p:spPr/>
        <p:txBody>
          <a:bodyPr/>
          <a:lstStyle/>
          <a:p>
            <a:pPr>
              <a:defRPr/>
            </a:pPr>
            <a:r>
              <a:rPr lang="en-US" smtClean="0"/>
              <a:t>January, 2017    USPAS</a:t>
            </a:r>
            <a:endParaRPr lang="en-US"/>
          </a:p>
        </p:txBody>
      </p:sp>
      <p:sp>
        <p:nvSpPr>
          <p:cNvPr id="6" name="Footer Placeholder 5"/>
          <p:cNvSpPr>
            <a:spLocks noGrp="1"/>
          </p:cNvSpPr>
          <p:nvPr>
            <p:ph type="ftr" sz="quarter" idx="11"/>
          </p:nvPr>
        </p:nvSpPr>
        <p:spPr/>
        <p:txBody>
          <a:bodyPr/>
          <a:lstStyle/>
          <a:p>
            <a:pPr>
              <a:defRPr/>
            </a:pPr>
            <a:r>
              <a:rPr lang="en-US" smtClean="0"/>
              <a:t>"Square Wave" Expansion Discussion   Tom Peterson</a:t>
            </a:r>
            <a:endParaRPr lang="en-US"/>
          </a:p>
        </p:txBody>
      </p:sp>
      <p:sp>
        <p:nvSpPr>
          <p:cNvPr id="7" name="Slide Number Placeholder 6"/>
          <p:cNvSpPr>
            <a:spLocks noGrp="1"/>
          </p:cNvSpPr>
          <p:nvPr>
            <p:ph type="sldNum" sz="quarter" idx="12"/>
          </p:nvPr>
        </p:nvSpPr>
        <p:spPr/>
        <p:txBody>
          <a:bodyPr/>
          <a:lstStyle/>
          <a:p>
            <a:pPr>
              <a:defRPr/>
            </a:pPr>
            <a:fld id="{41A52585-15FC-3047-92C6-15FE40A981A4}" type="slidenum">
              <a:rPr lang="en-US" smtClean="0"/>
              <a:pPr>
                <a:defRPr/>
              </a:pPr>
              <a:t>4</a:t>
            </a:fld>
            <a:endParaRPr lang="en-US"/>
          </a:p>
        </p:txBody>
      </p:sp>
      <p:sp>
        <p:nvSpPr>
          <p:cNvPr id="10" name="TextBox 9"/>
          <p:cNvSpPr txBox="1"/>
          <p:nvPr/>
        </p:nvSpPr>
        <p:spPr>
          <a:xfrm>
            <a:off x="80791" y="5257800"/>
            <a:ext cx="1657725" cy="830997"/>
          </a:xfrm>
          <a:prstGeom prst="rect">
            <a:avLst/>
          </a:prstGeom>
          <a:noFill/>
        </p:spPr>
        <p:txBody>
          <a:bodyPr wrap="none" rtlCol="0">
            <a:spAutoFit/>
          </a:bodyPr>
          <a:lstStyle/>
          <a:p>
            <a:r>
              <a:rPr lang="en-US" sz="1600" dirty="0" smtClean="0"/>
              <a:t>Minimal volume, </a:t>
            </a:r>
          </a:p>
          <a:p>
            <a:r>
              <a:rPr lang="en-US" sz="1600" dirty="0"/>
              <a:t>i</a:t>
            </a:r>
            <a:r>
              <a:rPr lang="en-US" sz="1600" dirty="0" smtClean="0"/>
              <a:t>ntake valve </a:t>
            </a:r>
          </a:p>
          <a:p>
            <a:r>
              <a:rPr lang="en-US" sz="1600" dirty="0" smtClean="0"/>
              <a:t>opens</a:t>
            </a:r>
            <a:endParaRPr lang="en-US" sz="1600" dirty="0"/>
          </a:p>
        </p:txBody>
      </p:sp>
      <p:sp>
        <p:nvSpPr>
          <p:cNvPr id="11" name="TextBox 10"/>
          <p:cNvSpPr txBox="1"/>
          <p:nvPr/>
        </p:nvSpPr>
        <p:spPr>
          <a:xfrm>
            <a:off x="1905000" y="5257800"/>
            <a:ext cx="1507244" cy="830997"/>
          </a:xfrm>
          <a:prstGeom prst="rect">
            <a:avLst/>
          </a:prstGeom>
          <a:noFill/>
        </p:spPr>
        <p:txBody>
          <a:bodyPr wrap="none" rtlCol="0">
            <a:spAutoFit/>
          </a:bodyPr>
          <a:lstStyle/>
          <a:p>
            <a:r>
              <a:rPr lang="en-US" sz="1600" dirty="0" smtClean="0"/>
              <a:t>Filling cylinder, </a:t>
            </a:r>
          </a:p>
          <a:p>
            <a:r>
              <a:rPr lang="en-US" sz="1600" dirty="0"/>
              <a:t>t</a:t>
            </a:r>
            <a:r>
              <a:rPr lang="en-US" sz="1600" dirty="0" smtClean="0"/>
              <a:t>hen intake </a:t>
            </a:r>
          </a:p>
          <a:p>
            <a:r>
              <a:rPr lang="en-US" sz="1600" dirty="0"/>
              <a:t>v</a:t>
            </a:r>
            <a:r>
              <a:rPr lang="en-US" sz="1600" dirty="0" smtClean="0"/>
              <a:t>alve closes</a:t>
            </a:r>
            <a:endParaRPr lang="en-US" sz="1600" dirty="0"/>
          </a:p>
        </p:txBody>
      </p:sp>
      <p:sp>
        <p:nvSpPr>
          <p:cNvPr id="12" name="TextBox 11"/>
          <p:cNvSpPr txBox="1"/>
          <p:nvPr/>
        </p:nvSpPr>
        <p:spPr>
          <a:xfrm>
            <a:off x="3729209" y="5257800"/>
            <a:ext cx="1496223" cy="830997"/>
          </a:xfrm>
          <a:prstGeom prst="rect">
            <a:avLst/>
          </a:prstGeom>
          <a:noFill/>
        </p:spPr>
        <p:txBody>
          <a:bodyPr wrap="none" rtlCol="0">
            <a:spAutoFit/>
          </a:bodyPr>
          <a:lstStyle/>
          <a:p>
            <a:r>
              <a:rPr lang="en-US" sz="1600" dirty="0" smtClean="0"/>
              <a:t>Valves closed, </a:t>
            </a:r>
          </a:p>
          <a:p>
            <a:r>
              <a:rPr lang="en-US" sz="1600" dirty="0"/>
              <a:t>c</a:t>
            </a:r>
            <a:r>
              <a:rPr lang="en-US" sz="1600" dirty="0" smtClean="0"/>
              <a:t>onstant mass </a:t>
            </a:r>
          </a:p>
          <a:p>
            <a:r>
              <a:rPr lang="en-US" sz="1600" dirty="0" smtClean="0"/>
              <a:t>expansion</a:t>
            </a:r>
            <a:endParaRPr lang="en-US" sz="1600" dirty="0"/>
          </a:p>
        </p:txBody>
      </p:sp>
      <p:sp>
        <p:nvSpPr>
          <p:cNvPr id="13" name="TextBox 12"/>
          <p:cNvSpPr txBox="1"/>
          <p:nvPr/>
        </p:nvSpPr>
        <p:spPr>
          <a:xfrm>
            <a:off x="5553418" y="5257800"/>
            <a:ext cx="1705715" cy="830997"/>
          </a:xfrm>
          <a:prstGeom prst="rect">
            <a:avLst/>
          </a:prstGeom>
          <a:noFill/>
        </p:spPr>
        <p:txBody>
          <a:bodyPr wrap="none" rtlCol="0">
            <a:spAutoFit/>
          </a:bodyPr>
          <a:lstStyle/>
          <a:p>
            <a:r>
              <a:rPr lang="en-US" sz="1600" dirty="0" smtClean="0"/>
              <a:t>Maximal volume, </a:t>
            </a:r>
          </a:p>
          <a:p>
            <a:r>
              <a:rPr lang="en-US" sz="1600" dirty="0"/>
              <a:t>e</a:t>
            </a:r>
            <a:r>
              <a:rPr lang="en-US" sz="1600" dirty="0" smtClean="0"/>
              <a:t>xhaust valve </a:t>
            </a:r>
          </a:p>
          <a:p>
            <a:r>
              <a:rPr lang="en-US" sz="1600" dirty="0" smtClean="0"/>
              <a:t>opens</a:t>
            </a:r>
            <a:endParaRPr lang="en-US" sz="1600" dirty="0"/>
          </a:p>
        </p:txBody>
      </p:sp>
      <p:sp>
        <p:nvSpPr>
          <p:cNvPr id="14" name="TextBox 13"/>
          <p:cNvSpPr txBox="1"/>
          <p:nvPr/>
        </p:nvSpPr>
        <p:spPr>
          <a:xfrm>
            <a:off x="7377627" y="5257800"/>
            <a:ext cx="1594908" cy="830997"/>
          </a:xfrm>
          <a:prstGeom prst="rect">
            <a:avLst/>
          </a:prstGeom>
          <a:noFill/>
        </p:spPr>
        <p:txBody>
          <a:bodyPr wrap="none" rtlCol="0">
            <a:spAutoFit/>
          </a:bodyPr>
          <a:lstStyle/>
          <a:p>
            <a:r>
              <a:rPr lang="en-US" sz="1600" dirty="0" smtClean="0"/>
              <a:t>Cut-off volume, </a:t>
            </a:r>
          </a:p>
          <a:p>
            <a:r>
              <a:rPr lang="en-US" sz="1600" dirty="0"/>
              <a:t>e</a:t>
            </a:r>
            <a:r>
              <a:rPr lang="en-US" sz="1600" dirty="0" smtClean="0"/>
              <a:t>xhaust valve </a:t>
            </a:r>
          </a:p>
          <a:p>
            <a:r>
              <a:rPr lang="en-US" sz="1600" dirty="0" smtClean="0"/>
              <a:t>closes</a:t>
            </a:r>
            <a:endParaRPr lang="en-US" sz="1600" dirty="0"/>
          </a:p>
        </p:txBody>
      </p:sp>
      <p:sp>
        <p:nvSpPr>
          <p:cNvPr id="15" name="TextBox 14"/>
          <p:cNvSpPr txBox="1"/>
          <p:nvPr/>
        </p:nvSpPr>
        <p:spPr>
          <a:xfrm>
            <a:off x="1828800" y="1447800"/>
            <a:ext cx="1606129" cy="338554"/>
          </a:xfrm>
          <a:prstGeom prst="rect">
            <a:avLst/>
          </a:prstGeom>
          <a:noFill/>
        </p:spPr>
        <p:txBody>
          <a:bodyPr wrap="none" rtlCol="0">
            <a:spAutoFit/>
          </a:bodyPr>
          <a:lstStyle/>
          <a:p>
            <a:r>
              <a:rPr lang="en-US" sz="1600" dirty="0" smtClean="0"/>
              <a:t>Work extraction</a:t>
            </a:r>
            <a:endParaRPr lang="en-US" sz="1600" dirty="0"/>
          </a:p>
        </p:txBody>
      </p:sp>
      <p:sp>
        <p:nvSpPr>
          <p:cNvPr id="16" name="TextBox 15"/>
          <p:cNvSpPr txBox="1"/>
          <p:nvPr/>
        </p:nvSpPr>
        <p:spPr>
          <a:xfrm>
            <a:off x="3733800" y="1447800"/>
            <a:ext cx="1606129" cy="338554"/>
          </a:xfrm>
          <a:prstGeom prst="rect">
            <a:avLst/>
          </a:prstGeom>
          <a:noFill/>
        </p:spPr>
        <p:txBody>
          <a:bodyPr wrap="none" rtlCol="0">
            <a:spAutoFit/>
          </a:bodyPr>
          <a:lstStyle/>
          <a:p>
            <a:r>
              <a:rPr lang="en-US" sz="1600" dirty="0" smtClean="0"/>
              <a:t>Work extraction</a:t>
            </a:r>
            <a:endParaRPr lang="en-US" sz="1600" dirty="0"/>
          </a:p>
        </p:txBody>
      </p:sp>
      <p:sp>
        <p:nvSpPr>
          <p:cNvPr id="17" name="TextBox 16"/>
          <p:cNvSpPr txBox="1"/>
          <p:nvPr/>
        </p:nvSpPr>
        <p:spPr>
          <a:xfrm>
            <a:off x="457200" y="1786354"/>
            <a:ext cx="352681" cy="461665"/>
          </a:xfrm>
          <a:prstGeom prst="rect">
            <a:avLst/>
          </a:prstGeom>
          <a:noFill/>
        </p:spPr>
        <p:txBody>
          <a:bodyPr wrap="none" rtlCol="0">
            <a:spAutoFit/>
          </a:bodyPr>
          <a:lstStyle/>
          <a:p>
            <a:r>
              <a:rPr lang="en-US" dirty="0" smtClean="0"/>
              <a:t>1</a:t>
            </a:r>
            <a:endParaRPr lang="en-US" dirty="0"/>
          </a:p>
        </p:txBody>
      </p:sp>
      <p:sp>
        <p:nvSpPr>
          <p:cNvPr id="18" name="TextBox 17"/>
          <p:cNvSpPr txBox="1"/>
          <p:nvPr/>
        </p:nvSpPr>
        <p:spPr>
          <a:xfrm>
            <a:off x="2362200" y="1786354"/>
            <a:ext cx="352681" cy="461665"/>
          </a:xfrm>
          <a:prstGeom prst="rect">
            <a:avLst/>
          </a:prstGeom>
          <a:noFill/>
        </p:spPr>
        <p:txBody>
          <a:bodyPr wrap="none" rtlCol="0">
            <a:spAutoFit/>
          </a:bodyPr>
          <a:lstStyle/>
          <a:p>
            <a:r>
              <a:rPr lang="en-US" dirty="0"/>
              <a:t>2</a:t>
            </a:r>
          </a:p>
        </p:txBody>
      </p:sp>
      <p:sp>
        <p:nvSpPr>
          <p:cNvPr id="19" name="TextBox 18"/>
          <p:cNvSpPr txBox="1"/>
          <p:nvPr/>
        </p:nvSpPr>
        <p:spPr>
          <a:xfrm>
            <a:off x="4191000" y="1786354"/>
            <a:ext cx="352681" cy="461665"/>
          </a:xfrm>
          <a:prstGeom prst="rect">
            <a:avLst/>
          </a:prstGeom>
          <a:noFill/>
        </p:spPr>
        <p:txBody>
          <a:bodyPr wrap="none" rtlCol="0">
            <a:spAutoFit/>
          </a:bodyPr>
          <a:lstStyle/>
          <a:p>
            <a:r>
              <a:rPr lang="en-US" dirty="0" smtClean="0"/>
              <a:t>3</a:t>
            </a:r>
            <a:endParaRPr lang="en-US" dirty="0"/>
          </a:p>
        </p:txBody>
      </p:sp>
      <p:sp>
        <p:nvSpPr>
          <p:cNvPr id="20" name="TextBox 19"/>
          <p:cNvSpPr txBox="1"/>
          <p:nvPr/>
        </p:nvSpPr>
        <p:spPr>
          <a:xfrm>
            <a:off x="6019800" y="1786354"/>
            <a:ext cx="352681" cy="461665"/>
          </a:xfrm>
          <a:prstGeom prst="rect">
            <a:avLst/>
          </a:prstGeom>
          <a:noFill/>
        </p:spPr>
        <p:txBody>
          <a:bodyPr wrap="none" rtlCol="0">
            <a:spAutoFit/>
          </a:bodyPr>
          <a:lstStyle/>
          <a:p>
            <a:r>
              <a:rPr lang="en-US" dirty="0"/>
              <a:t>4</a:t>
            </a:r>
          </a:p>
        </p:txBody>
      </p:sp>
      <p:sp>
        <p:nvSpPr>
          <p:cNvPr id="21" name="TextBox 20"/>
          <p:cNvSpPr txBox="1"/>
          <p:nvPr/>
        </p:nvSpPr>
        <p:spPr>
          <a:xfrm>
            <a:off x="7924800" y="1781889"/>
            <a:ext cx="352681" cy="461665"/>
          </a:xfrm>
          <a:prstGeom prst="rect">
            <a:avLst/>
          </a:prstGeom>
          <a:noFill/>
        </p:spPr>
        <p:txBody>
          <a:bodyPr wrap="none" rtlCol="0">
            <a:spAutoFit/>
          </a:bodyPr>
          <a:lstStyle/>
          <a:p>
            <a:r>
              <a:rPr lang="en-US" dirty="0"/>
              <a:t>5</a:t>
            </a:r>
          </a:p>
        </p:txBody>
      </p:sp>
      <p:pic>
        <p:nvPicPr>
          <p:cNvPr id="2" name="Picture 1" descr="ExpansionPiston-Nov201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093" y="2209800"/>
            <a:ext cx="8513907" cy="3051086"/>
          </a:xfrm>
          <a:prstGeom prst="rect">
            <a:avLst/>
          </a:prstGeom>
        </p:spPr>
      </p:pic>
    </p:spTree>
    <p:extLst>
      <p:ext uri="{BB962C8B-B14F-4D97-AF65-F5344CB8AC3E}">
        <p14:creationId xmlns:p14="http://schemas.microsoft.com/office/powerpoint/2010/main" val="4147638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Pressure trace</a:t>
            </a:r>
            <a:endParaRPr lang="en-US" dirty="0"/>
          </a:p>
        </p:txBody>
      </p:sp>
      <p:sp>
        <p:nvSpPr>
          <p:cNvPr id="3" name="Date Placeholder 2"/>
          <p:cNvSpPr>
            <a:spLocks noGrp="1"/>
          </p:cNvSpPr>
          <p:nvPr>
            <p:ph type="dt" sz="half" idx="10"/>
          </p:nvPr>
        </p:nvSpPr>
        <p:spPr/>
        <p:txBody>
          <a:bodyPr/>
          <a:lstStyle/>
          <a:p>
            <a:pPr>
              <a:defRPr/>
            </a:pPr>
            <a:r>
              <a:rPr lang="en-US" smtClean="0"/>
              <a:t>January, 2017    USPAS</a:t>
            </a:r>
            <a:endParaRPr lang="en-US"/>
          </a:p>
        </p:txBody>
      </p:sp>
      <p:sp>
        <p:nvSpPr>
          <p:cNvPr id="4" name="Footer Placeholder 3"/>
          <p:cNvSpPr>
            <a:spLocks noGrp="1"/>
          </p:cNvSpPr>
          <p:nvPr>
            <p:ph type="ftr" sz="quarter" idx="11"/>
          </p:nvPr>
        </p:nvSpPr>
        <p:spPr/>
        <p:txBody>
          <a:bodyPr/>
          <a:lstStyle/>
          <a:p>
            <a:pPr>
              <a:defRPr/>
            </a:pPr>
            <a:r>
              <a:rPr lang="en-US" smtClean="0"/>
              <a:t>"Square Wave" Expansion Discussion   Tom Peterson</a:t>
            </a:r>
            <a:endParaRPr lang="en-US"/>
          </a:p>
        </p:txBody>
      </p:sp>
      <p:sp>
        <p:nvSpPr>
          <p:cNvPr id="5" name="Slide Number Placeholder 4"/>
          <p:cNvSpPr>
            <a:spLocks noGrp="1"/>
          </p:cNvSpPr>
          <p:nvPr>
            <p:ph type="sldNum" sz="quarter" idx="12"/>
          </p:nvPr>
        </p:nvSpPr>
        <p:spPr/>
        <p:txBody>
          <a:bodyPr/>
          <a:lstStyle/>
          <a:p>
            <a:pPr>
              <a:defRPr/>
            </a:pPr>
            <a:fld id="{DDDC4B6A-A15F-D340-A768-CC9B251D93C4}" type="slidenum">
              <a:rPr lang="en-US" smtClean="0"/>
              <a:pPr>
                <a:defRPr/>
              </a:pPr>
              <a:t>5</a:t>
            </a:fld>
            <a:endParaRPr lang="en-US"/>
          </a:p>
        </p:txBody>
      </p:sp>
      <p:pic>
        <p:nvPicPr>
          <p:cNvPr id="6" name="Picture 5" descr="ExpansionTrace-Nov201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1473200"/>
            <a:ext cx="7162800" cy="4699000"/>
          </a:xfrm>
          <a:prstGeom prst="rect">
            <a:avLst/>
          </a:prstGeom>
        </p:spPr>
      </p:pic>
      <p:sp>
        <p:nvSpPr>
          <p:cNvPr id="7" name="TextBox 6"/>
          <p:cNvSpPr txBox="1"/>
          <p:nvPr/>
        </p:nvSpPr>
        <p:spPr>
          <a:xfrm>
            <a:off x="7315200" y="3810000"/>
            <a:ext cx="352681" cy="461665"/>
          </a:xfrm>
          <a:prstGeom prst="rect">
            <a:avLst/>
          </a:prstGeom>
          <a:noFill/>
        </p:spPr>
        <p:txBody>
          <a:bodyPr wrap="none" rtlCol="0">
            <a:spAutoFit/>
          </a:bodyPr>
          <a:lstStyle/>
          <a:p>
            <a:r>
              <a:rPr lang="en-US" dirty="0" smtClean="0"/>
              <a:t>1</a:t>
            </a:r>
            <a:endParaRPr lang="en-US" dirty="0"/>
          </a:p>
        </p:txBody>
      </p:sp>
      <p:sp>
        <p:nvSpPr>
          <p:cNvPr id="8" name="TextBox 7"/>
          <p:cNvSpPr txBox="1"/>
          <p:nvPr/>
        </p:nvSpPr>
        <p:spPr>
          <a:xfrm>
            <a:off x="2667000" y="1752600"/>
            <a:ext cx="352681" cy="461665"/>
          </a:xfrm>
          <a:prstGeom prst="rect">
            <a:avLst/>
          </a:prstGeom>
          <a:noFill/>
        </p:spPr>
        <p:txBody>
          <a:bodyPr wrap="none" rtlCol="0">
            <a:spAutoFit/>
          </a:bodyPr>
          <a:lstStyle/>
          <a:p>
            <a:r>
              <a:rPr lang="en-US" dirty="0"/>
              <a:t>2</a:t>
            </a:r>
          </a:p>
        </p:txBody>
      </p:sp>
      <p:sp>
        <p:nvSpPr>
          <p:cNvPr id="9" name="TextBox 8"/>
          <p:cNvSpPr txBox="1"/>
          <p:nvPr/>
        </p:nvSpPr>
        <p:spPr>
          <a:xfrm>
            <a:off x="3581400" y="3195935"/>
            <a:ext cx="352681" cy="461665"/>
          </a:xfrm>
          <a:prstGeom prst="rect">
            <a:avLst/>
          </a:prstGeom>
          <a:noFill/>
        </p:spPr>
        <p:txBody>
          <a:bodyPr wrap="none" rtlCol="0">
            <a:spAutoFit/>
          </a:bodyPr>
          <a:lstStyle/>
          <a:p>
            <a:r>
              <a:rPr lang="en-US" dirty="0" smtClean="0"/>
              <a:t>3</a:t>
            </a:r>
            <a:endParaRPr lang="en-US" dirty="0"/>
          </a:p>
        </p:txBody>
      </p:sp>
      <p:sp>
        <p:nvSpPr>
          <p:cNvPr id="10" name="TextBox 9"/>
          <p:cNvSpPr txBox="1"/>
          <p:nvPr/>
        </p:nvSpPr>
        <p:spPr>
          <a:xfrm>
            <a:off x="4876800" y="4419600"/>
            <a:ext cx="352681" cy="461665"/>
          </a:xfrm>
          <a:prstGeom prst="rect">
            <a:avLst/>
          </a:prstGeom>
          <a:noFill/>
        </p:spPr>
        <p:txBody>
          <a:bodyPr wrap="none" rtlCol="0">
            <a:spAutoFit/>
          </a:bodyPr>
          <a:lstStyle/>
          <a:p>
            <a:r>
              <a:rPr lang="en-US" dirty="0"/>
              <a:t>4</a:t>
            </a:r>
          </a:p>
        </p:txBody>
      </p:sp>
      <p:sp>
        <p:nvSpPr>
          <p:cNvPr id="11" name="TextBox 10"/>
          <p:cNvSpPr txBox="1"/>
          <p:nvPr/>
        </p:nvSpPr>
        <p:spPr>
          <a:xfrm>
            <a:off x="6886319" y="4419600"/>
            <a:ext cx="352681" cy="461665"/>
          </a:xfrm>
          <a:prstGeom prst="rect">
            <a:avLst/>
          </a:prstGeom>
          <a:noFill/>
        </p:spPr>
        <p:txBody>
          <a:bodyPr wrap="none" rtlCol="0">
            <a:spAutoFit/>
          </a:bodyPr>
          <a:lstStyle/>
          <a:p>
            <a:r>
              <a:rPr lang="en-US" dirty="0"/>
              <a:t>5</a:t>
            </a:r>
          </a:p>
        </p:txBody>
      </p:sp>
    </p:spTree>
    <p:extLst>
      <p:ext uri="{BB962C8B-B14F-4D97-AF65-F5344CB8AC3E}">
        <p14:creationId xmlns:p14="http://schemas.microsoft.com/office/powerpoint/2010/main" val="2403594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 for discussion tomorrow</a:t>
            </a:r>
            <a:endParaRPr lang="en-US" dirty="0"/>
          </a:p>
        </p:txBody>
      </p:sp>
      <p:sp>
        <p:nvSpPr>
          <p:cNvPr id="7" name="Subtitle 6"/>
          <p:cNvSpPr>
            <a:spLocks noGrp="1"/>
          </p:cNvSpPr>
          <p:nvPr>
            <p:ph type="subTitle" idx="1"/>
          </p:nvPr>
        </p:nvSpPr>
        <p:spPr/>
        <p:txBody>
          <a:bodyPr/>
          <a:lstStyle/>
          <a:p>
            <a:r>
              <a:rPr lang="en-US" dirty="0" smtClean="0"/>
              <a:t>“Square wave engine”</a:t>
            </a:r>
            <a:endParaRPr lang="en-US" dirty="0"/>
          </a:p>
        </p:txBody>
      </p:sp>
    </p:spTree>
    <p:extLst>
      <p:ext uri="{BB962C8B-B14F-4D97-AF65-F5344CB8AC3E}">
        <p14:creationId xmlns:p14="http://schemas.microsoft.com/office/powerpoint/2010/main" val="2147436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Square wave engine </a:t>
            </a:r>
            <a:br>
              <a:rPr lang="en-US" dirty="0" smtClean="0"/>
            </a:br>
            <a:r>
              <a:rPr lang="en-US" sz="2800" dirty="0" smtClean="0"/>
              <a:t>illustrates an interesting thermodynamics problem </a:t>
            </a:r>
            <a:endParaRPr lang="en-US" dirty="0"/>
          </a:p>
        </p:txBody>
      </p:sp>
      <p:sp>
        <p:nvSpPr>
          <p:cNvPr id="11" name="Content Placeholder 10"/>
          <p:cNvSpPr>
            <a:spLocks noGrp="1"/>
          </p:cNvSpPr>
          <p:nvPr>
            <p:ph idx="1"/>
          </p:nvPr>
        </p:nvSpPr>
        <p:spPr/>
        <p:txBody>
          <a:bodyPr/>
          <a:lstStyle/>
          <a:p>
            <a:r>
              <a:rPr lang="en-US" sz="2800" dirty="0" smtClean="0"/>
              <a:t>“Square wave” engine problem </a:t>
            </a:r>
          </a:p>
          <a:p>
            <a:pPr lvl="1"/>
            <a:r>
              <a:rPr lang="en-US" sz="2400" dirty="0" smtClean="0"/>
              <a:t>Suppose intake valve is open for entire 180 degree intake stroke </a:t>
            </a:r>
          </a:p>
          <a:p>
            <a:pPr lvl="1"/>
            <a:r>
              <a:rPr lang="en-US" sz="2400" dirty="0" smtClean="0"/>
              <a:t>No closed-cylinder expansion </a:t>
            </a:r>
          </a:p>
          <a:p>
            <a:pPr lvl="1"/>
            <a:r>
              <a:rPr lang="en-US" sz="2400" dirty="0" smtClean="0"/>
              <a:t>Intake valve closes, then exhaust valve opens, so cylinder contents blow down from intake pressure to discharge pressure </a:t>
            </a:r>
            <a:endParaRPr lang="en-US" sz="2400"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"Square Wave" Expansion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7</a:t>
            </a:fld>
            <a:endParaRPr lang="en-US"/>
          </a:p>
        </p:txBody>
      </p:sp>
    </p:spTree>
    <p:extLst>
      <p:ext uri="{BB962C8B-B14F-4D97-AF65-F5344CB8AC3E}">
        <p14:creationId xmlns:p14="http://schemas.microsoft.com/office/powerpoint/2010/main" val="1795225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Intake valve open 180 degrees</a:t>
            </a:r>
            <a:endParaRPr lang="en-US"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"Square Wave" Expansion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8</a:t>
            </a:fld>
            <a:endParaRPr lang="en-US"/>
          </a:p>
        </p:txBody>
      </p:sp>
      <p:pic>
        <p:nvPicPr>
          <p:cNvPr id="8" name="Picture 7" descr="ExpansionPiston-Nov2012-SqWav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05114"/>
            <a:ext cx="9144000" cy="3686086"/>
          </a:xfrm>
          <a:prstGeom prst="rect">
            <a:avLst/>
          </a:prstGeom>
        </p:spPr>
      </p:pic>
      <p:sp>
        <p:nvSpPr>
          <p:cNvPr id="9" name="TextBox 8"/>
          <p:cNvSpPr txBox="1"/>
          <p:nvPr/>
        </p:nvSpPr>
        <p:spPr>
          <a:xfrm>
            <a:off x="381000" y="1676400"/>
            <a:ext cx="8353819" cy="461665"/>
          </a:xfrm>
          <a:prstGeom prst="rect">
            <a:avLst/>
          </a:prstGeom>
          <a:noFill/>
        </p:spPr>
        <p:txBody>
          <a:bodyPr wrap="none" rtlCol="0">
            <a:spAutoFit/>
          </a:bodyPr>
          <a:lstStyle/>
          <a:p>
            <a:r>
              <a:rPr lang="en-US" dirty="0" smtClean="0"/>
              <a:t>Fill cylinder with intake valve open, then open exhaust valve</a:t>
            </a:r>
            <a:endParaRPr lang="en-US" dirty="0"/>
          </a:p>
        </p:txBody>
      </p:sp>
    </p:spTree>
    <p:extLst>
      <p:ext uri="{BB962C8B-B14F-4D97-AF65-F5344CB8AC3E}">
        <p14:creationId xmlns:p14="http://schemas.microsoft.com/office/powerpoint/2010/main" val="1776467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Square wave pressure trace</a:t>
            </a:r>
            <a:endParaRPr lang="en-US" dirty="0"/>
          </a:p>
        </p:txBody>
      </p:sp>
      <p:sp>
        <p:nvSpPr>
          <p:cNvPr id="3" name="Date Placeholder 2"/>
          <p:cNvSpPr>
            <a:spLocks noGrp="1"/>
          </p:cNvSpPr>
          <p:nvPr>
            <p:ph type="dt" sz="half" idx="10"/>
          </p:nvPr>
        </p:nvSpPr>
        <p:spPr/>
        <p:txBody>
          <a:bodyPr/>
          <a:lstStyle/>
          <a:p>
            <a:pPr>
              <a:defRPr/>
            </a:pPr>
            <a:r>
              <a:rPr lang="en-US" smtClean="0"/>
              <a:t>January, 2017    USPAS</a:t>
            </a:r>
            <a:endParaRPr lang="en-US"/>
          </a:p>
        </p:txBody>
      </p:sp>
      <p:sp>
        <p:nvSpPr>
          <p:cNvPr id="4" name="Footer Placeholder 3"/>
          <p:cNvSpPr>
            <a:spLocks noGrp="1"/>
          </p:cNvSpPr>
          <p:nvPr>
            <p:ph type="ftr" sz="quarter" idx="11"/>
          </p:nvPr>
        </p:nvSpPr>
        <p:spPr/>
        <p:txBody>
          <a:bodyPr/>
          <a:lstStyle/>
          <a:p>
            <a:pPr>
              <a:defRPr/>
            </a:pPr>
            <a:r>
              <a:rPr lang="en-US" smtClean="0"/>
              <a:t>"Square Wave" Expansion Discussion   Tom Peterson</a:t>
            </a:r>
            <a:endParaRPr lang="en-US"/>
          </a:p>
        </p:txBody>
      </p:sp>
      <p:sp>
        <p:nvSpPr>
          <p:cNvPr id="5" name="Slide Number Placeholder 4"/>
          <p:cNvSpPr>
            <a:spLocks noGrp="1"/>
          </p:cNvSpPr>
          <p:nvPr>
            <p:ph type="sldNum" sz="quarter" idx="12"/>
          </p:nvPr>
        </p:nvSpPr>
        <p:spPr/>
        <p:txBody>
          <a:bodyPr/>
          <a:lstStyle/>
          <a:p>
            <a:pPr>
              <a:defRPr/>
            </a:pPr>
            <a:fld id="{DDDC4B6A-A15F-D340-A768-CC9B251D93C4}" type="slidenum">
              <a:rPr lang="en-US" smtClean="0"/>
              <a:pPr>
                <a:defRPr/>
              </a:pPr>
              <a:t>9</a:t>
            </a:fld>
            <a:endParaRPr lang="en-US"/>
          </a:p>
        </p:txBody>
      </p:sp>
      <p:pic>
        <p:nvPicPr>
          <p:cNvPr id="6" name="Picture 5" descr="ExpansionTrace-Nov2012-SqWav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1612900"/>
            <a:ext cx="7162800" cy="4635500"/>
          </a:xfrm>
          <a:prstGeom prst="rect">
            <a:avLst/>
          </a:prstGeom>
        </p:spPr>
      </p:pic>
    </p:spTree>
    <p:extLst>
      <p:ext uri="{BB962C8B-B14F-4D97-AF65-F5344CB8AC3E}">
        <p14:creationId xmlns:p14="http://schemas.microsoft.com/office/powerpoint/2010/main" val="349337157"/>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ＭＳ Ｐゴシック"/>
        <a:cs typeface=""/>
      </a:majorFont>
      <a:minorFont>
        <a:latin typeface="Time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ahoma" charset="0"/>
            <a:ea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37499</TotalTime>
  <Words>951</Words>
  <Application>Microsoft Office PowerPoint</Application>
  <PresentationFormat>On-screen Show (4:3)</PresentationFormat>
  <Paragraphs>148</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Blank Presentation</vt:lpstr>
      <vt:lpstr>Homework Problem #4</vt:lpstr>
      <vt:lpstr>PowerPoint Presentation</vt:lpstr>
      <vt:lpstr>Expansion Engine – “Square Wave” Expansion Discussion</vt:lpstr>
      <vt:lpstr>Expansion engine cycle</vt:lpstr>
      <vt:lpstr>Pressure trace</vt:lpstr>
      <vt:lpstr>Question for discussion tomorrow</vt:lpstr>
      <vt:lpstr>Square wave engine  illustrates an interesting thermodynamics problem </vt:lpstr>
      <vt:lpstr>Intake valve open 180 degrees</vt:lpstr>
      <vt:lpstr>Square wave pressure trace</vt:lpstr>
      <vt:lpstr>Square wave problem</vt:lpstr>
      <vt:lpstr>Process description</vt:lpstr>
      <vt:lpstr>Blowdown – tank discharge</vt:lpstr>
      <vt:lpstr>Energy – inlet </vt:lpstr>
      <vt:lpstr>Energy – exhaust </vt:lpstr>
      <vt:lpstr>Energy balance </vt:lpstr>
      <vt:lpstr>Example</vt:lpstr>
      <vt:lpstr>Isentropic expansion</vt:lpstr>
      <vt:lpstr>Conclusion</vt:lpstr>
    </vt:vector>
  </TitlesOfParts>
  <Company>nsf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Cryostat Design</dc:title>
  <dc:creator>nsfuser</dc:creator>
  <cp:lastModifiedBy>Peterson, Thomas J</cp:lastModifiedBy>
  <cp:revision>308</cp:revision>
  <dcterms:created xsi:type="dcterms:W3CDTF">2008-02-29T19:18:16Z</dcterms:created>
  <dcterms:modified xsi:type="dcterms:W3CDTF">2017-01-08T18:26:49Z</dcterms:modified>
</cp:coreProperties>
</file>