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97" r:id="rId6"/>
    <p:sldId id="305" r:id="rId7"/>
    <p:sldId id="298" r:id="rId8"/>
    <p:sldId id="299" r:id="rId9"/>
    <p:sldId id="301" r:id="rId10"/>
    <p:sldId id="307" r:id="rId11"/>
    <p:sldId id="303" r:id="rId12"/>
    <p:sldId id="300" r:id="rId13"/>
    <p:sldId id="304" r:id="rId14"/>
    <p:sldId id="306" r:id="rId15"/>
  </p:sldIdLst>
  <p:sldSz cx="13004800" cy="9753600"/>
  <p:notesSz cx="6858000" cy="9144000"/>
  <p:defaultTextStyle>
    <a:lvl1pPr defTabSz="457200">
      <a:defRPr sz="1400">
        <a:latin typeface="+mn-lt"/>
        <a:ea typeface="+mn-ea"/>
        <a:cs typeface="+mn-cs"/>
        <a:sym typeface="Helvetica"/>
      </a:defRPr>
    </a:lvl1pPr>
    <a:lvl2pPr defTabSz="457200">
      <a:defRPr sz="1400">
        <a:latin typeface="+mn-lt"/>
        <a:ea typeface="+mn-ea"/>
        <a:cs typeface="+mn-cs"/>
        <a:sym typeface="Helvetica"/>
      </a:defRPr>
    </a:lvl2pPr>
    <a:lvl3pPr defTabSz="457200">
      <a:defRPr sz="1400">
        <a:latin typeface="+mn-lt"/>
        <a:ea typeface="+mn-ea"/>
        <a:cs typeface="+mn-cs"/>
        <a:sym typeface="Helvetica"/>
      </a:defRPr>
    </a:lvl3pPr>
    <a:lvl4pPr defTabSz="457200">
      <a:defRPr sz="1400">
        <a:latin typeface="+mn-lt"/>
        <a:ea typeface="+mn-ea"/>
        <a:cs typeface="+mn-cs"/>
        <a:sym typeface="Helvetica"/>
      </a:defRPr>
    </a:lvl4pPr>
    <a:lvl5pPr defTabSz="457200">
      <a:defRPr sz="1400">
        <a:latin typeface="+mn-lt"/>
        <a:ea typeface="+mn-ea"/>
        <a:cs typeface="+mn-cs"/>
        <a:sym typeface="Helvetica"/>
      </a:defRPr>
    </a:lvl5pPr>
    <a:lvl6pPr defTabSz="457200">
      <a:defRPr sz="1400">
        <a:latin typeface="+mn-lt"/>
        <a:ea typeface="+mn-ea"/>
        <a:cs typeface="+mn-cs"/>
        <a:sym typeface="Helvetica"/>
      </a:defRPr>
    </a:lvl6pPr>
    <a:lvl7pPr defTabSz="457200">
      <a:defRPr sz="1400">
        <a:latin typeface="+mn-lt"/>
        <a:ea typeface="+mn-ea"/>
        <a:cs typeface="+mn-cs"/>
        <a:sym typeface="Helvetica"/>
      </a:defRPr>
    </a:lvl7pPr>
    <a:lvl8pPr defTabSz="457200">
      <a:defRPr sz="1400">
        <a:latin typeface="+mn-lt"/>
        <a:ea typeface="+mn-ea"/>
        <a:cs typeface="+mn-cs"/>
        <a:sym typeface="Helvetica"/>
      </a:defRPr>
    </a:lvl8pPr>
    <a:lvl9pPr defTabSz="457200">
      <a:defRPr sz="14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BCBCA"/>
          </a:solidFill>
        </a:fill>
      </a:tcStyle>
    </a:wholeTbl>
    <a:band2H>
      <a:tcTxStyle/>
      <a:tcStyle>
        <a:tcBdr/>
        <a:fill>
          <a:solidFill>
            <a:srgbClr val="F5E7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2331" autoAdjust="0"/>
  </p:normalViewPr>
  <p:slideViewPr>
    <p:cSldViewPr snapToGrid="0" snapToObjects="1">
      <p:cViewPr varScale="1">
        <p:scale>
          <a:sx n="62" d="100"/>
          <a:sy n="62" d="100"/>
        </p:scale>
        <p:origin x="1080" y="77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4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72504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3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2427094" y="9477106"/>
            <a:ext cx="577707" cy="28882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image3.jpeg" descr="C:\Users\bronwynb\Desktop\Branding\divider_template_backg#533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3004802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8438" y="8813323"/>
            <a:ext cx="3236362" cy="940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732722"/>
            <a:ext cx="2806875" cy="1020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92482" y="0"/>
            <a:ext cx="11390488" cy="3957886"/>
          </a:xfrm>
          <a:prstGeom prst="rect">
            <a:avLst/>
          </a:prstGeom>
        </p:spPr>
        <p:txBody>
          <a:bodyPr/>
          <a:lstStyle>
            <a:lvl1pPr>
              <a:defRPr sz="6100">
                <a:solidFill>
                  <a:srgbClr val="000000"/>
                </a:solid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6100" b="1" dirty="0">
                <a:uFill>
                  <a:solidFill>
                    <a:srgbClr val="B51826"/>
                  </a:solidFill>
                </a:uFill>
              </a:rPr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92480" y="5185664"/>
            <a:ext cx="11363396" cy="4567936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300"/>
            </a:lvl1pPr>
          </a:lstStyle>
          <a:p>
            <a:pPr lvl="0">
              <a:defRPr sz="1800">
                <a:uFillTx/>
              </a:defRPr>
            </a:pPr>
            <a:r>
              <a:rPr sz="2300" dirty="0">
                <a:uFill>
                  <a:solidFill/>
                </a:uFill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 dirty="0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34940" y="1768650"/>
            <a:ext cx="11532729" cy="76830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3004802" cy="1781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682"/>
            <a:ext cx="12352360" cy="2882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2591" y="0"/>
            <a:ext cx="11525078" cy="125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 dirty="0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1768651"/>
            <a:ext cx="11532729" cy="768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2577262" y="9451706"/>
            <a:ext cx="413075" cy="28882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txStyles>
    <p:titleStyle>
      <a:lvl1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1pPr>
      <a:lvl2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2pPr>
      <a:lvl3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3pPr>
      <a:lvl4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4pPr>
      <a:lvl5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5pPr>
      <a:lvl6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6pPr>
      <a:lvl7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7pPr>
      <a:lvl8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8pPr>
      <a:lvl9pPr defTabSz="1295400">
        <a:defRPr sz="3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1295400">
        <a:lnSpc>
          <a:spcPct val="120000"/>
        </a:lnSpc>
        <a:spcBef>
          <a:spcPts val="400"/>
        </a:spcBef>
        <a:defRPr sz="3200">
          <a:uFill>
            <a:solidFill/>
          </a:uFill>
          <a:latin typeface="Arial"/>
          <a:ea typeface="Arial"/>
          <a:cs typeface="Arial"/>
          <a:sym typeface="Arial"/>
        </a:defRPr>
      </a:lvl1pPr>
      <a:lvl2pPr marL="472122" indent="-238759" defTabSz="1295400">
        <a:lnSpc>
          <a:spcPct val="120000"/>
        </a:lnSpc>
        <a:spcBef>
          <a:spcPts val="4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2pPr>
      <a:lvl3pPr marL="723898" indent="-266698" defTabSz="1295400">
        <a:lnSpc>
          <a:spcPct val="120000"/>
        </a:lnSpc>
        <a:spcBef>
          <a:spcPts val="400"/>
        </a:spcBef>
        <a:buSzPct val="100000"/>
        <a:buChar char="-"/>
        <a:defRPr sz="3200">
          <a:uFill>
            <a:solidFill/>
          </a:uFill>
          <a:latin typeface="Arial"/>
          <a:ea typeface="Arial"/>
          <a:cs typeface="Arial"/>
          <a:sym typeface="Arial"/>
        </a:defRPr>
      </a:lvl3pPr>
      <a:lvl4pPr marL="989012" indent="-298449" defTabSz="1295400">
        <a:lnSpc>
          <a:spcPct val="120000"/>
        </a:lnSpc>
        <a:spcBef>
          <a:spcPts val="4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4pPr>
      <a:lvl5pPr marL="1287778" indent="-373378" defTabSz="1295400">
        <a:lnSpc>
          <a:spcPct val="120000"/>
        </a:lnSpc>
        <a:spcBef>
          <a:spcPts val="400"/>
        </a:spcBef>
        <a:buSzPct val="100000"/>
        <a:buChar char="-"/>
        <a:defRPr sz="32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651760" indent="-365760" defTabSz="1295400">
        <a:lnSpc>
          <a:spcPct val="120000"/>
        </a:lnSpc>
        <a:spcBef>
          <a:spcPts val="4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108960" indent="-365760" defTabSz="1295400">
        <a:lnSpc>
          <a:spcPct val="120000"/>
        </a:lnSpc>
        <a:spcBef>
          <a:spcPts val="4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566159" indent="-365760" defTabSz="1295400">
        <a:lnSpc>
          <a:spcPct val="120000"/>
        </a:lnSpc>
        <a:spcBef>
          <a:spcPts val="4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8pPr>
      <a:lvl9pPr marL="4023359" indent="-365759" defTabSz="1295400">
        <a:lnSpc>
          <a:spcPct val="120000"/>
        </a:lnSpc>
        <a:spcBef>
          <a:spcPts val="4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2427094" y="9477106"/>
            <a:ext cx="577707" cy="27649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1372"/>
            </a:lvl1pPr>
          </a:lstStyle>
          <a:p>
            <a:pPr lvl="0">
              <a:defRPr sz="1800"/>
            </a:pPr>
            <a:fld id="{86CB4B4D-7CA3-9044-876B-883B54F8677D}" type="slidenum">
              <a:rPr sz="1372"/>
              <a:t>1</a:t>
            </a:fld>
            <a:endParaRPr sz="1372"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92481" y="763130"/>
            <a:ext cx="11390490" cy="3194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i="1"/>
            </a:lvl1pPr>
          </a:lstStyle>
          <a:p>
            <a:pPr lvl="0">
              <a:defRPr sz="1800" b="0" i="0">
                <a:uFillTx/>
              </a:defRPr>
            </a:pPr>
            <a:r>
              <a:rPr lang="en-US" sz="6000" b="1" i="1" dirty="0" smtClean="0">
                <a:uFill>
                  <a:solidFill>
                    <a:srgbClr val="B51826"/>
                  </a:solidFill>
                </a:uFill>
              </a:rPr>
              <a:t>SLC Damping Ring Direct Loop</a:t>
            </a:r>
            <a:endParaRPr sz="6000" b="1" i="1" dirty="0">
              <a:uFill>
                <a:solidFill>
                  <a:srgbClr val="B51826"/>
                </a:solidFill>
              </a:uFill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399" y="4800599"/>
            <a:ext cx="11363397" cy="3111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defRPr sz="1800">
                <a:uFillTx/>
              </a:defRPr>
            </a:pPr>
            <a:r>
              <a:rPr lang="en-US" sz="2400" dirty="0" smtClean="0"/>
              <a:t>USPAS LLRF final presentation</a:t>
            </a:r>
            <a:endParaRPr sz="2400" dirty="0">
              <a:uFill>
                <a:solidFill/>
              </a:uFill>
            </a:endParaRPr>
          </a:p>
          <a:p>
            <a:pPr lvl="0">
              <a:lnSpc>
                <a:spcPct val="150000"/>
              </a:lnSpc>
              <a:defRPr sz="1800">
                <a:uFillTx/>
              </a:defRPr>
            </a:pPr>
            <a:endParaRPr sz="2400" dirty="0">
              <a:uFill>
                <a:solidFill/>
              </a:uFill>
            </a:endParaRPr>
          </a:p>
          <a:p>
            <a:pPr lvl="0">
              <a:lnSpc>
                <a:spcPct val="150000"/>
              </a:lnSpc>
              <a:defRPr sz="1800">
                <a:uFillTx/>
              </a:defRPr>
            </a:pPr>
            <a:r>
              <a:rPr lang="en-US" sz="2400" dirty="0"/>
              <a:t>J</a:t>
            </a:r>
            <a:r>
              <a:rPr sz="2400" dirty="0" smtClean="0">
                <a:uFill>
                  <a:solidFill/>
                </a:uFill>
              </a:rPr>
              <a:t>. </a:t>
            </a:r>
            <a:r>
              <a:rPr lang="en-US" sz="2400" dirty="0" err="1" smtClean="0">
                <a:uFill>
                  <a:solidFill/>
                </a:uFill>
              </a:rPr>
              <a:t>Yocky</a:t>
            </a:r>
            <a:endParaRPr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 smtClean="0"/>
              <a:t>January</a:t>
            </a:r>
            <a:r>
              <a:rPr sz="2400" dirty="0" smtClean="0">
                <a:uFill>
                  <a:solidFill/>
                </a:uFill>
              </a:rPr>
              <a:t> </a:t>
            </a:r>
            <a:r>
              <a:rPr lang="en-US" sz="2400" dirty="0" smtClean="0">
                <a:uFill>
                  <a:solidFill/>
                </a:uFill>
              </a:rPr>
              <a:t>20</a:t>
            </a:r>
            <a:r>
              <a:rPr sz="2400" dirty="0" smtClean="0">
                <a:uFill>
                  <a:solidFill/>
                </a:uFill>
              </a:rPr>
              <a:t>, 201</a:t>
            </a:r>
            <a:r>
              <a:rPr lang="en-US" sz="2400" dirty="0" smtClean="0">
                <a:uFill>
                  <a:solidFill/>
                </a:uFill>
              </a:rPr>
              <a:t>7</a:t>
            </a:r>
            <a:endParaRPr sz="2400" dirty="0">
              <a:uFill>
                <a:solidFill/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Response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45" y="2038864"/>
            <a:ext cx="9515475" cy="69627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49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Direct Loop behaves as predicted from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Suppresses beam loading instability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Straight forward implementation</a:t>
            </a:r>
          </a:p>
          <a:p>
            <a:pPr marL="929322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Relatively simple design</a:t>
            </a:r>
          </a:p>
          <a:p>
            <a:pPr marL="929322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Robust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Allows for physics parameters to be pushed</a:t>
            </a:r>
          </a:p>
          <a:p>
            <a:pPr lvl="1" indent="0">
              <a:buNone/>
            </a:pPr>
            <a:endParaRPr lang="en-US" dirty="0" smtClean="0"/>
          </a:p>
          <a:p>
            <a:pPr marL="929322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19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 and the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SLC Damping Ring 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1.19GeV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Up to 5e10 e-/bunch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Two bunch operation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One 60kW klystron driving two RF accelerating cavities of two cells each for a total of 1MV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Instability threshold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 order to prevent turbulent bunch lengthening, voltage is ramped down mid-store to keep bunch length long until extraction when voltage is ramped back to nominal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The Problem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At low cavity voltage, beam loading instability occurs because cavities tuned for optimum loading angle of 0 when at max voltage</a:t>
            </a:r>
          </a:p>
          <a:p>
            <a:pPr marL="929322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Cavity tuning angle fixed during store due to mechanical tuners not fast enough to compensate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9972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941" y="1768650"/>
            <a:ext cx="3961774" cy="7683056"/>
          </a:xfrm>
        </p:spPr>
        <p:txBody>
          <a:bodyPr/>
          <a:lstStyle/>
          <a:p>
            <a:r>
              <a:rPr lang="en-US" dirty="0" smtClean="0"/>
              <a:t>Klystron in ring to right</a:t>
            </a:r>
          </a:p>
          <a:p>
            <a:endParaRPr lang="en-US" dirty="0"/>
          </a:p>
          <a:p>
            <a:r>
              <a:rPr lang="en-US" dirty="0" smtClean="0"/>
              <a:t>Temperature stabilized to 105F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" r="-32809"/>
          <a:stretch/>
        </p:blipFill>
        <p:spPr>
          <a:xfrm rot="5400000">
            <a:off x="3503827" y="3137194"/>
            <a:ext cx="9753600" cy="7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63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Representation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1" y="2447878"/>
            <a:ext cx="7408648" cy="41135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940" y="1768650"/>
            <a:ext cx="4394259" cy="7548345"/>
          </a:xfrm>
        </p:spPr>
        <p:txBody>
          <a:bodyPr/>
          <a:lstStyle/>
          <a:p>
            <a:r>
              <a:rPr lang="en-US" sz="2800" dirty="0" smtClean="0"/>
              <a:t>Model the system as a resonant cavity driven by two current sources: the klystron and the beam.</a:t>
            </a:r>
          </a:p>
          <a:p>
            <a:endParaRPr lang="en-US" sz="2800" dirty="0"/>
          </a:p>
          <a:p>
            <a:r>
              <a:rPr lang="en-US" sz="2800" dirty="0" smtClean="0"/>
              <a:t>I_T=current in cavity</a:t>
            </a:r>
          </a:p>
          <a:p>
            <a:r>
              <a:rPr lang="en-US" sz="2800" dirty="0" smtClean="0"/>
              <a:t>I_B=beam current</a:t>
            </a:r>
          </a:p>
          <a:p>
            <a:r>
              <a:rPr lang="en-US" sz="2800" dirty="0" smtClean="0"/>
              <a:t>I_G=generator current (klystron)</a:t>
            </a:r>
          </a:p>
          <a:p>
            <a:r>
              <a:rPr lang="en-US" sz="2800" dirty="0" err="1" smtClean="0"/>
              <a:t>V_c</a:t>
            </a:r>
            <a:r>
              <a:rPr lang="en-US" sz="2800" dirty="0" smtClean="0"/>
              <a:t>=voltage of cavity</a:t>
            </a:r>
          </a:p>
          <a:p>
            <a:r>
              <a:rPr lang="en-US" sz="2800" dirty="0" smtClean="0"/>
              <a:t>G=RF feedback</a:t>
            </a:r>
          </a:p>
          <a:p>
            <a:r>
              <a:rPr lang="en-US" sz="2800" dirty="0" err="1" smtClean="0"/>
              <a:t>V_ref</a:t>
            </a:r>
            <a:r>
              <a:rPr lang="en-US" sz="2800" dirty="0" smtClean="0"/>
              <a:t>=Klystron Drive Signal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6140" y="4504658"/>
            <a:ext cx="55143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V_ref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09522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Phasor Representation of Currents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84" y="2088291"/>
            <a:ext cx="7517025" cy="66467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5383" y="1768650"/>
                <a:ext cx="4357190" cy="7683056"/>
              </a:xfrm>
            </p:spPr>
            <p:txBody>
              <a:bodyPr/>
              <a:lstStyle/>
              <a:p>
                <a:r>
                  <a:rPr lang="en-US" sz="2400" dirty="0" smtClean="0"/>
                  <a:t>I_O=Real part of total current in cavity</a:t>
                </a:r>
              </a:p>
              <a:p>
                <a:r>
                  <a:rPr lang="el-GR" sz="2400" dirty="0" smtClean="0"/>
                  <a:t>Φ</a:t>
                </a:r>
                <a:r>
                  <a:rPr lang="en-US" sz="2400" dirty="0" smtClean="0"/>
                  <a:t>_B=Beam phase—determined by synchronous phase of particle</a:t>
                </a:r>
              </a:p>
              <a:p>
                <a:r>
                  <a:rPr lang="el-GR" sz="2400" dirty="0" smtClean="0"/>
                  <a:t>Φ</a:t>
                </a:r>
                <a:r>
                  <a:rPr lang="en-US" sz="2400" dirty="0" smtClean="0"/>
                  <a:t>_Z=Impedance angle—determined by cavity tuning </a:t>
                </a:r>
                <a:r>
                  <a:rPr lang="en-US" sz="2400" dirty="0" err="1" smtClean="0"/>
                  <a:t>wrt</a:t>
                </a:r>
                <a:r>
                  <a:rPr lang="en-US" sz="2400" dirty="0" smtClean="0"/>
                  <a:t> klystron</a:t>
                </a:r>
              </a:p>
              <a:p>
                <a:r>
                  <a:rPr lang="el-GR" sz="2400" dirty="0" smtClean="0"/>
                  <a:t>Φ</a:t>
                </a:r>
                <a:r>
                  <a:rPr lang="en-US" sz="2400" dirty="0" smtClean="0"/>
                  <a:t>_L=Loading angle—determined by angle between klystron current and cavity voltage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𝑌𝑠𝑖𝑛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5383" y="1768650"/>
                <a:ext cx="4357190" cy="7683056"/>
              </a:xfrm>
              <a:blipFill rotWithShape="0">
                <a:blip r:embed="rId3"/>
                <a:stretch>
                  <a:fillRect l="-4196" t="-714" r="-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23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Modeled Behavior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9383" y="5224002"/>
                <a:ext cx="4678464" cy="1498073"/>
              </a:xfrm>
            </p:spPr>
            <p:txBody>
              <a:bodyPr/>
              <a:lstStyle/>
              <a:p>
                <a:r>
                  <a:rPr lang="en-US" sz="2400" dirty="0" smtClean="0"/>
                  <a:t>Feedback transfer function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 smtClean="0"/>
                  <a:t>= 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𝑆𝐻</m:t>
                        </m:r>
                      </m:sub>
                    </m:sSub>
                  </m:oMath>
                </a14:m>
                <a:r>
                  <a:rPr lang="en-US" sz="2400" b="0" dirty="0" smtClean="0"/>
                  <a:t>= cavity shunt impedance, and </a:t>
                </a:r>
                <a:r>
                  <a:rPr lang="el-GR" sz="2400" b="0" dirty="0" smtClean="0"/>
                  <a:t>Δ</a:t>
                </a:r>
                <a:r>
                  <a:rPr lang="en-US" sz="2400" b="0" dirty="0" smtClean="0"/>
                  <a:t>T=delay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9383" y="5224002"/>
                <a:ext cx="4678464" cy="1498073"/>
              </a:xfrm>
              <a:blipFill rotWithShape="0">
                <a:blip r:embed="rId2"/>
                <a:stretch>
                  <a:fillRect l="-3906" t="-4065" r="-2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925" y="2247900"/>
            <a:ext cx="7381875" cy="750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91" t="-3370" r="20043" b="3370"/>
          <a:stretch/>
        </p:blipFill>
        <p:spPr>
          <a:xfrm>
            <a:off x="370702" y="1818079"/>
            <a:ext cx="4782066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04" y="4296511"/>
            <a:ext cx="2905125" cy="88582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26704" y="3424974"/>
            <a:ext cx="4678464" cy="82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1295400">
              <a:lnSpc>
                <a:spcPct val="120000"/>
              </a:lnSpc>
              <a:spcBef>
                <a:spcPts val="400"/>
              </a:spcBef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472122" indent="-238759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723898" indent="-266698" defTabSz="1295400">
              <a:lnSpc>
                <a:spcPct val="120000"/>
              </a:lnSpc>
              <a:spcBef>
                <a:spcPts val="400"/>
              </a:spcBef>
              <a:buSzPct val="100000"/>
              <a:buChar char="-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989012" indent="-298449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287778" indent="-373378" defTabSz="1295400">
              <a:lnSpc>
                <a:spcPct val="120000"/>
              </a:lnSpc>
              <a:spcBef>
                <a:spcPts val="400"/>
              </a:spcBef>
              <a:buSzPct val="100000"/>
              <a:buChar char="-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651760" indent="-365760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108960" indent="-365760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566159" indent="-365760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4023359" indent="-365759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Impedance function for ring parameters</a:t>
            </a:r>
            <a:endParaRPr lang="en-US" sz="24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6704" y="8119602"/>
            <a:ext cx="4678464" cy="14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1295400">
              <a:lnSpc>
                <a:spcPct val="120000"/>
              </a:lnSpc>
              <a:spcBef>
                <a:spcPts val="400"/>
              </a:spcBef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472122" indent="-238759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723898" indent="-266698" defTabSz="1295400">
              <a:lnSpc>
                <a:spcPct val="120000"/>
              </a:lnSpc>
              <a:spcBef>
                <a:spcPts val="400"/>
              </a:spcBef>
              <a:buSzPct val="100000"/>
              <a:buChar char="-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989012" indent="-298449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287778" indent="-373378" defTabSz="1295400">
              <a:lnSpc>
                <a:spcPct val="120000"/>
              </a:lnSpc>
              <a:spcBef>
                <a:spcPts val="400"/>
              </a:spcBef>
              <a:buSzPct val="100000"/>
              <a:buChar char="-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651760" indent="-365760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108960" indent="-365760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566159" indent="-365760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4023359" indent="-365759" defTabSz="1295400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3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Impedance for cavity plus feedback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83" y="6996976"/>
            <a:ext cx="34671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and stability limits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941" y="1768650"/>
            <a:ext cx="6099416" cy="7683056"/>
          </a:xfrm>
        </p:spPr>
        <p:txBody>
          <a:bodyPr/>
          <a:lstStyle/>
          <a:p>
            <a:r>
              <a:rPr lang="en-US" sz="2000" dirty="0" smtClean="0"/>
              <a:t>Stability criteria: </a:t>
            </a:r>
          </a:p>
          <a:p>
            <a:endParaRPr lang="en-US" sz="2000" dirty="0"/>
          </a:p>
          <a:p>
            <a:r>
              <a:rPr lang="en-US" sz="2000" dirty="0" smtClean="0"/>
              <a:t>Shaded region in plot at positive phase is anti-damping of synchrotron oscillations. Curved region on left is exponential growth. Vertical axis is Y=I_B/I_O. </a:t>
            </a:r>
          </a:p>
          <a:p>
            <a:endParaRPr lang="en-US" sz="2000" dirty="0"/>
          </a:p>
          <a:p>
            <a:r>
              <a:rPr lang="en-US" sz="2000" dirty="0" smtClean="0"/>
              <a:t>At cavity frequency, Z=R_SH and G=G_0/R_SH, so effective impedance is reduced as 1/(1+G_0). Real part of cavity current increase by (1+G_0) and raises the shaded region on left by this amount.</a:t>
            </a:r>
          </a:p>
          <a:p>
            <a:endParaRPr lang="en-US" sz="2000" dirty="0"/>
          </a:p>
          <a:p>
            <a:r>
              <a:rPr lang="en-US" sz="2000" dirty="0" smtClean="0"/>
              <a:t>Nyquist plot on right shows stability limit with (dashed line) and without feedback.</a:t>
            </a:r>
          </a:p>
          <a:p>
            <a:endParaRPr lang="en-US" sz="2000" dirty="0" smtClean="0"/>
          </a:p>
          <a:p>
            <a:r>
              <a:rPr lang="en-US" sz="2000" dirty="0" smtClean="0"/>
              <a:t>Phase shifts cause rotation and gain increase push curve to left. Allowing for phase margin limits effective impedance reduction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356" y="1943053"/>
            <a:ext cx="5666336" cy="366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98" y="5972045"/>
            <a:ext cx="3018353" cy="349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27" y="1768650"/>
            <a:ext cx="31051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0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Loop RF Feedback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Klystron and cavities are in tunnel, so signal path lengths are short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Two-cell cavities have a non-accelerating 0-mode which is close to the accelerating pi-mode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Probe signals from the cells combined with phase shifters and attenuators to suppress 0-mode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Cavity signals are then combined with phase shift and attenuation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Common phase and attenuation to tune feedback parameters remotely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417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76390"/>
            <a:ext cx="12875740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73D66CDB14143A3296EAE976803E6" ma:contentTypeVersion="6" ma:contentTypeDescription="Create a new document." ma:contentTypeScope="" ma:versionID="6c22e255e3e1930f1b35100416013e51">
  <xsd:schema xmlns:xsd="http://www.w3.org/2001/XMLSchema" xmlns:xs="http://www.w3.org/2001/XMLSchema" xmlns:p="http://schemas.microsoft.com/office/2006/metadata/properties" xmlns:ns2="64563fe1-c0a4-4984-8551-edc3475488c8" xmlns:ns3="http://schemas.microsoft.com/sharepoint/v4" xmlns:ns4="36281150-dcd5-4a70-8a6d-6ff80929f908" targetNamespace="http://schemas.microsoft.com/office/2006/metadata/properties" ma:root="true" ma:fieldsID="fd5d4f5d2d6cbf0edbfd3727557f83fe" ns2:_="" ns3:_="" ns4:_="">
    <xsd:import namespace="64563fe1-c0a4-4984-8551-edc3475488c8"/>
    <xsd:import namespace="http://schemas.microsoft.com/sharepoint/v4"/>
    <xsd:import namespace="36281150-dcd5-4a70-8a6d-6ff80929f908"/>
    <xsd:element name="properties">
      <xsd:complexType>
        <xsd:sequence>
          <xsd:element name="documentManagement">
            <xsd:complexType>
              <xsd:all>
                <xsd:element ref="ns2:Time" minOccurs="0"/>
                <xsd:element ref="ns2:Speaker" minOccurs="0"/>
                <xsd:element ref="ns3:IconOverlay" minOccurs="0"/>
                <xsd:element ref="ns4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63fe1-c0a4-4984-8551-edc3475488c8" elementFormDefault="qualified">
    <xsd:import namespace="http://schemas.microsoft.com/office/2006/documentManagement/types"/>
    <xsd:import namespace="http://schemas.microsoft.com/office/infopath/2007/PartnerControls"/>
    <xsd:element name="Time" ma:index="8" nillable="true" ma:displayName="Time" ma:internalName="Time">
      <xsd:simpleType>
        <xsd:restriction base="dms:Text">
          <xsd:maxLength value="255"/>
        </xsd:restriction>
      </xsd:simpleType>
    </xsd:element>
    <xsd:element name="Speaker" ma:index="9" nillable="true" ma:displayName="Speaker" ma:internalName="Speak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81150-dcd5-4a70-8a6d-6ff80929f908" elementFormDefault="qualified">
    <xsd:import namespace="http://schemas.microsoft.com/office/2006/documentManagement/types"/>
    <xsd:import namespace="http://schemas.microsoft.com/office/infopath/2007/PartnerControls"/>
    <xsd:element name="Date" ma:index="11" nillable="true" ma:displayName="Date" ma:default="1 Sep 2015" ma:format="RadioButtons" ma:internalName="Date">
      <xsd:simpleType>
        <xsd:restriction base="dms:Choice">
          <xsd:enumeration value="1 Sep 2015"/>
          <xsd:enumeration value="2 Sep 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 xmlns="64563fe1-c0a4-4984-8551-edc3475488c8">Jerry Yocky</Speaker>
    <IconOverlay xmlns="http://schemas.microsoft.com/sharepoint/v4" xsi:nil="true"/>
    <Time xmlns="64563fe1-c0a4-4984-8551-edc3475488c8">08:30</Time>
    <Date xmlns="36281150-dcd5-4a70-8a6d-6ff80929f908">2 Sep 2015</Date>
  </documentManagement>
</p:properties>
</file>

<file path=customXml/itemProps1.xml><?xml version="1.0" encoding="utf-8"?>
<ds:datastoreItem xmlns:ds="http://schemas.openxmlformats.org/officeDocument/2006/customXml" ds:itemID="{4D0AF741-B645-4858-AE0B-E2EE5013B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96E3B-3FAA-4D3C-B8F2-37899F361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563fe1-c0a4-4984-8551-edc3475488c8"/>
    <ds:schemaRef ds:uri="http://schemas.microsoft.com/sharepoint/v4"/>
    <ds:schemaRef ds:uri="36281150-dcd5-4a70-8a6d-6ff80929f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0377BE-5E29-4F7F-8A8B-03EB140DD35D}">
  <ds:schemaRefs>
    <ds:schemaRef ds:uri="http://schemas.openxmlformats.org/package/2006/metadata/core-properties"/>
    <ds:schemaRef ds:uri="36281150-dcd5-4a70-8a6d-6ff80929f908"/>
    <ds:schemaRef ds:uri="http://schemas.microsoft.com/office/2006/documentManagement/types"/>
    <ds:schemaRef ds:uri="http://purl.org/dc/terms/"/>
    <ds:schemaRef ds:uri="http://schemas.microsoft.com/sharepoint/v4"/>
    <ds:schemaRef ds:uri="http://schemas.microsoft.com/office/2006/metadata/properties"/>
    <ds:schemaRef ds:uri="http://purl.org/dc/dcmitype/"/>
    <ds:schemaRef ds:uri="http://schemas.microsoft.com/office/infopath/2007/PartnerControls"/>
    <ds:schemaRef ds:uri="64563fe1-c0a4-4984-8551-edc3475488c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10138</TotalTime>
  <Words>428</Words>
  <Application>Microsoft Office PowerPoint</Application>
  <PresentationFormat>Custom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Helvetica</vt:lpstr>
      <vt:lpstr>Helvetica Neue</vt:lpstr>
      <vt:lpstr>Default</vt:lpstr>
      <vt:lpstr>SLC Damping Ring Direct Loop</vt:lpstr>
      <vt:lpstr>System Overview and the Problem</vt:lpstr>
      <vt:lpstr>Inside the ring</vt:lpstr>
      <vt:lpstr>System Representation</vt:lpstr>
      <vt:lpstr>Phasor Representation of Currents</vt:lpstr>
      <vt:lpstr>Modeled Behavior</vt:lpstr>
      <vt:lpstr>Gain and stability limits</vt:lpstr>
      <vt:lpstr>Direct Loop RF Feedback Implementation</vt:lpstr>
      <vt:lpstr>Implementation</vt:lpstr>
      <vt:lpstr>Measured Response </vt:lpstr>
      <vt:lpstr>Observations</vt:lpstr>
    </vt:vector>
  </TitlesOfParts>
  <Manager/>
  <Company>SLAC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FACET-II Positron System</dc:title>
  <dc:subject>FACET-II CDR</dc:subject>
  <dc:creator>Jerry Yocky</dc:creator>
  <cp:keywords/>
  <dc:description/>
  <cp:lastModifiedBy>Jerry Yocky</cp:lastModifiedBy>
  <cp:revision>120</cp:revision>
  <dcterms:modified xsi:type="dcterms:W3CDTF">2017-01-20T16:17:25Z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0x0101003CA73D66CDB14143A3296EAE976803E6</vt:lpwstr>
  </property>
</Properties>
</file>